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76" r:id="rId16"/>
    <p:sldId id="269" r:id="rId17"/>
    <p:sldId id="270" r:id="rId18"/>
    <p:sldId id="271" r:id="rId19"/>
    <p:sldId id="275" r:id="rId20"/>
    <p:sldId id="272" r:id="rId21"/>
    <p:sldId id="273" r:id="rId22"/>
    <p:sldId id="274"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08"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0B7B9D-C2E2-4D0D-9A8A-BD8EBF6C4093}" type="datetimeFigureOut">
              <a:rPr lang="zh-CN" altLang="en-US" smtClean="0"/>
              <a:t>2014/6/2 Monday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0F86D-6462-47D7-B849-603963DDC22B}" type="slidenum">
              <a:rPr lang="zh-CN" altLang="en-US" smtClean="0"/>
              <a:t>‹#›</a:t>
            </a:fld>
            <a:endParaRPr lang="zh-CN" altLang="en-US"/>
          </a:p>
        </p:txBody>
      </p:sp>
    </p:spTree>
    <p:extLst>
      <p:ext uri="{BB962C8B-B14F-4D97-AF65-F5344CB8AC3E}">
        <p14:creationId xmlns:p14="http://schemas.microsoft.com/office/powerpoint/2010/main" val="13815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游客注册有三种方式，管理员，教师，学生</a:t>
            </a:r>
            <a:endParaRPr lang="zh-CN" altLang="en-US" dirty="0"/>
          </a:p>
        </p:txBody>
      </p:sp>
      <p:sp>
        <p:nvSpPr>
          <p:cNvPr id="4" name="灯片编号占位符 3"/>
          <p:cNvSpPr>
            <a:spLocks noGrp="1"/>
          </p:cNvSpPr>
          <p:nvPr>
            <p:ph type="sldNum" sz="quarter" idx="10"/>
          </p:nvPr>
        </p:nvSpPr>
        <p:spPr/>
        <p:txBody>
          <a:bodyPr/>
          <a:lstStyle/>
          <a:p>
            <a:fld id="{9DD0F86D-6462-47D7-B849-603963DDC22B}" type="slidenum">
              <a:rPr lang="zh-CN" altLang="en-US" smtClean="0"/>
              <a:t>7</a:t>
            </a:fld>
            <a:endParaRPr lang="zh-CN" altLang="en-US"/>
          </a:p>
        </p:txBody>
      </p:sp>
    </p:spTree>
    <p:extLst>
      <p:ext uri="{BB962C8B-B14F-4D97-AF65-F5344CB8AC3E}">
        <p14:creationId xmlns:p14="http://schemas.microsoft.com/office/powerpoint/2010/main" val="191642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114538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129496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74268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939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009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3657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2805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2814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395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87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61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2251312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4416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9950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770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164251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394308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173284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14768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77001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366251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82E4574-96A2-491C-8B49-71BAB7B65394}" type="datetimeFigureOut">
              <a:rPr lang="zh-CN" altLang="en-US" smtClean="0"/>
              <a:t>2014/6/2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8338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E4574-96A2-491C-8B49-71BAB7B65394}" type="datetimeFigureOut">
              <a:rPr lang="zh-CN" altLang="en-US" smtClean="0"/>
              <a:t>2014/6/2 Monday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587E6-A8BA-4ACA-832A-CAC5508003ED}" type="slidenum">
              <a:rPr lang="zh-CN" altLang="en-US" smtClean="0"/>
              <a:t>‹#›</a:t>
            </a:fld>
            <a:endParaRPr lang="zh-CN" altLang="en-US"/>
          </a:p>
        </p:txBody>
      </p:sp>
    </p:spTree>
    <p:extLst>
      <p:ext uri="{BB962C8B-B14F-4D97-AF65-F5344CB8AC3E}">
        <p14:creationId xmlns:p14="http://schemas.microsoft.com/office/powerpoint/2010/main" val="2979955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E4574-96A2-491C-8B49-71BAB7B65394}" type="datetimeFigureOut">
              <a:rPr lang="zh-CN" altLang="en-US">
                <a:solidFill>
                  <a:prstClr val="black">
                    <a:tint val="75000"/>
                  </a:prstClr>
                </a:solidFill>
              </a:rPr>
              <a:pPr/>
              <a:t>2014/6/2 Monday</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587E6-A8BA-4ACA-832A-CAC5508003ED}"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577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420888"/>
            <a:ext cx="7772400" cy="1470025"/>
          </a:xfrm>
        </p:spPr>
        <p:txBody>
          <a:bodyPr/>
          <a:lstStyle/>
          <a:p>
            <a:r>
              <a:rPr lang="zh-CN" altLang="en-US" dirty="0" smtClean="0">
                <a:latin typeface="方正综艺简体" panose="03000509000000000000" pitchFamily="65" charset="-122"/>
                <a:ea typeface="方正综艺简体" panose="03000509000000000000" pitchFamily="65" charset="-122"/>
              </a:rPr>
              <a:t>毕业设计管理系统</a:t>
            </a:r>
            <a:endParaRPr lang="zh-CN" altLang="en-US" dirty="0">
              <a:latin typeface="方正综艺简体" panose="03000509000000000000" pitchFamily="65" charset="-122"/>
              <a:ea typeface="方正综艺简体" panose="03000509000000000000" pitchFamily="65" charset="-122"/>
            </a:endParaRPr>
          </a:p>
        </p:txBody>
      </p:sp>
      <p:sp>
        <p:nvSpPr>
          <p:cNvPr id="3" name="副标题 2"/>
          <p:cNvSpPr>
            <a:spLocks noGrp="1"/>
          </p:cNvSpPr>
          <p:nvPr>
            <p:ph type="subTitle" idx="1"/>
          </p:nvPr>
        </p:nvSpPr>
        <p:spPr/>
        <p:txBody>
          <a:bodyPr/>
          <a:lstStyle/>
          <a:p>
            <a:r>
              <a:rPr lang="en-US" altLang="zh-CN" dirty="0" smtClean="0">
                <a:latin typeface="华文行楷" panose="02010800040101010101" pitchFamily="2" charset="-122"/>
                <a:ea typeface="华文行楷" panose="02010800040101010101" pitchFamily="2" charset="-122"/>
              </a:rPr>
              <a:t>2012</a:t>
            </a:r>
            <a:r>
              <a:rPr lang="zh-CN" altLang="en-US" dirty="0" smtClean="0">
                <a:latin typeface="华文行楷" panose="02010800040101010101" pitchFamily="2" charset="-122"/>
                <a:ea typeface="华文行楷" panose="02010800040101010101" pitchFamily="2" charset="-122"/>
              </a:rPr>
              <a:t>级计科一班陈伟航</a:t>
            </a:r>
            <a:endParaRPr lang="en-US" altLang="zh-CN" dirty="0" smtClean="0">
              <a:latin typeface="华文行楷" panose="02010800040101010101" pitchFamily="2" charset="-122"/>
              <a:ea typeface="华文行楷" panose="02010800040101010101" pitchFamily="2" charset="-122"/>
            </a:endParaRPr>
          </a:p>
          <a:p>
            <a:r>
              <a:rPr lang="en-US" altLang="zh-CN" dirty="0" smtClean="0">
                <a:latin typeface="华文行楷" panose="02010800040101010101" pitchFamily="2" charset="-122"/>
                <a:ea typeface="华文行楷" panose="02010800040101010101" pitchFamily="2" charset="-122"/>
              </a:rPr>
              <a:t>201230600095</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1570645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查看自己的收藏</a:t>
            </a:r>
            <a:endParaRPr lang="zh-CN" altLang="en-US" dirty="0">
              <a:latin typeface="华文行楷" panose="02010800040101010101" pitchFamily="2" charset="-122"/>
              <a:ea typeface="华文行楷" panose="02010800040101010101" pitchFamily="2" charset="-122"/>
            </a:endParaRPr>
          </a:p>
        </p:txBody>
      </p:sp>
      <p:pic>
        <p:nvPicPr>
          <p:cNvPr id="4" name="内容占位符 3" descr="C:\Users\Administrator\AppData\Roaming\Tencent\Users\1418659400\QQ\WinTemp\RichOle\Y[TQKT2`GC9HOQ5_)DC8U%V.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9036496" cy="4525963"/>
          </a:xfrm>
          <a:prstGeom prst="rect">
            <a:avLst/>
          </a:prstGeom>
          <a:noFill/>
          <a:ln>
            <a:noFill/>
          </a:ln>
        </p:spPr>
      </p:pic>
    </p:spTree>
    <p:extLst>
      <p:ext uri="{BB962C8B-B14F-4D97-AF65-F5344CB8AC3E}">
        <p14:creationId xmlns:p14="http://schemas.microsoft.com/office/powerpoint/2010/main" val="3183711459"/>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修改毕业设计相关信息</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971600" y="1340768"/>
            <a:ext cx="6948929" cy="4907234"/>
          </a:xfrm>
          <a:prstGeom prst="rect">
            <a:avLst/>
          </a:prstGeom>
        </p:spPr>
      </p:pic>
    </p:spTree>
    <p:extLst>
      <p:ext uri="{BB962C8B-B14F-4D97-AF65-F5344CB8AC3E}">
        <p14:creationId xmlns:p14="http://schemas.microsoft.com/office/powerpoint/2010/main" val="176760761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华文行楷" panose="02010800040101010101" pitchFamily="2" charset="-122"/>
                <a:ea typeface="华文行楷" panose="02010800040101010101" pitchFamily="2" charset="-122"/>
              </a:rPr>
              <a:t>查看论文评审</a:t>
            </a:r>
            <a:r>
              <a:rPr lang="zh-CN" altLang="zh-CN" dirty="0" smtClean="0">
                <a:latin typeface="华文行楷" panose="02010800040101010101" pitchFamily="2" charset="-122"/>
                <a:ea typeface="华文行楷" panose="02010800040101010101" pitchFamily="2" charset="-122"/>
              </a:rPr>
              <a:t>结果</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755576" y="1340768"/>
            <a:ext cx="7454945" cy="5257800"/>
          </a:xfrm>
          <a:prstGeom prst="rect">
            <a:avLst/>
          </a:prstGeom>
        </p:spPr>
      </p:pic>
    </p:spTree>
    <p:extLst>
      <p:ext uri="{BB962C8B-B14F-4D97-AF65-F5344CB8AC3E}">
        <p14:creationId xmlns:p14="http://schemas.microsoft.com/office/powerpoint/2010/main" val="1832689500"/>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也具有游客的权限</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467544" y="1556792"/>
            <a:ext cx="8162925" cy="4295775"/>
          </a:xfrm>
          <a:prstGeom prst="rect">
            <a:avLst/>
          </a:prstGeom>
        </p:spPr>
      </p:pic>
    </p:spTree>
    <p:extLst>
      <p:ext uri="{BB962C8B-B14F-4D97-AF65-F5344CB8AC3E}">
        <p14:creationId xmlns:p14="http://schemas.microsoft.com/office/powerpoint/2010/main" val="402873928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dirty="0">
                <a:latin typeface="华文行楷" panose="02010800040101010101" pitchFamily="2" charset="-122"/>
                <a:ea typeface="华文行楷" panose="02010800040101010101" pitchFamily="2" charset="-122"/>
              </a:rPr>
              <a:t>学生查看文章</a:t>
            </a:r>
            <a:r>
              <a:rPr lang="zh-CN" altLang="zh-CN" dirty="0" smtClean="0">
                <a:latin typeface="华文行楷" panose="02010800040101010101" pitchFamily="2" charset="-122"/>
                <a:ea typeface="华文行楷" panose="02010800040101010101" pitchFamily="2" charset="-122"/>
              </a:rPr>
              <a:t>信息</a:t>
            </a:r>
            <a:r>
              <a:rPr lang="zh-CN" altLang="en-US" dirty="0" smtClean="0">
                <a:latin typeface="华文行楷" panose="02010800040101010101" pitchFamily="2" charset="-122"/>
                <a:ea typeface="华文行楷" panose="02010800040101010101" pitchFamily="2" charset="-122"/>
              </a:rPr>
              <a:t>时</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827584" y="1412776"/>
            <a:ext cx="5518321" cy="5141168"/>
          </a:xfrm>
          <a:prstGeom prst="rect">
            <a:avLst/>
          </a:prstGeom>
        </p:spPr>
      </p:pic>
      <p:sp>
        <p:nvSpPr>
          <p:cNvPr id="5" name="矩形 4"/>
          <p:cNvSpPr/>
          <p:nvPr/>
        </p:nvSpPr>
        <p:spPr>
          <a:xfrm>
            <a:off x="6445825" y="1916831"/>
            <a:ext cx="2698175" cy="1384995"/>
          </a:xfrm>
          <a:prstGeom prst="rect">
            <a:avLst/>
          </a:prstGeom>
        </p:spPr>
        <p:txBody>
          <a:bodyPr wrap="none">
            <a:spAutoFit/>
          </a:bodyPr>
          <a:lstStyle/>
          <a:p>
            <a:r>
              <a:rPr lang="zh-CN" altLang="zh-CN" sz="2800" dirty="0" smtClean="0">
                <a:latin typeface="迷你简硬笔行书" panose="03000509000000000000" pitchFamily="65" charset="-122"/>
                <a:ea typeface="迷你简硬笔行书" panose="03000509000000000000" pitchFamily="65" charset="-122"/>
              </a:rPr>
              <a:t>会多一个收藏</a:t>
            </a:r>
            <a:endParaRPr lang="en-US" altLang="zh-CN" sz="2800" dirty="0" smtClean="0">
              <a:latin typeface="迷你简硬笔行书" panose="03000509000000000000" pitchFamily="65" charset="-122"/>
              <a:ea typeface="迷你简硬笔行书" panose="03000509000000000000" pitchFamily="65" charset="-122"/>
            </a:endParaRPr>
          </a:p>
          <a:p>
            <a:r>
              <a:rPr lang="zh-CN" altLang="zh-CN" sz="2800" dirty="0" smtClean="0">
                <a:latin typeface="迷你简硬笔行书" panose="03000509000000000000" pitchFamily="65" charset="-122"/>
                <a:ea typeface="迷你简硬笔行书" panose="03000509000000000000" pitchFamily="65" charset="-122"/>
              </a:rPr>
              <a:t>按钮，点击放</a:t>
            </a:r>
            <a:endParaRPr lang="en-US" altLang="zh-CN" sz="2800" dirty="0" smtClean="0">
              <a:latin typeface="迷你简硬笔行书" panose="03000509000000000000" pitchFamily="65" charset="-122"/>
              <a:ea typeface="迷你简硬笔行书" panose="03000509000000000000" pitchFamily="65" charset="-122"/>
            </a:endParaRPr>
          </a:p>
          <a:p>
            <a:r>
              <a:rPr lang="zh-CN" altLang="zh-CN" sz="2800" dirty="0" smtClean="0">
                <a:latin typeface="迷你简硬笔行书" panose="03000509000000000000" pitchFamily="65" charset="-122"/>
                <a:ea typeface="迷你简硬笔行书" panose="03000509000000000000" pitchFamily="65" charset="-122"/>
              </a:rPr>
              <a:t>入收藏序列中。</a:t>
            </a:r>
            <a:endParaRPr lang="zh-CN" altLang="en-US" sz="2800" dirty="0">
              <a:latin typeface="迷你简硬笔行书" panose="03000509000000000000" pitchFamily="65" charset="-122"/>
              <a:ea typeface="迷你简硬笔行书" panose="03000509000000000000" pitchFamily="65" charset="-122"/>
            </a:endParaRPr>
          </a:p>
        </p:txBody>
      </p:sp>
    </p:spTree>
    <p:extLst>
      <p:ext uri="{BB962C8B-B14F-4D97-AF65-F5344CB8AC3E}">
        <p14:creationId xmlns:p14="http://schemas.microsoft.com/office/powerpoint/2010/main" val="3682790438"/>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教师用户</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normAutofit/>
          </a:bodyPr>
          <a:lstStyle/>
          <a:p>
            <a:r>
              <a:rPr lang="zh-CN" altLang="zh-CN" dirty="0" smtClean="0">
                <a:latin typeface="仿宋" panose="02010609060101010101" pitchFamily="49" charset="-122"/>
                <a:ea typeface="仿宋" panose="02010609060101010101" pitchFamily="49" charset="-122"/>
              </a:rPr>
              <a:t>登陆</a:t>
            </a:r>
            <a:endParaRPr lang="zh-CN" altLang="zh-CN" dirty="0">
              <a:latin typeface="仿宋" panose="02010609060101010101" pitchFamily="49" charset="-122"/>
              <a:ea typeface="仿宋" panose="02010609060101010101" pitchFamily="49" charset="-122"/>
            </a:endParaRPr>
          </a:p>
          <a:p>
            <a:r>
              <a:rPr lang="zh-CN" altLang="zh-CN" dirty="0" smtClean="0">
                <a:latin typeface="仿宋" panose="02010609060101010101" pitchFamily="49" charset="-122"/>
                <a:ea typeface="仿宋" panose="02010609060101010101" pitchFamily="49" charset="-122"/>
              </a:rPr>
              <a:t>修改</a:t>
            </a:r>
            <a:r>
              <a:rPr lang="zh-CN" altLang="zh-CN" dirty="0">
                <a:latin typeface="仿宋" panose="02010609060101010101" pitchFamily="49" charset="-122"/>
                <a:ea typeface="仿宋" panose="02010609060101010101" pitchFamily="49" charset="-122"/>
              </a:rPr>
              <a:t>个人信息</a:t>
            </a:r>
          </a:p>
          <a:p>
            <a:r>
              <a:rPr lang="zh-CN" altLang="zh-CN" dirty="0" smtClean="0">
                <a:latin typeface="仿宋" panose="02010609060101010101" pitchFamily="49" charset="-122"/>
                <a:ea typeface="仿宋" panose="02010609060101010101" pitchFamily="49" charset="-122"/>
              </a:rPr>
              <a:t>查看</a:t>
            </a:r>
            <a:r>
              <a:rPr lang="zh-CN" altLang="zh-CN" dirty="0">
                <a:latin typeface="仿宋" panose="02010609060101010101" pitchFamily="49" charset="-122"/>
                <a:ea typeface="仿宋" panose="02010609060101010101" pitchFamily="49" charset="-122"/>
              </a:rPr>
              <a:t>指导的学生信息</a:t>
            </a:r>
          </a:p>
          <a:p>
            <a:r>
              <a:rPr lang="zh-CN" altLang="zh-CN" dirty="0" smtClean="0">
                <a:latin typeface="仿宋" panose="02010609060101010101" pitchFamily="49" charset="-122"/>
                <a:ea typeface="仿宋" panose="02010609060101010101" pitchFamily="49" charset="-122"/>
              </a:rPr>
              <a:t>搜索</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举报</a:t>
            </a:r>
            <a:r>
              <a:rPr lang="zh-CN" altLang="zh-CN" dirty="0">
                <a:latin typeface="仿宋" panose="02010609060101010101" pitchFamily="49" charset="-122"/>
                <a:ea typeface="仿宋" panose="02010609060101010101" pitchFamily="49" charset="-122"/>
              </a:rPr>
              <a:t>不实论文</a:t>
            </a:r>
          </a:p>
          <a:p>
            <a:r>
              <a:rPr lang="zh-CN" altLang="zh-CN" dirty="0" smtClean="0">
                <a:latin typeface="仿宋" panose="02010609060101010101" pitchFamily="49" charset="-122"/>
                <a:ea typeface="仿宋" panose="02010609060101010101" pitchFamily="49" charset="-122"/>
              </a:rPr>
              <a:t>审核</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给</a:t>
            </a:r>
            <a:r>
              <a:rPr lang="zh-CN" altLang="zh-CN" dirty="0">
                <a:latin typeface="仿宋" panose="02010609060101010101" pitchFamily="49" charset="-122"/>
                <a:ea typeface="仿宋" panose="02010609060101010101" pitchFamily="49" charset="-122"/>
              </a:rPr>
              <a:t>论文打分</a:t>
            </a:r>
          </a:p>
          <a:p>
            <a:endParaRPr lang="zh-CN" altLang="en-US" dirty="0"/>
          </a:p>
        </p:txBody>
      </p:sp>
    </p:spTree>
    <p:extLst>
      <p:ext uri="{BB962C8B-B14F-4D97-AF65-F5344CB8AC3E}">
        <p14:creationId xmlns:p14="http://schemas.microsoft.com/office/powerpoint/2010/main" val="294802054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查看修改个人信息</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755576" y="1340768"/>
            <a:ext cx="7634771" cy="5328759"/>
          </a:xfrm>
          <a:prstGeom prst="rect">
            <a:avLst/>
          </a:prstGeom>
        </p:spPr>
      </p:pic>
    </p:spTree>
    <p:extLst>
      <p:ext uri="{BB962C8B-B14F-4D97-AF65-F5344CB8AC3E}">
        <p14:creationId xmlns:p14="http://schemas.microsoft.com/office/powerpoint/2010/main" val="3658478432"/>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查看管理的学生</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755576" y="1196752"/>
            <a:ext cx="7510422" cy="5221532"/>
          </a:xfrm>
          <a:prstGeom prst="rect">
            <a:avLst/>
          </a:prstGeom>
        </p:spPr>
      </p:pic>
    </p:spTree>
    <p:extLst>
      <p:ext uri="{BB962C8B-B14F-4D97-AF65-F5344CB8AC3E}">
        <p14:creationId xmlns:p14="http://schemas.microsoft.com/office/powerpoint/2010/main" val="196294393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dirty="0">
                <a:latin typeface="华文行楷" panose="02010800040101010101" pitchFamily="2" charset="-122"/>
                <a:ea typeface="华文行楷" panose="02010800040101010101" pitchFamily="2" charset="-122"/>
              </a:rPr>
              <a:t>教师查看文章信息</a:t>
            </a:r>
            <a:r>
              <a:rPr lang="zh-CN" altLang="zh-CN" dirty="0" smtClean="0">
                <a:latin typeface="华文行楷" panose="02010800040101010101" pitchFamily="2" charset="-122"/>
                <a:ea typeface="华文行楷" panose="02010800040101010101" pitchFamily="2" charset="-122"/>
              </a:rPr>
              <a:t>时</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1043608" y="1350684"/>
            <a:ext cx="4987098" cy="4525963"/>
          </a:xfrm>
          <a:prstGeom prst="rect">
            <a:avLst/>
          </a:prstGeom>
        </p:spPr>
      </p:pic>
      <p:sp>
        <p:nvSpPr>
          <p:cNvPr id="5" name="矩形 4"/>
          <p:cNvSpPr/>
          <p:nvPr/>
        </p:nvSpPr>
        <p:spPr>
          <a:xfrm>
            <a:off x="6300192" y="1734181"/>
            <a:ext cx="2339102" cy="1384995"/>
          </a:xfrm>
          <a:prstGeom prst="rect">
            <a:avLst/>
          </a:prstGeom>
        </p:spPr>
        <p:txBody>
          <a:bodyPr wrap="none">
            <a:spAutoFit/>
          </a:bodyPr>
          <a:lstStyle/>
          <a:p>
            <a:r>
              <a:rPr lang="zh-CN" altLang="zh-CN" sz="2800" dirty="0" smtClean="0">
                <a:latin typeface="迷你简硬笔行书" panose="03000509000000000000" pitchFamily="65" charset="-122"/>
                <a:ea typeface="迷你简硬笔行书" panose="03000509000000000000" pitchFamily="65" charset="-122"/>
              </a:rPr>
              <a:t>会多一个举报</a:t>
            </a:r>
            <a:endParaRPr lang="en-US" altLang="zh-CN" sz="2800" dirty="0" smtClean="0">
              <a:latin typeface="迷你简硬笔行书" panose="03000509000000000000" pitchFamily="65" charset="-122"/>
              <a:ea typeface="迷你简硬笔行书" panose="03000509000000000000" pitchFamily="65" charset="-122"/>
            </a:endParaRPr>
          </a:p>
          <a:p>
            <a:r>
              <a:rPr lang="zh-CN" altLang="zh-CN" sz="2800" dirty="0" smtClean="0">
                <a:latin typeface="迷你简硬笔行书" panose="03000509000000000000" pitchFamily="65" charset="-122"/>
                <a:ea typeface="迷你简硬笔行书" panose="03000509000000000000" pitchFamily="65" charset="-122"/>
              </a:rPr>
              <a:t>按钮，可以举</a:t>
            </a:r>
            <a:endParaRPr lang="en-US" altLang="zh-CN" sz="2800" dirty="0" smtClean="0">
              <a:latin typeface="迷你简硬笔行书" panose="03000509000000000000" pitchFamily="65" charset="-122"/>
              <a:ea typeface="迷你简硬笔行书" panose="03000509000000000000" pitchFamily="65" charset="-122"/>
            </a:endParaRPr>
          </a:p>
          <a:p>
            <a:r>
              <a:rPr lang="zh-CN" altLang="zh-CN" sz="2800" dirty="0" smtClean="0">
                <a:latin typeface="迷你简硬笔行书" panose="03000509000000000000" pitchFamily="65" charset="-122"/>
                <a:ea typeface="迷你简硬笔行书" panose="03000509000000000000" pitchFamily="65" charset="-122"/>
              </a:rPr>
              <a:t>报论文</a:t>
            </a:r>
            <a:endParaRPr lang="zh-CN" altLang="en-US" sz="2800" dirty="0">
              <a:latin typeface="迷你简硬笔行书" panose="03000509000000000000" pitchFamily="65" charset="-122"/>
              <a:ea typeface="迷你简硬笔行书" panose="03000509000000000000" pitchFamily="65" charset="-122"/>
            </a:endParaRPr>
          </a:p>
        </p:txBody>
      </p:sp>
    </p:spTree>
    <p:extLst>
      <p:ext uri="{BB962C8B-B14F-4D97-AF65-F5344CB8AC3E}">
        <p14:creationId xmlns:p14="http://schemas.microsoft.com/office/powerpoint/2010/main" val="50648332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审核</a:t>
            </a:r>
            <a:r>
              <a:rPr lang="zh-CN" altLang="zh-CN" dirty="0" smtClean="0">
                <a:latin typeface="华文行楷" panose="02010800040101010101" pitchFamily="2" charset="-122"/>
                <a:ea typeface="华文行楷" panose="02010800040101010101" pitchFamily="2" charset="-122"/>
              </a:rPr>
              <a:t>论文</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查看学生信息</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611560" y="1348685"/>
            <a:ext cx="7628777" cy="5393594"/>
          </a:xfrm>
          <a:prstGeom prst="rect">
            <a:avLst/>
          </a:prstGeom>
        </p:spPr>
      </p:pic>
    </p:spTree>
    <p:extLst>
      <p:ext uri="{BB962C8B-B14F-4D97-AF65-F5344CB8AC3E}">
        <p14:creationId xmlns:p14="http://schemas.microsoft.com/office/powerpoint/2010/main" val="220927217"/>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pPr algn="l"/>
            <a:r>
              <a:rPr lang="zh-CN" altLang="zh-CN" dirty="0">
                <a:latin typeface="华文行楷" panose="02010800040101010101" pitchFamily="2" charset="-122"/>
                <a:ea typeface="华文行楷" panose="02010800040101010101" pitchFamily="2" charset="-122"/>
              </a:rPr>
              <a:t>选题</a:t>
            </a:r>
            <a:r>
              <a:rPr lang="zh-CN" altLang="zh-CN" dirty="0" smtClean="0">
                <a:latin typeface="华文行楷" panose="02010800040101010101" pitchFamily="2" charset="-122"/>
                <a:ea typeface="华文行楷" panose="02010800040101010101" pitchFamily="2" charset="-122"/>
              </a:rPr>
              <a:t>背景</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457200" y="980728"/>
            <a:ext cx="8229600" cy="5145435"/>
          </a:xfrm>
        </p:spPr>
        <p:txBody>
          <a:bodyPr>
            <a:normAutofit fontScale="70000" lnSpcReduction="20000"/>
          </a:bodyPr>
          <a:lstStyle/>
          <a:p>
            <a:pPr>
              <a:lnSpc>
                <a:spcPct val="120000"/>
              </a:lnSpc>
            </a:pPr>
            <a:r>
              <a:rPr lang="zh-CN" altLang="zh-CN" dirty="0">
                <a:latin typeface="仿宋" panose="02010609060101010101" pitchFamily="49" charset="-122"/>
                <a:ea typeface="仿宋" panose="02010609060101010101" pitchFamily="49" charset="-122"/>
              </a:rPr>
              <a:t>每个大学每年都会产生大量的毕业设计相关数据，包括毕业论文、源程序、答辩</a:t>
            </a:r>
            <a:r>
              <a:rPr lang="en-US" altLang="zh-CN" dirty="0">
                <a:latin typeface="仿宋" panose="02010609060101010101" pitchFamily="49" charset="-122"/>
                <a:ea typeface="仿宋" panose="02010609060101010101" pitchFamily="49" charset="-122"/>
              </a:rPr>
              <a:t>PPT</a:t>
            </a:r>
            <a:r>
              <a:rPr lang="zh-CN" altLang="zh-CN" dirty="0">
                <a:latin typeface="仿宋" panose="02010609060101010101" pitchFamily="49" charset="-122"/>
                <a:ea typeface="仿宋" panose="02010609060101010101" pitchFamily="49" charset="-122"/>
              </a:rPr>
              <a:t>、开题报告、中期检查表等。</a:t>
            </a:r>
          </a:p>
          <a:p>
            <a:pPr>
              <a:lnSpc>
                <a:spcPct val="120000"/>
              </a:lnSpc>
            </a:pPr>
            <a:r>
              <a:rPr lang="zh-CN" altLang="zh-CN" dirty="0">
                <a:latin typeface="仿宋" panose="02010609060101010101" pitchFamily="49" charset="-122"/>
                <a:ea typeface="仿宋" panose="02010609060101010101" pitchFamily="49" charset="-122"/>
              </a:rPr>
              <a:t>华南理工大学计算机科学与工程学院一位多年指导本科生毕业设计工作的老师在工作中发现。现有的系统一般只保存毕业生的毕业论文，与之相关的源程序、答辩</a:t>
            </a:r>
            <a:r>
              <a:rPr lang="en-US" altLang="zh-CN" dirty="0">
                <a:latin typeface="仿宋" panose="02010609060101010101" pitchFamily="49" charset="-122"/>
                <a:ea typeface="仿宋" panose="02010609060101010101" pitchFamily="49" charset="-122"/>
              </a:rPr>
              <a:t>PPT</a:t>
            </a:r>
            <a:r>
              <a:rPr lang="zh-CN" altLang="zh-CN" dirty="0">
                <a:latin typeface="仿宋" panose="02010609060101010101" pitchFamily="49" charset="-122"/>
                <a:ea typeface="仿宋" panose="02010609060101010101" pitchFamily="49" charset="-122"/>
              </a:rPr>
              <a:t>、开题报告、中期检查表等重要资料往往没有得到妥善的管理，这些资料不但具有重要的参考价值而且还在很大的程度上体现毕业生的辛勤劳动。</a:t>
            </a:r>
          </a:p>
          <a:p>
            <a:pPr>
              <a:lnSpc>
                <a:spcPct val="120000"/>
              </a:lnSpc>
            </a:pPr>
            <a:r>
              <a:rPr lang="zh-CN" altLang="zh-CN" dirty="0">
                <a:latin typeface="仿宋" panose="02010609060101010101" pitchFamily="49" charset="-122"/>
                <a:ea typeface="仿宋" panose="02010609060101010101" pitchFamily="49" charset="-122"/>
              </a:rPr>
              <a:t>另一方面，现有的系统中，教师查看已经指导过的学生的资料时，也没有快捷的方法，大大降低了学院的工作效率。而且，当前的毕业设计系统只能提供给毕业生、教师使用，其他有兴趣学习了解跟毕业设计有关的知识的学生，却没有便捷的途径。造成了一定程度上的资源浪费。</a:t>
            </a:r>
          </a:p>
          <a:p>
            <a:pPr>
              <a:lnSpc>
                <a:spcPct val="120000"/>
              </a:lnSpc>
            </a:pPr>
            <a:r>
              <a:rPr lang="zh-CN" altLang="zh-CN" dirty="0">
                <a:latin typeface="仿宋" panose="02010609060101010101" pitchFamily="49" charset="-122"/>
                <a:ea typeface="仿宋" panose="02010609060101010101" pitchFamily="49" charset="-122"/>
              </a:rPr>
              <a:t>笔者参与了一个毕业设计管理系统的</a:t>
            </a:r>
            <a:r>
              <a:rPr lang="en-US" altLang="zh-CN" dirty="0">
                <a:latin typeface="仿宋" panose="02010609060101010101" pitchFamily="49" charset="-122"/>
                <a:ea typeface="仿宋" panose="02010609060101010101" pitchFamily="49" charset="-122"/>
              </a:rPr>
              <a:t>SRP</a:t>
            </a:r>
            <a:r>
              <a:rPr lang="zh-CN" altLang="zh-CN" dirty="0">
                <a:latin typeface="仿宋" panose="02010609060101010101" pitchFamily="49" charset="-122"/>
                <a:ea typeface="仿宋" panose="02010609060101010101" pitchFamily="49" charset="-122"/>
              </a:rPr>
              <a:t>项目，借着大作业的契机，实现该毕业设计管理系统的雏形。</a:t>
            </a:r>
          </a:p>
          <a:p>
            <a:pPr>
              <a:lnSpc>
                <a:spcPct val="120000"/>
              </a:lnSpc>
            </a:pPr>
            <a:endParaRPr lang="zh-CN" altLang="en-US" dirty="0"/>
          </a:p>
        </p:txBody>
      </p:sp>
    </p:spTree>
    <p:extLst>
      <p:ext uri="{BB962C8B-B14F-4D97-AF65-F5344CB8AC3E}">
        <p14:creationId xmlns:p14="http://schemas.microsoft.com/office/powerpoint/2010/main" val="25874991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审核论文</a:t>
            </a:r>
            <a:r>
              <a:rPr lang="en-US" altLang="zh-CN" dirty="0" smtClean="0">
                <a:latin typeface="华文行楷" panose="02010800040101010101" pitchFamily="2" charset="-122"/>
                <a:ea typeface="华文行楷" panose="02010800040101010101" pitchFamily="2" charset="-122"/>
              </a:rPr>
              <a:t>·</a:t>
            </a:r>
            <a:r>
              <a:rPr lang="zh-CN" altLang="en-US" dirty="0" smtClean="0">
                <a:latin typeface="华文行楷" panose="02010800040101010101" pitchFamily="2" charset="-122"/>
                <a:ea typeface="华文行楷" panose="02010800040101010101" pitchFamily="2" charset="-122"/>
              </a:rPr>
              <a:t>查看学生毕业设计</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1349711" y="1600200"/>
            <a:ext cx="6444577" cy="4525963"/>
          </a:xfrm>
          <a:prstGeom prst="rect">
            <a:avLst/>
          </a:prstGeom>
        </p:spPr>
      </p:pic>
    </p:spTree>
    <p:extLst>
      <p:ext uri="{BB962C8B-B14F-4D97-AF65-F5344CB8AC3E}">
        <p14:creationId xmlns:p14="http://schemas.microsoft.com/office/powerpoint/2010/main" val="241256218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审核论文</a:t>
            </a:r>
            <a:r>
              <a:rPr lang="en-US" altLang="zh-CN" dirty="0" smtClean="0">
                <a:latin typeface="华文行楷" panose="02010800040101010101" pitchFamily="2" charset="-122"/>
                <a:ea typeface="华文行楷" panose="02010800040101010101" pitchFamily="2" charset="-122"/>
              </a:rPr>
              <a:t>·</a:t>
            </a:r>
            <a:r>
              <a:rPr lang="zh-CN" altLang="zh-CN" dirty="0">
                <a:latin typeface="华文行楷" panose="02010800040101010101" pitchFamily="2" charset="-122"/>
                <a:ea typeface="华文行楷" panose="02010800040101010101" pitchFamily="2" charset="-122"/>
              </a:rPr>
              <a:t>论文评议</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827584" y="1268760"/>
            <a:ext cx="7381785" cy="5256584"/>
          </a:xfrm>
          <a:prstGeom prst="rect">
            <a:avLst/>
          </a:prstGeom>
        </p:spPr>
      </p:pic>
    </p:spTree>
    <p:extLst>
      <p:ext uri="{BB962C8B-B14F-4D97-AF65-F5344CB8AC3E}">
        <p14:creationId xmlns:p14="http://schemas.microsoft.com/office/powerpoint/2010/main" val="275090055"/>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管理员用户</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lstStyle/>
          <a:p>
            <a:r>
              <a:rPr lang="zh-CN" altLang="zh-CN" dirty="0" smtClean="0">
                <a:latin typeface="仿宋" panose="02010609060101010101" pitchFamily="49" charset="-122"/>
                <a:ea typeface="仿宋" panose="02010609060101010101" pitchFamily="49" charset="-122"/>
              </a:rPr>
              <a:t>查看</a:t>
            </a:r>
            <a:r>
              <a:rPr lang="zh-CN" altLang="zh-CN" dirty="0">
                <a:latin typeface="仿宋" panose="02010609060101010101" pitchFamily="49" charset="-122"/>
                <a:ea typeface="仿宋" panose="02010609060101010101" pitchFamily="49" charset="-122"/>
              </a:rPr>
              <a:t>举报记录</a:t>
            </a:r>
          </a:p>
          <a:p>
            <a:r>
              <a:rPr lang="zh-CN" altLang="zh-CN" dirty="0" smtClean="0">
                <a:latin typeface="仿宋" panose="02010609060101010101" pitchFamily="49" charset="-122"/>
                <a:ea typeface="仿宋" panose="02010609060101010101" pitchFamily="49" charset="-122"/>
              </a:rPr>
              <a:t>搜索</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管理</a:t>
            </a:r>
            <a:r>
              <a:rPr lang="zh-CN" altLang="zh-CN" dirty="0">
                <a:latin typeface="仿宋" panose="02010609060101010101" pitchFamily="49" charset="-122"/>
                <a:ea typeface="仿宋" panose="02010609060101010101" pitchFamily="49" charset="-122"/>
              </a:rPr>
              <a:t>学生权限</a:t>
            </a:r>
          </a:p>
          <a:p>
            <a:r>
              <a:rPr lang="zh-CN" altLang="zh-CN" dirty="0" smtClean="0">
                <a:latin typeface="仿宋" panose="02010609060101010101" pitchFamily="49" charset="-122"/>
                <a:ea typeface="仿宋" panose="02010609060101010101" pitchFamily="49" charset="-122"/>
              </a:rPr>
              <a:t>管理</a:t>
            </a:r>
            <a:r>
              <a:rPr lang="zh-CN" altLang="zh-CN" dirty="0">
                <a:latin typeface="仿宋" panose="02010609060101010101" pitchFamily="49" charset="-122"/>
                <a:ea typeface="仿宋" panose="02010609060101010101" pitchFamily="49" charset="-122"/>
              </a:rPr>
              <a:t>教师权限</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87472078"/>
      </p:ext>
    </p:extLst>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教师权限管理</a:t>
            </a:r>
            <a:endParaRPr lang="zh-CN" altLang="en-US" dirty="0">
              <a:latin typeface="华文行楷" panose="02010800040101010101" pitchFamily="2" charset="-122"/>
              <a:ea typeface="华文行楷" panose="02010800040101010101" pitchFamily="2" charset="-122"/>
            </a:endParaRPr>
          </a:p>
        </p:txBody>
      </p:sp>
      <p:pic>
        <p:nvPicPr>
          <p:cNvPr id="4" name="内容占位符 3" descr="C:\Users\Administrator\AppData\Roaming\Tencent\Users\1418659400\QQ\WinTemp\RichOle\G1[C0`9V@)NDAV4TRMGB2[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151022" cy="5440347"/>
          </a:xfrm>
          <a:prstGeom prst="rect">
            <a:avLst/>
          </a:prstGeom>
          <a:noFill/>
          <a:ln>
            <a:noFill/>
          </a:ln>
        </p:spPr>
      </p:pic>
    </p:spTree>
    <p:extLst>
      <p:ext uri="{BB962C8B-B14F-4D97-AF65-F5344CB8AC3E}">
        <p14:creationId xmlns:p14="http://schemas.microsoft.com/office/powerpoint/2010/main" val="424211665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华文行楷" panose="02010800040101010101" pitchFamily="2" charset="-122"/>
                <a:ea typeface="华文行楷" panose="02010800040101010101" pitchFamily="2" charset="-122"/>
              </a:rPr>
              <a:t>学生权限管理</a:t>
            </a:r>
            <a:endParaRPr lang="zh-CN" altLang="en-US" dirty="0">
              <a:latin typeface="华文行楷" panose="02010800040101010101" pitchFamily="2" charset="-122"/>
              <a:ea typeface="华文行楷" panose="02010800040101010101" pitchFamily="2" charset="-122"/>
            </a:endParaRPr>
          </a:p>
        </p:txBody>
      </p:sp>
      <p:pic>
        <p:nvPicPr>
          <p:cNvPr id="4" name="内容占位符 3" descr="C:\Users\Administrator\AppData\Roaming\Tencent\Users\1418659400\QQ\WinTemp\RichOle\@WW}%ZT$Q]})BYVZ$D~$AKI.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391" y="1340768"/>
            <a:ext cx="6720175" cy="5112568"/>
          </a:xfrm>
          <a:prstGeom prst="rect">
            <a:avLst/>
          </a:prstGeom>
          <a:noFill/>
          <a:ln>
            <a:noFill/>
          </a:ln>
        </p:spPr>
      </p:pic>
    </p:spTree>
    <p:extLst>
      <p:ext uri="{BB962C8B-B14F-4D97-AF65-F5344CB8AC3E}">
        <p14:creationId xmlns:p14="http://schemas.microsoft.com/office/powerpoint/2010/main" val="3800567670"/>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行楷" panose="02010800040101010101" pitchFamily="2" charset="-122"/>
                <a:ea typeface="华文行楷" panose="02010800040101010101" pitchFamily="2" charset="-122"/>
              </a:rPr>
              <a:t>查看举报记录</a:t>
            </a:r>
            <a:endParaRPr lang="zh-CN" altLang="en-US" dirty="0">
              <a:latin typeface="华文行楷" panose="02010800040101010101" pitchFamily="2" charset="-122"/>
              <a:ea typeface="华文行楷" panose="02010800040101010101" pitchFamily="2" charset="-122"/>
            </a:endParaRPr>
          </a:p>
        </p:txBody>
      </p:sp>
      <p:pic>
        <p:nvPicPr>
          <p:cNvPr id="4" name="内容占位符 3" descr="C:\Users\Administrator\AppData\Roaming\Tencent\Users\1418659400\QQ\WinTemp\RichOle\$16]9LWUA1`NJOB~VV}C9{3.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88420"/>
            <a:ext cx="6599683" cy="5020900"/>
          </a:xfrm>
          <a:prstGeom prst="rect">
            <a:avLst/>
          </a:prstGeom>
          <a:noFill/>
          <a:ln>
            <a:noFill/>
          </a:ln>
        </p:spPr>
      </p:pic>
    </p:spTree>
    <p:extLst>
      <p:ext uri="{BB962C8B-B14F-4D97-AF65-F5344CB8AC3E}">
        <p14:creationId xmlns:p14="http://schemas.microsoft.com/office/powerpoint/2010/main" val="199929090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管理员查看论文</a:t>
            </a:r>
            <a:endParaRPr lang="zh-CN" altLang="en-US" dirty="0">
              <a:latin typeface="华文行楷" panose="02010800040101010101" pitchFamily="2" charset="-122"/>
              <a:ea typeface="华文行楷" panose="02010800040101010101" pitchFamily="2" charset="-122"/>
            </a:endParaRPr>
          </a:p>
        </p:txBody>
      </p:sp>
      <p:pic>
        <p:nvPicPr>
          <p:cNvPr id="4" name="内容占位符 3" descr="C:\Users\Administrator\AppData\Roaming\Tencent\Users\1418659400\QQ\WinTemp\RichOle\L35KS8ZR9B0GD4J@HVLL{%M.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5536617" cy="4997152"/>
          </a:xfrm>
          <a:prstGeom prst="rect">
            <a:avLst/>
          </a:prstGeom>
          <a:noFill/>
          <a:ln>
            <a:noFill/>
          </a:ln>
        </p:spPr>
      </p:pic>
      <p:sp>
        <p:nvSpPr>
          <p:cNvPr id="5" name="矩形 4"/>
          <p:cNvSpPr/>
          <p:nvPr/>
        </p:nvSpPr>
        <p:spPr>
          <a:xfrm>
            <a:off x="5959279" y="1888968"/>
            <a:ext cx="4572000" cy="1077218"/>
          </a:xfrm>
          <a:prstGeom prst="rect">
            <a:avLst/>
          </a:prstGeom>
        </p:spPr>
        <p:txBody>
          <a:bodyPr>
            <a:spAutoFit/>
          </a:bodyPr>
          <a:lstStyle/>
          <a:p>
            <a:r>
              <a:rPr lang="zh-CN" altLang="en-US" sz="3200" dirty="0" smtClean="0">
                <a:latin typeface="迷你简硬笔行书" panose="03000509000000000000" pitchFamily="65" charset="-122"/>
                <a:ea typeface="迷你简硬笔行书" panose="03000509000000000000" pitchFamily="65" charset="-122"/>
              </a:rPr>
              <a:t>可以直接删</a:t>
            </a:r>
            <a:endParaRPr lang="en-US" altLang="zh-CN" sz="3200" dirty="0" smtClean="0">
              <a:latin typeface="迷你简硬笔行书" panose="03000509000000000000" pitchFamily="65" charset="-122"/>
              <a:ea typeface="迷你简硬笔行书" panose="03000509000000000000" pitchFamily="65" charset="-122"/>
            </a:endParaRPr>
          </a:p>
          <a:p>
            <a:r>
              <a:rPr lang="zh-CN" altLang="en-US" sz="3200" dirty="0" smtClean="0">
                <a:latin typeface="迷你简硬笔行书" panose="03000509000000000000" pitchFamily="65" charset="-122"/>
                <a:ea typeface="迷你简硬笔行书" panose="03000509000000000000" pitchFamily="65" charset="-122"/>
              </a:rPr>
              <a:t>除论文记录</a:t>
            </a:r>
            <a:endParaRPr lang="zh-CN" altLang="zh-CN" sz="3200" dirty="0">
              <a:latin typeface="迷你简硬笔行书" panose="03000509000000000000" pitchFamily="65" charset="-122"/>
              <a:ea typeface="迷你简硬笔行书" panose="03000509000000000000" pitchFamily="65" charset="-122"/>
            </a:endParaRPr>
          </a:p>
        </p:txBody>
      </p:sp>
    </p:spTree>
    <p:extLst>
      <p:ext uri="{BB962C8B-B14F-4D97-AF65-F5344CB8AC3E}">
        <p14:creationId xmlns:p14="http://schemas.microsoft.com/office/powerpoint/2010/main" val="2987124776"/>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latin typeface="华文行楷" panose="02010800040101010101" pitchFamily="2" charset="-122"/>
                <a:ea typeface="华文行楷" panose="02010800040101010101" pitchFamily="2" charset="-122"/>
              </a:rPr>
              <a:t>测试结果</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normAutofit fontScale="92500" lnSpcReduction="20000"/>
          </a:bodyPr>
          <a:lstStyle/>
          <a:p>
            <a:r>
              <a:rPr lang="zh-CN" altLang="zh-CN" dirty="0" smtClean="0">
                <a:latin typeface="仿宋" panose="02010609060101010101" pitchFamily="49" charset="-122"/>
                <a:ea typeface="仿宋" panose="02010609060101010101" pitchFamily="49" charset="-122"/>
              </a:rPr>
              <a:t>每个</a:t>
            </a:r>
            <a:r>
              <a:rPr lang="zh-CN" altLang="zh-CN" dirty="0">
                <a:latin typeface="仿宋" panose="02010609060101010101" pitchFamily="49" charset="-122"/>
                <a:ea typeface="仿宋" panose="02010609060101010101" pitchFamily="49" charset="-122"/>
              </a:rPr>
              <a:t>窗体几乎都会跳转到</a:t>
            </a:r>
            <a:r>
              <a:rPr lang="en-US" altLang="zh-CN" dirty="0">
                <a:latin typeface="仿宋" panose="02010609060101010101" pitchFamily="49" charset="-122"/>
                <a:ea typeface="仿宋" panose="02010609060101010101" pitchFamily="49" charset="-122"/>
              </a:rPr>
              <a:t>Form2</a:t>
            </a:r>
            <a:r>
              <a:rPr lang="zh-CN" altLang="zh-CN" dirty="0">
                <a:latin typeface="仿宋" panose="02010609060101010101" pitchFamily="49" charset="-122"/>
                <a:ea typeface="仿宋" panose="02010609060101010101" pitchFamily="49" charset="-122"/>
              </a:rPr>
              <a:t>窗体，以查询文章信息。</a:t>
            </a:r>
          </a:p>
          <a:p>
            <a:r>
              <a:rPr lang="zh-CN" altLang="zh-CN" dirty="0">
                <a:latin typeface="仿宋" panose="02010609060101010101" pitchFamily="49" charset="-122"/>
                <a:ea typeface="仿宋" panose="02010609060101010101" pitchFamily="49" charset="-122"/>
              </a:rPr>
              <a:t>因为要做多次查询，每次都在一整个</a:t>
            </a:r>
            <a:r>
              <a:rPr lang="en-US" altLang="zh-CN" dirty="0">
                <a:latin typeface="仿宋" panose="02010609060101010101" pitchFamily="49" charset="-122"/>
                <a:ea typeface="仿宋" panose="02010609060101010101" pitchFamily="49" charset="-122"/>
              </a:rPr>
              <a:t>list</a:t>
            </a:r>
            <a:r>
              <a:rPr lang="zh-CN" altLang="zh-CN" dirty="0">
                <a:latin typeface="仿宋" panose="02010609060101010101" pitchFamily="49" charset="-122"/>
                <a:ea typeface="仿宋" panose="02010609060101010101" pitchFamily="49" charset="-122"/>
              </a:rPr>
              <a:t>上查询虽然不是很耗时（比如按论文名查找，没有建立字符串的索引，用遍历链表的方式查找），大概需要</a:t>
            </a:r>
            <a:r>
              <a:rPr lang="en-US" altLang="zh-CN" dirty="0">
                <a:latin typeface="仿宋" panose="02010609060101010101" pitchFamily="49" charset="-122"/>
                <a:ea typeface="仿宋" panose="02010609060101010101" pitchFamily="49" charset="-122"/>
              </a:rPr>
              <a:t>1.5s</a:t>
            </a:r>
            <a:r>
              <a:rPr lang="zh-CN" altLang="zh-CN"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r>
              <a:rPr lang="zh-CN" altLang="zh-CN" dirty="0" smtClean="0">
                <a:latin typeface="仿宋" panose="02010609060101010101" pitchFamily="49" charset="-122"/>
                <a:ea typeface="仿宋" panose="02010609060101010101" pitchFamily="49" charset="-122"/>
              </a:rPr>
              <a:t>但是</a:t>
            </a:r>
            <a:r>
              <a:rPr lang="zh-CN" altLang="zh-CN" dirty="0">
                <a:latin typeface="仿宋" panose="02010609060101010101" pitchFamily="49" charset="-122"/>
                <a:ea typeface="仿宋" panose="02010609060101010101" pitchFamily="49" charset="-122"/>
              </a:rPr>
              <a:t>使用了线性索引后，比如按分数将论文划分为五个部分，每次查询从对</a:t>
            </a:r>
            <a:r>
              <a:rPr lang="en-US" altLang="zh-CN" dirty="0">
                <a:latin typeface="仿宋" panose="02010609060101010101" pitchFamily="49" charset="-122"/>
                <a:ea typeface="仿宋" panose="02010609060101010101" pitchFamily="49" charset="-122"/>
              </a:rPr>
              <a:t>20000</a:t>
            </a:r>
            <a:r>
              <a:rPr lang="zh-CN" altLang="zh-CN" dirty="0">
                <a:latin typeface="仿宋" panose="02010609060101010101" pitchFamily="49" charset="-122"/>
                <a:ea typeface="仿宋" panose="02010609060101010101" pitchFamily="49" charset="-122"/>
              </a:rPr>
              <a:t>个查询变为</a:t>
            </a:r>
            <a:r>
              <a:rPr lang="en-US" altLang="zh-CN" dirty="0">
                <a:latin typeface="仿宋" panose="02010609060101010101" pitchFamily="49" charset="-122"/>
                <a:ea typeface="仿宋" panose="02010609060101010101" pitchFamily="49" charset="-122"/>
              </a:rPr>
              <a:t>4000</a:t>
            </a:r>
            <a:r>
              <a:rPr lang="zh-CN" altLang="zh-CN" dirty="0">
                <a:latin typeface="仿宋" panose="02010609060101010101" pitchFamily="49" charset="-122"/>
                <a:ea typeface="仿宋" panose="02010609060101010101" pitchFamily="49" charset="-122"/>
              </a:rPr>
              <a:t>个查询，将文章</a:t>
            </a:r>
            <a:r>
              <a:rPr lang="en-US" altLang="zh-CN" dirty="0">
                <a:latin typeface="仿宋" panose="02010609060101010101" pitchFamily="49" charset="-122"/>
                <a:ea typeface="仿宋" panose="02010609060101010101" pitchFamily="49" charset="-122"/>
              </a:rPr>
              <a:t>ID</a:t>
            </a:r>
            <a:r>
              <a:rPr lang="zh-CN" altLang="zh-CN" dirty="0">
                <a:latin typeface="仿宋" panose="02010609060101010101" pitchFamily="49" charset="-122"/>
                <a:ea typeface="仿宋" panose="02010609060101010101" pitchFamily="49" charset="-122"/>
              </a:rPr>
              <a:t>按</a:t>
            </a:r>
            <a:r>
              <a:rPr lang="en-US" altLang="zh-CN" dirty="0">
                <a:latin typeface="仿宋" panose="02010609060101010101" pitchFamily="49" charset="-122"/>
                <a:ea typeface="仿宋" panose="02010609060101010101" pitchFamily="49" charset="-122"/>
              </a:rPr>
              <a:t>ID</a:t>
            </a:r>
            <a:r>
              <a:rPr lang="zh-CN" altLang="zh-CN" dirty="0">
                <a:latin typeface="仿宋" panose="02010609060101010101" pitchFamily="49" charset="-122"/>
                <a:ea typeface="仿宋" panose="02010609060101010101" pitchFamily="49" charset="-122"/>
              </a:rPr>
              <a:t>划分为</a:t>
            </a:r>
            <a:r>
              <a:rPr lang="en-US" altLang="zh-CN" dirty="0">
                <a:latin typeface="仿宋" panose="02010609060101010101" pitchFamily="49" charset="-122"/>
                <a:ea typeface="仿宋" panose="02010609060101010101" pitchFamily="49" charset="-122"/>
              </a:rPr>
              <a:t>10</a:t>
            </a:r>
            <a:r>
              <a:rPr lang="zh-CN" altLang="zh-CN" dirty="0">
                <a:latin typeface="仿宋" panose="02010609060101010101" pitchFamily="49" charset="-122"/>
                <a:ea typeface="仿宋" panose="02010609060101010101" pitchFamily="49" charset="-122"/>
              </a:rPr>
              <a:t>个部分，变为对</a:t>
            </a:r>
            <a:r>
              <a:rPr lang="en-US" altLang="zh-CN" dirty="0">
                <a:latin typeface="仿宋" panose="02010609060101010101" pitchFamily="49" charset="-122"/>
                <a:ea typeface="仿宋" panose="02010609060101010101" pitchFamily="49" charset="-122"/>
              </a:rPr>
              <a:t>2000</a:t>
            </a:r>
            <a:r>
              <a:rPr lang="zh-CN" altLang="zh-CN" dirty="0">
                <a:latin typeface="仿宋" panose="02010609060101010101" pitchFamily="49" charset="-122"/>
                <a:ea typeface="仿宋" panose="02010609060101010101" pitchFamily="49" charset="-122"/>
              </a:rPr>
              <a:t>个对象的查询，几乎感受不到延迟，效率大大提高。</a:t>
            </a:r>
          </a:p>
          <a:p>
            <a:endParaRPr lang="zh-CN" altLang="en-US" dirty="0"/>
          </a:p>
        </p:txBody>
      </p:sp>
    </p:spTree>
    <p:extLst>
      <p:ext uri="{BB962C8B-B14F-4D97-AF65-F5344CB8AC3E}">
        <p14:creationId xmlns:p14="http://schemas.microsoft.com/office/powerpoint/2010/main" val="276954616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测试结果</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主要的窗体之一为学生信息管理</a:t>
            </a:r>
            <a:r>
              <a:rPr lang="en-US" altLang="zh-CN" dirty="0" err="1">
                <a:latin typeface="仿宋" panose="02010609060101010101" pitchFamily="49" charset="-122"/>
                <a:ea typeface="仿宋" panose="02010609060101010101" pitchFamily="49" charset="-122"/>
              </a:rPr>
              <a:t>StuForm</a:t>
            </a:r>
            <a:r>
              <a:rPr lang="zh-CN" altLang="zh-CN" dirty="0">
                <a:latin typeface="仿宋" panose="02010609060101010101" pitchFamily="49" charset="-122"/>
                <a:ea typeface="仿宋" panose="02010609060101010101" pitchFamily="49" charset="-122"/>
              </a:rPr>
              <a:t>，其中涉及一次按照文章</a:t>
            </a:r>
            <a:r>
              <a:rPr lang="en-US" altLang="zh-CN" dirty="0">
                <a:latin typeface="仿宋" panose="02010609060101010101" pitchFamily="49" charset="-122"/>
                <a:ea typeface="仿宋" panose="02010609060101010101" pitchFamily="49" charset="-122"/>
              </a:rPr>
              <a:t>ID</a:t>
            </a:r>
            <a:r>
              <a:rPr lang="zh-CN" altLang="zh-CN" dirty="0">
                <a:latin typeface="仿宋" panose="02010609060101010101" pitchFamily="49" charset="-122"/>
                <a:ea typeface="仿宋" panose="02010609060101010101" pitchFamily="49" charset="-122"/>
              </a:rPr>
              <a:t>查找毕业生对应的</a:t>
            </a:r>
            <a:r>
              <a:rPr lang="en-US" altLang="zh-CN" dirty="0">
                <a:latin typeface="仿宋" panose="02010609060101010101" pitchFamily="49" charset="-122"/>
                <a:ea typeface="仿宋" panose="02010609060101010101" pitchFamily="49" charset="-122"/>
              </a:rPr>
              <a:t>article</a:t>
            </a:r>
            <a:r>
              <a:rPr lang="zh-CN" altLang="zh-CN" dirty="0">
                <a:latin typeface="仿宋" panose="02010609060101010101" pitchFamily="49" charset="-122"/>
                <a:ea typeface="仿宋" panose="02010609060101010101" pitchFamily="49" charset="-122"/>
              </a:rPr>
              <a:t>，因为只需一次查找，故没有建立索引，直接在</a:t>
            </a:r>
            <a:r>
              <a:rPr lang="en-US" altLang="zh-CN" dirty="0">
                <a:latin typeface="仿宋" panose="02010609060101010101" pitchFamily="49" charset="-122"/>
                <a:ea typeface="仿宋" panose="02010609060101010101" pitchFamily="49" charset="-122"/>
              </a:rPr>
              <a:t>list</a:t>
            </a:r>
            <a:r>
              <a:rPr lang="zh-CN" altLang="zh-CN" dirty="0">
                <a:latin typeface="仿宋" panose="02010609060101010101" pitchFamily="49" charset="-122"/>
                <a:ea typeface="仿宋" panose="02010609060101010101" pitchFamily="49" charset="-122"/>
              </a:rPr>
              <a:t>上查找的时间开销决定于</a:t>
            </a:r>
            <a:r>
              <a:rPr lang="en-US" altLang="zh-CN" dirty="0" err="1">
                <a:latin typeface="仿宋" panose="02010609060101010101" pitchFamily="49" charset="-122"/>
                <a:ea typeface="仿宋" panose="02010609060101010101" pitchFamily="49" charset="-122"/>
              </a:rPr>
              <a:t>articleID</a:t>
            </a:r>
            <a:r>
              <a:rPr lang="zh-CN" altLang="zh-CN" dirty="0">
                <a:latin typeface="仿宋" panose="02010609060101010101" pitchFamily="49" charset="-122"/>
                <a:ea typeface="仿宋" panose="02010609060101010101" pitchFamily="49" charset="-122"/>
              </a:rPr>
              <a:t>的大小。</a:t>
            </a:r>
            <a:r>
              <a:rPr lang="en-US" altLang="zh-CN" dirty="0">
                <a:latin typeface="仿宋" panose="02010609060101010101" pitchFamily="49" charset="-122"/>
                <a:ea typeface="仿宋" panose="02010609060101010101" pitchFamily="49" charset="-122"/>
              </a:rPr>
              <a:t>ID</a:t>
            </a:r>
            <a:r>
              <a:rPr lang="zh-CN" altLang="zh-CN" dirty="0">
                <a:latin typeface="仿宋" panose="02010609060101010101" pitchFamily="49" charset="-122"/>
                <a:ea typeface="仿宋" panose="02010609060101010101" pitchFamily="49" charset="-122"/>
              </a:rPr>
              <a:t>越大查找越慢，但极限情况第</a:t>
            </a:r>
            <a:r>
              <a:rPr lang="en-US" altLang="zh-CN" dirty="0">
                <a:latin typeface="仿宋" panose="02010609060101010101" pitchFamily="49" charset="-122"/>
                <a:ea typeface="仿宋" panose="02010609060101010101" pitchFamily="49" charset="-122"/>
              </a:rPr>
              <a:t>20000</a:t>
            </a:r>
            <a:r>
              <a:rPr lang="zh-CN" altLang="zh-CN" dirty="0">
                <a:latin typeface="仿宋" panose="02010609060101010101" pitchFamily="49" charset="-122"/>
                <a:ea typeface="仿宋" panose="02010609060101010101" pitchFamily="49" charset="-122"/>
              </a:rPr>
              <a:t>个文章数据查找也只需要</a:t>
            </a:r>
            <a:r>
              <a:rPr lang="en-US" altLang="zh-CN" dirty="0">
                <a:latin typeface="仿宋" panose="02010609060101010101" pitchFamily="49" charset="-122"/>
                <a:ea typeface="仿宋" panose="02010609060101010101" pitchFamily="49" charset="-122"/>
              </a:rPr>
              <a:t>2s</a:t>
            </a:r>
            <a:r>
              <a:rPr lang="zh-CN" altLang="zh-CN" dirty="0">
                <a:latin typeface="仿宋" panose="02010609060101010101" pitchFamily="49" charset="-122"/>
                <a:ea typeface="仿宋" panose="02010609060101010101" pitchFamily="49" charset="-122"/>
              </a:rPr>
              <a:t>左右。</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176994092"/>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时空复杂度分析</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单次测试中，随测试次数增加，内存占用增加，初始占用为即加载完</a:t>
            </a:r>
            <a:r>
              <a:rPr lang="en-US" altLang="zh-CN" dirty="0">
                <a:latin typeface="仿宋" panose="02010609060101010101" pitchFamily="49" charset="-122"/>
                <a:ea typeface="仿宋" panose="02010609060101010101" pitchFamily="49" charset="-122"/>
              </a:rPr>
              <a:t>42000</a:t>
            </a:r>
            <a:r>
              <a:rPr lang="zh-CN" altLang="zh-CN" dirty="0">
                <a:latin typeface="仿宋" panose="02010609060101010101" pitchFamily="49" charset="-122"/>
                <a:ea typeface="仿宋" panose="02010609060101010101" pitchFamily="49" charset="-122"/>
              </a:rPr>
              <a:t>硬盘数据并建立索引后，在</a:t>
            </a:r>
            <a:r>
              <a:rPr lang="en-US" altLang="zh-CN" dirty="0">
                <a:latin typeface="仿宋" panose="02010609060101010101" pitchFamily="49" charset="-122"/>
                <a:ea typeface="仿宋" panose="02010609060101010101" pitchFamily="49" charset="-122"/>
              </a:rPr>
              <a:t>48.2M</a:t>
            </a:r>
            <a:r>
              <a:rPr lang="zh-CN" altLang="zh-CN" dirty="0">
                <a:latin typeface="仿宋" panose="02010609060101010101" pitchFamily="49" charset="-122"/>
                <a:ea typeface="仿宋" panose="02010609060101010101" pitchFamily="49" charset="-122"/>
              </a:rPr>
              <a:t>左右。时间开销最大</a:t>
            </a:r>
            <a:r>
              <a:rPr lang="zh-CN" altLang="zh-CN"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10</a:t>
            </a:r>
            <a:r>
              <a:rPr lang="zh-CN" altLang="zh-CN" dirty="0" smtClean="0">
                <a:latin typeface="仿宋" panose="02010609060101010101" pitchFamily="49" charset="-122"/>
                <a:ea typeface="仿宋" panose="02010609060101010101" pitchFamily="49" charset="-122"/>
              </a:rPr>
              <a:t>秒</a:t>
            </a:r>
            <a:r>
              <a:rPr lang="zh-CN" altLang="zh-CN" dirty="0">
                <a:latin typeface="仿宋" panose="02010609060101010101" pitchFamily="49" charset="-122"/>
                <a:ea typeface="仿宋" panose="02010609060101010101" pitchFamily="49" charset="-122"/>
              </a:rPr>
              <a:t>左右，即打开</a:t>
            </a:r>
            <a:r>
              <a:rPr lang="en-US" altLang="zh-CN" dirty="0">
                <a:latin typeface="仿宋" panose="02010609060101010101" pitchFamily="49" charset="-122"/>
                <a:ea typeface="仿宋" panose="02010609060101010101" pitchFamily="49" charset="-122"/>
              </a:rPr>
              <a:t>Form2</a:t>
            </a:r>
            <a:r>
              <a:rPr lang="zh-CN" altLang="zh-CN" dirty="0">
                <a:latin typeface="仿宋" panose="02010609060101010101" pitchFamily="49" charset="-122"/>
                <a:ea typeface="仿宋" panose="02010609060101010101" pitchFamily="49" charset="-122"/>
              </a:rPr>
              <a:t>时建立索引，时空复杂度在可接受的范围内。</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63220931"/>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2420888"/>
            <a:ext cx="7772400" cy="1470025"/>
          </a:xfrm>
        </p:spPr>
        <p:txBody>
          <a:bodyPr/>
          <a:lstStyle/>
          <a:p>
            <a:r>
              <a:rPr lang="zh-CN" altLang="en-US" dirty="0" smtClean="0">
                <a:latin typeface="方正综艺简体" panose="03000509000000000000" pitchFamily="65" charset="-122"/>
                <a:ea typeface="方正综艺简体" panose="03000509000000000000" pitchFamily="65" charset="-122"/>
              </a:rPr>
              <a:t>系统功能</a:t>
            </a:r>
            <a:endParaRPr lang="zh-CN" altLang="en-US" dirty="0">
              <a:latin typeface="方正综艺简体" panose="03000509000000000000" pitchFamily="65" charset="-122"/>
              <a:ea typeface="方正综艺简体" panose="03000509000000000000" pitchFamily="65" charset="-122"/>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79573948"/>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7544" y="2708920"/>
            <a:ext cx="8229600" cy="1143000"/>
          </a:xfrm>
        </p:spPr>
        <p:txBody>
          <a:bodyPr/>
          <a:lstStyle/>
          <a:p>
            <a:r>
              <a:rPr lang="zh-CN" altLang="en-US" b="1" dirty="0" smtClean="0">
                <a:effectLst>
                  <a:outerShdw blurRad="38100" dist="38100" dir="2700000" algn="tl">
                    <a:srgbClr val="000000">
                      <a:alpha val="43137"/>
                    </a:srgbClr>
                  </a:outerShdw>
                </a:effectLst>
                <a:latin typeface="AMCSongGBK-Light" panose="020A0304000101010101" pitchFamily="18" charset="-122"/>
                <a:ea typeface="AMCSongGBK-Light" panose="020A0304000101010101" pitchFamily="18" charset="-122"/>
                <a:cs typeface="AMCSongGBK-Light" panose="020A0304000101010101" pitchFamily="18" charset="-122"/>
              </a:rPr>
              <a:t>谢谢！</a:t>
            </a:r>
            <a:endParaRPr lang="zh-CN" altLang="en-US" b="1" dirty="0">
              <a:effectLst>
                <a:outerShdw blurRad="38100" dist="38100" dir="2700000" algn="tl">
                  <a:srgbClr val="000000">
                    <a:alpha val="43137"/>
                  </a:srgbClr>
                </a:outerShdw>
              </a:effectLst>
              <a:latin typeface="AMCSongGBK-Light" panose="020A0304000101010101" pitchFamily="18" charset="-122"/>
              <a:ea typeface="AMCSongGBK-Light" panose="020A0304000101010101" pitchFamily="18" charset="-122"/>
              <a:cs typeface="AMCSongGBK-Light" panose="020A0304000101010101" pitchFamily="18" charset="-122"/>
            </a:endParaRPr>
          </a:p>
        </p:txBody>
      </p:sp>
    </p:spTree>
    <p:extLst>
      <p:ext uri="{BB962C8B-B14F-4D97-AF65-F5344CB8AC3E}">
        <p14:creationId xmlns:p14="http://schemas.microsoft.com/office/powerpoint/2010/main" val="339023201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smtClean="0">
                <a:latin typeface="方正硬笔行书繁体" panose="03000509000000000000" pitchFamily="65" charset="-122"/>
                <a:ea typeface="方正硬笔行书繁体" panose="03000509000000000000" pitchFamily="65" charset="-122"/>
                <a:cs typeface="庞中华简体 V2007" panose="02000600000000000000" pitchFamily="2" charset="-122"/>
              </a:rPr>
              <a:t>游客</a:t>
            </a:r>
            <a:endParaRPr lang="zh-CN" altLang="en-US" b="1" dirty="0">
              <a:latin typeface="方正硬笔行书繁体" panose="03000509000000000000" pitchFamily="65" charset="-122"/>
              <a:ea typeface="方正硬笔行书繁体" panose="03000509000000000000" pitchFamily="65" charset="-122"/>
              <a:cs typeface="庞中华简体 V2007" panose="02000600000000000000" pitchFamily="2" charset="-122"/>
            </a:endParaRPr>
          </a:p>
        </p:txBody>
      </p:sp>
      <p:sp>
        <p:nvSpPr>
          <p:cNvPr id="3" name="内容占位符 2"/>
          <p:cNvSpPr>
            <a:spLocks noGrp="1"/>
          </p:cNvSpPr>
          <p:nvPr>
            <p:ph idx="1"/>
          </p:nvPr>
        </p:nvSpPr>
        <p:spPr/>
        <p:txBody>
          <a:bodyPr/>
          <a:lstStyle/>
          <a:p>
            <a:r>
              <a:rPr lang="zh-CN" altLang="zh-CN" dirty="0" smtClean="0">
                <a:latin typeface="仿宋" panose="02010609060101010101" pitchFamily="49" charset="-122"/>
                <a:ea typeface="仿宋" panose="02010609060101010101" pitchFamily="49" charset="-122"/>
              </a:rPr>
              <a:t>搜索</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查看</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注册</a:t>
            </a:r>
            <a:r>
              <a:rPr lang="zh-CN" altLang="zh-CN" dirty="0">
                <a:latin typeface="仿宋" panose="02010609060101010101" pitchFamily="49" charset="-122"/>
                <a:ea typeface="仿宋" panose="02010609060101010101" pitchFamily="49" charset="-122"/>
              </a:rPr>
              <a:t>成为用户</a:t>
            </a:r>
          </a:p>
          <a:p>
            <a:endParaRPr lang="zh-CN" altLang="en-US" dirty="0"/>
          </a:p>
        </p:txBody>
      </p:sp>
    </p:spTree>
    <p:extLst>
      <p:ext uri="{BB962C8B-B14F-4D97-AF65-F5344CB8AC3E}">
        <p14:creationId xmlns:p14="http://schemas.microsoft.com/office/powerpoint/2010/main" val="4208899938"/>
      </p:ext>
    </p:extLst>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行楷" panose="02010800040101010101" pitchFamily="2" charset="-122"/>
                <a:ea typeface="华文行楷" panose="02010800040101010101" pitchFamily="2" charset="-122"/>
              </a:rPr>
              <a:t>搜索论文</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25569" y="1340768"/>
            <a:ext cx="9011439" cy="4742309"/>
          </a:xfrm>
          <a:prstGeom prst="rect">
            <a:avLst/>
          </a:prstGeom>
        </p:spPr>
      </p:pic>
    </p:spTree>
    <p:extLst>
      <p:ext uri="{BB962C8B-B14F-4D97-AF65-F5344CB8AC3E}">
        <p14:creationId xmlns:p14="http://schemas.microsoft.com/office/powerpoint/2010/main" val="151231390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628800"/>
            <a:ext cx="1162472" cy="2938338"/>
          </a:xfrm>
        </p:spPr>
        <p:txBody>
          <a:bodyPr>
            <a:normAutofit/>
          </a:bodyPr>
          <a:lstStyle/>
          <a:p>
            <a:r>
              <a:rPr lang="zh-CN" altLang="en-US" dirty="0" smtClean="0">
                <a:latin typeface="华文行楷" panose="02010800040101010101" pitchFamily="2" charset="-122"/>
                <a:ea typeface="华文行楷" panose="02010800040101010101" pitchFamily="2" charset="-122"/>
              </a:rPr>
              <a:t>查</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看</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论</a:t>
            </a:r>
            <a:r>
              <a:rPr lang="en-US" altLang="zh-CN" dirty="0" smtClean="0">
                <a:latin typeface="华文行楷" panose="02010800040101010101" pitchFamily="2" charset="-122"/>
                <a:ea typeface="华文行楷" panose="02010800040101010101" pitchFamily="2" charset="-122"/>
              </a:rPr>
              <a:t/>
            </a:r>
            <a:br>
              <a:rPr lang="en-US" altLang="zh-CN" dirty="0" smtClean="0">
                <a:latin typeface="华文行楷" panose="02010800040101010101" pitchFamily="2" charset="-122"/>
                <a:ea typeface="华文行楷" panose="02010800040101010101" pitchFamily="2" charset="-122"/>
              </a:rPr>
            </a:br>
            <a:r>
              <a:rPr lang="zh-CN" altLang="en-US" dirty="0" smtClean="0">
                <a:latin typeface="华文行楷" panose="02010800040101010101" pitchFamily="2" charset="-122"/>
                <a:ea typeface="华文行楷" panose="02010800040101010101" pitchFamily="2" charset="-122"/>
              </a:rPr>
              <a:t>文</a:t>
            </a:r>
            <a:endParaRPr lang="zh-CN" altLang="en-US" dirty="0">
              <a:latin typeface="华文行楷" panose="02010800040101010101" pitchFamily="2" charset="-122"/>
              <a:ea typeface="华文行楷" panose="02010800040101010101" pitchFamily="2" charset="-122"/>
            </a:endParaRPr>
          </a:p>
        </p:txBody>
      </p:sp>
      <p:pic>
        <p:nvPicPr>
          <p:cNvPr id="4" name="图片 3"/>
          <p:cNvPicPr/>
          <p:nvPr/>
        </p:nvPicPr>
        <p:blipFill>
          <a:blip r:embed="rId2"/>
          <a:stretch>
            <a:fillRect/>
          </a:stretch>
        </p:blipFill>
        <p:spPr>
          <a:xfrm>
            <a:off x="1835696" y="260648"/>
            <a:ext cx="6850935" cy="6222424"/>
          </a:xfrm>
          <a:prstGeom prst="rect">
            <a:avLst/>
          </a:prstGeom>
        </p:spPr>
      </p:pic>
    </p:spTree>
    <p:extLst>
      <p:ext uri="{BB962C8B-B14F-4D97-AF65-F5344CB8AC3E}">
        <p14:creationId xmlns:p14="http://schemas.microsoft.com/office/powerpoint/2010/main" val="1933724489"/>
      </p:ext>
    </p:extLst>
  </p:cSld>
  <p:clrMapOvr>
    <a:masterClrMapping/>
  </p:clrMapOvr>
  <mc:AlternateContent xmlns:mc="http://schemas.openxmlformats.org/markup-compatibility/2006">
    <mc:Choice xmlns:p14="http://schemas.microsoft.com/office/powerpoint/2010/main" Requires="p14">
      <p:transition spd="slow" p14:dur="1100">
        <p14:switch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3"/>
          <a:stretch>
            <a:fillRect/>
          </a:stretch>
        </p:blipFill>
        <p:spPr>
          <a:xfrm>
            <a:off x="3347864" y="1657400"/>
            <a:ext cx="3096344" cy="3127205"/>
          </a:xfrm>
          <a:prstGeom prst="rect">
            <a:avLst/>
          </a:prstGeom>
        </p:spPr>
      </p:pic>
      <p:sp>
        <p:nvSpPr>
          <p:cNvPr id="5" name="标题 1"/>
          <p:cNvSpPr txBox="1">
            <a:spLocks/>
          </p:cNvSpPr>
          <p:nvPr/>
        </p:nvSpPr>
        <p:spPr>
          <a:xfrm>
            <a:off x="683568" y="1657400"/>
            <a:ext cx="1162472" cy="29383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t>注册</a:t>
            </a:r>
            <a:endParaRPr lang="zh-CN" altLang="en-US" dirty="0"/>
          </a:p>
        </p:txBody>
      </p:sp>
    </p:spTree>
    <p:extLst>
      <p:ext uri="{BB962C8B-B14F-4D97-AF65-F5344CB8AC3E}">
        <p14:creationId xmlns:p14="http://schemas.microsoft.com/office/powerpoint/2010/main" val="254260442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zh-CN" altLang="en-US" dirty="0" smtClean="0">
                <a:latin typeface="华文行楷" panose="02010800040101010101" pitchFamily="2" charset="-122"/>
                <a:ea typeface="华文行楷" panose="02010800040101010101" pitchFamily="2" charset="-122"/>
              </a:rPr>
              <a:t>学生用户</a:t>
            </a:r>
            <a:endParaRPr lang="zh-CN" altLang="en-US"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467544" y="1412776"/>
            <a:ext cx="8229600" cy="4525963"/>
          </a:xfrm>
        </p:spPr>
        <p:txBody>
          <a:bodyPr>
            <a:normAutofit lnSpcReduction="10000"/>
          </a:bodyPr>
          <a:lstStyle/>
          <a:p>
            <a:r>
              <a:rPr lang="zh-CN" altLang="zh-CN" dirty="0" smtClean="0">
                <a:latin typeface="仿宋" panose="02010609060101010101" pitchFamily="49" charset="-122"/>
                <a:ea typeface="仿宋" panose="02010609060101010101" pitchFamily="49" charset="-122"/>
              </a:rPr>
              <a:t>登录</a:t>
            </a:r>
            <a:endParaRPr lang="zh-CN" altLang="zh-CN" dirty="0">
              <a:latin typeface="仿宋" panose="02010609060101010101" pitchFamily="49" charset="-122"/>
              <a:ea typeface="仿宋" panose="02010609060101010101" pitchFamily="49" charset="-122"/>
            </a:endParaRPr>
          </a:p>
          <a:p>
            <a:r>
              <a:rPr lang="zh-CN" altLang="zh-CN" dirty="0" smtClean="0">
                <a:latin typeface="仿宋" panose="02010609060101010101" pitchFamily="49" charset="-122"/>
                <a:ea typeface="仿宋" panose="02010609060101010101" pitchFamily="49" charset="-122"/>
              </a:rPr>
              <a:t>搜索</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收藏</a:t>
            </a:r>
            <a:r>
              <a:rPr lang="zh-CN" altLang="zh-CN" dirty="0">
                <a:latin typeface="仿宋" panose="02010609060101010101" pitchFamily="49" charset="-122"/>
                <a:ea typeface="仿宋" panose="02010609060101010101" pitchFamily="49" charset="-122"/>
              </a:rPr>
              <a:t>论文</a:t>
            </a:r>
          </a:p>
          <a:p>
            <a:r>
              <a:rPr lang="zh-CN" altLang="zh-CN" dirty="0" smtClean="0">
                <a:latin typeface="仿宋" panose="02010609060101010101" pitchFamily="49" charset="-122"/>
                <a:ea typeface="仿宋" panose="02010609060101010101" pitchFamily="49" charset="-122"/>
              </a:rPr>
              <a:t>修改</a:t>
            </a:r>
            <a:r>
              <a:rPr lang="zh-CN" altLang="zh-CN" dirty="0">
                <a:latin typeface="仿宋" panose="02010609060101010101" pitchFamily="49" charset="-122"/>
                <a:ea typeface="仿宋" panose="02010609060101010101" pitchFamily="49" charset="-122"/>
              </a:rPr>
              <a:t>个人信息</a:t>
            </a:r>
          </a:p>
          <a:p>
            <a:r>
              <a:rPr lang="zh-CN" altLang="zh-CN" dirty="0" smtClean="0">
                <a:latin typeface="仿宋" panose="02010609060101010101" pitchFamily="49" charset="-122"/>
                <a:ea typeface="仿宋" panose="02010609060101010101" pitchFamily="49" charset="-122"/>
              </a:rPr>
              <a:t>修改</a:t>
            </a:r>
            <a:r>
              <a:rPr lang="zh-CN" altLang="zh-CN" dirty="0">
                <a:latin typeface="仿宋" panose="02010609060101010101" pitchFamily="49" charset="-122"/>
                <a:ea typeface="仿宋" panose="02010609060101010101" pitchFamily="49" charset="-122"/>
              </a:rPr>
              <a:t>自己的论文信息</a:t>
            </a:r>
          </a:p>
          <a:p>
            <a:r>
              <a:rPr lang="zh-CN" altLang="zh-CN" dirty="0" smtClean="0">
                <a:latin typeface="仿宋" panose="02010609060101010101" pitchFamily="49" charset="-122"/>
                <a:ea typeface="仿宋" panose="02010609060101010101" pitchFamily="49" charset="-122"/>
              </a:rPr>
              <a:t>举报不实论文</a:t>
            </a:r>
          </a:p>
          <a:p>
            <a:r>
              <a:rPr lang="zh-CN" altLang="zh-CN" dirty="0" smtClean="0">
                <a:latin typeface="仿宋" panose="02010609060101010101" pitchFamily="49" charset="-122"/>
                <a:ea typeface="仿宋" panose="02010609060101010101" pitchFamily="49" charset="-122"/>
              </a:rPr>
              <a:t>查看论文提交审核进度</a:t>
            </a:r>
          </a:p>
          <a:p>
            <a:r>
              <a:rPr lang="zh-CN" altLang="zh-CN" dirty="0" smtClean="0">
                <a:latin typeface="仿宋" panose="02010609060101010101" pitchFamily="49" charset="-122"/>
                <a:ea typeface="仿宋" panose="02010609060101010101" pitchFamily="49" charset="-122"/>
              </a:rPr>
              <a:t>查看</a:t>
            </a:r>
            <a:r>
              <a:rPr lang="zh-CN" altLang="zh-CN" dirty="0">
                <a:latin typeface="仿宋" panose="02010609060101010101" pitchFamily="49" charset="-122"/>
                <a:ea typeface="仿宋" panose="02010609060101010101" pitchFamily="49" charset="-122"/>
              </a:rPr>
              <a:t>论文评审结果</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58369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华文行楷" panose="02010800040101010101" pitchFamily="2" charset="-122"/>
                <a:ea typeface="华文行楷" panose="02010800040101010101" pitchFamily="2" charset="-122"/>
              </a:rPr>
              <a:t>查看修改个人</a:t>
            </a:r>
            <a:r>
              <a:rPr lang="zh-CN" altLang="zh-CN" dirty="0" smtClean="0">
                <a:latin typeface="华文行楷" panose="02010800040101010101" pitchFamily="2" charset="-122"/>
                <a:ea typeface="华文行楷" panose="02010800040101010101" pitchFamily="2" charset="-122"/>
              </a:rPr>
              <a:t>信息</a:t>
            </a:r>
            <a:endParaRPr lang="zh-CN" altLang="en-US" dirty="0">
              <a:latin typeface="华文行楷" panose="02010800040101010101" pitchFamily="2" charset="-122"/>
              <a:ea typeface="华文行楷" panose="02010800040101010101" pitchFamily="2" charset="-122"/>
            </a:endParaRPr>
          </a:p>
        </p:txBody>
      </p:sp>
      <p:pic>
        <p:nvPicPr>
          <p:cNvPr id="4" name="内容占位符 3"/>
          <p:cNvPicPr>
            <a:picLocks noGrp="1"/>
          </p:cNvPicPr>
          <p:nvPr>
            <p:ph idx="1"/>
          </p:nvPr>
        </p:nvPicPr>
        <p:blipFill>
          <a:blip r:embed="rId2"/>
          <a:stretch>
            <a:fillRect/>
          </a:stretch>
        </p:blipFill>
        <p:spPr>
          <a:xfrm>
            <a:off x="1187624" y="1196752"/>
            <a:ext cx="7776863" cy="5501931"/>
          </a:xfrm>
          <a:prstGeom prst="rect">
            <a:avLst/>
          </a:prstGeom>
        </p:spPr>
      </p:pic>
      <p:sp>
        <p:nvSpPr>
          <p:cNvPr id="5" name="矩形 4"/>
          <p:cNvSpPr/>
          <p:nvPr/>
        </p:nvSpPr>
        <p:spPr>
          <a:xfrm>
            <a:off x="107504" y="1937629"/>
            <a:ext cx="748923" cy="4154984"/>
          </a:xfrm>
          <a:prstGeom prst="rect">
            <a:avLst/>
          </a:prstGeom>
        </p:spPr>
        <p:txBody>
          <a:bodyPr wrap="none">
            <a:spAutoFit/>
          </a:bodyPr>
          <a:lstStyle/>
          <a:p>
            <a:r>
              <a:rPr lang="zh-CN" altLang="zh-CN" sz="4400" dirty="0" smtClean="0">
                <a:latin typeface="华文行楷" panose="02010800040101010101" pitchFamily="2" charset="-122"/>
                <a:ea typeface="华文行楷" panose="02010800040101010101" pitchFamily="2" charset="-122"/>
              </a:rPr>
              <a:t>论</a:t>
            </a:r>
            <a:endParaRPr lang="en-US" altLang="zh-CN" sz="4400" dirty="0" smtClean="0">
              <a:latin typeface="华文行楷" panose="02010800040101010101" pitchFamily="2" charset="-122"/>
              <a:ea typeface="华文行楷" panose="02010800040101010101" pitchFamily="2" charset="-122"/>
            </a:endParaRPr>
          </a:p>
          <a:p>
            <a:r>
              <a:rPr lang="zh-CN" altLang="zh-CN" sz="4400" dirty="0" smtClean="0">
                <a:latin typeface="华文行楷" panose="02010800040101010101" pitchFamily="2" charset="-122"/>
                <a:ea typeface="华文行楷" panose="02010800040101010101" pitchFamily="2" charset="-122"/>
              </a:rPr>
              <a:t>文</a:t>
            </a:r>
            <a:endParaRPr lang="en-US" altLang="zh-CN" sz="4400" dirty="0" smtClean="0">
              <a:latin typeface="华文行楷" panose="02010800040101010101" pitchFamily="2" charset="-122"/>
              <a:ea typeface="华文行楷" panose="02010800040101010101" pitchFamily="2" charset="-122"/>
            </a:endParaRPr>
          </a:p>
          <a:p>
            <a:r>
              <a:rPr lang="zh-CN" altLang="zh-CN" sz="4400" dirty="0" smtClean="0">
                <a:latin typeface="华文行楷" panose="02010800040101010101" pitchFamily="2" charset="-122"/>
                <a:ea typeface="华文行楷" panose="02010800040101010101" pitchFamily="2" charset="-122"/>
              </a:rPr>
              <a:t>审</a:t>
            </a:r>
            <a:endParaRPr lang="en-US" altLang="zh-CN" sz="4400" dirty="0" smtClean="0">
              <a:latin typeface="华文行楷" panose="02010800040101010101" pitchFamily="2" charset="-122"/>
              <a:ea typeface="华文行楷" panose="02010800040101010101" pitchFamily="2" charset="-122"/>
            </a:endParaRPr>
          </a:p>
          <a:p>
            <a:r>
              <a:rPr lang="zh-CN" altLang="zh-CN" sz="4400" dirty="0" smtClean="0">
                <a:latin typeface="华文行楷" panose="02010800040101010101" pitchFamily="2" charset="-122"/>
                <a:ea typeface="华文行楷" panose="02010800040101010101" pitchFamily="2" charset="-122"/>
              </a:rPr>
              <a:t>核</a:t>
            </a:r>
            <a:endParaRPr lang="en-US" altLang="zh-CN" sz="4400" dirty="0" smtClean="0">
              <a:latin typeface="华文行楷" panose="02010800040101010101" pitchFamily="2" charset="-122"/>
              <a:ea typeface="华文行楷" panose="02010800040101010101" pitchFamily="2" charset="-122"/>
            </a:endParaRPr>
          </a:p>
          <a:p>
            <a:r>
              <a:rPr lang="zh-CN" altLang="zh-CN" sz="4400" dirty="0" smtClean="0">
                <a:latin typeface="华文行楷" panose="02010800040101010101" pitchFamily="2" charset="-122"/>
                <a:ea typeface="华文行楷" panose="02010800040101010101" pitchFamily="2" charset="-122"/>
              </a:rPr>
              <a:t>进</a:t>
            </a:r>
            <a:endParaRPr lang="en-US" altLang="zh-CN" sz="4400" dirty="0" smtClean="0">
              <a:latin typeface="华文行楷" panose="02010800040101010101" pitchFamily="2" charset="-122"/>
              <a:ea typeface="华文行楷" panose="02010800040101010101" pitchFamily="2" charset="-122"/>
            </a:endParaRPr>
          </a:p>
          <a:p>
            <a:r>
              <a:rPr lang="zh-CN" altLang="zh-CN" sz="4400" dirty="0" smtClean="0">
                <a:latin typeface="华文行楷" panose="02010800040101010101" pitchFamily="2" charset="-122"/>
                <a:ea typeface="华文行楷" panose="02010800040101010101" pitchFamily="2" charset="-122"/>
              </a:rPr>
              <a:t>度</a:t>
            </a:r>
            <a:endParaRPr lang="zh-CN" altLang="en-US" sz="4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72414597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660</Words>
  <Application>Microsoft Office PowerPoint</Application>
  <PresentationFormat>全屏显示(4:3)</PresentationFormat>
  <Paragraphs>79</Paragraphs>
  <Slides>30</Slides>
  <Notes>1</Notes>
  <HiddenSlides>0</HiddenSlides>
  <MMClips>0</MMClips>
  <ScaleCrop>false</ScaleCrop>
  <HeadingPairs>
    <vt:vector size="4" baseType="variant">
      <vt:variant>
        <vt:lpstr>主题</vt:lpstr>
      </vt:variant>
      <vt:variant>
        <vt:i4>2</vt:i4>
      </vt:variant>
      <vt:variant>
        <vt:lpstr>幻灯片标题</vt:lpstr>
      </vt:variant>
      <vt:variant>
        <vt:i4>30</vt:i4>
      </vt:variant>
    </vt:vector>
  </HeadingPairs>
  <TitlesOfParts>
    <vt:vector size="32" baseType="lpstr">
      <vt:lpstr>Office 主题​​</vt:lpstr>
      <vt:lpstr>1_Office 主题​​</vt:lpstr>
      <vt:lpstr>毕业设计管理系统</vt:lpstr>
      <vt:lpstr>选题背景</vt:lpstr>
      <vt:lpstr>系统功能</vt:lpstr>
      <vt:lpstr>游客</vt:lpstr>
      <vt:lpstr>搜索论文</vt:lpstr>
      <vt:lpstr>查 看 论 文</vt:lpstr>
      <vt:lpstr>PowerPoint 演示文稿</vt:lpstr>
      <vt:lpstr>学生用户</vt:lpstr>
      <vt:lpstr>查看修改个人信息</vt:lpstr>
      <vt:lpstr>查看自己的收藏</vt:lpstr>
      <vt:lpstr>修改毕业设计相关信息</vt:lpstr>
      <vt:lpstr>查看论文评审结果</vt:lpstr>
      <vt:lpstr>也具有游客的权限</vt:lpstr>
      <vt:lpstr>学生查看文章信息时</vt:lpstr>
      <vt:lpstr>教师用户</vt:lpstr>
      <vt:lpstr>查看修改个人信息</vt:lpstr>
      <vt:lpstr>查看管理的学生</vt:lpstr>
      <vt:lpstr>教师查看文章信息时</vt:lpstr>
      <vt:lpstr>审核论文·查看学生信息</vt:lpstr>
      <vt:lpstr>审核论文·查看学生毕业设计</vt:lpstr>
      <vt:lpstr>审核论文·论文评议</vt:lpstr>
      <vt:lpstr>管理员用户</vt:lpstr>
      <vt:lpstr>教师权限管理</vt:lpstr>
      <vt:lpstr>学生权限管理</vt:lpstr>
      <vt:lpstr>查看举报记录</vt:lpstr>
      <vt:lpstr>管理员查看论文</vt:lpstr>
      <vt:lpstr>测试结果</vt:lpstr>
      <vt:lpstr>测试结果</vt:lpstr>
      <vt:lpstr>时空复杂度分析</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毕业设计管理系统</dc:title>
  <dc:creator>风间月</dc:creator>
  <cp:lastModifiedBy>风间月</cp:lastModifiedBy>
  <cp:revision>11</cp:revision>
  <dcterms:created xsi:type="dcterms:W3CDTF">2014-06-02T10:23:41Z</dcterms:created>
  <dcterms:modified xsi:type="dcterms:W3CDTF">2014-06-02T14:09:53Z</dcterms:modified>
</cp:coreProperties>
</file>