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62" r:id="rId1"/>
  </p:sldMasterIdLst>
  <p:sldIdLst>
    <p:sldId id="329" r:id="rId2"/>
    <p:sldId id="328" r:id="rId3"/>
    <p:sldId id="305" r:id="rId4"/>
    <p:sldId id="307" r:id="rId5"/>
    <p:sldId id="327" r:id="rId6"/>
    <p:sldId id="308" r:id="rId7"/>
    <p:sldId id="320" r:id="rId8"/>
    <p:sldId id="321" r:id="rId9"/>
    <p:sldId id="326" r:id="rId10"/>
    <p:sldId id="324" r:id="rId11"/>
    <p:sldId id="344" r:id="rId12"/>
    <p:sldId id="325" r:id="rId13"/>
    <p:sldId id="340" r:id="rId14"/>
    <p:sldId id="342" r:id="rId15"/>
    <p:sldId id="343" r:id="rId16"/>
    <p:sldId id="312" r:id="rId17"/>
    <p:sldId id="331" r:id="rId18"/>
    <p:sldId id="332" r:id="rId19"/>
    <p:sldId id="333" r:id="rId20"/>
    <p:sldId id="335" r:id="rId21"/>
    <p:sldId id="336" r:id="rId22"/>
    <p:sldId id="337" r:id="rId23"/>
    <p:sldId id="334" r:id="rId24"/>
    <p:sldId id="339" r:id="rId25"/>
    <p:sldId id="313" r:id="rId26"/>
    <p:sldId id="314" r:id="rId27"/>
    <p:sldId id="315" r:id="rId28"/>
    <p:sldId id="345" r:id="rId29"/>
    <p:sldId id="322" r:id="rId30"/>
    <p:sldId id="323" r:id="rId31"/>
    <p:sldId id="346" r:id="rId32"/>
    <p:sldId id="318" r:id="rId33"/>
    <p:sldId id="319" r:id="rId34"/>
    <p:sldId id="33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7"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eorge\Documents\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eorge\Documents\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eorge\Documents\graph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TermData</a:t>
            </a:r>
            <a:r>
              <a:rPr lang="en-US" baseline="0"/>
              <a:t> Threshold Variance</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 of Documents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Sheet1!$A$2:$A$8</c:f>
              <c:numCache>
                <c:formatCode>General</c:formatCode>
                <c:ptCount val="7"/>
                <c:pt idx="0">
                  <c:v>0</c:v>
                </c:pt>
                <c:pt idx="1">
                  <c:v>1</c:v>
                </c:pt>
                <c:pt idx="2">
                  <c:v>2</c:v>
                </c:pt>
                <c:pt idx="3">
                  <c:v>5</c:v>
                </c:pt>
                <c:pt idx="4">
                  <c:v>7</c:v>
                </c:pt>
                <c:pt idx="5">
                  <c:v>37</c:v>
                </c:pt>
                <c:pt idx="6">
                  <c:v>41</c:v>
                </c:pt>
              </c:numCache>
            </c:numRef>
          </c:xVal>
          <c:yVal>
            <c:numRef>
              <c:f>Sheet1!$B$2:$B$8</c:f>
              <c:numCache>
                <c:formatCode>General</c:formatCode>
                <c:ptCount val="7"/>
                <c:pt idx="0">
                  <c:v>100</c:v>
                </c:pt>
                <c:pt idx="1">
                  <c:v>72.727199999999996</c:v>
                </c:pt>
                <c:pt idx="2">
                  <c:v>45.454500000000003</c:v>
                </c:pt>
                <c:pt idx="3">
                  <c:v>45.454545000000003</c:v>
                </c:pt>
                <c:pt idx="4">
                  <c:v>36.363636</c:v>
                </c:pt>
                <c:pt idx="5">
                  <c:v>27.2727</c:v>
                </c:pt>
                <c:pt idx="6">
                  <c:v>9.0909089999999999</c:v>
                </c:pt>
              </c:numCache>
            </c:numRef>
          </c:yVal>
          <c:smooth val="0"/>
        </c:ser>
        <c:ser>
          <c:idx val="1"/>
          <c:order val="1"/>
          <c:tx>
            <c:strRef>
              <c:f>Sheet1!$C$1</c:f>
              <c:strCache>
                <c:ptCount val="1"/>
                <c:pt idx="0">
                  <c:v> % Of Relevant Documents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Sheet1!$A$2:$A$8</c:f>
              <c:numCache>
                <c:formatCode>General</c:formatCode>
                <c:ptCount val="7"/>
                <c:pt idx="0">
                  <c:v>0</c:v>
                </c:pt>
                <c:pt idx="1">
                  <c:v>1</c:v>
                </c:pt>
                <c:pt idx="2">
                  <c:v>2</c:v>
                </c:pt>
                <c:pt idx="3">
                  <c:v>5</c:v>
                </c:pt>
                <c:pt idx="4">
                  <c:v>7</c:v>
                </c:pt>
                <c:pt idx="5">
                  <c:v>37</c:v>
                </c:pt>
                <c:pt idx="6">
                  <c:v>41</c:v>
                </c:pt>
              </c:numCache>
            </c:numRef>
          </c:xVal>
          <c:yVal>
            <c:numRef>
              <c:f>Sheet1!$C$2:$C$8</c:f>
              <c:numCache>
                <c:formatCode>General</c:formatCode>
                <c:ptCount val="7"/>
                <c:pt idx="0">
                  <c:v>45.454500000000003</c:v>
                </c:pt>
                <c:pt idx="1">
                  <c:v>62.5</c:v>
                </c:pt>
                <c:pt idx="2">
                  <c:v>100</c:v>
                </c:pt>
                <c:pt idx="3">
                  <c:v>100</c:v>
                </c:pt>
                <c:pt idx="4">
                  <c:v>80</c:v>
                </c:pt>
                <c:pt idx="5">
                  <c:v>60</c:v>
                </c:pt>
                <c:pt idx="6">
                  <c:v>20</c:v>
                </c:pt>
              </c:numCache>
            </c:numRef>
          </c:yVal>
          <c:smooth val="0"/>
        </c:ser>
        <c:dLbls>
          <c:showLegendKey val="0"/>
          <c:showVal val="0"/>
          <c:showCatName val="0"/>
          <c:showSerName val="0"/>
          <c:showPercent val="0"/>
          <c:showBubbleSize val="0"/>
        </c:dLbls>
        <c:axId val="185383728"/>
        <c:axId val="185384288"/>
      </c:scatterChart>
      <c:valAx>
        <c:axId val="1853837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384288"/>
        <c:crosses val="autoZero"/>
        <c:crossBetween val="midCat"/>
      </c:valAx>
      <c:valAx>
        <c:axId val="185384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383728"/>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Term Threshold Variance-2</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Sheet1!$B$11</c:f>
              <c:strCache>
                <c:ptCount val="1"/>
                <c:pt idx="0">
                  <c:v>Number of terms</c:v>
                </c:pt>
              </c:strCache>
            </c:strRef>
          </c:tx>
          <c:spPr>
            <a:ln w="28575" cap="rnd">
              <a:solidFill>
                <a:schemeClr val="accent1"/>
              </a:solidFill>
              <a:round/>
            </a:ln>
            <a:effectLst/>
          </c:spPr>
          <c:marker>
            <c:symbol val="none"/>
          </c:marker>
          <c:cat>
            <c:numRef>
              <c:f>Sheet1!$A$12:$A$16</c:f>
              <c:numCache>
                <c:formatCode>General</c:formatCode>
                <c:ptCount val="5"/>
                <c:pt idx="0">
                  <c:v>20</c:v>
                </c:pt>
                <c:pt idx="1">
                  <c:v>40</c:v>
                </c:pt>
                <c:pt idx="2">
                  <c:v>60</c:v>
                </c:pt>
                <c:pt idx="3">
                  <c:v>80</c:v>
                </c:pt>
                <c:pt idx="4">
                  <c:v>100</c:v>
                </c:pt>
              </c:numCache>
            </c:numRef>
          </c:cat>
          <c:val>
            <c:numRef>
              <c:f>Sheet1!$B$12:$B$16</c:f>
              <c:numCache>
                <c:formatCode>General</c:formatCode>
                <c:ptCount val="5"/>
                <c:pt idx="0">
                  <c:v>95.985915492957744</c:v>
                </c:pt>
                <c:pt idx="1">
                  <c:v>18.87323943661972</c:v>
                </c:pt>
                <c:pt idx="2">
                  <c:v>6.971830985915493</c:v>
                </c:pt>
                <c:pt idx="3">
                  <c:v>2.887323943661972</c:v>
                </c:pt>
                <c:pt idx="4">
                  <c:v>0.352112676056338</c:v>
                </c:pt>
              </c:numCache>
            </c:numRef>
          </c:val>
          <c:smooth val="0"/>
        </c:ser>
        <c:ser>
          <c:idx val="1"/>
          <c:order val="1"/>
          <c:tx>
            <c:strRef>
              <c:f>Sheet1!$C$11</c:f>
              <c:strCache>
                <c:ptCount val="1"/>
                <c:pt idx="0">
                  <c:v>% of terms which are Relevant </c:v>
                </c:pt>
              </c:strCache>
            </c:strRef>
          </c:tx>
          <c:spPr>
            <a:ln w="28575" cap="rnd">
              <a:solidFill>
                <a:schemeClr val="accent2"/>
              </a:solidFill>
              <a:round/>
            </a:ln>
            <a:effectLst/>
          </c:spPr>
          <c:marker>
            <c:symbol val="none"/>
          </c:marker>
          <c:cat>
            <c:numRef>
              <c:f>Sheet1!$A$12:$A$16</c:f>
              <c:numCache>
                <c:formatCode>General</c:formatCode>
                <c:ptCount val="5"/>
                <c:pt idx="0">
                  <c:v>20</c:v>
                </c:pt>
                <c:pt idx="1">
                  <c:v>40</c:v>
                </c:pt>
                <c:pt idx="2">
                  <c:v>60</c:v>
                </c:pt>
                <c:pt idx="3">
                  <c:v>80</c:v>
                </c:pt>
                <c:pt idx="4">
                  <c:v>100</c:v>
                </c:pt>
              </c:numCache>
            </c:numRef>
          </c:cat>
          <c:val>
            <c:numRef>
              <c:f>Sheet1!$C$12:$C$16</c:f>
              <c:numCache>
                <c:formatCode>General</c:formatCode>
                <c:ptCount val="5"/>
                <c:pt idx="0">
                  <c:v>7.2629999999999999</c:v>
                </c:pt>
                <c:pt idx="1">
                  <c:v>36.94</c:v>
                </c:pt>
                <c:pt idx="2">
                  <c:v>100</c:v>
                </c:pt>
                <c:pt idx="3">
                  <c:v>100</c:v>
                </c:pt>
                <c:pt idx="4">
                  <c:v>100</c:v>
                </c:pt>
              </c:numCache>
            </c:numRef>
          </c:val>
          <c:smooth val="0"/>
        </c:ser>
        <c:ser>
          <c:idx val="2"/>
          <c:order val="2"/>
          <c:tx>
            <c:strRef>
              <c:f>Sheet1!$D$11</c:f>
              <c:strCache>
                <c:ptCount val="1"/>
                <c:pt idx="0">
                  <c:v>Number Of Relevant Terms</c:v>
                </c:pt>
              </c:strCache>
            </c:strRef>
          </c:tx>
          <c:spPr>
            <a:ln w="28575" cap="rnd">
              <a:solidFill>
                <a:schemeClr val="accent3"/>
              </a:solidFill>
              <a:round/>
            </a:ln>
            <a:effectLst/>
          </c:spPr>
          <c:marker>
            <c:symbol val="none"/>
          </c:marker>
          <c:cat>
            <c:numRef>
              <c:f>Sheet1!$A$12:$A$16</c:f>
              <c:numCache>
                <c:formatCode>General</c:formatCode>
                <c:ptCount val="5"/>
                <c:pt idx="0">
                  <c:v>20</c:v>
                </c:pt>
                <c:pt idx="1">
                  <c:v>40</c:v>
                </c:pt>
                <c:pt idx="2">
                  <c:v>60</c:v>
                </c:pt>
                <c:pt idx="3">
                  <c:v>80</c:v>
                </c:pt>
                <c:pt idx="4">
                  <c:v>100</c:v>
                </c:pt>
              </c:numCache>
            </c:numRef>
          </c:cat>
          <c:val>
            <c:numRef>
              <c:f>Sheet1!$D$12:$D$16</c:f>
              <c:numCache>
                <c:formatCode>General</c:formatCode>
                <c:ptCount val="5"/>
                <c:pt idx="0">
                  <c:v>99</c:v>
                </c:pt>
                <c:pt idx="1">
                  <c:v>99</c:v>
                </c:pt>
                <c:pt idx="2">
                  <c:v>99</c:v>
                </c:pt>
                <c:pt idx="3">
                  <c:v>41</c:v>
                </c:pt>
                <c:pt idx="4">
                  <c:v>5</c:v>
                </c:pt>
              </c:numCache>
            </c:numRef>
          </c:val>
          <c:smooth val="0"/>
        </c:ser>
        <c:dLbls>
          <c:showLegendKey val="0"/>
          <c:showVal val="0"/>
          <c:showCatName val="0"/>
          <c:showSerName val="0"/>
          <c:showPercent val="0"/>
          <c:showBubbleSize val="0"/>
        </c:dLbls>
        <c:smooth val="0"/>
        <c:axId val="185387648"/>
        <c:axId val="185388208"/>
      </c:lineChart>
      <c:catAx>
        <c:axId val="185387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388208"/>
        <c:crosses val="autoZero"/>
        <c:auto val="1"/>
        <c:lblAlgn val="ctr"/>
        <c:lblOffset val="100"/>
        <c:noMultiLvlLbl val="0"/>
      </c:catAx>
      <c:valAx>
        <c:axId val="185388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3876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Relevancy Threshold Variance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Sheet1!$B$18</c:f>
              <c:strCache>
                <c:ptCount val="1"/>
                <c:pt idx="0">
                  <c:v>% of Documents taken</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Sheet1!$A$19:$A$24</c:f>
              <c:numCache>
                <c:formatCode>General</c:formatCode>
                <c:ptCount val="6"/>
                <c:pt idx="0">
                  <c:v>0</c:v>
                </c:pt>
                <c:pt idx="1">
                  <c:v>10</c:v>
                </c:pt>
                <c:pt idx="2">
                  <c:v>250</c:v>
                </c:pt>
                <c:pt idx="3">
                  <c:v>300</c:v>
                </c:pt>
                <c:pt idx="4">
                  <c:v>500</c:v>
                </c:pt>
                <c:pt idx="5">
                  <c:v>1000</c:v>
                </c:pt>
              </c:numCache>
            </c:numRef>
          </c:xVal>
          <c:yVal>
            <c:numRef>
              <c:f>Sheet1!$B$19:$B$24</c:f>
              <c:numCache>
                <c:formatCode>General</c:formatCode>
                <c:ptCount val="6"/>
                <c:pt idx="0">
                  <c:v>100</c:v>
                </c:pt>
                <c:pt idx="1">
                  <c:v>72.727271999999999</c:v>
                </c:pt>
                <c:pt idx="2">
                  <c:v>63.636299999999999</c:v>
                </c:pt>
                <c:pt idx="3">
                  <c:v>45.454500000000003</c:v>
                </c:pt>
                <c:pt idx="4">
                  <c:v>36.36</c:v>
                </c:pt>
                <c:pt idx="5">
                  <c:v>18.18</c:v>
                </c:pt>
              </c:numCache>
            </c:numRef>
          </c:yVal>
          <c:smooth val="0"/>
        </c:ser>
        <c:ser>
          <c:idx val="1"/>
          <c:order val="1"/>
          <c:tx>
            <c:strRef>
              <c:f>Sheet1!$C$18</c:f>
              <c:strCache>
                <c:ptCount val="1"/>
                <c:pt idx="0">
                  <c:v>% of Relevant Documents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Sheet1!$A$19:$A$24</c:f>
              <c:numCache>
                <c:formatCode>General</c:formatCode>
                <c:ptCount val="6"/>
                <c:pt idx="0">
                  <c:v>0</c:v>
                </c:pt>
                <c:pt idx="1">
                  <c:v>10</c:v>
                </c:pt>
                <c:pt idx="2">
                  <c:v>250</c:v>
                </c:pt>
                <c:pt idx="3">
                  <c:v>300</c:v>
                </c:pt>
                <c:pt idx="4">
                  <c:v>500</c:v>
                </c:pt>
                <c:pt idx="5">
                  <c:v>1000</c:v>
                </c:pt>
              </c:numCache>
            </c:numRef>
          </c:xVal>
          <c:yVal>
            <c:numRef>
              <c:f>Sheet1!$C$19:$C$24</c:f>
              <c:numCache>
                <c:formatCode>General</c:formatCode>
                <c:ptCount val="6"/>
                <c:pt idx="0">
                  <c:v>45.454545000000003</c:v>
                </c:pt>
                <c:pt idx="1">
                  <c:v>62.5</c:v>
                </c:pt>
                <c:pt idx="2">
                  <c:v>71.400000000000006</c:v>
                </c:pt>
                <c:pt idx="3">
                  <c:v>100</c:v>
                </c:pt>
                <c:pt idx="4">
                  <c:v>80</c:v>
                </c:pt>
                <c:pt idx="5">
                  <c:v>40</c:v>
                </c:pt>
              </c:numCache>
            </c:numRef>
          </c:yVal>
          <c:smooth val="0"/>
        </c:ser>
        <c:dLbls>
          <c:showLegendKey val="0"/>
          <c:showVal val="0"/>
          <c:showCatName val="0"/>
          <c:showSerName val="0"/>
          <c:showPercent val="0"/>
          <c:showBubbleSize val="0"/>
        </c:dLbls>
        <c:axId val="186376112"/>
        <c:axId val="186376672"/>
      </c:scatterChart>
      <c:valAx>
        <c:axId val="1863761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376672"/>
        <c:crosses val="autoZero"/>
        <c:crossBetween val="midCat"/>
      </c:valAx>
      <c:valAx>
        <c:axId val="186376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376112"/>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F8B9F2-8BB8-4102-A92B-F0E5E8004691}" type="datetimeFigureOut">
              <a:rPr lang="en-US" smtClean="0"/>
              <a:pPr/>
              <a:t>09-Mar-15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F308C-A73B-407C-BBC8-F67A34EA1618}" type="slidenum">
              <a:rPr lang="en-IN" smtClean="0"/>
              <a:pPr/>
              <a:t>‹#›</a:t>
            </a:fld>
            <a:endParaRPr lang="en-IN"/>
          </a:p>
        </p:txBody>
      </p:sp>
    </p:spTree>
    <p:extLst>
      <p:ext uri="{BB962C8B-B14F-4D97-AF65-F5344CB8AC3E}">
        <p14:creationId xmlns:p14="http://schemas.microsoft.com/office/powerpoint/2010/main" val="3504493479"/>
      </p:ext>
    </p:extLst>
  </p:cSld>
  <p:clrMapOvr>
    <a:masterClrMapping/>
  </p:clrMapOvr>
  <p:transition>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F8B9F2-8BB8-4102-A92B-F0E5E8004691}" type="datetimeFigureOut">
              <a:rPr lang="en-US" smtClean="0"/>
              <a:pPr/>
              <a:t>09-Mar-15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F308C-A73B-407C-BBC8-F67A34EA1618}" type="slidenum">
              <a:rPr lang="en-IN" smtClean="0"/>
              <a:pPr/>
              <a:t>‹#›</a:t>
            </a:fld>
            <a:endParaRPr lang="en-IN"/>
          </a:p>
        </p:txBody>
      </p:sp>
    </p:spTree>
    <p:extLst>
      <p:ext uri="{BB962C8B-B14F-4D97-AF65-F5344CB8AC3E}">
        <p14:creationId xmlns:p14="http://schemas.microsoft.com/office/powerpoint/2010/main" val="235592846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F8B9F2-8BB8-4102-A92B-F0E5E8004691}" type="datetimeFigureOut">
              <a:rPr lang="en-US" smtClean="0"/>
              <a:pPr/>
              <a:t>09-Mar-15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F308C-A73B-407C-BBC8-F67A34EA1618}"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10812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F8B9F2-8BB8-4102-A92B-F0E5E8004691}" type="datetimeFigureOut">
              <a:rPr lang="en-US" smtClean="0"/>
              <a:pPr/>
              <a:t>09-Mar-15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F308C-A73B-407C-BBC8-F67A34EA1618}" type="slidenum">
              <a:rPr lang="en-IN" smtClean="0"/>
              <a:pPr/>
              <a:t>‹#›</a:t>
            </a:fld>
            <a:endParaRPr lang="en-IN"/>
          </a:p>
        </p:txBody>
      </p:sp>
    </p:spTree>
    <p:extLst>
      <p:ext uri="{BB962C8B-B14F-4D97-AF65-F5344CB8AC3E}">
        <p14:creationId xmlns:p14="http://schemas.microsoft.com/office/powerpoint/2010/main" val="4939872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F8B9F2-8BB8-4102-A92B-F0E5E8004691}" type="datetimeFigureOut">
              <a:rPr lang="en-US" smtClean="0"/>
              <a:pPr/>
              <a:t>09-Mar-15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F308C-A73B-407C-BBC8-F67A34EA1618}"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0975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F8B9F2-8BB8-4102-A92B-F0E5E8004691}" type="datetimeFigureOut">
              <a:rPr lang="en-US" smtClean="0"/>
              <a:pPr/>
              <a:t>09-Mar-15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F308C-A73B-407C-BBC8-F67A34EA1618}" type="slidenum">
              <a:rPr lang="en-IN" smtClean="0"/>
              <a:pPr/>
              <a:t>‹#›</a:t>
            </a:fld>
            <a:endParaRPr lang="en-IN"/>
          </a:p>
        </p:txBody>
      </p:sp>
    </p:spTree>
    <p:extLst>
      <p:ext uri="{BB962C8B-B14F-4D97-AF65-F5344CB8AC3E}">
        <p14:creationId xmlns:p14="http://schemas.microsoft.com/office/powerpoint/2010/main" val="2926420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F8B9F2-8BB8-4102-A92B-F0E5E8004691}" type="datetimeFigureOut">
              <a:rPr lang="en-US" smtClean="0"/>
              <a:pPr/>
              <a:t>09-Mar-15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F308C-A73B-407C-BBC8-F67A34EA1618}" type="slidenum">
              <a:rPr lang="en-IN" smtClean="0"/>
              <a:pPr/>
              <a:t>‹#›</a:t>
            </a:fld>
            <a:endParaRPr lang="en-IN"/>
          </a:p>
        </p:txBody>
      </p:sp>
    </p:spTree>
    <p:extLst>
      <p:ext uri="{BB962C8B-B14F-4D97-AF65-F5344CB8AC3E}">
        <p14:creationId xmlns:p14="http://schemas.microsoft.com/office/powerpoint/2010/main" val="3263416902"/>
      </p:ext>
    </p:extLst>
  </p:cSld>
  <p:clrMapOvr>
    <a:masterClrMapping/>
  </p:clrMapOvr>
  <p:transition>
    <p:wipe di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F8B9F2-8BB8-4102-A92B-F0E5E8004691}" type="datetimeFigureOut">
              <a:rPr lang="en-US" smtClean="0"/>
              <a:pPr/>
              <a:t>09-Mar-15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F308C-A73B-407C-BBC8-F67A34EA1618}" type="slidenum">
              <a:rPr lang="en-IN" smtClean="0"/>
              <a:pPr/>
              <a:t>‹#›</a:t>
            </a:fld>
            <a:endParaRPr lang="en-IN"/>
          </a:p>
        </p:txBody>
      </p:sp>
    </p:spTree>
    <p:extLst>
      <p:ext uri="{BB962C8B-B14F-4D97-AF65-F5344CB8AC3E}">
        <p14:creationId xmlns:p14="http://schemas.microsoft.com/office/powerpoint/2010/main" val="4011841118"/>
      </p:ext>
    </p:extLst>
  </p:cSld>
  <p:clrMapOvr>
    <a:masterClrMapping/>
  </p:clrMapOvr>
  <p:transition>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F8B9F2-8BB8-4102-A92B-F0E5E8004691}" type="datetimeFigureOut">
              <a:rPr lang="en-US" smtClean="0"/>
              <a:pPr/>
              <a:t>09-Mar-15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F308C-A73B-407C-BBC8-F67A34EA1618}" type="slidenum">
              <a:rPr lang="en-IN" smtClean="0"/>
              <a:pPr/>
              <a:t>‹#›</a:t>
            </a:fld>
            <a:endParaRPr lang="en-IN"/>
          </a:p>
        </p:txBody>
      </p:sp>
    </p:spTree>
    <p:extLst>
      <p:ext uri="{BB962C8B-B14F-4D97-AF65-F5344CB8AC3E}">
        <p14:creationId xmlns:p14="http://schemas.microsoft.com/office/powerpoint/2010/main" val="325476365"/>
      </p:ext>
    </p:extLst>
  </p:cSld>
  <p:clrMapOvr>
    <a:masterClrMapping/>
  </p:clrMapOvr>
  <p:transition>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F8B9F2-8BB8-4102-A92B-F0E5E8004691}" type="datetimeFigureOut">
              <a:rPr lang="en-US" smtClean="0"/>
              <a:pPr/>
              <a:t>09-Mar-15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F308C-A73B-407C-BBC8-F67A34EA1618}" type="slidenum">
              <a:rPr lang="en-IN" smtClean="0"/>
              <a:pPr/>
              <a:t>‹#›</a:t>
            </a:fld>
            <a:endParaRPr lang="en-IN"/>
          </a:p>
        </p:txBody>
      </p:sp>
    </p:spTree>
    <p:extLst>
      <p:ext uri="{BB962C8B-B14F-4D97-AF65-F5344CB8AC3E}">
        <p14:creationId xmlns:p14="http://schemas.microsoft.com/office/powerpoint/2010/main" val="795477511"/>
      </p:ext>
    </p:extLst>
  </p:cSld>
  <p:clrMapOvr>
    <a:masterClrMapping/>
  </p:clrMapOvr>
  <p:transition>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F8B9F2-8BB8-4102-A92B-F0E5E8004691}" type="datetimeFigureOut">
              <a:rPr lang="en-US" smtClean="0"/>
              <a:pPr/>
              <a:t>09-Mar-15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1F308C-A73B-407C-BBC8-F67A34EA1618}" type="slidenum">
              <a:rPr lang="en-IN" smtClean="0"/>
              <a:pPr/>
              <a:t>‹#›</a:t>
            </a:fld>
            <a:endParaRPr lang="en-IN"/>
          </a:p>
        </p:txBody>
      </p:sp>
    </p:spTree>
    <p:extLst>
      <p:ext uri="{BB962C8B-B14F-4D97-AF65-F5344CB8AC3E}">
        <p14:creationId xmlns:p14="http://schemas.microsoft.com/office/powerpoint/2010/main" val="379062183"/>
      </p:ext>
    </p:extLst>
  </p:cSld>
  <p:clrMapOvr>
    <a:masterClrMapping/>
  </p:clrMapOvr>
  <p:transition>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F8B9F2-8BB8-4102-A92B-F0E5E8004691}" type="datetimeFigureOut">
              <a:rPr lang="en-US" smtClean="0"/>
              <a:pPr/>
              <a:t>09-Mar-15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1F308C-A73B-407C-BBC8-F67A34EA1618}" type="slidenum">
              <a:rPr lang="en-IN" smtClean="0"/>
              <a:pPr/>
              <a:t>‹#›</a:t>
            </a:fld>
            <a:endParaRPr lang="en-IN"/>
          </a:p>
        </p:txBody>
      </p:sp>
    </p:spTree>
    <p:extLst>
      <p:ext uri="{BB962C8B-B14F-4D97-AF65-F5344CB8AC3E}">
        <p14:creationId xmlns:p14="http://schemas.microsoft.com/office/powerpoint/2010/main" val="2827313831"/>
      </p:ext>
    </p:extLst>
  </p:cSld>
  <p:clrMapOvr>
    <a:masterClrMapping/>
  </p:clrMapOvr>
  <p:transition>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F8B9F2-8BB8-4102-A92B-F0E5E8004691}" type="datetimeFigureOut">
              <a:rPr lang="en-US" smtClean="0"/>
              <a:pPr/>
              <a:t>09-Mar-15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1F308C-A73B-407C-BBC8-F67A34EA1618}" type="slidenum">
              <a:rPr lang="en-IN" smtClean="0"/>
              <a:pPr/>
              <a:t>‹#›</a:t>
            </a:fld>
            <a:endParaRPr lang="en-IN"/>
          </a:p>
        </p:txBody>
      </p:sp>
    </p:spTree>
    <p:extLst>
      <p:ext uri="{BB962C8B-B14F-4D97-AF65-F5344CB8AC3E}">
        <p14:creationId xmlns:p14="http://schemas.microsoft.com/office/powerpoint/2010/main" val="2986695584"/>
      </p:ext>
    </p:extLst>
  </p:cSld>
  <p:clrMapOvr>
    <a:masterClrMapping/>
  </p:clrMapOvr>
  <p:transition>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8B9F2-8BB8-4102-A92B-F0E5E8004691}" type="datetimeFigureOut">
              <a:rPr lang="en-US" smtClean="0"/>
              <a:pPr/>
              <a:t>09-Mar-15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1F308C-A73B-407C-BBC8-F67A34EA1618}" type="slidenum">
              <a:rPr lang="en-IN" smtClean="0"/>
              <a:pPr/>
              <a:t>‹#›</a:t>
            </a:fld>
            <a:endParaRPr lang="en-IN"/>
          </a:p>
        </p:txBody>
      </p:sp>
    </p:spTree>
    <p:extLst>
      <p:ext uri="{BB962C8B-B14F-4D97-AF65-F5344CB8AC3E}">
        <p14:creationId xmlns:p14="http://schemas.microsoft.com/office/powerpoint/2010/main" val="2296191556"/>
      </p:ext>
    </p:extLst>
  </p:cSld>
  <p:clrMapOvr>
    <a:masterClrMapping/>
  </p:clrMapOvr>
  <p:transition>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F8B9F2-8BB8-4102-A92B-F0E5E8004691}" type="datetimeFigureOut">
              <a:rPr lang="en-US" smtClean="0"/>
              <a:pPr/>
              <a:t>09-Mar-15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1F308C-A73B-407C-BBC8-F67A34EA1618}" type="slidenum">
              <a:rPr lang="en-IN" smtClean="0"/>
              <a:pPr/>
              <a:t>‹#›</a:t>
            </a:fld>
            <a:endParaRPr lang="en-IN"/>
          </a:p>
        </p:txBody>
      </p:sp>
    </p:spTree>
    <p:extLst>
      <p:ext uri="{BB962C8B-B14F-4D97-AF65-F5344CB8AC3E}">
        <p14:creationId xmlns:p14="http://schemas.microsoft.com/office/powerpoint/2010/main" val="3212105993"/>
      </p:ext>
    </p:extLst>
  </p:cSld>
  <p:clrMapOvr>
    <a:masterClrMapping/>
  </p:clrMapOvr>
  <p:transition>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F8B9F2-8BB8-4102-A92B-F0E5E8004691}" type="datetimeFigureOut">
              <a:rPr lang="en-US" smtClean="0"/>
              <a:pPr/>
              <a:t>09-Mar-15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1F308C-A73B-407C-BBC8-F67A34EA1618}" type="slidenum">
              <a:rPr lang="en-IN" smtClean="0"/>
              <a:pPr/>
              <a:t>‹#›</a:t>
            </a:fld>
            <a:endParaRPr lang="en-IN"/>
          </a:p>
        </p:txBody>
      </p:sp>
    </p:spTree>
    <p:extLst>
      <p:ext uri="{BB962C8B-B14F-4D97-AF65-F5344CB8AC3E}">
        <p14:creationId xmlns:p14="http://schemas.microsoft.com/office/powerpoint/2010/main" val="153427304"/>
      </p:ext>
    </p:extLst>
  </p:cSld>
  <p:clrMapOvr>
    <a:masterClrMapping/>
  </p:clrMapOvr>
  <p:transition>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F8B9F2-8BB8-4102-A92B-F0E5E8004691}" type="datetimeFigureOut">
              <a:rPr lang="en-US" smtClean="0"/>
              <a:pPr/>
              <a:t>09-Mar-15</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E41F308C-A73B-407C-BBC8-F67A34EA1618}" type="slidenum">
              <a:rPr lang="en-IN" smtClean="0"/>
              <a:pPr/>
              <a:t>‹#›</a:t>
            </a:fld>
            <a:endParaRPr lang="en-IN"/>
          </a:p>
        </p:txBody>
      </p:sp>
    </p:spTree>
    <p:extLst>
      <p:ext uri="{BB962C8B-B14F-4D97-AF65-F5344CB8AC3E}">
        <p14:creationId xmlns:p14="http://schemas.microsoft.com/office/powerpoint/2010/main" val="168097397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ransition>
    <p:wipe dir="d"/>
  </p:transition>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THE TUTORIAL BUILDER SYSTEM</a:t>
            </a:r>
            <a:endParaRPr lang="en-IN" b="1" dirty="0"/>
          </a:p>
        </p:txBody>
      </p:sp>
      <p:sp>
        <p:nvSpPr>
          <p:cNvPr id="3" name="Subtitle 2"/>
          <p:cNvSpPr>
            <a:spLocks noGrp="1"/>
          </p:cNvSpPr>
          <p:nvPr>
            <p:ph type="subTitle" idx="1"/>
          </p:nvPr>
        </p:nvSpPr>
        <p:spPr/>
        <p:txBody>
          <a:bodyPr>
            <a:normAutofit fontScale="92500" lnSpcReduction="10000"/>
          </a:bodyPr>
          <a:lstStyle/>
          <a:p>
            <a:pPr algn="r"/>
            <a:r>
              <a:rPr lang="en-US" dirty="0" smtClean="0"/>
              <a:t>George Cherian-6408</a:t>
            </a:r>
          </a:p>
          <a:p>
            <a:pPr algn="r"/>
            <a:r>
              <a:rPr lang="en-US" dirty="0" smtClean="0"/>
              <a:t>Neil Chettiar-6409</a:t>
            </a:r>
          </a:p>
          <a:p>
            <a:pPr algn="r"/>
            <a:r>
              <a:rPr lang="en-US" dirty="0" err="1" smtClean="0"/>
              <a:t>Omkar</a:t>
            </a:r>
            <a:r>
              <a:rPr lang="en-US" smtClean="0"/>
              <a:t> Narkar-6438</a:t>
            </a:r>
            <a:endParaRPr lang="en-US" dirty="0" smtClean="0"/>
          </a:p>
          <a:p>
            <a:endParaRPr lang="en-IN" dirty="0"/>
          </a:p>
        </p:txBody>
      </p:sp>
    </p:spTree>
    <p:extLst>
      <p:ext uri="{BB962C8B-B14F-4D97-AF65-F5344CB8AC3E}">
        <p14:creationId xmlns:p14="http://schemas.microsoft.com/office/powerpoint/2010/main" val="3415424592"/>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Details</a:t>
            </a:r>
            <a:endParaRPr lang="en-US" dirty="0"/>
          </a:p>
        </p:txBody>
      </p:sp>
      <p:sp>
        <p:nvSpPr>
          <p:cNvPr id="3" name="Content Placeholder 2"/>
          <p:cNvSpPr>
            <a:spLocks noGrp="1"/>
          </p:cNvSpPr>
          <p:nvPr>
            <p:ph idx="1"/>
          </p:nvPr>
        </p:nvSpPr>
        <p:spPr/>
        <p:txBody>
          <a:bodyPr>
            <a:normAutofit/>
          </a:bodyPr>
          <a:lstStyle/>
          <a:p>
            <a:pPr defTabSz="914400">
              <a:buClrTx/>
              <a:buSzTx/>
            </a:pPr>
            <a:r>
              <a:rPr lang="en-US" dirty="0">
                <a:solidFill>
                  <a:srgbClr val="262626"/>
                </a:solidFill>
              </a:rPr>
              <a:t>We created a shell environment in which to run the entire project</a:t>
            </a:r>
          </a:p>
          <a:p>
            <a:pPr defTabSz="914400">
              <a:buClrTx/>
              <a:buSzTx/>
            </a:pPr>
            <a:r>
              <a:rPr lang="en-US" dirty="0">
                <a:solidFill>
                  <a:srgbClr val="262626"/>
                </a:solidFill>
              </a:rPr>
              <a:t>The shell environment consists of a database of </a:t>
            </a:r>
            <a:r>
              <a:rPr lang="en-US" dirty="0" err="1">
                <a:solidFill>
                  <a:srgbClr val="262626"/>
                </a:solidFill>
              </a:rPr>
              <a:t>crawlable</a:t>
            </a:r>
            <a:r>
              <a:rPr lang="en-US" dirty="0">
                <a:solidFill>
                  <a:srgbClr val="262626"/>
                </a:solidFill>
              </a:rPr>
              <a:t> pages which </a:t>
            </a:r>
          </a:p>
          <a:p>
            <a:pPr marL="0" indent="0" defTabSz="914400">
              <a:buClrTx/>
              <a:buSzTx/>
              <a:buNone/>
            </a:pPr>
            <a:r>
              <a:rPr lang="en-US" dirty="0">
                <a:solidFill>
                  <a:srgbClr val="262626"/>
                </a:solidFill>
              </a:rPr>
              <a:t>      </a:t>
            </a:r>
            <a:r>
              <a:rPr lang="en-US" dirty="0" smtClean="0">
                <a:solidFill>
                  <a:srgbClr val="262626"/>
                </a:solidFill>
              </a:rPr>
              <a:t>emulate the internet.</a:t>
            </a:r>
            <a:endParaRPr lang="en-US" dirty="0">
              <a:solidFill>
                <a:srgbClr val="262626"/>
              </a:solidFill>
            </a:endParaRPr>
          </a:p>
          <a:p>
            <a:pPr defTabSz="914400">
              <a:buClrTx/>
              <a:buSzTx/>
            </a:pPr>
            <a:r>
              <a:rPr lang="en-US" dirty="0">
                <a:solidFill>
                  <a:srgbClr val="262626"/>
                </a:solidFill>
              </a:rPr>
              <a:t>We collect a set of </a:t>
            </a:r>
            <a:r>
              <a:rPr lang="en-US" dirty="0" smtClean="0">
                <a:solidFill>
                  <a:srgbClr val="262626"/>
                </a:solidFill>
              </a:rPr>
              <a:t>relevant files from </a:t>
            </a:r>
            <a:r>
              <a:rPr lang="en-US" dirty="0">
                <a:solidFill>
                  <a:srgbClr val="262626"/>
                </a:solidFill>
              </a:rPr>
              <a:t>the </a:t>
            </a:r>
            <a:r>
              <a:rPr lang="en-US" dirty="0" err="1" smtClean="0">
                <a:solidFill>
                  <a:srgbClr val="262626"/>
                </a:solidFill>
              </a:rPr>
              <a:t>crawlable</a:t>
            </a:r>
            <a:r>
              <a:rPr lang="en-US" dirty="0" smtClean="0">
                <a:solidFill>
                  <a:srgbClr val="262626"/>
                </a:solidFill>
              </a:rPr>
              <a:t> </a:t>
            </a:r>
            <a:r>
              <a:rPr lang="en-US" dirty="0">
                <a:solidFill>
                  <a:srgbClr val="262626"/>
                </a:solidFill>
              </a:rPr>
              <a:t>pages </a:t>
            </a:r>
            <a:r>
              <a:rPr lang="en-US" dirty="0" smtClean="0">
                <a:solidFill>
                  <a:srgbClr val="262626"/>
                </a:solidFill>
              </a:rPr>
              <a:t>using the subject name entered by the user.</a:t>
            </a:r>
            <a:endParaRPr lang="en-US" dirty="0">
              <a:solidFill>
                <a:srgbClr val="262626"/>
              </a:solidFill>
            </a:endParaRPr>
          </a:p>
          <a:p>
            <a:pPr defTabSz="914400">
              <a:buClrTx/>
              <a:buSzTx/>
            </a:pPr>
            <a:r>
              <a:rPr lang="en-US" dirty="0">
                <a:solidFill>
                  <a:srgbClr val="262626"/>
                </a:solidFill>
              </a:rPr>
              <a:t>Then we find the terms which are common to these set of </a:t>
            </a:r>
            <a:r>
              <a:rPr lang="en-US" dirty="0" smtClean="0">
                <a:solidFill>
                  <a:srgbClr val="262626"/>
                </a:solidFill>
              </a:rPr>
              <a:t>pages and save these as ‘relevant terms</a:t>
            </a:r>
            <a:r>
              <a:rPr lang="en-US" dirty="0" smtClean="0">
                <a:solidFill>
                  <a:srgbClr val="262626"/>
                </a:solidFill>
              </a:rPr>
              <a:t>’.</a:t>
            </a:r>
            <a:endParaRPr lang="en-US" dirty="0"/>
          </a:p>
        </p:txBody>
      </p:sp>
    </p:spTree>
    <p:extLst>
      <p:ext uri="{BB962C8B-B14F-4D97-AF65-F5344CB8AC3E}">
        <p14:creationId xmlns:p14="http://schemas.microsoft.com/office/powerpoint/2010/main" val="1100637742"/>
      </p:ext>
    </p:extLst>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Details</a:t>
            </a:r>
            <a:endParaRPr lang="en-US" dirty="0"/>
          </a:p>
        </p:txBody>
      </p:sp>
      <p:sp>
        <p:nvSpPr>
          <p:cNvPr id="3" name="Content Placeholder 2"/>
          <p:cNvSpPr>
            <a:spLocks noGrp="1"/>
          </p:cNvSpPr>
          <p:nvPr>
            <p:ph idx="1"/>
          </p:nvPr>
        </p:nvSpPr>
        <p:spPr/>
        <p:txBody>
          <a:bodyPr>
            <a:normAutofit/>
          </a:bodyPr>
          <a:lstStyle/>
          <a:p>
            <a:pPr defTabSz="914400">
              <a:buClrTx/>
              <a:buSzTx/>
            </a:pPr>
            <a:r>
              <a:rPr lang="en-US" dirty="0" smtClean="0">
                <a:solidFill>
                  <a:srgbClr val="262626"/>
                </a:solidFill>
              </a:rPr>
              <a:t>Once </a:t>
            </a:r>
            <a:r>
              <a:rPr lang="en-US" dirty="0">
                <a:solidFill>
                  <a:srgbClr val="262626"/>
                </a:solidFill>
              </a:rPr>
              <a:t>we have the relevant terms we look through the </a:t>
            </a:r>
            <a:r>
              <a:rPr lang="en-US" dirty="0" err="1">
                <a:solidFill>
                  <a:srgbClr val="262626"/>
                </a:solidFill>
              </a:rPr>
              <a:t>crawlable</a:t>
            </a:r>
            <a:r>
              <a:rPr lang="en-US" dirty="0">
                <a:solidFill>
                  <a:srgbClr val="262626"/>
                </a:solidFill>
              </a:rPr>
              <a:t> </a:t>
            </a:r>
          </a:p>
          <a:p>
            <a:pPr marL="0" indent="0" defTabSz="914400">
              <a:buClrTx/>
              <a:buSzTx/>
              <a:buNone/>
            </a:pPr>
            <a:r>
              <a:rPr lang="en-US" dirty="0">
                <a:solidFill>
                  <a:srgbClr val="262626"/>
                </a:solidFill>
              </a:rPr>
              <a:t>      database again and find all the data which have a relevancy score higher</a:t>
            </a:r>
          </a:p>
          <a:p>
            <a:pPr marL="0" indent="0" defTabSz="914400">
              <a:buClrTx/>
              <a:buSzTx/>
              <a:buNone/>
            </a:pPr>
            <a:r>
              <a:rPr lang="en-US" dirty="0">
                <a:solidFill>
                  <a:srgbClr val="262626"/>
                </a:solidFill>
              </a:rPr>
              <a:t>      than a threshold limit</a:t>
            </a:r>
          </a:p>
          <a:p>
            <a:pPr defTabSz="914400">
              <a:buClrTx/>
              <a:buSzTx/>
            </a:pPr>
            <a:r>
              <a:rPr lang="en-US" dirty="0">
                <a:solidFill>
                  <a:srgbClr val="262626"/>
                </a:solidFill>
              </a:rPr>
              <a:t>The relevancy score is calculated by searching through the data </a:t>
            </a:r>
          </a:p>
          <a:p>
            <a:pPr marL="0" indent="0" defTabSz="914400">
              <a:buClrTx/>
              <a:buSzTx/>
              <a:buNone/>
            </a:pPr>
            <a:r>
              <a:rPr lang="en-US" dirty="0">
                <a:solidFill>
                  <a:srgbClr val="262626"/>
                </a:solidFill>
              </a:rPr>
              <a:t>      with respect to the terms</a:t>
            </a:r>
          </a:p>
          <a:p>
            <a:pPr defTabSz="914400">
              <a:buClrTx/>
              <a:buSzTx/>
            </a:pPr>
            <a:r>
              <a:rPr lang="en-US" dirty="0">
                <a:solidFill>
                  <a:srgbClr val="262626"/>
                </a:solidFill>
              </a:rPr>
              <a:t>Once we have the most relevant pages we apply the ranking algorithm</a:t>
            </a:r>
            <a:endParaRPr lang="en-US" dirty="0">
              <a:solidFill>
                <a:schemeClr val="tx1"/>
              </a:solidFill>
            </a:endParaRPr>
          </a:p>
        </p:txBody>
      </p:sp>
    </p:spTree>
    <p:extLst>
      <p:ext uri="{BB962C8B-B14F-4D97-AF65-F5344CB8AC3E}">
        <p14:creationId xmlns:p14="http://schemas.microsoft.com/office/powerpoint/2010/main" val="3760406620"/>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Details</a:t>
            </a:r>
            <a:endParaRPr lang="en-US" dirty="0"/>
          </a:p>
        </p:txBody>
      </p:sp>
      <p:sp>
        <p:nvSpPr>
          <p:cNvPr id="3" name="Content Placeholder 2"/>
          <p:cNvSpPr>
            <a:spLocks noGrp="1"/>
          </p:cNvSpPr>
          <p:nvPr>
            <p:ph idx="1"/>
          </p:nvPr>
        </p:nvSpPr>
        <p:spPr/>
        <p:txBody>
          <a:bodyPr/>
          <a:lstStyle/>
          <a:p>
            <a:r>
              <a:rPr lang="en-US" dirty="0" smtClean="0"/>
              <a:t>The Ranking Algorithm ranks the pages based on 5 criteria: </a:t>
            </a:r>
          </a:p>
          <a:p>
            <a:pPr lvl="1"/>
            <a:r>
              <a:rPr lang="en-US" dirty="0" smtClean="0"/>
              <a:t>Ease Of Understandability.</a:t>
            </a:r>
          </a:p>
          <a:p>
            <a:pPr lvl="1"/>
            <a:r>
              <a:rPr lang="en-US" dirty="0" smtClean="0"/>
              <a:t>Diagrams</a:t>
            </a:r>
          </a:p>
          <a:p>
            <a:pPr lvl="1"/>
            <a:r>
              <a:rPr lang="en-US" dirty="0" err="1" smtClean="0"/>
              <a:t>Descriptivity</a:t>
            </a:r>
            <a:endParaRPr lang="en-US" dirty="0" smtClean="0"/>
          </a:p>
          <a:p>
            <a:pPr lvl="1"/>
            <a:r>
              <a:rPr lang="en-US" dirty="0" smtClean="0"/>
              <a:t>Examples</a:t>
            </a:r>
          </a:p>
          <a:p>
            <a:pPr lvl="1"/>
            <a:r>
              <a:rPr lang="en-US" dirty="0" smtClean="0"/>
              <a:t>Comments</a:t>
            </a:r>
          </a:p>
          <a:p>
            <a:r>
              <a:rPr lang="en-US" dirty="0" smtClean="0"/>
              <a:t>The highest ranking document is then selected and stored in the cache database.</a:t>
            </a:r>
          </a:p>
          <a:p>
            <a:r>
              <a:rPr lang="en-US" dirty="0" smtClean="0"/>
              <a:t>From here, the generated tutorials are used for clients with similar search criteria.</a:t>
            </a:r>
          </a:p>
          <a:p>
            <a:pPr lvl="1"/>
            <a:endParaRPr lang="en-US" dirty="0"/>
          </a:p>
        </p:txBody>
      </p:sp>
    </p:spTree>
    <p:extLst>
      <p:ext uri="{BB962C8B-B14F-4D97-AF65-F5344CB8AC3E}">
        <p14:creationId xmlns:p14="http://schemas.microsoft.com/office/powerpoint/2010/main" val="767284859"/>
      </p:ext>
    </p:extLst>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Value Derivation</a:t>
            </a:r>
            <a:endParaRPr lang="en-US" dirty="0"/>
          </a:p>
        </p:txBody>
      </p:sp>
      <p:sp>
        <p:nvSpPr>
          <p:cNvPr id="3" name="Content Placeholder 2"/>
          <p:cNvSpPr>
            <a:spLocks noGrp="1"/>
          </p:cNvSpPr>
          <p:nvPr>
            <p:ph idx="1"/>
          </p:nvPr>
        </p:nvSpPr>
        <p:spPr/>
        <p:txBody>
          <a:bodyPr/>
          <a:lstStyle/>
          <a:p>
            <a:r>
              <a:rPr lang="en-US" dirty="0" smtClean="0"/>
              <a:t>a </a:t>
            </a:r>
            <a:r>
              <a:rPr lang="en-US" dirty="0"/>
              <a:t>term that is in 60% of the selected documents is relevant and when 60% is chosen as a term threshold we get the maximum number of relevant terms as well.</a:t>
            </a:r>
          </a:p>
          <a:p>
            <a:endParaRPr lang="en-US" dirty="0"/>
          </a:p>
        </p:txBody>
      </p:sp>
      <p:graphicFrame>
        <p:nvGraphicFramePr>
          <p:cNvPr id="4" name="Chart 3"/>
          <p:cNvGraphicFramePr/>
          <p:nvPr>
            <p:extLst>
              <p:ext uri="{D42A27DB-BD31-4B8C-83A1-F6EECF244321}">
                <p14:modId xmlns:p14="http://schemas.microsoft.com/office/powerpoint/2010/main" val="2258756639"/>
              </p:ext>
            </p:extLst>
          </p:nvPr>
        </p:nvGraphicFramePr>
        <p:xfrm>
          <a:off x="609599" y="3021038"/>
          <a:ext cx="6667500" cy="2971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0330767"/>
      </p:ext>
    </p:extLst>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Value Derivation</a:t>
            </a:r>
            <a:endParaRPr lang="en-US" dirty="0"/>
          </a:p>
        </p:txBody>
      </p:sp>
      <p:sp>
        <p:nvSpPr>
          <p:cNvPr id="3" name="Content Placeholder 2"/>
          <p:cNvSpPr>
            <a:spLocks noGrp="1"/>
          </p:cNvSpPr>
          <p:nvPr>
            <p:ph idx="1"/>
          </p:nvPr>
        </p:nvSpPr>
        <p:spPr/>
        <p:txBody>
          <a:bodyPr/>
          <a:lstStyle/>
          <a:p>
            <a:r>
              <a:rPr lang="en-US" dirty="0" smtClean="0"/>
              <a:t>As </a:t>
            </a:r>
            <a:r>
              <a:rPr lang="en-US" dirty="0"/>
              <a:t>the graph shows the % of relevant documents initially increase with a higher threshold but on taking a higher threshold value the % of relevant documents decreases our experiments lead us to take the </a:t>
            </a:r>
            <a:r>
              <a:rPr lang="en-US" dirty="0" err="1"/>
              <a:t>termdata</a:t>
            </a:r>
            <a:r>
              <a:rPr lang="en-US" dirty="0"/>
              <a:t> threshold as 5.</a:t>
            </a:r>
          </a:p>
          <a:p>
            <a:endParaRPr lang="en-US" dirty="0"/>
          </a:p>
        </p:txBody>
      </p:sp>
      <p:graphicFrame>
        <p:nvGraphicFramePr>
          <p:cNvPr id="5" name="Chart 4"/>
          <p:cNvGraphicFramePr/>
          <p:nvPr>
            <p:extLst>
              <p:ext uri="{D42A27DB-BD31-4B8C-83A1-F6EECF244321}">
                <p14:modId xmlns:p14="http://schemas.microsoft.com/office/powerpoint/2010/main" val="4005309996"/>
              </p:ext>
            </p:extLst>
          </p:nvPr>
        </p:nvGraphicFramePr>
        <p:xfrm>
          <a:off x="755576" y="3573016"/>
          <a:ext cx="6201736"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8691393"/>
      </p:ext>
    </p:extLst>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Value Derivation</a:t>
            </a:r>
            <a:endParaRPr lang="en-US" dirty="0"/>
          </a:p>
        </p:txBody>
      </p:sp>
      <p:sp>
        <p:nvSpPr>
          <p:cNvPr id="3" name="Content Placeholder 2"/>
          <p:cNvSpPr>
            <a:spLocks noGrp="1"/>
          </p:cNvSpPr>
          <p:nvPr>
            <p:ph idx="1"/>
          </p:nvPr>
        </p:nvSpPr>
        <p:spPr/>
        <p:txBody>
          <a:bodyPr/>
          <a:lstStyle/>
          <a:p>
            <a:r>
              <a:rPr lang="en-US" dirty="0"/>
              <a:t>The lower the threshold the higher number of irrelevant documents that enter into the data ranking algorithm and are considered for the final tutorial but if the threshold value is too high then we might end up ignoring tutorials which are good and relevant enough to the topic</a:t>
            </a:r>
          </a:p>
        </p:txBody>
      </p:sp>
      <p:graphicFrame>
        <p:nvGraphicFramePr>
          <p:cNvPr id="5" name="Chart 4"/>
          <p:cNvGraphicFramePr/>
          <p:nvPr>
            <p:extLst>
              <p:ext uri="{D42A27DB-BD31-4B8C-83A1-F6EECF244321}">
                <p14:modId xmlns:p14="http://schemas.microsoft.com/office/powerpoint/2010/main" val="1873910064"/>
              </p:ext>
            </p:extLst>
          </p:nvPr>
        </p:nvGraphicFramePr>
        <p:xfrm>
          <a:off x="583608" y="4114800"/>
          <a:ext cx="6508672"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51839400"/>
      </p:ext>
    </p:extLst>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 Case-1 Input and Pre-Loaded Data</a:t>
            </a:r>
            <a:endParaRPr lang="en-US" dirty="0"/>
          </a:p>
        </p:txBody>
      </p:sp>
      <p:sp>
        <p:nvSpPr>
          <p:cNvPr id="3" name="Content Placeholder 2"/>
          <p:cNvSpPr>
            <a:spLocks noGrp="1"/>
          </p:cNvSpPr>
          <p:nvPr>
            <p:ph idx="1"/>
          </p:nvPr>
        </p:nvSpPr>
        <p:spPr/>
        <p:txBody>
          <a:bodyPr/>
          <a:lstStyle/>
          <a:p>
            <a:r>
              <a:rPr lang="en-US" dirty="0" smtClean="0"/>
              <a:t>Input</a:t>
            </a:r>
            <a:endParaRPr lang="en-US" dirty="0"/>
          </a:p>
          <a:p>
            <a:pPr lvl="1"/>
            <a:r>
              <a:rPr lang="en-US" dirty="0" err="1" smtClean="0"/>
              <a:t>Stream:Computers</a:t>
            </a:r>
            <a:endParaRPr lang="en-US" dirty="0" smtClean="0"/>
          </a:p>
          <a:p>
            <a:pPr lvl="1"/>
            <a:r>
              <a:rPr lang="en-US" dirty="0" err="1" smtClean="0"/>
              <a:t>Subject:java</a:t>
            </a:r>
            <a:endParaRPr lang="en-US" dirty="0" smtClean="0"/>
          </a:p>
          <a:p>
            <a:r>
              <a:rPr lang="en-US" dirty="0" err="1" smtClean="0"/>
              <a:t>Crawlable</a:t>
            </a:r>
            <a:r>
              <a:rPr lang="en-US" dirty="0" smtClean="0"/>
              <a:t> Database</a:t>
            </a:r>
          </a:p>
          <a:p>
            <a:endParaRPr lang="en-US" dirty="0"/>
          </a:p>
        </p:txBody>
      </p:sp>
      <p:pic>
        <p:nvPicPr>
          <p:cNvPr id="5" name="Picture 4"/>
          <p:cNvPicPr>
            <a:picLocks noChangeAspect="1"/>
          </p:cNvPicPr>
          <p:nvPr/>
        </p:nvPicPr>
        <p:blipFill>
          <a:blip r:embed="rId2"/>
          <a:stretch>
            <a:fillRect/>
          </a:stretch>
        </p:blipFill>
        <p:spPr>
          <a:xfrm>
            <a:off x="609599" y="3861048"/>
            <a:ext cx="6440311" cy="2566032"/>
          </a:xfrm>
          <a:prstGeom prst="rect">
            <a:avLst/>
          </a:prstGeom>
        </p:spPr>
      </p:pic>
    </p:spTree>
    <p:extLst>
      <p:ext uri="{BB962C8B-B14F-4D97-AF65-F5344CB8AC3E}">
        <p14:creationId xmlns:p14="http://schemas.microsoft.com/office/powerpoint/2010/main" val="2005697923"/>
      </p:ext>
    </p:extLst>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Case-1 Intermediate Data</a:t>
            </a:r>
            <a:endParaRPr lang="en-US" dirty="0"/>
          </a:p>
        </p:txBody>
      </p:sp>
      <p:sp>
        <p:nvSpPr>
          <p:cNvPr id="3" name="Content Placeholder 2"/>
          <p:cNvSpPr>
            <a:spLocks noGrp="1"/>
          </p:cNvSpPr>
          <p:nvPr>
            <p:ph idx="1"/>
          </p:nvPr>
        </p:nvSpPr>
        <p:spPr/>
        <p:txBody>
          <a:bodyPr/>
          <a:lstStyle/>
          <a:p>
            <a:r>
              <a:rPr lang="en-US" dirty="0" smtClean="0"/>
              <a:t>The Subjects list</a:t>
            </a:r>
          </a:p>
          <a:p>
            <a:endParaRPr lang="en-US" dirty="0"/>
          </a:p>
          <a:p>
            <a:pPr marL="0" indent="0">
              <a:buNone/>
            </a:pPr>
            <a:endParaRPr lang="en-US" dirty="0"/>
          </a:p>
          <a:p>
            <a:r>
              <a:rPr lang="en-US" dirty="0" smtClean="0"/>
              <a:t>The Documents from which we derive the terms</a:t>
            </a:r>
            <a:endParaRPr lang="en-US" dirty="0"/>
          </a:p>
        </p:txBody>
      </p:sp>
      <p:pic>
        <p:nvPicPr>
          <p:cNvPr id="5" name="Picture 4"/>
          <p:cNvPicPr>
            <a:picLocks noChangeAspect="1"/>
          </p:cNvPicPr>
          <p:nvPr/>
        </p:nvPicPr>
        <p:blipFill>
          <a:blip r:embed="rId2"/>
          <a:stretch>
            <a:fillRect/>
          </a:stretch>
        </p:blipFill>
        <p:spPr>
          <a:xfrm>
            <a:off x="755576" y="4005064"/>
            <a:ext cx="6624736" cy="1584175"/>
          </a:xfrm>
          <a:prstGeom prst="rect">
            <a:avLst/>
          </a:prstGeom>
        </p:spPr>
      </p:pic>
      <p:pic>
        <p:nvPicPr>
          <p:cNvPr id="6" name="Picture 5"/>
          <p:cNvPicPr>
            <a:picLocks noChangeAspect="1"/>
          </p:cNvPicPr>
          <p:nvPr/>
        </p:nvPicPr>
        <p:blipFill>
          <a:blip r:embed="rId3"/>
          <a:stretch>
            <a:fillRect/>
          </a:stretch>
        </p:blipFill>
        <p:spPr>
          <a:xfrm>
            <a:off x="925835" y="2573935"/>
            <a:ext cx="6440311" cy="787594"/>
          </a:xfrm>
          <a:prstGeom prst="rect">
            <a:avLst/>
          </a:prstGeom>
        </p:spPr>
      </p:pic>
    </p:spTree>
    <p:extLst>
      <p:ext uri="{BB962C8B-B14F-4D97-AF65-F5344CB8AC3E}">
        <p14:creationId xmlns:p14="http://schemas.microsoft.com/office/powerpoint/2010/main" val="2015289776"/>
      </p:ext>
    </p:extLst>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Case-1 Intermediate Data</a:t>
            </a:r>
            <a:endParaRPr lang="en-US" dirty="0"/>
          </a:p>
        </p:txBody>
      </p:sp>
      <p:sp>
        <p:nvSpPr>
          <p:cNvPr id="3" name="Content Placeholder 2"/>
          <p:cNvSpPr>
            <a:spLocks noGrp="1"/>
          </p:cNvSpPr>
          <p:nvPr>
            <p:ph idx="1"/>
          </p:nvPr>
        </p:nvSpPr>
        <p:spPr>
          <a:xfrm>
            <a:off x="697536" y="2122864"/>
            <a:ext cx="6347714" cy="3880773"/>
          </a:xfrm>
        </p:spPr>
        <p:txBody>
          <a:bodyPr/>
          <a:lstStyle/>
          <a:p>
            <a:r>
              <a:rPr lang="en-US" dirty="0" smtClean="0"/>
              <a:t>The terms list</a:t>
            </a:r>
            <a:endParaRPr lang="en-US" dirty="0"/>
          </a:p>
          <a:p>
            <a:pPr marL="0" indent="0">
              <a:buNone/>
            </a:pPr>
            <a:endParaRPr lang="en-US" dirty="0" smtClean="0"/>
          </a:p>
        </p:txBody>
      </p:sp>
      <p:pic>
        <p:nvPicPr>
          <p:cNvPr id="4" name="Picture 3"/>
          <p:cNvPicPr>
            <a:picLocks noChangeAspect="1"/>
          </p:cNvPicPr>
          <p:nvPr/>
        </p:nvPicPr>
        <p:blipFill>
          <a:blip r:embed="rId2"/>
          <a:stretch>
            <a:fillRect/>
          </a:stretch>
        </p:blipFill>
        <p:spPr>
          <a:xfrm>
            <a:off x="1090465" y="2564904"/>
            <a:ext cx="5385980" cy="2566032"/>
          </a:xfrm>
          <a:prstGeom prst="rect">
            <a:avLst/>
          </a:prstGeom>
        </p:spPr>
      </p:pic>
    </p:spTree>
    <p:extLst>
      <p:ext uri="{BB962C8B-B14F-4D97-AF65-F5344CB8AC3E}">
        <p14:creationId xmlns:p14="http://schemas.microsoft.com/office/powerpoint/2010/main" val="4256973603"/>
      </p:ext>
    </p:extLst>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Case-1 Intermediate Data</a:t>
            </a:r>
            <a:endParaRPr lang="en-US" dirty="0"/>
          </a:p>
        </p:txBody>
      </p:sp>
      <p:sp>
        <p:nvSpPr>
          <p:cNvPr id="3" name="Content Placeholder 2"/>
          <p:cNvSpPr>
            <a:spLocks noGrp="1"/>
          </p:cNvSpPr>
          <p:nvPr>
            <p:ph idx="1"/>
          </p:nvPr>
        </p:nvSpPr>
        <p:spPr>
          <a:xfrm>
            <a:off x="697536" y="2122864"/>
            <a:ext cx="6347714" cy="3880773"/>
          </a:xfrm>
        </p:spPr>
        <p:txBody>
          <a:bodyPr/>
          <a:lstStyle/>
          <a:p>
            <a:r>
              <a:rPr lang="en-US" dirty="0" smtClean="0"/>
              <a:t>The documents and the relevancy score</a:t>
            </a:r>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79052" y="2420888"/>
            <a:ext cx="6784681" cy="1921403"/>
          </a:xfrm>
          <a:prstGeom prst="rect">
            <a:avLst/>
          </a:prstGeom>
          <a:noFill/>
          <a:ln>
            <a:noFill/>
          </a:ln>
        </p:spPr>
      </p:pic>
    </p:spTree>
    <p:extLst>
      <p:ext uri="{BB962C8B-B14F-4D97-AF65-F5344CB8AC3E}">
        <p14:creationId xmlns:p14="http://schemas.microsoft.com/office/powerpoint/2010/main" val="2646424772"/>
      </p:ext>
    </p:ext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609599" y="2160590"/>
            <a:ext cx="6347714" cy="4697410"/>
          </a:xfrm>
        </p:spPr>
        <p:txBody>
          <a:bodyPr>
            <a:normAutofit fontScale="92500" lnSpcReduction="20000"/>
          </a:bodyPr>
          <a:lstStyle/>
          <a:p>
            <a:r>
              <a:rPr lang="en-US" dirty="0" smtClean="0"/>
              <a:t>Abstract</a:t>
            </a:r>
          </a:p>
          <a:p>
            <a:r>
              <a:rPr lang="en-US" dirty="0" smtClean="0"/>
              <a:t>Project Overview</a:t>
            </a:r>
          </a:p>
          <a:p>
            <a:r>
              <a:rPr lang="en-US" dirty="0" smtClean="0"/>
              <a:t>Problem Statement</a:t>
            </a:r>
          </a:p>
          <a:p>
            <a:r>
              <a:rPr lang="en-US" dirty="0" smtClean="0"/>
              <a:t>Functional Requirements</a:t>
            </a:r>
          </a:p>
          <a:p>
            <a:r>
              <a:rPr lang="en-US" dirty="0" smtClean="0"/>
              <a:t>Non-Functional Requirements</a:t>
            </a:r>
          </a:p>
          <a:p>
            <a:r>
              <a:rPr lang="en-US" dirty="0" smtClean="0"/>
              <a:t>Project Design and Architecture</a:t>
            </a:r>
          </a:p>
          <a:p>
            <a:r>
              <a:rPr lang="en-US" dirty="0" smtClean="0"/>
              <a:t>Technologies used</a:t>
            </a:r>
          </a:p>
          <a:p>
            <a:r>
              <a:rPr lang="en-US" dirty="0" smtClean="0"/>
              <a:t>Implementation Details</a:t>
            </a:r>
          </a:p>
          <a:p>
            <a:r>
              <a:rPr lang="en-US" dirty="0" smtClean="0"/>
              <a:t>Test Cases &amp; Output</a:t>
            </a:r>
          </a:p>
          <a:p>
            <a:r>
              <a:rPr lang="en-US" dirty="0" smtClean="0"/>
              <a:t>Current Status</a:t>
            </a:r>
          </a:p>
          <a:p>
            <a:r>
              <a:rPr lang="en-US" dirty="0" smtClean="0"/>
              <a:t>Further Work</a:t>
            </a:r>
          </a:p>
          <a:p>
            <a:r>
              <a:rPr lang="en-US" dirty="0" smtClean="0"/>
              <a:t>Project Timeline</a:t>
            </a:r>
          </a:p>
          <a:p>
            <a:r>
              <a:rPr lang="en-US" dirty="0" smtClean="0"/>
              <a:t>Conclusion and Future Work</a:t>
            </a:r>
          </a:p>
          <a:p>
            <a:r>
              <a:rPr lang="en-US" dirty="0" smtClean="0"/>
              <a:t>References</a:t>
            </a:r>
            <a:endParaRPr lang="en-US" dirty="0"/>
          </a:p>
        </p:txBody>
      </p:sp>
    </p:spTree>
    <p:extLst>
      <p:ext uri="{BB962C8B-B14F-4D97-AF65-F5344CB8AC3E}">
        <p14:creationId xmlns:p14="http://schemas.microsoft.com/office/powerpoint/2010/main" val="1731976403"/>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Case-1 Intermediate Data</a:t>
            </a:r>
            <a:endParaRPr lang="en-US" dirty="0"/>
          </a:p>
        </p:txBody>
      </p:sp>
      <p:sp>
        <p:nvSpPr>
          <p:cNvPr id="3" name="Content Placeholder 2"/>
          <p:cNvSpPr>
            <a:spLocks noGrp="1"/>
          </p:cNvSpPr>
          <p:nvPr>
            <p:ph idx="1"/>
          </p:nvPr>
        </p:nvSpPr>
        <p:spPr>
          <a:xfrm>
            <a:off x="697536" y="2122864"/>
            <a:ext cx="6394744" cy="4735136"/>
          </a:xfrm>
        </p:spPr>
        <p:txBody>
          <a:bodyPr>
            <a:normAutofit fontScale="77500" lnSpcReduction="20000"/>
          </a:bodyPr>
          <a:lstStyle/>
          <a:p>
            <a:pPr marL="0" indent="0">
              <a:buNone/>
            </a:pPr>
            <a:r>
              <a:rPr lang="en-US" b="1" dirty="0"/>
              <a:t>Data Scores for data id:9</a:t>
            </a:r>
          </a:p>
          <a:p>
            <a:pPr lvl="0"/>
            <a:r>
              <a:rPr lang="en-US" dirty="0"/>
              <a:t>:   Ease Of Understandability :10.62962962962963</a:t>
            </a:r>
          </a:p>
          <a:p>
            <a:pPr lvl="0"/>
            <a:r>
              <a:rPr lang="en-US" dirty="0"/>
              <a:t>:   Diagrams :0</a:t>
            </a:r>
          </a:p>
          <a:p>
            <a:pPr lvl="0"/>
            <a:r>
              <a:rPr lang="en-US" dirty="0"/>
              <a:t>:   </a:t>
            </a:r>
            <a:r>
              <a:rPr lang="en-US" dirty="0" err="1"/>
              <a:t>Descriptvity</a:t>
            </a:r>
            <a:r>
              <a:rPr lang="en-US" dirty="0"/>
              <a:t> :1.0</a:t>
            </a:r>
          </a:p>
          <a:p>
            <a:pPr lvl="0"/>
            <a:r>
              <a:rPr lang="en-US" dirty="0"/>
              <a:t>:   Examples :0.0</a:t>
            </a:r>
          </a:p>
          <a:p>
            <a:pPr lvl="0"/>
            <a:r>
              <a:rPr lang="en-US" dirty="0"/>
              <a:t>:   Comments :0</a:t>
            </a:r>
          </a:p>
          <a:p>
            <a:pPr lvl="0"/>
            <a:r>
              <a:rPr lang="en-US" dirty="0"/>
              <a:t>:   Relevancy Score :12.118959107806692</a:t>
            </a:r>
          </a:p>
          <a:p>
            <a:pPr lvl="0"/>
            <a:r>
              <a:rPr lang="en-US" dirty="0"/>
              <a:t>:   Total Score :23.74858873743632</a:t>
            </a:r>
          </a:p>
          <a:p>
            <a:pPr marL="0" lvl="0" indent="0">
              <a:buNone/>
            </a:pPr>
            <a:r>
              <a:rPr lang="en-US" b="1" dirty="0"/>
              <a:t>Data Scores for data id:11</a:t>
            </a:r>
          </a:p>
          <a:p>
            <a:pPr lvl="0"/>
            <a:r>
              <a:rPr lang="en-US" dirty="0"/>
              <a:t>:   Ease Of Understandability :10.37593984962406</a:t>
            </a:r>
          </a:p>
          <a:p>
            <a:pPr lvl="0"/>
            <a:r>
              <a:rPr lang="en-US" dirty="0"/>
              <a:t>:   Diagrams :0</a:t>
            </a:r>
          </a:p>
          <a:p>
            <a:pPr lvl="0"/>
            <a:r>
              <a:rPr lang="en-US" dirty="0"/>
              <a:t>:   </a:t>
            </a:r>
            <a:r>
              <a:rPr lang="en-US" dirty="0" err="1"/>
              <a:t>Descriptvity</a:t>
            </a:r>
            <a:r>
              <a:rPr lang="en-US" dirty="0"/>
              <a:t> :2.0</a:t>
            </a:r>
          </a:p>
          <a:p>
            <a:pPr lvl="0"/>
            <a:r>
              <a:rPr lang="en-US" dirty="0"/>
              <a:t>:   Examples :0.0</a:t>
            </a:r>
          </a:p>
          <a:p>
            <a:pPr lvl="0"/>
            <a:r>
              <a:rPr lang="en-US" dirty="0"/>
              <a:t>:   Comments :0</a:t>
            </a:r>
          </a:p>
          <a:p>
            <a:pPr lvl="0"/>
            <a:r>
              <a:rPr lang="en-US" dirty="0"/>
              <a:t>:   Relevancy Score :11.38013698630137</a:t>
            </a:r>
          </a:p>
          <a:p>
            <a:pPr lvl="0"/>
            <a:r>
              <a:rPr lang="en-US" dirty="0"/>
              <a:t>:   Total Score :</a:t>
            </a:r>
            <a:r>
              <a:rPr lang="en-US" dirty="0" smtClean="0"/>
              <a:t>23.75607683592543</a:t>
            </a:r>
            <a:r>
              <a:rPr lang="en-US" dirty="0"/>
              <a:t>  </a:t>
            </a:r>
          </a:p>
          <a:p>
            <a:endParaRPr lang="en-US" dirty="0"/>
          </a:p>
        </p:txBody>
      </p:sp>
    </p:spTree>
    <p:extLst>
      <p:ext uri="{BB962C8B-B14F-4D97-AF65-F5344CB8AC3E}">
        <p14:creationId xmlns:p14="http://schemas.microsoft.com/office/powerpoint/2010/main" val="3332716082"/>
      </p:ext>
    </p:extLst>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Case-1 Intermediate Data</a:t>
            </a:r>
            <a:endParaRPr lang="en-US" dirty="0"/>
          </a:p>
        </p:txBody>
      </p:sp>
      <p:sp>
        <p:nvSpPr>
          <p:cNvPr id="3" name="Content Placeholder 2"/>
          <p:cNvSpPr>
            <a:spLocks noGrp="1"/>
          </p:cNvSpPr>
          <p:nvPr>
            <p:ph idx="1"/>
          </p:nvPr>
        </p:nvSpPr>
        <p:spPr>
          <a:xfrm>
            <a:off x="697536" y="2122864"/>
            <a:ext cx="6466752" cy="4735136"/>
          </a:xfrm>
        </p:spPr>
        <p:txBody>
          <a:bodyPr>
            <a:normAutofit fontScale="77500" lnSpcReduction="20000"/>
          </a:bodyPr>
          <a:lstStyle/>
          <a:p>
            <a:pPr marL="0" lvl="0" indent="0">
              <a:buNone/>
            </a:pPr>
            <a:r>
              <a:rPr lang="en-US" b="1" dirty="0" smtClean="0"/>
              <a:t>Data </a:t>
            </a:r>
            <a:r>
              <a:rPr lang="en-US" b="1" dirty="0"/>
              <a:t>Scores for data id:12</a:t>
            </a:r>
          </a:p>
          <a:p>
            <a:pPr lvl="0"/>
            <a:r>
              <a:rPr lang="en-US" dirty="0"/>
              <a:t>:   Ease Of Understandability :10.114942528735632</a:t>
            </a:r>
          </a:p>
          <a:p>
            <a:pPr lvl="0"/>
            <a:r>
              <a:rPr lang="en-US" dirty="0"/>
              <a:t>:   Diagrams :0</a:t>
            </a:r>
          </a:p>
          <a:p>
            <a:pPr lvl="0"/>
            <a:r>
              <a:rPr lang="en-US" dirty="0"/>
              <a:t>:   </a:t>
            </a:r>
            <a:r>
              <a:rPr lang="en-US" dirty="0" err="1"/>
              <a:t>Descriptvity</a:t>
            </a:r>
            <a:r>
              <a:rPr lang="en-US" dirty="0"/>
              <a:t> :3.0</a:t>
            </a:r>
          </a:p>
          <a:p>
            <a:pPr lvl="0"/>
            <a:r>
              <a:rPr lang="en-US" dirty="0"/>
              <a:t>:   Examples :0.0</a:t>
            </a:r>
          </a:p>
          <a:p>
            <a:pPr lvl="0"/>
            <a:r>
              <a:rPr lang="en-US" dirty="0"/>
              <a:t>Info:   Comments :0</a:t>
            </a:r>
          </a:p>
          <a:p>
            <a:pPr lvl="0"/>
            <a:r>
              <a:rPr lang="en-US" dirty="0"/>
              <a:t>Info:   Relevancy Score :13.386666666666667</a:t>
            </a:r>
          </a:p>
          <a:p>
            <a:pPr lvl="0"/>
            <a:r>
              <a:rPr lang="en-US" dirty="0"/>
              <a:t>Info:   Total Score :</a:t>
            </a:r>
            <a:r>
              <a:rPr lang="en-US" dirty="0" smtClean="0"/>
              <a:t>26.5016091954023</a:t>
            </a:r>
          </a:p>
          <a:p>
            <a:pPr marL="0" lvl="0" indent="0">
              <a:buNone/>
            </a:pPr>
            <a:r>
              <a:rPr lang="en-US" b="1" dirty="0" smtClean="0"/>
              <a:t>Data </a:t>
            </a:r>
            <a:r>
              <a:rPr lang="en-US" b="1" dirty="0"/>
              <a:t>Scores for data id:13</a:t>
            </a:r>
          </a:p>
          <a:p>
            <a:pPr lvl="0"/>
            <a:r>
              <a:rPr lang="en-US" dirty="0"/>
              <a:t>Info:   Ease Of Understandability :10.306122448979592</a:t>
            </a:r>
          </a:p>
          <a:p>
            <a:pPr lvl="0"/>
            <a:r>
              <a:rPr lang="en-US" dirty="0"/>
              <a:t>Info:   Diagrams :0</a:t>
            </a:r>
          </a:p>
          <a:p>
            <a:pPr lvl="0"/>
            <a:r>
              <a:rPr lang="en-US" dirty="0"/>
              <a:t>Info:   </a:t>
            </a:r>
            <a:r>
              <a:rPr lang="en-US" dirty="0" err="1"/>
              <a:t>Descriptvity</a:t>
            </a:r>
            <a:r>
              <a:rPr lang="en-US" dirty="0"/>
              <a:t> :2.0</a:t>
            </a:r>
          </a:p>
          <a:p>
            <a:pPr lvl="0"/>
            <a:r>
              <a:rPr lang="en-US" dirty="0"/>
              <a:t>Info:   Examples :0.0</a:t>
            </a:r>
          </a:p>
          <a:p>
            <a:pPr lvl="0"/>
            <a:r>
              <a:rPr lang="en-US" dirty="0"/>
              <a:t>Info:   Comments :0</a:t>
            </a:r>
          </a:p>
          <a:p>
            <a:pPr lvl="0"/>
            <a:r>
              <a:rPr lang="en-US" dirty="0"/>
              <a:t>Info:   Relevancy Score :11.761006289308176</a:t>
            </a:r>
          </a:p>
          <a:p>
            <a:pPr lvl="0"/>
            <a:r>
              <a:rPr lang="en-US" dirty="0"/>
              <a:t>Info:   Total Score :</a:t>
            </a:r>
            <a:r>
              <a:rPr lang="en-US" dirty="0" smtClean="0"/>
              <a:t>24.067128738287767</a:t>
            </a:r>
            <a:endParaRPr lang="en-US" dirty="0"/>
          </a:p>
        </p:txBody>
      </p:sp>
    </p:spTree>
    <p:extLst>
      <p:ext uri="{BB962C8B-B14F-4D97-AF65-F5344CB8AC3E}">
        <p14:creationId xmlns:p14="http://schemas.microsoft.com/office/powerpoint/2010/main" val="4246121813"/>
      </p:ext>
    </p:extLst>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Case-1 Intermediate Data</a:t>
            </a:r>
            <a:endParaRPr lang="en-US" dirty="0"/>
          </a:p>
        </p:txBody>
      </p:sp>
      <p:sp>
        <p:nvSpPr>
          <p:cNvPr id="3" name="Content Placeholder 2"/>
          <p:cNvSpPr>
            <a:spLocks noGrp="1"/>
          </p:cNvSpPr>
          <p:nvPr>
            <p:ph idx="1"/>
          </p:nvPr>
        </p:nvSpPr>
        <p:spPr>
          <a:xfrm>
            <a:off x="697536" y="2122864"/>
            <a:ext cx="6466752" cy="4735136"/>
          </a:xfrm>
        </p:spPr>
        <p:txBody>
          <a:bodyPr>
            <a:normAutofit fontScale="77500" lnSpcReduction="20000"/>
          </a:bodyPr>
          <a:lstStyle/>
          <a:p>
            <a:pPr marL="0" lvl="0" indent="0">
              <a:buNone/>
            </a:pPr>
            <a:r>
              <a:rPr lang="en-US" b="1" dirty="0" smtClean="0"/>
              <a:t>Data </a:t>
            </a:r>
            <a:r>
              <a:rPr lang="en-US" b="1" dirty="0"/>
              <a:t>Scores for data id:15</a:t>
            </a:r>
          </a:p>
          <a:p>
            <a:pPr lvl="0"/>
            <a:r>
              <a:rPr lang="en-US" dirty="0"/>
              <a:t>Info:   Ease Of Understandability :10.304347826086957</a:t>
            </a:r>
          </a:p>
          <a:p>
            <a:pPr lvl="0"/>
            <a:r>
              <a:rPr lang="en-US" dirty="0"/>
              <a:t>Info:   Diagrams :0</a:t>
            </a:r>
          </a:p>
          <a:p>
            <a:pPr lvl="0"/>
            <a:r>
              <a:rPr lang="en-US" dirty="0"/>
              <a:t>Info:   </a:t>
            </a:r>
            <a:r>
              <a:rPr lang="en-US" dirty="0" err="1"/>
              <a:t>Descriptvity</a:t>
            </a:r>
            <a:r>
              <a:rPr lang="en-US" dirty="0"/>
              <a:t> :4.0</a:t>
            </a:r>
          </a:p>
          <a:p>
            <a:pPr lvl="0"/>
            <a:r>
              <a:rPr lang="en-US" dirty="0"/>
              <a:t>Info:   Examples :0.0</a:t>
            </a:r>
          </a:p>
          <a:p>
            <a:pPr lvl="0"/>
            <a:r>
              <a:rPr lang="en-US" dirty="0"/>
              <a:t>Info:   Comments :0</a:t>
            </a:r>
          </a:p>
          <a:p>
            <a:pPr lvl="0"/>
            <a:r>
              <a:rPr lang="en-US" dirty="0"/>
              <a:t>Info:   Relevancy Score :11.209016393442623</a:t>
            </a:r>
          </a:p>
          <a:p>
            <a:pPr lvl="0"/>
            <a:r>
              <a:rPr lang="en-US" dirty="0"/>
              <a:t>Info:   Total Score :</a:t>
            </a:r>
            <a:r>
              <a:rPr lang="en-US" dirty="0" smtClean="0"/>
              <a:t>25.513364219529578</a:t>
            </a:r>
          </a:p>
          <a:p>
            <a:pPr marL="0" lvl="0" indent="0">
              <a:buNone/>
            </a:pPr>
            <a:r>
              <a:rPr lang="en-US" b="1" dirty="0" smtClean="0"/>
              <a:t>Data </a:t>
            </a:r>
            <a:r>
              <a:rPr lang="en-US" b="1" dirty="0"/>
              <a:t>Scores for data id:16</a:t>
            </a:r>
          </a:p>
          <a:p>
            <a:pPr lvl="0"/>
            <a:r>
              <a:rPr lang="en-US" dirty="0"/>
              <a:t>Info:   Ease Of Understandability :10.75</a:t>
            </a:r>
          </a:p>
          <a:p>
            <a:pPr lvl="0"/>
            <a:r>
              <a:rPr lang="en-US" dirty="0"/>
              <a:t>Info:   Diagrams :0</a:t>
            </a:r>
          </a:p>
          <a:p>
            <a:pPr lvl="0"/>
            <a:r>
              <a:rPr lang="en-US" dirty="0"/>
              <a:t>Info:   </a:t>
            </a:r>
            <a:r>
              <a:rPr lang="en-US" dirty="0" err="1"/>
              <a:t>Descriptvity</a:t>
            </a:r>
            <a:r>
              <a:rPr lang="en-US" dirty="0"/>
              <a:t> :3.0</a:t>
            </a:r>
          </a:p>
          <a:p>
            <a:pPr lvl="0"/>
            <a:r>
              <a:rPr lang="en-US" dirty="0"/>
              <a:t>Info:   Examples :0.0</a:t>
            </a:r>
          </a:p>
          <a:p>
            <a:pPr lvl="0"/>
            <a:r>
              <a:rPr lang="en-US" dirty="0"/>
              <a:t>Info:   Comments :0</a:t>
            </a:r>
          </a:p>
          <a:p>
            <a:pPr lvl="0"/>
            <a:r>
              <a:rPr lang="en-US" dirty="0"/>
              <a:t>Info:   Relevancy Score :9.889705882352942</a:t>
            </a:r>
          </a:p>
          <a:p>
            <a:pPr lvl="0"/>
            <a:r>
              <a:rPr lang="en-US" dirty="0"/>
              <a:t>Info:   Total Score :23.639705882352942</a:t>
            </a:r>
          </a:p>
        </p:txBody>
      </p:sp>
    </p:spTree>
    <p:extLst>
      <p:ext uri="{BB962C8B-B14F-4D97-AF65-F5344CB8AC3E}">
        <p14:creationId xmlns:p14="http://schemas.microsoft.com/office/powerpoint/2010/main" val="1637098019"/>
      </p:ext>
    </p:extLst>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Case-1 Final Output</a:t>
            </a:r>
            <a:endParaRPr lang="en-US" dirty="0"/>
          </a:p>
        </p:txBody>
      </p:sp>
      <p:sp>
        <p:nvSpPr>
          <p:cNvPr id="3" name="Content Placeholder 2"/>
          <p:cNvSpPr>
            <a:spLocks noGrp="1"/>
          </p:cNvSpPr>
          <p:nvPr>
            <p:ph idx="1"/>
          </p:nvPr>
        </p:nvSpPr>
        <p:spPr>
          <a:xfrm>
            <a:off x="697536" y="2122864"/>
            <a:ext cx="6347714" cy="3880773"/>
          </a:xfrm>
        </p:spPr>
        <p:txBody>
          <a:bodyPr/>
          <a:lstStyle/>
          <a:p>
            <a:r>
              <a:rPr lang="en-US" dirty="0" smtClean="0"/>
              <a:t>The Final Tutorial Selected BY Maximum Score</a:t>
            </a:r>
          </a:p>
          <a:p>
            <a:r>
              <a:rPr lang="en-US" dirty="0" smtClean="0"/>
              <a:t>Data -12</a:t>
            </a:r>
          </a:p>
          <a:p>
            <a:pPr lvl="0"/>
            <a:r>
              <a:rPr lang="en-US" dirty="0"/>
              <a:t>Total Score :</a:t>
            </a:r>
            <a:r>
              <a:rPr lang="en-US" dirty="0" smtClean="0"/>
              <a:t>26.5016091954023</a:t>
            </a:r>
            <a:endParaRPr lang="en-US" dirty="0"/>
          </a:p>
        </p:txBody>
      </p:sp>
    </p:spTree>
    <p:extLst>
      <p:ext uri="{BB962C8B-B14F-4D97-AF65-F5344CB8AC3E}">
        <p14:creationId xmlns:p14="http://schemas.microsoft.com/office/powerpoint/2010/main" val="1738871729"/>
      </p:ext>
    </p:extLst>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 Case-2 </a:t>
            </a:r>
            <a:r>
              <a:rPr lang="en-US" dirty="0" err="1" smtClean="0"/>
              <a:t>Input,Pre</a:t>
            </a:r>
            <a:r>
              <a:rPr lang="en-US" dirty="0" smtClean="0"/>
              <a:t>-Loaded Data and Output</a:t>
            </a:r>
            <a:endParaRPr lang="en-US" dirty="0"/>
          </a:p>
        </p:txBody>
      </p:sp>
      <p:sp>
        <p:nvSpPr>
          <p:cNvPr id="3" name="Content Placeholder 2"/>
          <p:cNvSpPr>
            <a:spLocks noGrp="1"/>
          </p:cNvSpPr>
          <p:nvPr>
            <p:ph idx="1"/>
          </p:nvPr>
        </p:nvSpPr>
        <p:spPr/>
        <p:txBody>
          <a:bodyPr/>
          <a:lstStyle/>
          <a:p>
            <a:r>
              <a:rPr lang="en-US" dirty="0" smtClean="0"/>
              <a:t>Input</a:t>
            </a:r>
            <a:endParaRPr lang="en-US" dirty="0"/>
          </a:p>
          <a:p>
            <a:pPr lvl="1"/>
            <a:r>
              <a:rPr lang="en-US" dirty="0" err="1" smtClean="0"/>
              <a:t>Stream:Computers</a:t>
            </a:r>
            <a:endParaRPr lang="en-US" dirty="0" smtClean="0"/>
          </a:p>
          <a:p>
            <a:pPr lvl="1"/>
            <a:r>
              <a:rPr lang="en-US" dirty="0" err="1" smtClean="0"/>
              <a:t>Subject:java</a:t>
            </a:r>
            <a:endParaRPr lang="en-US" dirty="0" smtClean="0"/>
          </a:p>
          <a:p>
            <a:r>
              <a:rPr lang="en-US" dirty="0" smtClean="0"/>
              <a:t>Cache Database</a:t>
            </a:r>
          </a:p>
          <a:p>
            <a:endParaRPr lang="en-US" dirty="0"/>
          </a:p>
          <a:p>
            <a:endParaRPr lang="en-US" dirty="0" smtClean="0"/>
          </a:p>
          <a:p>
            <a:r>
              <a:rPr lang="en-US" dirty="0" smtClean="0"/>
              <a:t>The data chosen directly from the cache is</a:t>
            </a:r>
          </a:p>
          <a:p>
            <a:r>
              <a:rPr lang="en-US" dirty="0" smtClean="0"/>
              <a:t>Data id:12</a:t>
            </a:r>
          </a:p>
          <a:p>
            <a:endParaRPr lang="en-US" dirty="0"/>
          </a:p>
        </p:txBody>
      </p:sp>
      <p:pic>
        <p:nvPicPr>
          <p:cNvPr id="4" name="Picture 3"/>
          <p:cNvPicPr>
            <a:picLocks noChangeAspect="1"/>
          </p:cNvPicPr>
          <p:nvPr/>
        </p:nvPicPr>
        <p:blipFill>
          <a:blip r:embed="rId2"/>
          <a:stretch>
            <a:fillRect/>
          </a:stretch>
        </p:blipFill>
        <p:spPr>
          <a:xfrm>
            <a:off x="1331640" y="3834210"/>
            <a:ext cx="4573002" cy="533531"/>
          </a:xfrm>
          <a:prstGeom prst="rect">
            <a:avLst/>
          </a:prstGeom>
        </p:spPr>
      </p:pic>
    </p:spTree>
    <p:extLst>
      <p:ext uri="{BB962C8B-B14F-4D97-AF65-F5344CB8AC3E}">
        <p14:creationId xmlns:p14="http://schemas.microsoft.com/office/powerpoint/2010/main" val="2531169673"/>
      </p:ext>
    </p:extLst>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a:t>
            </a:r>
            <a:endParaRPr lang="en-US" dirty="0"/>
          </a:p>
        </p:txBody>
      </p:sp>
      <p:sp>
        <p:nvSpPr>
          <p:cNvPr id="3" name="Content Placeholder 2"/>
          <p:cNvSpPr>
            <a:spLocks noGrp="1"/>
          </p:cNvSpPr>
          <p:nvPr>
            <p:ph idx="1"/>
          </p:nvPr>
        </p:nvSpPr>
        <p:spPr/>
        <p:txBody>
          <a:bodyPr>
            <a:normAutofit lnSpcReduction="10000"/>
          </a:bodyPr>
          <a:lstStyle/>
          <a:p>
            <a:r>
              <a:rPr lang="en-US" dirty="0" smtClean="0"/>
              <a:t>Currently, the tutorial builder application is run in a controlled and simulated environment.</a:t>
            </a:r>
          </a:p>
          <a:p>
            <a:r>
              <a:rPr lang="en-US" dirty="0" smtClean="0"/>
              <a:t>The environment consists of a test set of pre-searched and relevant study materials. </a:t>
            </a:r>
          </a:p>
          <a:p>
            <a:r>
              <a:rPr lang="en-US" dirty="0" smtClean="0"/>
              <a:t>Along with these relevant study materials, there are also non-relevant materials.</a:t>
            </a:r>
          </a:p>
          <a:p>
            <a:r>
              <a:rPr lang="en-US" dirty="0" smtClean="0"/>
              <a:t>The Web Crawler is implemented in this environment and it successfully sorts through and selects the relevant files and saves these into another Database.</a:t>
            </a:r>
          </a:p>
          <a:p>
            <a:r>
              <a:rPr lang="en-US" dirty="0" smtClean="0"/>
              <a:t>The Tutorial Builder then ranks these selected files using its ranking algorithm and generates the best tutorial in the end.</a:t>
            </a:r>
          </a:p>
          <a:p>
            <a:pPr marL="0" indent="0">
              <a:buNone/>
            </a:pPr>
            <a:endParaRPr lang="en-US" dirty="0"/>
          </a:p>
        </p:txBody>
      </p:sp>
    </p:spTree>
    <p:extLst>
      <p:ext uri="{BB962C8B-B14F-4D97-AF65-F5344CB8AC3E}">
        <p14:creationId xmlns:p14="http://schemas.microsoft.com/office/powerpoint/2010/main" val="1017701559"/>
      </p:ext>
    </p:extLst>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Work</a:t>
            </a:r>
            <a:endParaRPr lang="en-US" dirty="0"/>
          </a:p>
        </p:txBody>
      </p:sp>
      <p:sp>
        <p:nvSpPr>
          <p:cNvPr id="3" name="Content Placeholder 2"/>
          <p:cNvSpPr>
            <a:spLocks noGrp="1"/>
          </p:cNvSpPr>
          <p:nvPr>
            <p:ph idx="1"/>
          </p:nvPr>
        </p:nvSpPr>
        <p:spPr/>
        <p:txBody>
          <a:bodyPr/>
          <a:lstStyle/>
          <a:p>
            <a:r>
              <a:rPr lang="en-US" dirty="0" smtClean="0"/>
              <a:t>Further work includes the expansion of the project to the internet. </a:t>
            </a:r>
          </a:p>
          <a:p>
            <a:r>
              <a:rPr lang="en-US" dirty="0" smtClean="0"/>
              <a:t>Options to allow the client to enter specific topics within the subject of a particular stream, to help provide a more refined search result and tutorial generated.</a:t>
            </a:r>
          </a:p>
          <a:p>
            <a:endParaRPr lang="en-US" dirty="0"/>
          </a:p>
        </p:txBody>
      </p:sp>
    </p:spTree>
    <p:extLst>
      <p:ext uri="{BB962C8B-B14F-4D97-AF65-F5344CB8AC3E}">
        <p14:creationId xmlns:p14="http://schemas.microsoft.com/office/powerpoint/2010/main" val="1839152594"/>
      </p:ext>
    </p:extLst>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Time Line</a:t>
            </a:r>
            <a:endParaRPr lang="en-US" dirty="0"/>
          </a:p>
        </p:txBody>
      </p:sp>
      <p:sp>
        <p:nvSpPr>
          <p:cNvPr id="3" name="Content Placeholder 2"/>
          <p:cNvSpPr>
            <a:spLocks noGrp="1"/>
          </p:cNvSpPr>
          <p:nvPr>
            <p:ph idx="1"/>
          </p:nvPr>
        </p:nvSpPr>
        <p:spPr>
          <a:xfrm>
            <a:off x="609599" y="1628800"/>
            <a:ext cx="6347714" cy="3880773"/>
          </a:xfrm>
        </p:spPr>
        <p:txBody>
          <a:bodyPr>
            <a:normAutofit/>
          </a:bodyPr>
          <a:lstStyle/>
          <a:p>
            <a:r>
              <a:rPr lang="en-US" sz="2000" b="1" dirty="0" smtClean="0"/>
              <a:t>September 2014</a:t>
            </a:r>
            <a:endParaRPr lang="en-US" sz="2000" b="1" dirty="0" smtClean="0"/>
          </a:p>
          <a:p>
            <a:r>
              <a:rPr lang="en-US" dirty="0" smtClean="0"/>
              <a:t>Conceptualized the possible design and platform on which the application would work.</a:t>
            </a:r>
          </a:p>
          <a:p>
            <a:r>
              <a:rPr lang="en-US" dirty="0" smtClean="0"/>
              <a:t>Identifying the various components and technologies that would be required for this application.</a:t>
            </a:r>
          </a:p>
          <a:p>
            <a:r>
              <a:rPr lang="en-US" dirty="0" smtClean="0"/>
              <a:t>Identifying the possible limitations of the tutorial builder application and its implications.</a:t>
            </a:r>
            <a:endParaRPr lang="en-US" dirty="0"/>
          </a:p>
        </p:txBody>
      </p:sp>
    </p:spTree>
    <p:extLst>
      <p:ext uri="{BB962C8B-B14F-4D97-AF65-F5344CB8AC3E}">
        <p14:creationId xmlns:p14="http://schemas.microsoft.com/office/powerpoint/2010/main" val="3340514351"/>
      </p:ext>
    </p:extLst>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Time Line</a:t>
            </a:r>
            <a:endParaRPr lang="en-US" dirty="0"/>
          </a:p>
        </p:txBody>
      </p:sp>
      <p:sp>
        <p:nvSpPr>
          <p:cNvPr id="3" name="Content Placeholder 2"/>
          <p:cNvSpPr>
            <a:spLocks noGrp="1"/>
          </p:cNvSpPr>
          <p:nvPr>
            <p:ph idx="1"/>
          </p:nvPr>
        </p:nvSpPr>
        <p:spPr>
          <a:xfrm>
            <a:off x="609599" y="1628800"/>
            <a:ext cx="6347714" cy="3880773"/>
          </a:xfrm>
        </p:spPr>
        <p:txBody>
          <a:bodyPr>
            <a:normAutofit/>
          </a:bodyPr>
          <a:lstStyle/>
          <a:p>
            <a:r>
              <a:rPr lang="en-US" sz="2000" b="1" dirty="0" smtClean="0"/>
              <a:t>October 2014</a:t>
            </a:r>
            <a:endParaRPr lang="en-US" sz="2000" b="1" dirty="0" smtClean="0"/>
          </a:p>
          <a:p>
            <a:r>
              <a:rPr lang="en-US" dirty="0" smtClean="0"/>
              <a:t>Researching the logic behind ranking of data</a:t>
            </a:r>
          </a:p>
          <a:p>
            <a:r>
              <a:rPr lang="en-US" dirty="0" smtClean="0"/>
              <a:t>Finding the currently used algorithms present for the multiple modules like crawling data</a:t>
            </a:r>
            <a:endParaRPr lang="en-US" dirty="0" smtClean="0"/>
          </a:p>
          <a:p>
            <a:r>
              <a:rPr lang="en-US" dirty="0" smtClean="0"/>
              <a:t>Formulating the databases needed and other logical parts of the system</a:t>
            </a:r>
            <a:endParaRPr lang="en-US" dirty="0"/>
          </a:p>
        </p:txBody>
      </p:sp>
    </p:spTree>
    <p:extLst>
      <p:ext uri="{BB962C8B-B14F-4D97-AF65-F5344CB8AC3E}">
        <p14:creationId xmlns:p14="http://schemas.microsoft.com/office/powerpoint/2010/main" val="3529819043"/>
      </p:ext>
    </p:extLst>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Time Line</a:t>
            </a:r>
            <a:endParaRPr lang="en-US" dirty="0"/>
          </a:p>
        </p:txBody>
      </p:sp>
      <p:sp>
        <p:nvSpPr>
          <p:cNvPr id="3" name="Content Placeholder 2"/>
          <p:cNvSpPr>
            <a:spLocks noGrp="1"/>
          </p:cNvSpPr>
          <p:nvPr>
            <p:ph idx="1"/>
          </p:nvPr>
        </p:nvSpPr>
        <p:spPr>
          <a:xfrm>
            <a:off x="609599" y="1628800"/>
            <a:ext cx="6347714" cy="3880773"/>
          </a:xfrm>
        </p:spPr>
        <p:txBody>
          <a:bodyPr>
            <a:normAutofit/>
          </a:bodyPr>
          <a:lstStyle/>
          <a:p>
            <a:r>
              <a:rPr lang="en-US" sz="2000" b="1" dirty="0" smtClean="0"/>
              <a:t>November-December 2014</a:t>
            </a:r>
            <a:endParaRPr lang="en-US" sz="2000" b="1" dirty="0" smtClean="0"/>
          </a:p>
          <a:p>
            <a:r>
              <a:rPr lang="en-US" dirty="0" smtClean="0"/>
              <a:t>Developing and successfully implementing the focused Web Crawler. </a:t>
            </a:r>
          </a:p>
          <a:p>
            <a:r>
              <a:rPr lang="en-US" dirty="0" smtClean="0"/>
              <a:t>Formulated our data ranking algorithm and its ranking parameters.</a:t>
            </a:r>
          </a:p>
          <a:p>
            <a:r>
              <a:rPr lang="en-US" dirty="0" smtClean="0"/>
              <a:t>Implemented and successfully tested multiple word frequency corpuses for our ranking algorithm.</a:t>
            </a:r>
          </a:p>
          <a:p>
            <a:r>
              <a:rPr lang="en-US" dirty="0" smtClean="0"/>
              <a:t>Finalized on a 3 way divided text corpus for the ease of understandability criteria that is used in our data ranking algorithm.</a:t>
            </a:r>
          </a:p>
        </p:txBody>
      </p:sp>
    </p:spTree>
    <p:extLst>
      <p:ext uri="{BB962C8B-B14F-4D97-AF65-F5344CB8AC3E}">
        <p14:creationId xmlns:p14="http://schemas.microsoft.com/office/powerpoint/2010/main" val="2207676605"/>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40000" lnSpcReduction="20000"/>
          </a:bodyPr>
          <a:lstStyle/>
          <a:p>
            <a:r>
              <a:rPr lang="en-IN" sz="4300" dirty="0"/>
              <a:t>The Tutorial Builder System is being built as a solution to the long standing problem of learning topics via the internet being a rather difficult and arduous </a:t>
            </a:r>
            <a:r>
              <a:rPr lang="en-IN" sz="4300" dirty="0" smtClean="0"/>
              <a:t>process.</a:t>
            </a:r>
          </a:p>
          <a:p>
            <a:r>
              <a:rPr lang="en-US" sz="4300" dirty="0" smtClean="0"/>
              <a:t>With </a:t>
            </a:r>
            <a:r>
              <a:rPr lang="en-US" sz="4300" dirty="0"/>
              <a:t>all the information needed to properly understand a topic scattered about multiple pages and sometimes the pages which hold information in an easy to understand format may not even be found. </a:t>
            </a:r>
            <a:endParaRPr lang="en-US" sz="4300" dirty="0" smtClean="0"/>
          </a:p>
          <a:p>
            <a:r>
              <a:rPr lang="en-US" sz="4300" dirty="0" smtClean="0"/>
              <a:t>Thus </a:t>
            </a:r>
            <a:r>
              <a:rPr lang="en-US" sz="4300" dirty="0"/>
              <a:t>our system aims to solve this problem by crawling the internet for data relevant to a single topic and then appropriately ranking it based on a set of criteria and passing the highest ranked tutorial out of all the raw data found to the user so that he may easily understand the topic by only looking through a single website which holds all the necessary </a:t>
            </a:r>
            <a:r>
              <a:rPr lang="en-US" sz="4300" dirty="0" smtClean="0"/>
              <a:t>information.</a:t>
            </a:r>
          </a:p>
          <a:p>
            <a:endParaRPr lang="en-US" dirty="0"/>
          </a:p>
        </p:txBody>
      </p:sp>
    </p:spTree>
    <p:extLst>
      <p:ext uri="{BB962C8B-B14F-4D97-AF65-F5344CB8AC3E}">
        <p14:creationId xmlns:p14="http://schemas.microsoft.com/office/powerpoint/2010/main" val="1806603796"/>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Time Line</a:t>
            </a:r>
            <a:endParaRPr lang="en-US" dirty="0"/>
          </a:p>
        </p:txBody>
      </p:sp>
      <p:sp>
        <p:nvSpPr>
          <p:cNvPr id="3" name="Content Placeholder 2"/>
          <p:cNvSpPr>
            <a:spLocks noGrp="1"/>
          </p:cNvSpPr>
          <p:nvPr>
            <p:ph idx="1"/>
          </p:nvPr>
        </p:nvSpPr>
        <p:spPr>
          <a:xfrm>
            <a:off x="609599" y="1628800"/>
            <a:ext cx="6347714" cy="3880773"/>
          </a:xfrm>
        </p:spPr>
        <p:txBody>
          <a:bodyPr>
            <a:normAutofit/>
          </a:bodyPr>
          <a:lstStyle/>
          <a:p>
            <a:r>
              <a:rPr lang="en-US" sz="2000" b="1" dirty="0" smtClean="0"/>
              <a:t>January 2015</a:t>
            </a:r>
            <a:endParaRPr lang="en-US" sz="2000" b="1" dirty="0" smtClean="0"/>
          </a:p>
          <a:p>
            <a:r>
              <a:rPr lang="en-US" dirty="0" smtClean="0"/>
              <a:t>Design of the Project interface.</a:t>
            </a:r>
          </a:p>
          <a:p>
            <a:r>
              <a:rPr lang="en-US" dirty="0" smtClean="0"/>
              <a:t>Creating the various databases and their connections to the front end.</a:t>
            </a:r>
          </a:p>
          <a:p>
            <a:r>
              <a:rPr lang="en-US" dirty="0" smtClean="0"/>
              <a:t>Designing and implementing our simulated working environment for the working and testing of the tutorial builder.</a:t>
            </a:r>
            <a:endParaRPr lang="en-US" dirty="0"/>
          </a:p>
        </p:txBody>
      </p:sp>
    </p:spTree>
    <p:extLst>
      <p:ext uri="{BB962C8B-B14F-4D97-AF65-F5344CB8AC3E}">
        <p14:creationId xmlns:p14="http://schemas.microsoft.com/office/powerpoint/2010/main" val="1536707530"/>
      </p:ext>
    </p:extLst>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Time Line</a:t>
            </a:r>
            <a:endParaRPr lang="en-US" dirty="0"/>
          </a:p>
        </p:txBody>
      </p:sp>
      <p:sp>
        <p:nvSpPr>
          <p:cNvPr id="3" name="Content Placeholder 2"/>
          <p:cNvSpPr>
            <a:spLocks noGrp="1"/>
          </p:cNvSpPr>
          <p:nvPr>
            <p:ph idx="1"/>
          </p:nvPr>
        </p:nvSpPr>
        <p:spPr>
          <a:xfrm>
            <a:off x="609599" y="1628800"/>
            <a:ext cx="6347714" cy="3880773"/>
          </a:xfrm>
        </p:spPr>
        <p:txBody>
          <a:bodyPr>
            <a:normAutofit/>
          </a:bodyPr>
          <a:lstStyle/>
          <a:p>
            <a:r>
              <a:rPr lang="en-US" sz="2000" b="1" dirty="0" smtClean="0"/>
              <a:t>February 2015</a:t>
            </a:r>
            <a:endParaRPr lang="en-US" sz="2000" b="1" dirty="0" smtClean="0"/>
          </a:p>
          <a:p>
            <a:r>
              <a:rPr lang="en-US" dirty="0" smtClean="0"/>
              <a:t>Implementation of a web crawler which crawls the internet and takes data which is relevant to the system</a:t>
            </a:r>
          </a:p>
          <a:p>
            <a:r>
              <a:rPr lang="en-US" dirty="0" smtClean="0"/>
              <a:t>Implementation of a web application which deals with user input and </a:t>
            </a:r>
            <a:r>
              <a:rPr lang="en-US" smtClean="0"/>
              <a:t>simulated environment</a:t>
            </a:r>
            <a:endParaRPr lang="en-US" dirty="0" smtClean="0"/>
          </a:p>
          <a:p>
            <a:endParaRPr lang="en-US" dirty="0" smtClean="0"/>
          </a:p>
        </p:txBody>
      </p:sp>
    </p:spTree>
    <p:extLst>
      <p:ext uri="{BB962C8B-B14F-4D97-AF65-F5344CB8AC3E}">
        <p14:creationId xmlns:p14="http://schemas.microsoft.com/office/powerpoint/2010/main" val="3048297379"/>
      </p:ext>
    </p:extLst>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Future Work</a:t>
            </a:r>
            <a:endParaRPr lang="en-US" dirty="0"/>
          </a:p>
        </p:txBody>
      </p:sp>
      <p:sp>
        <p:nvSpPr>
          <p:cNvPr id="3" name="Content Placeholder 2"/>
          <p:cNvSpPr>
            <a:spLocks noGrp="1"/>
          </p:cNvSpPr>
          <p:nvPr>
            <p:ph idx="1"/>
          </p:nvPr>
        </p:nvSpPr>
        <p:spPr/>
        <p:txBody>
          <a:bodyPr/>
          <a:lstStyle/>
          <a:p>
            <a:r>
              <a:rPr lang="en-US" dirty="0" smtClean="0"/>
              <a:t>As seen from our </a:t>
            </a:r>
            <a:r>
              <a:rPr lang="en-US" dirty="0" err="1" smtClean="0"/>
              <a:t>testcases</a:t>
            </a:r>
            <a:r>
              <a:rPr lang="en-US" dirty="0" smtClean="0"/>
              <a:t>, the Tutorial Builder App works well within the controlled testing environment.</a:t>
            </a:r>
            <a:endParaRPr lang="en-US" dirty="0"/>
          </a:p>
          <a:p>
            <a:r>
              <a:rPr lang="en-US" dirty="0" smtClean="0"/>
              <a:t>In the future, the project will be opened to the general internet to search for and sort through available study material.</a:t>
            </a:r>
          </a:p>
          <a:p>
            <a:r>
              <a:rPr lang="en-US" dirty="0" smtClean="0"/>
              <a:t>We can include machine learning into the applications so that it can extract only relevant information from websites, making the data ranking and crawling more efficient.</a:t>
            </a:r>
            <a:endParaRPr lang="en-US" dirty="0"/>
          </a:p>
        </p:txBody>
      </p:sp>
    </p:spTree>
    <p:extLst>
      <p:ext uri="{BB962C8B-B14F-4D97-AF65-F5344CB8AC3E}">
        <p14:creationId xmlns:p14="http://schemas.microsoft.com/office/powerpoint/2010/main" val="2356104153"/>
      </p:ext>
    </p:extLst>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Content Placeholder 4"/>
          <p:cNvSpPr>
            <a:spLocks noGrp="1"/>
          </p:cNvSpPr>
          <p:nvPr>
            <p:ph idx="1"/>
          </p:nvPr>
        </p:nvSpPr>
        <p:spPr/>
        <p:txBody>
          <a:bodyPr>
            <a:normAutofit fontScale="77500" lnSpcReduction="20000"/>
          </a:bodyPr>
          <a:lstStyle/>
          <a:p>
            <a:r>
              <a:rPr lang="en-US" dirty="0"/>
              <a:t>Automated Essay Scoring Using Machine Learning - </a:t>
            </a:r>
            <a:r>
              <a:rPr lang="en-US" dirty="0" err="1"/>
              <a:t>Shihui</a:t>
            </a:r>
            <a:r>
              <a:rPr lang="en-US" dirty="0"/>
              <a:t> Song, Jason </a:t>
            </a:r>
            <a:r>
              <a:rPr lang="en-US" dirty="0" smtClean="0"/>
              <a:t>Zhao</a:t>
            </a:r>
          </a:p>
          <a:p>
            <a:r>
              <a:rPr lang="en-US" dirty="0"/>
              <a:t>A Machine Learning Approach to </a:t>
            </a:r>
            <a:r>
              <a:rPr lang="en-US" dirty="0" err="1"/>
              <a:t>WebpageContent</a:t>
            </a:r>
            <a:r>
              <a:rPr lang="en-US" dirty="0"/>
              <a:t> Extraction - </a:t>
            </a:r>
            <a:r>
              <a:rPr lang="en-US" dirty="0" err="1"/>
              <a:t>Jiawei</a:t>
            </a:r>
            <a:r>
              <a:rPr lang="en-US" dirty="0"/>
              <a:t> </a:t>
            </a:r>
            <a:r>
              <a:rPr lang="en-US" dirty="0" err="1"/>
              <a:t>YaoDepartment</a:t>
            </a:r>
            <a:r>
              <a:rPr lang="en-US" dirty="0"/>
              <a:t> </a:t>
            </a:r>
            <a:r>
              <a:rPr lang="en-US" dirty="0" err="1"/>
              <a:t>ofCSStanford</a:t>
            </a:r>
            <a:r>
              <a:rPr lang="en-US" dirty="0"/>
              <a:t> University, </a:t>
            </a:r>
            <a:r>
              <a:rPr lang="en-US" dirty="0" err="1"/>
              <a:t>XinhuiZuoDepartment</a:t>
            </a:r>
            <a:r>
              <a:rPr lang="en-US" dirty="0"/>
              <a:t> of </a:t>
            </a:r>
            <a:r>
              <a:rPr lang="en-US" dirty="0" err="1"/>
              <a:t>MS&amp;EStanford</a:t>
            </a:r>
            <a:r>
              <a:rPr lang="en-US" dirty="0"/>
              <a:t> </a:t>
            </a:r>
            <a:r>
              <a:rPr lang="en-US" dirty="0" smtClean="0"/>
              <a:t>University</a:t>
            </a:r>
          </a:p>
          <a:p>
            <a:r>
              <a:rPr lang="en-US" dirty="0" err="1"/>
              <a:t>SubjectivityWord</a:t>
            </a:r>
            <a:r>
              <a:rPr lang="en-US" dirty="0"/>
              <a:t> Sense Disambiguation - </a:t>
            </a:r>
            <a:r>
              <a:rPr lang="en-US" dirty="0" err="1"/>
              <a:t>CemAkkaya</a:t>
            </a:r>
            <a:r>
              <a:rPr lang="en-US" dirty="0"/>
              <a:t> and </a:t>
            </a:r>
            <a:r>
              <a:rPr lang="en-US" dirty="0" err="1"/>
              <a:t>JanyceWiebe</a:t>
            </a:r>
            <a:r>
              <a:rPr lang="en-US" dirty="0"/>
              <a:t>  University of Pittsburgh, </a:t>
            </a:r>
            <a:r>
              <a:rPr lang="en-US" dirty="0" err="1"/>
              <a:t>RadaMihalceaUniversity</a:t>
            </a:r>
            <a:r>
              <a:rPr lang="en-US" dirty="0"/>
              <a:t> of North </a:t>
            </a:r>
            <a:r>
              <a:rPr lang="en-US" dirty="0" smtClean="0"/>
              <a:t>Texas</a:t>
            </a:r>
          </a:p>
          <a:p>
            <a:r>
              <a:rPr lang="en-US" dirty="0"/>
              <a:t>A New Approach to Design Domain Specific Ontology Based Web Crawler - </a:t>
            </a:r>
            <a:r>
              <a:rPr lang="en-US" dirty="0" err="1"/>
              <a:t>DebajyotiMukhopadhyay</a:t>
            </a:r>
            <a:r>
              <a:rPr lang="en-US" dirty="0"/>
              <a:t>, Arup Biswas, </a:t>
            </a:r>
            <a:r>
              <a:rPr lang="en-US" dirty="0" err="1"/>
              <a:t>Sukanta</a:t>
            </a:r>
            <a:r>
              <a:rPr lang="en-US" dirty="0"/>
              <a:t> </a:t>
            </a:r>
            <a:r>
              <a:rPr lang="en-US" dirty="0" smtClean="0"/>
              <a:t>Sinha</a:t>
            </a:r>
          </a:p>
          <a:p>
            <a:r>
              <a:rPr lang="en-US" dirty="0"/>
              <a:t>A Scalable Ranking Method for Semantic Web Data with Context </a:t>
            </a:r>
            <a:r>
              <a:rPr lang="en-US" dirty="0" smtClean="0"/>
              <a:t>– </a:t>
            </a:r>
          </a:p>
          <a:p>
            <a:r>
              <a:rPr lang="en-IN" dirty="0"/>
              <a:t>Context based Re-ranking of Web Documents (</a:t>
            </a:r>
            <a:r>
              <a:rPr lang="en-IN" dirty="0" err="1"/>
              <a:t>CReWD</a:t>
            </a:r>
            <a:r>
              <a:rPr lang="en-IN" dirty="0"/>
              <a:t>)  - </a:t>
            </a:r>
            <a:r>
              <a:rPr lang="en-IN" dirty="0" err="1"/>
              <a:t>Arijit</a:t>
            </a:r>
            <a:r>
              <a:rPr lang="en-IN" dirty="0"/>
              <a:t> Banerjee, </a:t>
            </a:r>
            <a:r>
              <a:rPr lang="en-IN" dirty="0" err="1"/>
              <a:t>JagadishVenkatraman</a:t>
            </a:r>
            <a:r>
              <a:rPr lang="en-IN" dirty="0"/>
              <a:t> Graduate Students, Department of Computer Science, Stanford University</a:t>
            </a:r>
            <a:r>
              <a:rPr lang="en-US" dirty="0" smtClean="0"/>
              <a:t>Aidan </a:t>
            </a:r>
            <a:r>
              <a:rPr lang="en-US" dirty="0"/>
              <a:t>Hogan, Andreas </a:t>
            </a:r>
            <a:r>
              <a:rPr lang="en-US" dirty="0" err="1"/>
              <a:t>Harth</a:t>
            </a:r>
            <a:r>
              <a:rPr lang="en-US" dirty="0"/>
              <a:t>, and Stefan </a:t>
            </a:r>
            <a:r>
              <a:rPr lang="en-US" dirty="0" smtClean="0"/>
              <a:t>Decker</a:t>
            </a:r>
          </a:p>
          <a:p>
            <a:r>
              <a:rPr lang="en-IN" dirty="0"/>
              <a:t>Text Categorization with Support Vector Machines: Learning with Many Relevant Features – Thorsten </a:t>
            </a:r>
            <a:r>
              <a:rPr lang="en-IN" dirty="0" err="1"/>
              <a:t>Joachims</a:t>
            </a:r>
            <a:endParaRPr lang="en-US" dirty="0"/>
          </a:p>
        </p:txBody>
      </p:sp>
    </p:spTree>
    <p:extLst>
      <p:ext uri="{BB962C8B-B14F-4D97-AF65-F5344CB8AC3E}">
        <p14:creationId xmlns:p14="http://schemas.microsoft.com/office/powerpoint/2010/main" val="767620765"/>
      </p:ext>
    </p:extLst>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END</a:t>
            </a:r>
            <a:br>
              <a:rPr lang="en-US" dirty="0" smtClean="0"/>
            </a:b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516116665"/>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normAutofit fontScale="92500" lnSpcReduction="10000"/>
          </a:bodyPr>
          <a:lstStyle/>
          <a:p>
            <a:r>
              <a:rPr lang="en-IN" dirty="0"/>
              <a:t>The Tutorial Builder System is a software based system which will use data collection algorithms, data ranking algorithms, word processing  and data merging algorithms to find the data regarding a certain topic and then sort through the data on the topic, combine all of the data in a easy to understand and intuitive manner.</a:t>
            </a:r>
            <a:endParaRPr lang="en-US" dirty="0"/>
          </a:p>
          <a:p>
            <a:r>
              <a:rPr lang="en-IN" dirty="0" smtClean="0"/>
              <a:t>The </a:t>
            </a:r>
            <a:r>
              <a:rPr lang="en-IN" dirty="0"/>
              <a:t>user will give an input to the system in the form of the </a:t>
            </a:r>
            <a:r>
              <a:rPr lang="en-IN" dirty="0" smtClean="0"/>
              <a:t>stream and subject followed by the topic. </a:t>
            </a:r>
            <a:r>
              <a:rPr lang="en-IN" dirty="0"/>
              <a:t>O</a:t>
            </a:r>
            <a:r>
              <a:rPr lang="en-IN" dirty="0" smtClean="0"/>
              <a:t>ur </a:t>
            </a:r>
            <a:r>
              <a:rPr lang="en-IN" dirty="0"/>
              <a:t>system will search through the databank for the appropriate tutorial and give it to the user to read the data from the databank.</a:t>
            </a:r>
            <a:endParaRPr lang="en-US" dirty="0"/>
          </a:p>
          <a:p>
            <a:r>
              <a:rPr lang="en-IN" dirty="0"/>
              <a:t>The back end of the system will compile the data for the databank, by reading the data from various sources and then processing them appropriately and storing the data within the databank</a:t>
            </a:r>
            <a:r>
              <a:rPr lang="en-IN" dirty="0" smtClean="0"/>
              <a:t>.</a:t>
            </a:r>
            <a:endParaRPr lang="en-US" dirty="0"/>
          </a:p>
        </p:txBody>
      </p:sp>
    </p:spTree>
    <p:extLst>
      <p:ext uri="{BB962C8B-B14F-4D97-AF65-F5344CB8AC3E}">
        <p14:creationId xmlns:p14="http://schemas.microsoft.com/office/powerpoint/2010/main" val="1945659303"/>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r>
              <a:rPr lang="en-US" dirty="0" smtClean="0"/>
              <a:t>Data in today's world is spread out over thousands of different places</a:t>
            </a:r>
          </a:p>
          <a:p>
            <a:r>
              <a:rPr lang="en-US" dirty="0" smtClean="0"/>
              <a:t>No limit to the number of places holding information</a:t>
            </a:r>
          </a:p>
          <a:p>
            <a:r>
              <a:rPr lang="en-US" dirty="0"/>
              <a:t>No guarantee to the grade or relevance of the information</a:t>
            </a:r>
          </a:p>
          <a:p>
            <a:r>
              <a:rPr lang="en-US" dirty="0"/>
              <a:t>Combine all data to a single location after judging relevant information.</a:t>
            </a:r>
            <a:endParaRPr lang="en-IN" dirty="0"/>
          </a:p>
          <a:p>
            <a:endParaRPr lang="en-US" dirty="0" smtClean="0"/>
          </a:p>
        </p:txBody>
      </p:sp>
    </p:spTree>
    <p:extLst>
      <p:ext uri="{BB962C8B-B14F-4D97-AF65-F5344CB8AC3E}">
        <p14:creationId xmlns:p14="http://schemas.microsoft.com/office/powerpoint/2010/main" val="2968021559"/>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 Analysis</a:t>
            </a:r>
            <a:endParaRPr lang="en-US" dirty="0"/>
          </a:p>
        </p:txBody>
      </p:sp>
      <p:sp>
        <p:nvSpPr>
          <p:cNvPr id="3" name="Content Placeholder 2"/>
          <p:cNvSpPr>
            <a:spLocks noGrp="1"/>
          </p:cNvSpPr>
          <p:nvPr>
            <p:ph idx="1"/>
          </p:nvPr>
        </p:nvSpPr>
        <p:spPr/>
        <p:txBody>
          <a:bodyPr>
            <a:normAutofit fontScale="92500" lnSpcReduction="10000"/>
          </a:bodyPr>
          <a:lstStyle/>
          <a:p>
            <a:pPr lvl="0"/>
            <a:r>
              <a:rPr lang="en-IN" dirty="0" smtClean="0"/>
              <a:t>User </a:t>
            </a:r>
            <a:r>
              <a:rPr lang="en-IN" dirty="0"/>
              <a:t>Registration with facility to enter multiple details. </a:t>
            </a:r>
            <a:endParaRPr lang="en-US" sz="2000" b="1" dirty="0"/>
          </a:p>
          <a:p>
            <a:pPr lvl="0"/>
            <a:r>
              <a:rPr lang="en-IN" dirty="0"/>
              <a:t>Make the user choose a default stream of enquiry</a:t>
            </a:r>
            <a:endParaRPr lang="en-US" sz="2000" b="1" dirty="0"/>
          </a:p>
          <a:p>
            <a:pPr lvl="0"/>
            <a:r>
              <a:rPr lang="en-IN" dirty="0"/>
              <a:t> User should be able to search for subjects in various streams with default stream always being chosen stream</a:t>
            </a:r>
            <a:endParaRPr lang="en-US" sz="2000" b="1" dirty="0"/>
          </a:p>
          <a:p>
            <a:pPr lvl="0"/>
            <a:r>
              <a:rPr lang="en-IN" dirty="0"/>
              <a:t> User should be able to modify details of account </a:t>
            </a:r>
            <a:endParaRPr lang="en-US" sz="2000" b="1" dirty="0"/>
          </a:p>
          <a:p>
            <a:pPr lvl="0"/>
            <a:r>
              <a:rPr lang="en-IN" dirty="0"/>
              <a:t>User should be able to specify a topic within a subject to search for </a:t>
            </a:r>
            <a:endParaRPr lang="en-US" sz="2000" b="1" dirty="0"/>
          </a:p>
          <a:p>
            <a:pPr lvl="0"/>
            <a:r>
              <a:rPr lang="en-IN" dirty="0"/>
              <a:t>If user is not sure of which topic he wants or wants multiple topics in a subject the system should provide the user with a list of all topics under the system. </a:t>
            </a:r>
            <a:endParaRPr lang="en-US" sz="2000" b="1" dirty="0"/>
          </a:p>
          <a:p>
            <a:pPr lvl="0"/>
            <a:r>
              <a:rPr lang="en-IN" dirty="0"/>
              <a:t>User should be able to view and sort search history </a:t>
            </a:r>
            <a:endParaRPr lang="en-US" sz="2000" b="1" dirty="0"/>
          </a:p>
          <a:p>
            <a:pPr lvl="0"/>
            <a:r>
              <a:rPr lang="en-IN" dirty="0"/>
              <a:t>User should be able to view previously made searches. </a:t>
            </a:r>
            <a:endParaRPr lang="en-US" sz="2000" b="1" dirty="0"/>
          </a:p>
          <a:p>
            <a:endParaRPr lang="en-US" dirty="0"/>
          </a:p>
        </p:txBody>
      </p:sp>
    </p:spTree>
    <p:extLst>
      <p:ext uri="{BB962C8B-B14F-4D97-AF65-F5344CB8AC3E}">
        <p14:creationId xmlns:p14="http://schemas.microsoft.com/office/powerpoint/2010/main" val="827479310"/>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 Analysis</a:t>
            </a:r>
            <a:endParaRPr lang="en-US" dirty="0"/>
          </a:p>
        </p:txBody>
      </p:sp>
      <p:sp>
        <p:nvSpPr>
          <p:cNvPr id="3" name="Content Placeholder 2"/>
          <p:cNvSpPr>
            <a:spLocks noGrp="1"/>
          </p:cNvSpPr>
          <p:nvPr>
            <p:ph idx="1"/>
          </p:nvPr>
        </p:nvSpPr>
        <p:spPr/>
        <p:txBody>
          <a:bodyPr/>
          <a:lstStyle/>
          <a:p>
            <a:pPr lvl="0"/>
            <a:r>
              <a:rPr lang="en-IN" dirty="0" smtClean="0"/>
              <a:t>Searches </a:t>
            </a:r>
            <a:r>
              <a:rPr lang="en-IN" dirty="0"/>
              <a:t>should be fast</a:t>
            </a:r>
            <a:endParaRPr lang="en-US" sz="1600" dirty="0"/>
          </a:p>
          <a:p>
            <a:pPr lvl="0"/>
            <a:r>
              <a:rPr lang="en-IN" dirty="0"/>
              <a:t>Details of every user should be private unless otherwise </a:t>
            </a:r>
            <a:r>
              <a:rPr lang="en-IN" dirty="0" smtClean="0"/>
              <a:t>specified </a:t>
            </a:r>
            <a:r>
              <a:rPr lang="en-IN" dirty="0"/>
              <a:t>by the user.</a:t>
            </a:r>
            <a:endParaRPr lang="en-US" sz="1600" dirty="0"/>
          </a:p>
          <a:p>
            <a:pPr lvl="0"/>
            <a:r>
              <a:rPr lang="en-IN" dirty="0"/>
              <a:t>Data should be coherent</a:t>
            </a:r>
            <a:endParaRPr lang="en-US" sz="1600" dirty="0"/>
          </a:p>
          <a:p>
            <a:pPr lvl="0"/>
            <a:r>
              <a:rPr lang="en-IN" dirty="0"/>
              <a:t>Tutorials should be easy to understand.</a:t>
            </a:r>
            <a:endParaRPr lang="en-US" sz="1600" dirty="0"/>
          </a:p>
          <a:p>
            <a:pPr lvl="0"/>
            <a:r>
              <a:rPr lang="en-IN" dirty="0"/>
              <a:t>System should be reliable</a:t>
            </a:r>
            <a:endParaRPr lang="en-US" sz="1600" dirty="0"/>
          </a:p>
          <a:p>
            <a:pPr lvl="0"/>
            <a:r>
              <a:rPr lang="en-IN" dirty="0"/>
              <a:t>System should not be vulnerable to attacks.</a:t>
            </a:r>
            <a:endParaRPr lang="en-US" sz="1600" dirty="0"/>
          </a:p>
          <a:p>
            <a:endParaRPr lang="en-US" dirty="0"/>
          </a:p>
        </p:txBody>
      </p:sp>
    </p:spTree>
    <p:extLst>
      <p:ext uri="{BB962C8B-B14F-4D97-AF65-F5344CB8AC3E}">
        <p14:creationId xmlns:p14="http://schemas.microsoft.com/office/powerpoint/2010/main" val="1090971752"/>
      </p:ext>
    </p:extLst>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088"/>
            <a:ext cx="6347713" cy="1320800"/>
          </a:xfrm>
        </p:spPr>
        <p:txBody>
          <a:bodyPr/>
          <a:lstStyle/>
          <a:p>
            <a:r>
              <a:rPr lang="en-US" dirty="0" smtClean="0"/>
              <a:t>Project Design and Architecture</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0" y="1124744"/>
            <a:ext cx="8866946" cy="5544616"/>
          </a:xfrm>
          <a:prstGeom prst="rect">
            <a:avLst/>
          </a:prstGeom>
          <a:noFill/>
          <a:ln w="9525">
            <a:noFill/>
            <a:miter lim="800000"/>
            <a:headEnd/>
            <a:tailEnd/>
          </a:ln>
        </p:spPr>
      </p:pic>
    </p:spTree>
    <p:extLst>
      <p:ext uri="{BB962C8B-B14F-4D97-AF65-F5344CB8AC3E}">
        <p14:creationId xmlns:p14="http://schemas.microsoft.com/office/powerpoint/2010/main" val="1881453648"/>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a:xfrm>
            <a:off x="609599" y="1484784"/>
            <a:ext cx="6347714" cy="4556579"/>
          </a:xfrm>
        </p:spPr>
        <p:txBody>
          <a:bodyPr>
            <a:normAutofit fontScale="92500" lnSpcReduction="20000"/>
          </a:bodyPr>
          <a:lstStyle/>
          <a:p>
            <a:r>
              <a:rPr lang="en-US" dirty="0" smtClean="0"/>
              <a:t>Python-</a:t>
            </a:r>
          </a:p>
          <a:p>
            <a:pPr marL="400050" lvl="1" indent="0">
              <a:buNone/>
            </a:pPr>
            <a:r>
              <a:rPr lang="en-US" dirty="0"/>
              <a:t>	</a:t>
            </a:r>
            <a:r>
              <a:rPr lang="en-US" dirty="0" smtClean="0"/>
              <a:t>Libraries-</a:t>
            </a:r>
          </a:p>
          <a:p>
            <a:pPr marL="1085850" lvl="2">
              <a:buFont typeface="Arial" panose="020B0604020202020204" pitchFamily="34" charset="0"/>
              <a:buChar char="•"/>
            </a:pPr>
            <a:r>
              <a:rPr lang="en-US" sz="1600" dirty="0" smtClean="0"/>
              <a:t>urllib2</a:t>
            </a:r>
          </a:p>
          <a:p>
            <a:pPr marL="1085850" lvl="2">
              <a:buFont typeface="Arial" panose="020B0604020202020204" pitchFamily="34" charset="0"/>
              <a:buChar char="•"/>
            </a:pPr>
            <a:r>
              <a:rPr lang="en-US" sz="1600" dirty="0" err="1" smtClean="0"/>
              <a:t>SGMLParser</a:t>
            </a:r>
            <a:endParaRPr lang="en-US" sz="1600" dirty="0" smtClean="0"/>
          </a:p>
          <a:p>
            <a:pPr marL="1085850" lvl="2">
              <a:buFont typeface="Arial" panose="020B0604020202020204" pitchFamily="34" charset="0"/>
              <a:buChar char="•"/>
            </a:pPr>
            <a:r>
              <a:rPr lang="en-US" sz="1600" dirty="0" smtClean="0"/>
              <a:t>requests</a:t>
            </a:r>
          </a:p>
          <a:p>
            <a:pPr marL="1085850" lvl="2">
              <a:buFont typeface="Arial" panose="020B0604020202020204" pitchFamily="34" charset="0"/>
              <a:buChar char="•"/>
            </a:pPr>
            <a:r>
              <a:rPr lang="en-US" sz="1600" dirty="0" err="1" smtClean="0"/>
              <a:t>HTTPError</a:t>
            </a:r>
            <a:endParaRPr lang="en-US" sz="1600" dirty="0" smtClean="0"/>
          </a:p>
          <a:p>
            <a:pPr marL="1085850" lvl="2">
              <a:buFont typeface="Arial" panose="020B0604020202020204" pitchFamily="34" charset="0"/>
              <a:buChar char="•"/>
            </a:pPr>
            <a:r>
              <a:rPr lang="en-US" sz="1600" dirty="0" smtClean="0"/>
              <a:t>re(Regular Expression)</a:t>
            </a:r>
            <a:endParaRPr lang="en-US" dirty="0"/>
          </a:p>
          <a:p>
            <a:r>
              <a:rPr lang="en-US" dirty="0" smtClean="0"/>
              <a:t>MySQL</a:t>
            </a:r>
          </a:p>
          <a:p>
            <a:r>
              <a:rPr lang="en-US" dirty="0" smtClean="0"/>
              <a:t>JAVA</a:t>
            </a:r>
          </a:p>
          <a:p>
            <a:r>
              <a:rPr lang="en-US" dirty="0" smtClean="0"/>
              <a:t>JSP</a:t>
            </a:r>
          </a:p>
          <a:p>
            <a:r>
              <a:rPr lang="en-US" dirty="0" smtClean="0"/>
              <a:t>HTML</a:t>
            </a:r>
          </a:p>
          <a:p>
            <a:r>
              <a:rPr lang="en-US" dirty="0" err="1" smtClean="0"/>
              <a:t>GlassFish</a:t>
            </a:r>
            <a:r>
              <a:rPr lang="en-US" dirty="0" smtClean="0"/>
              <a:t> Server</a:t>
            </a:r>
          </a:p>
          <a:p>
            <a:r>
              <a:rPr lang="en-US" dirty="0" smtClean="0"/>
              <a:t>NetBeans</a:t>
            </a:r>
          </a:p>
          <a:p>
            <a:r>
              <a:rPr lang="en-US" dirty="0" err="1" smtClean="0"/>
              <a:t>PyCharm</a:t>
            </a:r>
            <a:endParaRPr lang="en-US" dirty="0"/>
          </a:p>
          <a:p>
            <a:pPr marL="1085850" lvl="2">
              <a:buFont typeface="Arial" panose="020B0604020202020204" pitchFamily="34" charset="0"/>
              <a:buChar char="•"/>
            </a:pPr>
            <a:endParaRPr lang="en-US" sz="1600" dirty="0"/>
          </a:p>
        </p:txBody>
      </p:sp>
    </p:spTree>
    <p:extLst>
      <p:ext uri="{BB962C8B-B14F-4D97-AF65-F5344CB8AC3E}">
        <p14:creationId xmlns:p14="http://schemas.microsoft.com/office/powerpoint/2010/main" val="2963604494"/>
      </p:ext>
    </p:extLst>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6524</TotalTime>
  <Words>1737</Words>
  <Application>Microsoft Office PowerPoint</Application>
  <PresentationFormat>On-screen Show (4:3)</PresentationFormat>
  <Paragraphs>220</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Trebuchet MS</vt:lpstr>
      <vt:lpstr>Wingdings 3</vt:lpstr>
      <vt:lpstr>Facet</vt:lpstr>
      <vt:lpstr>THE TUTORIAL BUILDER SYSTEM</vt:lpstr>
      <vt:lpstr>Contents</vt:lpstr>
      <vt:lpstr>Abstract</vt:lpstr>
      <vt:lpstr>Project Overview</vt:lpstr>
      <vt:lpstr>Problem Statement</vt:lpstr>
      <vt:lpstr>Functional Requirement Analysis</vt:lpstr>
      <vt:lpstr>Non-Functional Requirement Analysis</vt:lpstr>
      <vt:lpstr>Project Design and Architecture</vt:lpstr>
      <vt:lpstr>Technologies Used</vt:lpstr>
      <vt:lpstr>Implementation Details</vt:lpstr>
      <vt:lpstr>Implementation Details</vt:lpstr>
      <vt:lpstr>Implementation Details</vt:lpstr>
      <vt:lpstr>Experimental Value Derivation</vt:lpstr>
      <vt:lpstr>Experimental Value Derivation</vt:lpstr>
      <vt:lpstr>Experimental Value Derivation</vt:lpstr>
      <vt:lpstr>Test Case-1 Input and Pre-Loaded Data</vt:lpstr>
      <vt:lpstr>Test Case-1 Intermediate Data</vt:lpstr>
      <vt:lpstr>Test Case-1 Intermediate Data</vt:lpstr>
      <vt:lpstr>Test Case-1 Intermediate Data</vt:lpstr>
      <vt:lpstr>Test Case-1 Intermediate Data</vt:lpstr>
      <vt:lpstr>Test Case-1 Intermediate Data</vt:lpstr>
      <vt:lpstr>Test Case-1 Intermediate Data</vt:lpstr>
      <vt:lpstr>Test Case-1 Final Output</vt:lpstr>
      <vt:lpstr>Test Case-2 Input,Pre-Loaded Data and Output</vt:lpstr>
      <vt:lpstr>Current Status</vt:lpstr>
      <vt:lpstr>Further Work</vt:lpstr>
      <vt:lpstr>Project Time Line</vt:lpstr>
      <vt:lpstr>Project Time Line</vt:lpstr>
      <vt:lpstr>Project Time Line</vt:lpstr>
      <vt:lpstr>Project Time Line</vt:lpstr>
      <vt:lpstr>Project Time Line</vt:lpstr>
      <vt:lpstr>Conclusion &amp; Future Work</vt:lpstr>
      <vt:lpstr>References</vt:lpstr>
      <vt:lpstr>THE END </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 PROJECT</dc:title>
  <dc:creator>George</dc:creator>
  <cp:lastModifiedBy>Gg</cp:lastModifiedBy>
  <cp:revision>299</cp:revision>
  <dcterms:created xsi:type="dcterms:W3CDTF">2014-09-27T14:13:57Z</dcterms:created>
  <dcterms:modified xsi:type="dcterms:W3CDTF">2015-03-09T04:46:45Z</dcterms:modified>
</cp:coreProperties>
</file>