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2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78" r:id="rId8"/>
    <p:sldId id="279" r:id="rId9"/>
    <p:sldId id="280" r:id="rId10"/>
    <p:sldId id="282" r:id="rId11"/>
    <p:sldId id="301" r:id="rId12"/>
    <p:sldId id="281" r:id="rId13"/>
    <p:sldId id="263" r:id="rId14"/>
    <p:sldId id="283" r:id="rId15"/>
    <p:sldId id="285" r:id="rId16"/>
    <p:sldId id="276" r:id="rId17"/>
    <p:sldId id="289" r:id="rId18"/>
    <p:sldId id="277" r:id="rId19"/>
    <p:sldId id="286" r:id="rId20"/>
    <p:sldId id="292" r:id="rId21"/>
    <p:sldId id="288" r:id="rId22"/>
    <p:sldId id="290" r:id="rId23"/>
    <p:sldId id="291" r:id="rId24"/>
    <p:sldId id="302" r:id="rId25"/>
    <p:sldId id="303" r:id="rId26"/>
    <p:sldId id="304" r:id="rId27"/>
    <p:sldId id="293" r:id="rId28"/>
    <p:sldId id="294" r:id="rId29"/>
    <p:sldId id="295" r:id="rId30"/>
    <p:sldId id="296" r:id="rId31"/>
    <p:sldId id="297" r:id="rId32"/>
    <p:sldId id="300" r:id="rId33"/>
    <p:sldId id="298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934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2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08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97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2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169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411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63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775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21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138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955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915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0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73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B9F2-8BB8-4102-A92B-F0E5E8004691}" type="datetimeFigureOut">
              <a:rPr lang="en-US" smtClean="0"/>
              <a:pPr/>
              <a:t>11/6/2014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F308C-A73B-407C-BBC8-F67A34EA1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e\Downloads\BE%20PROJECT\Papers\Ex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e\Downloads\BE%20PROJECT\Papers\Ex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e\Downloads\BE%20PROJECT\Papers\Ex3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e\Downloads\BE%20PROJECT\Papers\Ex5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TUTORIAL BUILDER SYSTEM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George Cherian-6408</a:t>
            </a:r>
          </a:p>
          <a:p>
            <a:pPr algn="r"/>
            <a:r>
              <a:rPr lang="en-US" dirty="0" smtClean="0"/>
              <a:t>Neil Chettiar-6409</a:t>
            </a:r>
          </a:p>
          <a:p>
            <a:pPr algn="r"/>
            <a:r>
              <a:rPr lang="en-US" dirty="0" err="1" smtClean="0"/>
              <a:t>Omkar</a:t>
            </a:r>
            <a:r>
              <a:rPr lang="en-US" dirty="0" smtClean="0"/>
              <a:t> Narkar-6434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Data Ranking:</a:t>
            </a:r>
          </a:p>
          <a:p>
            <a:r>
              <a:rPr lang="en-US" dirty="0" smtClean="0"/>
              <a:t>Ease of Understandability</a:t>
            </a:r>
          </a:p>
          <a:p>
            <a:r>
              <a:rPr lang="en-US" dirty="0" smtClean="0"/>
              <a:t>Diagrams</a:t>
            </a:r>
          </a:p>
          <a:p>
            <a:r>
              <a:rPr lang="en-US" dirty="0" err="1" smtClean="0"/>
              <a:t>Descriptivity</a:t>
            </a:r>
            <a:endParaRPr lang="en-US" dirty="0" smtClean="0"/>
          </a:p>
          <a:p>
            <a:r>
              <a:rPr lang="en-US" dirty="0" smtClean="0"/>
              <a:t>Examples and solved problems</a:t>
            </a:r>
          </a:p>
          <a:p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81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Machine Learning</a:t>
            </a:r>
          </a:p>
          <a:p>
            <a:pPr fontAlgn="base"/>
            <a:endParaRPr lang="en-IN" b="1" dirty="0" smtClean="0"/>
          </a:p>
          <a:p>
            <a:pPr marL="457200" lvl="1" indent="0" fontAlgn="base">
              <a:buNone/>
            </a:pPr>
            <a:r>
              <a:rPr lang="en-IN" b="1" dirty="0" smtClean="0"/>
              <a:t>Ease of </a:t>
            </a:r>
            <a:r>
              <a:rPr lang="en-IN" b="1" dirty="0" err="1" smtClean="0"/>
              <a:t>Understandability</a:t>
            </a:r>
            <a:r>
              <a:rPr lang="en-IN" b="1" dirty="0" smtClean="0"/>
              <a:t>:</a:t>
            </a:r>
            <a:endParaRPr lang="en-IN" dirty="0" smtClean="0"/>
          </a:p>
          <a:p>
            <a:pPr lvl="1"/>
            <a:r>
              <a:rPr lang="en-IN" dirty="0" smtClean="0"/>
              <a:t>To determine the </a:t>
            </a:r>
            <a:r>
              <a:rPr lang="en-IN" dirty="0" err="1" smtClean="0"/>
              <a:t>EoU</a:t>
            </a:r>
            <a:r>
              <a:rPr lang="en-IN" dirty="0" smtClean="0"/>
              <a:t> score, we used a text corpus with around 6000 words and their frequency.</a:t>
            </a:r>
          </a:p>
          <a:p>
            <a:pPr lvl="1"/>
            <a:r>
              <a:rPr lang="en-IN" dirty="0" smtClean="0"/>
              <a:t>The complexity of the words are inversely proportional to its complexity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Segregated the text corpus into 3 different sections: Easy words, medium words and Difficult words.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69741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Machine </a:t>
            </a:r>
            <a:r>
              <a:rPr lang="en-US" sz="2400" b="1" dirty="0" smtClean="0"/>
              <a:t>Learning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b="1" dirty="0" smtClean="0"/>
              <a:t>Comments:</a:t>
            </a:r>
            <a:endParaRPr lang="en-US" sz="2400" b="1" dirty="0" smtClean="0"/>
          </a:p>
          <a:p>
            <a:pPr lvl="1"/>
            <a:r>
              <a:rPr lang="en-US" sz="1800" dirty="0" smtClean="0"/>
              <a:t>He </a:t>
            </a:r>
            <a:r>
              <a:rPr lang="en-US" sz="1800" dirty="0"/>
              <a:t>is a </a:t>
            </a:r>
            <a:r>
              <a:rPr lang="en-US" sz="1800" b="1" dirty="0"/>
              <a:t>disease </a:t>
            </a:r>
            <a:r>
              <a:rPr lang="en-US" sz="1800" dirty="0"/>
              <a:t>to every team he has gone to.</a:t>
            </a:r>
          </a:p>
          <a:p>
            <a:pPr lvl="1"/>
            <a:r>
              <a:rPr lang="en-US" sz="1800" dirty="0"/>
              <a:t>Converting to SMF is a </a:t>
            </a:r>
            <a:r>
              <a:rPr lang="en-US" sz="1800" b="1" dirty="0"/>
              <a:t>headache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 concert left me </a:t>
            </a:r>
            <a:r>
              <a:rPr lang="en-US" sz="1800" b="1" dirty="0"/>
              <a:t>cold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That guy is such a </a:t>
            </a:r>
            <a:r>
              <a:rPr lang="en-US" sz="1800" b="1" dirty="0"/>
              <a:t>pain</a:t>
            </a:r>
            <a:r>
              <a:rPr lang="en-US" sz="1800" dirty="0" smtClean="0"/>
              <a:t>.</a:t>
            </a:r>
            <a:endParaRPr lang="en-US" sz="2800" dirty="0" smtClean="0"/>
          </a:p>
          <a:p>
            <a:pPr marL="722376" indent="-457200"/>
            <a:r>
              <a:rPr lang="en-US" dirty="0" smtClean="0"/>
              <a:t>Early </a:t>
            </a:r>
            <a:r>
              <a:rPr lang="en-US" dirty="0"/>
              <a:t>symptoms of the </a:t>
            </a:r>
            <a:r>
              <a:rPr lang="en-US" b="1" dirty="0"/>
              <a:t>disease </a:t>
            </a:r>
            <a:r>
              <a:rPr lang="en-US" dirty="0"/>
              <a:t>include severe </a:t>
            </a:r>
            <a:r>
              <a:rPr lang="en-US" b="1" dirty="0"/>
              <a:t>headaches</a:t>
            </a:r>
            <a:r>
              <a:rPr lang="en-US" dirty="0"/>
              <a:t>, red eyes, fevers and </a:t>
            </a:r>
            <a:r>
              <a:rPr lang="en-US" b="1" dirty="0"/>
              <a:t>cold </a:t>
            </a:r>
            <a:r>
              <a:rPr lang="en-US" dirty="0"/>
              <a:t>chills, body </a:t>
            </a:r>
            <a:r>
              <a:rPr lang="en-US" b="1" dirty="0"/>
              <a:t>pain</a:t>
            </a:r>
            <a:r>
              <a:rPr lang="en-US" dirty="0"/>
              <a:t>, and vomiting</a:t>
            </a:r>
            <a:r>
              <a:rPr lang="en-US" dirty="0" smtClean="0"/>
              <a:t>.</a:t>
            </a:r>
          </a:p>
          <a:p>
            <a:pPr marL="722376" indent="-457200"/>
            <a:r>
              <a:rPr lang="en-US" dirty="0" smtClean="0"/>
              <a:t>We used the MPQA text corpus.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96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input centric tutorial builder</a:t>
            </a:r>
          </a:p>
          <a:p>
            <a:r>
              <a:rPr lang="en-US" dirty="0" smtClean="0"/>
              <a:t>Takes input from user in the form of subject and stream</a:t>
            </a:r>
          </a:p>
          <a:p>
            <a:r>
              <a:rPr lang="en-US" dirty="0" smtClean="0"/>
              <a:t>Crawls web for relevant data</a:t>
            </a:r>
          </a:p>
          <a:p>
            <a:r>
              <a:rPr lang="en-US" dirty="0" smtClean="0"/>
              <a:t>Formulates and returns Tutorial to the user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Analysis</a:t>
            </a:r>
            <a:br>
              <a:rPr lang="en-US" dirty="0" smtClean="0"/>
            </a:br>
            <a:r>
              <a:rPr lang="en-US" dirty="0" smtClean="0"/>
              <a:t>Functional Requirements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User should be able to search for subjects in various streams with default stream always being chosen stream </a:t>
            </a:r>
          </a:p>
          <a:p>
            <a:pPr lvl="0"/>
            <a:r>
              <a:rPr lang="en-IN" dirty="0" smtClean="0"/>
              <a:t>User should be able to specify a topic within a subject to search for </a:t>
            </a:r>
            <a:endParaRPr lang="en-IN" sz="2000" b="1" dirty="0" smtClean="0"/>
          </a:p>
          <a:p>
            <a:pPr lvl="0"/>
            <a:r>
              <a:rPr lang="en-IN" dirty="0" smtClean="0"/>
              <a:t>If user is not sure of which topic he wants or wants multiple topics in a subject the system should provide the user with a list of all topics under the system. </a:t>
            </a:r>
            <a:endParaRPr lang="en-IN" sz="2000" b="1" dirty="0" smtClean="0"/>
          </a:p>
          <a:p>
            <a:pPr lvl="0"/>
            <a:r>
              <a:rPr lang="en-IN" dirty="0" smtClean="0"/>
              <a:t>User should be able to view and sort search history</a:t>
            </a:r>
            <a:endParaRPr lang="en-IN" sz="2000" b="1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br>
              <a:rPr lang="en-US" dirty="0" smtClean="0"/>
            </a:br>
            <a:r>
              <a:rPr lang="en-US" dirty="0" smtClean="0"/>
              <a:t>Non-Functional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Searches should be fast</a:t>
            </a:r>
            <a:endParaRPr lang="en-IN" sz="1600" dirty="0" smtClean="0"/>
          </a:p>
          <a:p>
            <a:pPr lvl="0"/>
            <a:r>
              <a:rPr lang="en-IN" dirty="0" smtClean="0"/>
              <a:t>Details of every user should be private unless otherwise </a:t>
            </a:r>
            <a:r>
              <a:rPr lang="en-IN" dirty="0" smtClean="0"/>
              <a:t>specified </a:t>
            </a:r>
            <a:r>
              <a:rPr lang="en-IN" dirty="0" smtClean="0"/>
              <a:t>by the user.</a:t>
            </a:r>
            <a:endParaRPr lang="en-IN" sz="1600" dirty="0" smtClean="0"/>
          </a:p>
          <a:p>
            <a:pPr lvl="0"/>
            <a:r>
              <a:rPr lang="en-IN" dirty="0" smtClean="0"/>
              <a:t>Data should be coherent</a:t>
            </a:r>
            <a:endParaRPr lang="en-IN" sz="1600" dirty="0" smtClean="0"/>
          </a:p>
          <a:p>
            <a:pPr lvl="0"/>
            <a:r>
              <a:rPr lang="en-IN" dirty="0" smtClean="0"/>
              <a:t>Tutorials should be easy to understand.</a:t>
            </a:r>
            <a:endParaRPr lang="en-IN" sz="1600" dirty="0" smtClean="0"/>
          </a:p>
          <a:p>
            <a:pPr lvl="0"/>
            <a:r>
              <a:rPr lang="en-IN" dirty="0" smtClean="0"/>
              <a:t>System should be reliable</a:t>
            </a:r>
            <a:endParaRPr lang="en-IN" sz="1600" dirty="0" smtClean="0"/>
          </a:p>
          <a:p>
            <a:pPr lvl="0"/>
            <a:r>
              <a:rPr lang="en-IN" dirty="0" smtClean="0"/>
              <a:t>System should not be vulnerable to attacks.</a:t>
            </a:r>
            <a:endParaRPr lang="en-IN" sz="1600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user will first register themselves with system</a:t>
            </a:r>
          </a:p>
          <a:p>
            <a:r>
              <a:rPr lang="en-IN" dirty="0" smtClean="0"/>
              <a:t>The user can then login any time </a:t>
            </a:r>
          </a:p>
          <a:p>
            <a:r>
              <a:rPr lang="en-IN" dirty="0" smtClean="0"/>
              <a:t>To get a tutorial the user will enter the subject name on which they want the tutorial</a:t>
            </a:r>
          </a:p>
          <a:p>
            <a:r>
              <a:rPr lang="en-IN" dirty="0" smtClean="0"/>
              <a:t>the stream will be default but can be changed </a:t>
            </a:r>
          </a:p>
          <a:p>
            <a:endParaRPr lang="en-I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a topic or let system give a list of topics after crawling.</a:t>
            </a:r>
          </a:p>
          <a:p>
            <a:r>
              <a:rPr lang="en-IN" dirty="0" smtClean="0"/>
              <a:t>Crawlers pick up stream relevant and subject relevant data.</a:t>
            </a:r>
          </a:p>
          <a:p>
            <a:r>
              <a:rPr lang="en-IN" dirty="0" smtClean="0"/>
              <a:t>System will rank the data according to 5 criteria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Ranking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Ease of </a:t>
            </a:r>
            <a:r>
              <a:rPr lang="en-IN" dirty="0" err="1" smtClean="0"/>
              <a:t>Understandability</a:t>
            </a:r>
            <a:endParaRPr lang="en-IN" dirty="0" smtClean="0"/>
          </a:p>
          <a:p>
            <a:pPr lvl="1"/>
            <a:r>
              <a:rPr lang="en-IN" dirty="0" smtClean="0"/>
              <a:t>Text corpus are used to generate an average </a:t>
            </a:r>
            <a:r>
              <a:rPr lang="en-IN" dirty="0" err="1" smtClean="0"/>
              <a:t>understandability</a:t>
            </a:r>
            <a:r>
              <a:rPr lang="en-IN" dirty="0" smtClean="0"/>
              <a:t> score for every document</a:t>
            </a:r>
          </a:p>
          <a:p>
            <a:pPr lvl="1"/>
            <a:r>
              <a:rPr lang="en-US" dirty="0" err="1" smtClean="0"/>
              <a:t>EoU</a:t>
            </a:r>
            <a:r>
              <a:rPr lang="en-US" dirty="0" smtClean="0"/>
              <a:t> Score=(avg. understandability % of document)</a:t>
            </a:r>
            <a:endParaRPr lang="en-IN" dirty="0" smtClean="0"/>
          </a:p>
          <a:p>
            <a:pPr lvl="0"/>
            <a:r>
              <a:rPr lang="en-IN" dirty="0" smtClean="0"/>
              <a:t>Diagrams</a:t>
            </a:r>
          </a:p>
          <a:p>
            <a:pPr lvl="1"/>
            <a:r>
              <a:rPr lang="en-IN" dirty="0" smtClean="0"/>
              <a:t>Average score of total diagrams to length of document is found and applied to the ranking. </a:t>
            </a:r>
          </a:p>
          <a:p>
            <a:pPr lvl="1"/>
            <a:r>
              <a:rPr lang="en-US" dirty="0" smtClean="0"/>
              <a:t>Diag. Score=(No Of Diagrams/doc length)</a:t>
            </a:r>
          </a:p>
          <a:p>
            <a:pPr lvl="1"/>
            <a:r>
              <a:rPr lang="en-US" dirty="0" err="1" smtClean="0"/>
              <a:t>Diag</a:t>
            </a:r>
            <a:r>
              <a:rPr lang="en-US" dirty="0" smtClean="0"/>
              <a:t> Score&gt;=5  ,Then Discard Document</a:t>
            </a:r>
          </a:p>
          <a:p>
            <a:pPr lvl="1"/>
            <a:r>
              <a:rPr lang="en-US" dirty="0" smtClean="0"/>
              <a:t>Else Accept and continue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Ranking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 smtClean="0"/>
              <a:t>Examples and Solved Problems</a:t>
            </a:r>
          </a:p>
          <a:p>
            <a:pPr lvl="1"/>
            <a:r>
              <a:rPr lang="en-IN" dirty="0" smtClean="0"/>
              <a:t>Examples or solved problems are very clearly defined and can be easily found because they are preceded by very clear demarcations like “</a:t>
            </a:r>
            <a:r>
              <a:rPr lang="en-IN" dirty="0" err="1" smtClean="0"/>
              <a:t>eg</a:t>
            </a:r>
            <a:r>
              <a:rPr lang="en-IN" dirty="0" smtClean="0"/>
              <a:t>:”,”</a:t>
            </a:r>
            <a:r>
              <a:rPr lang="en-IN" dirty="0" err="1" smtClean="0"/>
              <a:t>Solving”,etc</a:t>
            </a:r>
            <a:endParaRPr lang="en-IN" dirty="0" smtClean="0"/>
          </a:p>
          <a:p>
            <a:pPr lvl="1"/>
            <a:r>
              <a:rPr lang="en-US" dirty="0" smtClean="0"/>
              <a:t>Ex. Score=(No of Examples)</a:t>
            </a:r>
            <a:endParaRPr lang="en-IN" dirty="0" smtClean="0"/>
          </a:p>
          <a:p>
            <a:pPr lvl="0"/>
            <a:r>
              <a:rPr lang="en-IN" dirty="0" err="1" smtClean="0"/>
              <a:t>Descriptivity</a:t>
            </a:r>
            <a:endParaRPr lang="en-IN" dirty="0" smtClean="0"/>
          </a:p>
          <a:p>
            <a:pPr lvl="1"/>
            <a:r>
              <a:rPr lang="en-IN" dirty="0" smtClean="0"/>
              <a:t>The words  “ like”, “can be compared to”, “is similar to”, “works like a”, etc.</a:t>
            </a:r>
          </a:p>
          <a:p>
            <a:pPr lvl="1"/>
            <a:r>
              <a:rPr lang="en-US" dirty="0" err="1" smtClean="0"/>
              <a:t>Desc</a:t>
            </a:r>
            <a:r>
              <a:rPr lang="en-US" dirty="0" smtClean="0"/>
              <a:t>. Score= ( No of Descriptive Parts)</a:t>
            </a:r>
            <a:endParaRPr lang="en-IN" dirty="0" smtClean="0"/>
          </a:p>
          <a:p>
            <a:pPr lvl="0"/>
            <a:r>
              <a:rPr lang="en-IN" dirty="0" smtClean="0"/>
              <a:t>Comments</a:t>
            </a:r>
          </a:p>
          <a:p>
            <a:pPr lvl="1"/>
            <a:r>
              <a:rPr lang="en-IN" dirty="0" smtClean="0"/>
              <a:t>Strength of comments and sentiment behind them can be understood</a:t>
            </a:r>
          </a:p>
          <a:p>
            <a:pPr lvl="1"/>
            <a:r>
              <a:rPr lang="en-US" dirty="0" smtClean="0"/>
              <a:t>Com. Score= ((Weight of Positive Comments)- (Weight Of Negative comments))</a:t>
            </a:r>
          </a:p>
          <a:p>
            <a:pPr lvl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today's world is spread out over thousands of different places</a:t>
            </a:r>
          </a:p>
          <a:p>
            <a:r>
              <a:rPr lang="en-US" dirty="0" smtClean="0"/>
              <a:t>No limit to the number of places holding information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Ranking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score of the document is considered to be a weighted sum of all the scores </a:t>
            </a:r>
          </a:p>
          <a:p>
            <a:r>
              <a:rPr lang="en-US" dirty="0" smtClean="0"/>
              <a:t>The weights are decided on the perceived importance of the criteria</a:t>
            </a:r>
          </a:p>
          <a:p>
            <a:r>
              <a:rPr lang="en-US" dirty="0" smtClean="0"/>
              <a:t>Total Score= ((</a:t>
            </a:r>
            <a:r>
              <a:rPr lang="en-US" dirty="0" err="1" smtClean="0"/>
              <a:t>nxEoUScore</a:t>
            </a:r>
            <a:r>
              <a:rPr lang="en-US" dirty="0" smtClean="0"/>
              <a:t>)+(</a:t>
            </a:r>
            <a:r>
              <a:rPr lang="en-US" dirty="0" err="1" smtClean="0"/>
              <a:t>mx</a:t>
            </a:r>
            <a:r>
              <a:rPr lang="en-US" dirty="0" smtClean="0"/>
              <a:t>(doc </a:t>
            </a:r>
            <a:r>
              <a:rPr lang="en-US" dirty="0" err="1" smtClean="0"/>
              <a:t>lengthxDiag</a:t>
            </a:r>
            <a:r>
              <a:rPr lang="en-US" dirty="0" smtClean="0"/>
              <a:t> Score))+(</a:t>
            </a:r>
            <a:r>
              <a:rPr lang="en-US" dirty="0" err="1" smtClean="0"/>
              <a:t>pxExScore</a:t>
            </a:r>
            <a:r>
              <a:rPr lang="en-US" dirty="0" smtClean="0"/>
              <a:t>)+(</a:t>
            </a:r>
            <a:r>
              <a:rPr lang="en-US" dirty="0" err="1" smtClean="0"/>
              <a:t>pxDes</a:t>
            </a:r>
            <a:r>
              <a:rPr lang="en-US" dirty="0" smtClean="0"/>
              <a:t> Score)+(</a:t>
            </a:r>
            <a:r>
              <a:rPr lang="en-US" dirty="0" err="1" smtClean="0"/>
              <a:t>qx</a:t>
            </a:r>
            <a:r>
              <a:rPr lang="en-US" dirty="0" smtClean="0"/>
              <a:t> Com Score))</a:t>
            </a:r>
          </a:p>
          <a:p>
            <a:r>
              <a:rPr lang="en-US" dirty="0" smtClean="0"/>
              <a:t>m&gt;n&gt;p&gt;q</a:t>
            </a:r>
          </a:p>
          <a:p>
            <a:r>
              <a:rPr lang="en-US" dirty="0" smtClean="0"/>
              <a:t>Data with highest score is chosen for the user.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Data is returned or a list of topics. </a:t>
            </a:r>
          </a:p>
          <a:p>
            <a:r>
              <a:rPr lang="en-IN" dirty="0" smtClean="0"/>
              <a:t>The user will have all the data in every topic ready.  </a:t>
            </a:r>
          </a:p>
          <a:p>
            <a:r>
              <a:rPr lang="en-IN" dirty="0" smtClean="0"/>
              <a:t>The user will also have the option to view their search history</a:t>
            </a:r>
          </a:p>
          <a:p>
            <a:r>
              <a:rPr lang="en-US" dirty="0" smtClean="0"/>
              <a:t>And access previous searches.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42984"/>
            <a:ext cx="8286808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IN" dirty="0" smtClean="0"/>
              <a:t>User Interface </a:t>
            </a:r>
          </a:p>
          <a:p>
            <a:pPr lvl="0">
              <a:buFont typeface="+mj-lt"/>
              <a:buAutoNum type="arabicPeriod"/>
            </a:pPr>
            <a:r>
              <a:rPr lang="en-IN" dirty="0" smtClean="0"/>
              <a:t>Tutorial Database/Cache</a:t>
            </a:r>
          </a:p>
          <a:p>
            <a:pPr lvl="0">
              <a:buFont typeface="+mj-lt"/>
              <a:buAutoNum type="arabicPeriod"/>
            </a:pPr>
            <a:r>
              <a:rPr lang="en-IN" dirty="0" smtClean="0"/>
              <a:t>System Controller</a:t>
            </a:r>
          </a:p>
          <a:p>
            <a:pPr lvl="0">
              <a:buFont typeface="+mj-lt"/>
              <a:buAutoNum type="arabicPeriod"/>
            </a:pPr>
            <a:r>
              <a:rPr lang="en-IN" dirty="0" smtClean="0"/>
              <a:t>Crawler</a:t>
            </a:r>
          </a:p>
          <a:p>
            <a:pPr lvl="0">
              <a:buFont typeface="+mj-lt"/>
              <a:buAutoNum type="arabicPeriod"/>
            </a:pPr>
            <a:r>
              <a:rPr lang="en-IN" dirty="0" smtClean="0"/>
              <a:t>Raw Database</a:t>
            </a:r>
          </a:p>
          <a:p>
            <a:pPr lvl="0">
              <a:buFont typeface="+mj-lt"/>
              <a:buAutoNum type="arabicPeriod"/>
            </a:pPr>
            <a:r>
              <a:rPr lang="en-IN" dirty="0" smtClean="0"/>
              <a:t>User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14729" cy="1320800"/>
          </a:xfrm>
        </p:spPr>
        <p:txBody>
          <a:bodyPr>
            <a:normAutofit/>
          </a:bodyPr>
          <a:lstStyle/>
          <a:p>
            <a:r>
              <a:rPr lang="en-IN" b="1" dirty="0" smtClean="0"/>
              <a:t>WebCrawler: Implementation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 smtClean="0"/>
              <a:t>Usually when we use Google for web searches, personalised results are shown.</a:t>
            </a:r>
          </a:p>
          <a:p>
            <a:pPr fontAlgn="base"/>
            <a:r>
              <a:rPr lang="en-IN" dirty="0" smtClean="0"/>
              <a:t>Web crawler is automated program and doesn’t have personality.</a:t>
            </a:r>
          </a:p>
          <a:p>
            <a:pPr fontAlgn="base"/>
            <a:r>
              <a:rPr lang="en-IN" dirty="0" smtClean="0"/>
              <a:t>So until we give a personality of a known web browser to the web crawler, few hosts refuse the connection request.</a:t>
            </a:r>
          </a:p>
          <a:p>
            <a:pPr fontAlgn="base"/>
            <a:r>
              <a:rPr lang="en-IN" dirty="0" smtClean="0"/>
              <a:t>Here we have used Mozilla 5.0 to personalise our web crawler.</a:t>
            </a:r>
          </a:p>
          <a:p>
            <a:pPr fontAlgn="base"/>
            <a:r>
              <a:rPr lang="en-IN" dirty="0" smtClean="0"/>
              <a:t>Now every host grants access to our web crawler and continuous </a:t>
            </a:r>
            <a:r>
              <a:rPr lang="en-IN" dirty="0" err="1" smtClean="0"/>
              <a:t>bwe</a:t>
            </a:r>
            <a:r>
              <a:rPr lang="en-IN" dirty="0" smtClean="0"/>
              <a:t> crawling can be performed if resources allow it.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98705" cy="1320800"/>
          </a:xfrm>
        </p:spPr>
        <p:txBody>
          <a:bodyPr>
            <a:normAutofit/>
          </a:bodyPr>
          <a:lstStyle/>
          <a:p>
            <a:r>
              <a:rPr lang="en-IN" b="1" dirty="0" smtClean="0"/>
              <a:t>WebCrawler: Implementation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Current implementation of web crawler works in two parts.</a:t>
            </a:r>
          </a:p>
          <a:p>
            <a:pPr fontAlgn="base"/>
            <a:r>
              <a:rPr lang="en-IN" dirty="0" smtClean="0"/>
              <a:t>First one works on finding links which contain relevant data and store them in database.</a:t>
            </a:r>
          </a:p>
          <a:p>
            <a:pPr fontAlgn="base"/>
            <a:r>
              <a:rPr lang="en-IN" dirty="0" smtClean="0"/>
              <a:t>While </a:t>
            </a:r>
            <a:r>
              <a:rPr lang="en-IN" dirty="0" smtClean="0"/>
              <a:t>second one works on </a:t>
            </a:r>
            <a:r>
              <a:rPr lang="en-IN" dirty="0" smtClean="0"/>
              <a:t>extracting only the </a:t>
            </a:r>
            <a:r>
              <a:rPr lang="en-IN" dirty="0" smtClean="0"/>
              <a:t>data part from each page.</a:t>
            </a:r>
          </a:p>
          <a:p>
            <a:pPr fontAlgn="base"/>
            <a:r>
              <a:rPr lang="en-IN" dirty="0" smtClean="0"/>
              <a:t>Here web crawlers are implemented in Python language on the version 2.7.0 </a:t>
            </a:r>
          </a:p>
          <a:p>
            <a:pPr fontAlgn="base"/>
            <a:r>
              <a:rPr lang="en-IN" dirty="0" smtClean="0"/>
              <a:t>Relevance is found with help of Google at this time in the first crawler part.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54" y="620688"/>
            <a:ext cx="6626697" cy="1320800"/>
          </a:xfrm>
        </p:spPr>
        <p:txBody>
          <a:bodyPr>
            <a:normAutofit/>
          </a:bodyPr>
          <a:lstStyle/>
          <a:p>
            <a:r>
              <a:rPr lang="en-IN" b="1" dirty="0" smtClean="0"/>
              <a:t>WebCrawler: Implementation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Web crawler development was eased by help of already available libraries which cuts down development time drastically</a:t>
            </a:r>
          </a:p>
          <a:p>
            <a:pPr fontAlgn="base"/>
            <a:r>
              <a:rPr lang="en-IN" dirty="0" smtClean="0"/>
              <a:t>We used libraries such as ‘</a:t>
            </a:r>
            <a:r>
              <a:rPr lang="en-IN" dirty="0" err="1" smtClean="0"/>
              <a:t>urllib</a:t>
            </a:r>
            <a:r>
              <a:rPr lang="en-IN" dirty="0" smtClean="0"/>
              <a:t>’ ‘</a:t>
            </a:r>
            <a:r>
              <a:rPr lang="en-IN" dirty="0" err="1" smtClean="0"/>
              <a:t>BeautifulSoup</a:t>
            </a:r>
            <a:r>
              <a:rPr lang="en-IN" dirty="0" smtClean="0"/>
              <a:t>’ which made our work easy.</a:t>
            </a:r>
          </a:p>
          <a:p>
            <a:pPr fontAlgn="base"/>
            <a:r>
              <a:rPr lang="en-IN" dirty="0" smtClean="0"/>
              <a:t>Current relevant web crawling functionality is based on Google.  </a:t>
            </a:r>
          </a:p>
          <a:p>
            <a:pPr fontAlgn="base"/>
            <a:r>
              <a:rPr lang="en-IN" dirty="0" smtClean="0"/>
              <a:t>We seek to develop our own focused web crawler if resources available to us permit that.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EoU</a:t>
            </a:r>
            <a:r>
              <a:rPr lang="en-US" dirty="0" smtClean="0"/>
              <a:t>(Ease Of Understandability) Score=4.935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(Diagram) Score=0.125</a:t>
            </a:r>
          </a:p>
          <a:p>
            <a:r>
              <a:rPr lang="en-US" dirty="0" smtClean="0"/>
              <a:t>Ex (Example) Score=0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Descriptivity</a:t>
            </a:r>
            <a:r>
              <a:rPr lang="en-US" dirty="0" smtClean="0"/>
              <a:t>) Score=10</a:t>
            </a:r>
          </a:p>
          <a:p>
            <a:r>
              <a:rPr lang="en-US" dirty="0" smtClean="0"/>
              <a:t>Com (Comments)Score=0</a:t>
            </a:r>
          </a:p>
          <a:p>
            <a:r>
              <a:rPr lang="en-US" dirty="0" smtClean="0"/>
              <a:t>Total Score=49.35+20+0+50+0=119.35</a:t>
            </a:r>
          </a:p>
          <a:p>
            <a:r>
              <a:rPr lang="en-US" dirty="0" smtClean="0"/>
              <a:t>Assuming n=10,m=10,p=5,q=3 for all the following examples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72213" y="0"/>
          <a:ext cx="28717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5667139" imgH="8019997" progId="AcroExch.Document.7">
                  <p:link updateAutomatic="1"/>
                </p:oleObj>
              </mc:Choice>
              <mc:Fallback>
                <p:oleObj name="Acrobat Document" r:id="rId3" imgW="5667139" imgH="8019997" progId="AcroExch.Document.7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0"/>
                        <a:ext cx="2871787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EoU</a:t>
            </a:r>
            <a:r>
              <a:rPr lang="en-US" dirty="0" smtClean="0"/>
              <a:t>(Ease Of Understandability) Score=3.1908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(Diagram) Score=0.3125</a:t>
            </a:r>
          </a:p>
          <a:p>
            <a:r>
              <a:rPr lang="en-US" dirty="0" smtClean="0"/>
              <a:t>Ex (Example) Score=1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Descriptivity</a:t>
            </a:r>
            <a:r>
              <a:rPr lang="en-US" dirty="0" smtClean="0"/>
              <a:t>) Score=9</a:t>
            </a:r>
          </a:p>
          <a:p>
            <a:r>
              <a:rPr lang="en-US" dirty="0" smtClean="0"/>
              <a:t>Com (Comments)Score=0</a:t>
            </a:r>
          </a:p>
          <a:p>
            <a:r>
              <a:rPr lang="en-US" dirty="0" smtClean="0"/>
              <a:t>Total Score=31.908+50+5+45+0=131.908</a:t>
            </a:r>
          </a:p>
          <a:p>
            <a:r>
              <a:rPr lang="en-US" dirty="0" smtClean="0"/>
              <a:t>Assuming n=10,m=10,p=5,q=3 for all the following examples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43636" y="571480"/>
          <a:ext cx="28717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3" imgW="5667139" imgH="8019997" progId="AcroExch.Document.7">
                  <p:link updateAutomatic="1"/>
                </p:oleObj>
              </mc:Choice>
              <mc:Fallback>
                <p:oleObj name="Acrobat Document" r:id="rId3" imgW="5667139" imgH="8019997" progId="AcroExch.Document.7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571480"/>
                        <a:ext cx="2871787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Example-3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EoU</a:t>
            </a:r>
            <a:r>
              <a:rPr lang="en-US" dirty="0" smtClean="0"/>
              <a:t>(Ease Of Understandability) Score=6.3218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(Diagram) Score=0.818</a:t>
            </a:r>
          </a:p>
          <a:p>
            <a:r>
              <a:rPr lang="en-US" dirty="0" smtClean="0"/>
              <a:t>Ex (Example) Score=4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Descriptivity</a:t>
            </a:r>
            <a:r>
              <a:rPr lang="en-US" dirty="0" smtClean="0"/>
              <a:t>) Score=12</a:t>
            </a:r>
          </a:p>
          <a:p>
            <a:r>
              <a:rPr lang="en-US" dirty="0" smtClean="0"/>
              <a:t>Com (Comments)Score=0</a:t>
            </a:r>
          </a:p>
          <a:p>
            <a:r>
              <a:rPr lang="en-US" dirty="0" smtClean="0"/>
              <a:t>Total Score=63.218+90+20+60+0=233.218</a:t>
            </a:r>
          </a:p>
          <a:p>
            <a:r>
              <a:rPr lang="en-US" dirty="0" smtClean="0"/>
              <a:t>Assuming n=10,m=10,p=5,q=3 for all the following examples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60545"/>
              </p:ext>
            </p:extLst>
          </p:nvPr>
        </p:nvGraphicFramePr>
        <p:xfrm>
          <a:off x="6429388" y="0"/>
          <a:ext cx="28717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Acrobat Document" r:id="rId3" imgW="5667139" imgH="8019997" progId="AcroExch.Document.7">
                  <p:link updateAutomatic="1"/>
                </p:oleObj>
              </mc:Choice>
              <mc:Fallback>
                <p:oleObj name="Acrobat Document" r:id="rId3" imgW="5667139" imgH="8019997" progId="AcroExch.Document.7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0"/>
                        <a:ext cx="2871787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guarantee to the grade or relevance of the information</a:t>
            </a:r>
          </a:p>
          <a:p>
            <a:r>
              <a:rPr lang="en-US" dirty="0" smtClean="0"/>
              <a:t>Combine all data to a single location after judging relevant information.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Example-4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EoU</a:t>
            </a:r>
            <a:r>
              <a:rPr lang="en-US" dirty="0" smtClean="0"/>
              <a:t>(Ease Of Understandability) Score=4.682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(Diagram) Score=0.4</a:t>
            </a:r>
          </a:p>
          <a:p>
            <a:r>
              <a:rPr lang="en-US" dirty="0" smtClean="0"/>
              <a:t>Ex (Example) Score=3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Descriptivity</a:t>
            </a:r>
            <a:r>
              <a:rPr lang="en-US" dirty="0" smtClean="0"/>
              <a:t>) Score=9</a:t>
            </a:r>
          </a:p>
          <a:p>
            <a:r>
              <a:rPr lang="en-US" dirty="0" smtClean="0"/>
              <a:t>Com (Comments)Score=0</a:t>
            </a:r>
          </a:p>
          <a:p>
            <a:r>
              <a:rPr lang="en-US" dirty="0" smtClean="0"/>
              <a:t>Total Score=46.82+20+15+45+0=126.82</a:t>
            </a:r>
          </a:p>
          <a:p>
            <a:r>
              <a:rPr lang="en-US" dirty="0" smtClean="0"/>
              <a:t>Assuming n=10,m=10,p=5,q=3 for all the following examples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38582" y="0"/>
          <a:ext cx="3105418" cy="439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3" imgW="5668166" imgH="8019048" progId="AcroExch.Document.7">
                  <p:embed/>
                </p:oleObj>
              </mc:Choice>
              <mc:Fallback>
                <p:oleObj name="Acrobat Document" r:id="rId3" imgW="5668166" imgH="8019048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582" y="0"/>
                        <a:ext cx="3105418" cy="4394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Example-5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EoU</a:t>
            </a:r>
            <a:r>
              <a:rPr lang="en-US" dirty="0" smtClean="0"/>
              <a:t>(Ease Of Understandability) Score=4.908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(Diagram) Score=0.222</a:t>
            </a:r>
          </a:p>
          <a:p>
            <a:r>
              <a:rPr lang="en-US" dirty="0" smtClean="0"/>
              <a:t>Ex (Example) Score=0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Descriptivity</a:t>
            </a:r>
            <a:r>
              <a:rPr lang="en-US" dirty="0" smtClean="0"/>
              <a:t>) Score=12</a:t>
            </a:r>
          </a:p>
          <a:p>
            <a:r>
              <a:rPr lang="en-US" dirty="0" smtClean="0"/>
              <a:t>Com (Comments)Score=0</a:t>
            </a:r>
          </a:p>
          <a:p>
            <a:r>
              <a:rPr lang="en-US" dirty="0" smtClean="0"/>
              <a:t>Total Score=49.08+40+0+60+0=149.08</a:t>
            </a:r>
          </a:p>
          <a:p>
            <a:r>
              <a:rPr lang="en-US" dirty="0" smtClean="0"/>
              <a:t>Assuming n=10,m=10,p=5,q=3 for all the following examples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72213" y="0"/>
          <a:ext cx="28717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3" imgW="5667139" imgH="8019997" progId="AcroExch.Document.7">
                  <p:link updateAutomatic="1"/>
                </p:oleObj>
              </mc:Choice>
              <mc:Fallback>
                <p:oleObj name="Acrobat Document" r:id="rId3" imgW="5667139" imgH="8019997" progId="AcroExch.Document.7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0"/>
                        <a:ext cx="2871787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We can use machine learning to extract only relevant information from pages making the ranking and crawling more efficient.</a:t>
            </a:r>
          </a:p>
          <a:p>
            <a:pPr fontAlgn="base"/>
            <a:r>
              <a:rPr lang="en-IN" dirty="0" smtClean="0"/>
              <a:t>The system can learn data from the various data taken and create a tutorial of its own</a:t>
            </a:r>
          </a:p>
          <a:p>
            <a:pPr fontAlgn="base"/>
            <a:r>
              <a:rPr lang="en-IN" dirty="0" smtClean="0"/>
              <a:t>The project can be expanded to take data from all stream rather than just computer science 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The system architecture and the general implementation details have been figured out.</a:t>
            </a:r>
          </a:p>
          <a:p>
            <a:pPr fontAlgn="base"/>
            <a:r>
              <a:rPr lang="en-IN" dirty="0" smtClean="0"/>
              <a:t>The crawler  system to take information from the internet and put the data into a new database has been studied and architectures for that system have also been illustrated</a:t>
            </a:r>
          </a:p>
          <a:p>
            <a:pPr fontAlgn="base"/>
            <a:r>
              <a:rPr lang="en-IN" dirty="0" smtClean="0"/>
              <a:t>The relevant text corpuses have been found and implemented for machine learning.</a:t>
            </a:r>
          </a:p>
          <a:p>
            <a:pPr fontAlgn="base"/>
            <a:r>
              <a:rPr lang="en-IN" dirty="0" smtClean="0"/>
              <a:t>The logic for ranking of the documents has been outlined and demonstrated.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45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system to prepare tutorials based on input subject and stream</a:t>
            </a:r>
          </a:p>
          <a:p>
            <a:r>
              <a:rPr lang="en-US" dirty="0" smtClean="0"/>
              <a:t>Create a user centric easy to use system </a:t>
            </a:r>
          </a:p>
          <a:p>
            <a:r>
              <a:rPr lang="en-US" dirty="0" smtClean="0"/>
              <a:t>Help the user get information from multiple locations in a single location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the web and gather information efficiently</a:t>
            </a:r>
          </a:p>
          <a:p>
            <a:r>
              <a:rPr lang="en-US" dirty="0" smtClean="0"/>
              <a:t>Prepare the information in the best possible way.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 across multiple branches</a:t>
            </a:r>
          </a:p>
          <a:p>
            <a:r>
              <a:rPr lang="en-US" dirty="0" smtClean="0"/>
              <a:t>Can be used as a massive time saver by any one looking for data on any project.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3880773"/>
          </a:xfrm>
        </p:spPr>
        <p:txBody>
          <a:bodyPr/>
          <a:lstStyle/>
          <a:p>
            <a:r>
              <a:rPr lang="en-US" sz="2400" b="1" dirty="0" smtClean="0"/>
              <a:t>Web Crawler: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5" y="2369034"/>
            <a:ext cx="6561222" cy="40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93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30" y="1484784"/>
            <a:ext cx="6347714" cy="3880773"/>
          </a:xfrm>
        </p:spPr>
        <p:txBody>
          <a:bodyPr/>
          <a:lstStyle/>
          <a:p>
            <a:r>
              <a:rPr lang="en-US" sz="2400" b="1" dirty="0"/>
              <a:t>Web Crawler: </a:t>
            </a:r>
            <a:r>
              <a:rPr lang="en-US" sz="2400" b="1" dirty="0" smtClean="0"/>
              <a:t>Added Functionality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6" y="2720238"/>
            <a:ext cx="3607819" cy="168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2348880"/>
            <a:ext cx="4805959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46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0728"/>
            <a:ext cx="6347714" cy="3880773"/>
          </a:xfrm>
        </p:spPr>
        <p:txBody>
          <a:bodyPr/>
          <a:lstStyle/>
          <a:p>
            <a:r>
              <a:rPr lang="en-US" sz="2400" b="1" dirty="0"/>
              <a:t>Web Crawler: Added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581448"/>
            <a:ext cx="5204618" cy="48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74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4766</TotalTime>
  <Words>1226</Words>
  <Application>Microsoft Office PowerPoint</Application>
  <PresentationFormat>On-screen Show (4:3)</PresentationFormat>
  <Paragraphs>185</Paragraphs>
  <Slides>34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Trebuchet MS</vt:lpstr>
      <vt:lpstr>Wingdings 3</vt:lpstr>
      <vt:lpstr>Facet</vt:lpstr>
      <vt:lpstr>C:\Users\George\Downloads\BE PROJECT\Papers\Ex1.pdf</vt:lpstr>
      <vt:lpstr>C:\Users\George\Downloads\BE PROJECT\Papers\Ex2.pdf</vt:lpstr>
      <vt:lpstr>C:\Users\George\Downloads\BE PROJECT\Papers\Ex3.pdf</vt:lpstr>
      <vt:lpstr>C:\Users\George\Downloads\BE PROJECT\Papers\Ex5.pdf</vt:lpstr>
      <vt:lpstr>Acrobat Document</vt:lpstr>
      <vt:lpstr>THE TUTORIAL BUILDER SYSTEM</vt:lpstr>
      <vt:lpstr>Problem Statement</vt:lpstr>
      <vt:lpstr>Problem Statement</vt:lpstr>
      <vt:lpstr>Aims And Objectives</vt:lpstr>
      <vt:lpstr>Aims And Objectives</vt:lpstr>
      <vt:lpstr>Scope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Proposed System</vt:lpstr>
      <vt:lpstr>Requirement Analysis Functional Requirements  </vt:lpstr>
      <vt:lpstr>Requirement Analysis Non-Functional Requirements</vt:lpstr>
      <vt:lpstr>Methodology</vt:lpstr>
      <vt:lpstr>Methodology</vt:lpstr>
      <vt:lpstr>Methodology Ranking</vt:lpstr>
      <vt:lpstr>Methodology Ranking</vt:lpstr>
      <vt:lpstr>Methodology Ranking</vt:lpstr>
      <vt:lpstr>Methodology</vt:lpstr>
      <vt:lpstr>System Architecture </vt:lpstr>
      <vt:lpstr>System Architecture</vt:lpstr>
      <vt:lpstr>WebCrawler: Implementation </vt:lpstr>
      <vt:lpstr>WebCrawler: Implementation </vt:lpstr>
      <vt:lpstr>WebCrawler: Implementation </vt:lpstr>
      <vt:lpstr>Ranking Example-1</vt:lpstr>
      <vt:lpstr>Ranking Example-2</vt:lpstr>
      <vt:lpstr>Ranking Example-3</vt:lpstr>
      <vt:lpstr>Ranking Example-4</vt:lpstr>
      <vt:lpstr>Ranking Example-5</vt:lpstr>
      <vt:lpstr>Future Scope</vt:lpstr>
      <vt:lpstr>Conclusion</vt:lpstr>
      <vt:lpstr>THE END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</dc:title>
  <dc:creator>George</dc:creator>
  <cp:lastModifiedBy>Neil Chettiar</cp:lastModifiedBy>
  <cp:revision>236</cp:revision>
  <dcterms:created xsi:type="dcterms:W3CDTF">2014-09-27T14:13:57Z</dcterms:created>
  <dcterms:modified xsi:type="dcterms:W3CDTF">2014-11-06T07:06:43Z</dcterms:modified>
</cp:coreProperties>
</file>