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66" r:id="rId2"/>
    <p:sldId id="256" r:id="rId3"/>
    <p:sldId id="287" r:id="rId4"/>
    <p:sldId id="260" r:id="rId5"/>
    <p:sldId id="261" r:id="rId6"/>
    <p:sldId id="262" r:id="rId7"/>
    <p:sldId id="263" r:id="rId8"/>
    <p:sldId id="264" r:id="rId9"/>
    <p:sldId id="288" r:id="rId10"/>
    <p:sldId id="265"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17EAEB-B647-47AF-BAF2-D3C9F6EAF53B}">
          <p14:sldIdLst>
            <p14:sldId id="266"/>
            <p14:sldId id="256"/>
            <p14:sldId id="287"/>
            <p14:sldId id="260"/>
            <p14:sldId id="261"/>
            <p14:sldId id="262"/>
            <p14:sldId id="263"/>
            <p14:sldId id="264"/>
            <p14:sldId id="288"/>
            <p14:sldId id="265"/>
            <p14:sldId id="267"/>
            <p14:sldId id="268"/>
            <p14:sldId id="269"/>
            <p14:sldId id="270"/>
            <p14:sldId id="272"/>
            <p14:sldId id="273"/>
            <p14:sldId id="274"/>
            <p14:sldId id="275"/>
            <p14:sldId id="276"/>
            <p14:sldId id="277"/>
            <p14:sldId id="278"/>
            <p14:sldId id="279"/>
            <p14:sldId id="280"/>
            <p14:sldId id="281"/>
            <p14:sldId id="282"/>
            <p14:sldId id="283"/>
            <p14:sldId id="284"/>
            <p14:sldId id="285"/>
            <p14:sldId id="28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624" autoAdjust="0"/>
  </p:normalViewPr>
  <p:slideViewPr>
    <p:cSldViewPr>
      <p:cViewPr varScale="1">
        <p:scale>
          <a:sx n="70" d="100"/>
          <a:sy n="70" d="100"/>
        </p:scale>
        <p:origin x="-1156"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59AEE6-2CEF-48BD-BC21-57E42054A6B0}" type="datetimeFigureOut">
              <a:rPr lang="en-US" smtClean="0"/>
              <a:t>6/6/2021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64B226-58C3-4513-8AEF-9219A47B20AC}" type="slidenum">
              <a:rPr lang="en-US" smtClean="0"/>
              <a:t>‹#›</a:t>
            </a:fld>
            <a:endParaRPr lang="en-US"/>
          </a:p>
        </p:txBody>
      </p:sp>
    </p:spTree>
    <p:extLst>
      <p:ext uri="{BB962C8B-B14F-4D97-AF65-F5344CB8AC3E}">
        <p14:creationId xmlns:p14="http://schemas.microsoft.com/office/powerpoint/2010/main" val="41663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321DD0-0BC3-47DB-99F9-5BDB8983C484}" type="datetimeFigureOut">
              <a:rPr lang="en-US" smtClean="0"/>
              <a:t>6/6/2021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B2D4F8-E727-44A3-B9AB-AA7EE1B8D4ED}" type="slidenum">
              <a:rPr lang="en-US" smtClean="0"/>
              <a:t>‹#›</a:t>
            </a:fld>
            <a:endParaRPr lang="en-US"/>
          </a:p>
        </p:txBody>
      </p:sp>
    </p:spTree>
    <p:extLst>
      <p:ext uri="{BB962C8B-B14F-4D97-AF65-F5344CB8AC3E}">
        <p14:creationId xmlns:p14="http://schemas.microsoft.com/office/powerpoint/2010/main" val="15694025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B2D4F8-E727-44A3-B9AB-AA7EE1B8D4ED}" type="slidenum">
              <a:rPr lang="en-US" smtClean="0"/>
              <a:t>5</a:t>
            </a:fld>
            <a:endParaRPr lang="en-US"/>
          </a:p>
        </p:txBody>
      </p:sp>
    </p:spTree>
    <p:extLst>
      <p:ext uri="{BB962C8B-B14F-4D97-AF65-F5344CB8AC3E}">
        <p14:creationId xmlns:p14="http://schemas.microsoft.com/office/powerpoint/2010/main" val="1083622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353F9EE-3306-474E-8135-ECB3CFDBA647}" type="datetime1">
              <a:rPr lang="en-US" smtClean="0"/>
              <a:t>6/6/2021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D185DB-EAF5-4252-8487-FD73C97ED953}" type="datetime1">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81D842-3C6A-4C95-AF2E-AF590891B63E}" type="datetime1">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17EB-C6BF-470F-A2FF-6DF048ADC757}" type="datetime1">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224CE5-B034-4779-80EF-8D12CADBB00C}" type="datetime1">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06B1770-E9BE-4240-9534-669475A3BFFA}" type="datetime1">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0D40CEE-6175-43A3-9B0D-64DE4E1E80DB}" type="datetime1">
              <a:rPr lang="en-US" smtClean="0"/>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6E5409-3BAA-41ED-8633-8989004E1963}" type="datetime1">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3EDCD-313E-4195-B124-BFA6ED1022AC}" type="datetime1">
              <a:rPr lang="en-US" smtClean="0"/>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9A55B-CC5C-4229-8AB0-BEB1169D94F0}" type="datetime1">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5B7550-1BEF-4153-B2AE-E7FD50DB752B}" type="datetime1">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CB494693-3FD1-4E64-91DF-84E1DF06A24E}" type="datetime1">
              <a:rPr lang="en-US" smtClean="0"/>
              <a:t>6/6/2021</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Bevel 11"/>
          <p:cNvSpPr/>
          <p:nvPr/>
        </p:nvSpPr>
        <p:spPr>
          <a:xfrm>
            <a:off x="1066800" y="1263713"/>
            <a:ext cx="6781800" cy="4191000"/>
          </a:xfrm>
          <a:prstGeom prst="bevel">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4400" b="1" dirty="0" smtClean="0">
                <a:solidFill>
                  <a:schemeClr val="tx2"/>
                </a:solidFill>
              </a:rPr>
              <a:t>Student Attendance System</a:t>
            </a:r>
            <a:endParaRPr lang="en-US" sz="4400" b="1" dirty="0">
              <a:solidFill>
                <a:schemeClr val="tx2"/>
              </a:solidFill>
            </a:endParaRPr>
          </a:p>
        </p:txBody>
      </p:sp>
    </p:spTree>
    <p:extLst>
      <p:ext uri="{BB962C8B-B14F-4D97-AF65-F5344CB8AC3E}">
        <p14:creationId xmlns:p14="http://schemas.microsoft.com/office/powerpoint/2010/main" val="458988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362200"/>
            <a:ext cx="7315200" cy="1154097"/>
          </a:xfrm>
        </p:spPr>
        <p:txBody>
          <a:bodyPr>
            <a:normAutofit/>
          </a:bodyPr>
          <a:lstStyle/>
          <a:p>
            <a:pPr algn="ctr"/>
            <a:r>
              <a:rPr lang="en-US" sz="4400" dirty="0"/>
              <a:t>System sequence Diagram</a:t>
            </a:r>
            <a:endParaRPr lang="en-US" sz="4400" dirty="0"/>
          </a:p>
        </p:txBody>
      </p:sp>
    </p:spTree>
    <p:extLst>
      <p:ext uri="{BB962C8B-B14F-4D97-AF65-F5344CB8AC3E}">
        <p14:creationId xmlns:p14="http://schemas.microsoft.com/office/powerpoint/2010/main" val="2969741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67710"/>
            <a:ext cx="7315200" cy="4866290"/>
          </a:xfrm>
        </p:spPr>
        <p:txBody>
          <a:bodyPr>
            <a:normAutofit/>
          </a:bodyPr>
          <a:lstStyle/>
          <a:p>
            <a:pPr marL="45720" indent="0" algn="ctr">
              <a:buNone/>
            </a:pPr>
            <a:r>
              <a:rPr lang="en-US" sz="3200" b="1" dirty="0" smtClean="0">
                <a:solidFill>
                  <a:schemeClr val="tx2"/>
                </a:solidFill>
              </a:rPr>
              <a:t>First Stage</a:t>
            </a:r>
          </a:p>
          <a:p>
            <a:pPr marL="45720" indent="0" algn="ctr">
              <a:buNone/>
            </a:pPr>
            <a:endParaRPr lang="en-US" sz="2400" b="1" dirty="0">
              <a:solidFill>
                <a:schemeClr val="tx2"/>
              </a:solidFill>
            </a:endParaRPr>
          </a:p>
          <a:p>
            <a:pPr marL="45720" indent="0" algn="ctr">
              <a:buNone/>
            </a:pPr>
            <a:endParaRPr lang="en-US" sz="2400" b="1" dirty="0" smtClean="0">
              <a:solidFill>
                <a:schemeClr val="tx2"/>
              </a:solidFill>
            </a:endParaRPr>
          </a:p>
          <a:p>
            <a:pPr marL="45720" indent="0" algn="ctr">
              <a:buNone/>
            </a:pPr>
            <a:endParaRPr lang="en-US" sz="2400" b="1" dirty="0">
              <a:solidFill>
                <a:schemeClr val="tx2"/>
              </a:solidFill>
            </a:endParaRPr>
          </a:p>
          <a:p>
            <a:pPr marL="45720" indent="0" algn="ctr">
              <a:buNone/>
            </a:pPr>
            <a:endParaRPr lang="en-US" sz="2400" b="1" dirty="0" smtClean="0">
              <a:solidFill>
                <a:schemeClr val="tx2"/>
              </a:solidFill>
            </a:endParaRPr>
          </a:p>
          <a:p>
            <a:pPr marL="45720" indent="0" algn="ctr">
              <a:buNone/>
            </a:pPr>
            <a:endParaRPr lang="en-US" sz="2400" b="1" dirty="0">
              <a:solidFill>
                <a:schemeClr val="tx2"/>
              </a:solidFill>
            </a:endParaRPr>
          </a:p>
          <a:p>
            <a:pPr marL="45720" indent="0" algn="ctr">
              <a:buNone/>
            </a:pPr>
            <a:endParaRPr lang="en-US" sz="2400" b="1" dirty="0" smtClean="0">
              <a:solidFill>
                <a:schemeClr val="tx2"/>
              </a:solidFill>
            </a:endParaRPr>
          </a:p>
          <a:p>
            <a:pPr marL="45720" indent="0" algn="ctr">
              <a:buNone/>
            </a:pPr>
            <a:endParaRPr lang="en-US" sz="2400" b="1" dirty="0" smtClean="0">
              <a:solidFill>
                <a:schemeClr val="tx2"/>
              </a:solidFill>
            </a:endParaRPr>
          </a:p>
          <a:p>
            <a:pPr>
              <a:buFont typeface="Wingdings" pitchFamily="2" charset="2"/>
              <a:buChar char="§"/>
            </a:pPr>
            <a:r>
              <a:rPr lang="en-US" sz="2400" dirty="0" smtClean="0">
                <a:solidFill>
                  <a:schemeClr val="tx2"/>
                </a:solidFill>
              </a:rPr>
              <a:t>Student sign up to join the system, then Admin save his data into the data-base server.</a:t>
            </a:r>
          </a:p>
          <a:p>
            <a:pPr marL="45720" indent="0">
              <a:buNone/>
            </a:pPr>
            <a:endParaRPr lang="en-US" sz="2400" b="1" dirty="0">
              <a:solidFill>
                <a:schemeClr val="tx2"/>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95399"/>
            <a:ext cx="7315200" cy="2209801"/>
          </a:xfrm>
          <a:prstGeom prst="rect">
            <a:avLst/>
          </a:prstGeom>
        </p:spPr>
      </p:pic>
    </p:spTree>
    <p:extLst>
      <p:ext uri="{BB962C8B-B14F-4D97-AF65-F5344CB8AC3E}">
        <p14:creationId xmlns:p14="http://schemas.microsoft.com/office/powerpoint/2010/main" val="3762526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001000" cy="6324600"/>
          </a:xfrm>
        </p:spPr>
        <p:txBody>
          <a:bodyPr>
            <a:normAutofit lnSpcReduction="10000"/>
          </a:bodyPr>
          <a:lstStyle/>
          <a:p>
            <a:pPr marL="45720" indent="0" algn="ctr">
              <a:buNone/>
            </a:pPr>
            <a:r>
              <a:rPr lang="en-US" sz="3200" b="1" dirty="0" smtClean="0">
                <a:solidFill>
                  <a:schemeClr val="tx2"/>
                </a:solidFill>
              </a:rPr>
              <a:t>Second Stage</a:t>
            </a:r>
          </a:p>
          <a:p>
            <a:pPr marL="45720" indent="0" algn="ctr">
              <a:buNone/>
            </a:pPr>
            <a:endParaRPr lang="en-US" sz="3200" b="1" dirty="0">
              <a:solidFill>
                <a:schemeClr val="tx2"/>
              </a:solidFill>
            </a:endParaRPr>
          </a:p>
          <a:p>
            <a:pPr marL="45720" indent="0" algn="ctr">
              <a:buNone/>
            </a:pPr>
            <a:endParaRPr lang="en-US" sz="3200" b="1" dirty="0" smtClean="0">
              <a:solidFill>
                <a:schemeClr val="tx2"/>
              </a:solidFill>
            </a:endParaRPr>
          </a:p>
          <a:p>
            <a:pPr marL="45720" indent="0" algn="ctr">
              <a:buNone/>
            </a:pPr>
            <a:endParaRPr lang="en-US" sz="3200" b="1" dirty="0">
              <a:solidFill>
                <a:schemeClr val="tx2"/>
              </a:solidFill>
            </a:endParaRPr>
          </a:p>
          <a:p>
            <a:pPr marL="45720" indent="0" algn="ctr">
              <a:buNone/>
            </a:pPr>
            <a:endParaRPr lang="en-US" sz="3200" b="1" dirty="0" smtClean="0">
              <a:solidFill>
                <a:schemeClr val="tx2"/>
              </a:solidFill>
            </a:endParaRPr>
          </a:p>
          <a:p>
            <a:pPr marL="45720" indent="0" algn="ctr">
              <a:buNone/>
            </a:pPr>
            <a:endParaRPr lang="en-US" sz="3200" b="1" dirty="0">
              <a:solidFill>
                <a:schemeClr val="tx2"/>
              </a:solidFill>
            </a:endParaRPr>
          </a:p>
          <a:p>
            <a:pPr marL="45720" indent="0" algn="ctr">
              <a:buNone/>
            </a:pPr>
            <a:endParaRPr lang="en-US" sz="3200" b="1" dirty="0" smtClean="0">
              <a:solidFill>
                <a:schemeClr val="tx2"/>
              </a:solidFill>
            </a:endParaRPr>
          </a:p>
          <a:p>
            <a:pPr marL="45720" indent="0" algn="ctr">
              <a:buNone/>
            </a:pPr>
            <a:endParaRPr lang="en-US" sz="3200" b="1" dirty="0">
              <a:solidFill>
                <a:schemeClr val="tx2"/>
              </a:solidFill>
            </a:endParaRPr>
          </a:p>
          <a:p>
            <a:pPr marL="45720" indent="0" algn="ctr">
              <a:buNone/>
            </a:pPr>
            <a:endParaRPr lang="en-US" sz="3200" b="1" dirty="0" smtClean="0">
              <a:solidFill>
                <a:schemeClr val="tx2"/>
              </a:solidFill>
            </a:endParaRPr>
          </a:p>
          <a:p>
            <a:pPr algn="just">
              <a:buFont typeface="Wingdings" pitchFamily="2" charset="2"/>
              <a:buChar char="§"/>
            </a:pPr>
            <a:r>
              <a:rPr lang="en-US" sz="2400" dirty="0" smtClean="0">
                <a:solidFill>
                  <a:schemeClr val="tx2"/>
                </a:solidFill>
              </a:rPr>
              <a:t>Student submit to semester only if he pass last semester.</a:t>
            </a:r>
          </a:p>
          <a:p>
            <a:pPr algn="just">
              <a:buFont typeface="Wingdings" pitchFamily="2" charset="2"/>
              <a:buChar char="§"/>
            </a:pPr>
            <a:r>
              <a:rPr lang="en-US" sz="2400" dirty="0" smtClean="0">
                <a:solidFill>
                  <a:schemeClr val="tx2"/>
                </a:solidFill>
              </a:rPr>
              <a:t>After that  he could submit to semester’ subjects only if he didn’t have any drop subjects from last years.  </a:t>
            </a:r>
          </a:p>
          <a:p>
            <a:pPr marL="45720" indent="0" algn="ctr">
              <a:buNone/>
            </a:pPr>
            <a:endParaRPr lang="en-US" sz="3200" b="1" dirty="0">
              <a:solidFill>
                <a:schemeClr val="tx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399" y="1610261"/>
            <a:ext cx="6629399" cy="35034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379" y="867261"/>
            <a:ext cx="6082419" cy="743000"/>
          </a:xfrm>
          <a:prstGeom prst="rect">
            <a:avLst/>
          </a:prstGeom>
        </p:spPr>
      </p:pic>
    </p:spTree>
    <p:extLst>
      <p:ext uri="{BB962C8B-B14F-4D97-AF65-F5344CB8AC3E}">
        <p14:creationId xmlns:p14="http://schemas.microsoft.com/office/powerpoint/2010/main" val="2320120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239000" cy="942095"/>
          </a:xfrm>
        </p:spPr>
        <p:txBody>
          <a:bodyPr>
            <a:normAutofit/>
          </a:bodyPr>
          <a:lstStyle/>
          <a:p>
            <a:pPr algn="ctr"/>
            <a:r>
              <a:rPr lang="en-US" sz="4800" b="1" dirty="0" smtClean="0"/>
              <a:t>Third Stage</a:t>
            </a:r>
            <a:endParaRPr lang="en-US" sz="4800" b="1" dirty="0"/>
          </a:p>
        </p:txBody>
      </p:sp>
      <p:sp>
        <p:nvSpPr>
          <p:cNvPr id="6" name="TextBox 5"/>
          <p:cNvSpPr txBox="1"/>
          <p:nvPr/>
        </p:nvSpPr>
        <p:spPr>
          <a:xfrm>
            <a:off x="601300" y="4590106"/>
            <a:ext cx="7856899" cy="2246769"/>
          </a:xfrm>
          <a:prstGeom prst="rect">
            <a:avLst/>
          </a:prstGeom>
          <a:noFill/>
        </p:spPr>
        <p:txBody>
          <a:bodyPr wrap="square" rtlCol="0">
            <a:spAutoFit/>
          </a:bodyPr>
          <a:lstStyle/>
          <a:p>
            <a:pPr marL="285750" indent="-285750" algn="just">
              <a:buFont typeface="Wingdings" pitchFamily="2" charset="2"/>
              <a:buChar char="§"/>
            </a:pPr>
            <a:r>
              <a:rPr lang="en-US" sz="2800" dirty="0" smtClean="0">
                <a:solidFill>
                  <a:schemeClr val="tx2"/>
                </a:solidFill>
              </a:rPr>
              <a:t>Student finally make last submit for class schedule.</a:t>
            </a:r>
          </a:p>
          <a:p>
            <a:pPr marL="285750" indent="-285750" algn="just">
              <a:buFont typeface="Wingdings" pitchFamily="2" charset="2"/>
              <a:buChar char="§"/>
            </a:pPr>
            <a:r>
              <a:rPr lang="en-US" sz="2800" dirty="0" smtClean="0">
                <a:solidFill>
                  <a:schemeClr val="tx2"/>
                </a:solidFill>
              </a:rPr>
              <a:t>After completing submit processing, his profile will be updated and he will be able to se his profile. </a:t>
            </a:r>
            <a:endParaRPr lang="en-US" sz="2800" dirty="0">
              <a:solidFill>
                <a:schemeClr val="tx2"/>
              </a:solidFill>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466800"/>
            <a:ext cx="5958689" cy="971600"/>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155" y="2438400"/>
            <a:ext cx="6434845" cy="1981200"/>
          </a:xfrm>
          <a:prstGeom prst="rect">
            <a:avLst/>
          </a:prstGeom>
        </p:spPr>
      </p:pic>
    </p:spTree>
    <p:extLst>
      <p:ext uri="{BB962C8B-B14F-4D97-AF65-F5344CB8AC3E}">
        <p14:creationId xmlns:p14="http://schemas.microsoft.com/office/powerpoint/2010/main" val="2069620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15200" cy="849297"/>
          </a:xfrm>
        </p:spPr>
        <p:txBody>
          <a:bodyPr>
            <a:normAutofit/>
          </a:bodyPr>
          <a:lstStyle/>
          <a:p>
            <a:pPr algn="ctr"/>
            <a:r>
              <a:rPr lang="en-US" dirty="0" smtClean="0"/>
              <a:t>Last Stage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466800"/>
            <a:ext cx="5562600" cy="97160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438400"/>
            <a:ext cx="6477000" cy="2235315"/>
          </a:xfrm>
          <a:prstGeom prst="rect">
            <a:avLst/>
          </a:prstGeom>
        </p:spPr>
      </p:pic>
      <p:sp>
        <p:nvSpPr>
          <p:cNvPr id="9" name="TextBox 8"/>
          <p:cNvSpPr txBox="1"/>
          <p:nvPr/>
        </p:nvSpPr>
        <p:spPr>
          <a:xfrm>
            <a:off x="685800" y="5029200"/>
            <a:ext cx="7620000" cy="1569660"/>
          </a:xfrm>
          <a:prstGeom prst="rect">
            <a:avLst/>
          </a:prstGeom>
          <a:noFill/>
        </p:spPr>
        <p:txBody>
          <a:bodyPr wrap="square" rtlCol="0">
            <a:spAutoFit/>
          </a:bodyPr>
          <a:lstStyle/>
          <a:p>
            <a:pPr marL="285750" indent="-285750" algn="just">
              <a:buFont typeface="Wingdings" pitchFamily="2" charset="2"/>
              <a:buChar char="§"/>
            </a:pPr>
            <a:r>
              <a:rPr lang="en-US" sz="2400" dirty="0" smtClean="0">
                <a:solidFill>
                  <a:schemeClr val="tx2"/>
                </a:solidFill>
              </a:rPr>
              <a:t>Finally Student Log in his attendance class, and after checking his data in data-base his attendance’s data will be updated and he will have his attendance’s marks. </a:t>
            </a:r>
            <a:endParaRPr lang="en-US" sz="2400" dirty="0">
              <a:solidFill>
                <a:schemeClr val="tx2"/>
              </a:solidFill>
            </a:endParaRPr>
          </a:p>
        </p:txBody>
      </p:sp>
    </p:spTree>
    <p:extLst>
      <p:ext uri="{BB962C8B-B14F-4D97-AF65-F5344CB8AC3E}">
        <p14:creationId xmlns:p14="http://schemas.microsoft.com/office/powerpoint/2010/main" val="1118766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286000"/>
            <a:ext cx="7315200" cy="1301649"/>
          </a:xfrm>
        </p:spPr>
        <p:txBody>
          <a:bodyPr/>
          <a:lstStyle/>
          <a:p>
            <a:r>
              <a:rPr lang="en-US" dirty="0" smtClean="0"/>
              <a:t>Activity diagram</a:t>
            </a:r>
            <a:endParaRPr lang="en-US" dirty="0"/>
          </a:p>
        </p:txBody>
      </p:sp>
      <p:sp>
        <p:nvSpPr>
          <p:cNvPr id="3" name="Subtitle 2"/>
          <p:cNvSpPr>
            <a:spLocks noGrp="1"/>
          </p:cNvSpPr>
          <p:nvPr>
            <p:ph type="subTitle" idx="1"/>
          </p:nvPr>
        </p:nvSpPr>
        <p:spPr/>
        <p:txBody>
          <a:bodyPr/>
          <a:lstStyle/>
          <a:p>
            <a:endParaRPr lang="en-US" dirty="0" smtClean="0"/>
          </a:p>
          <a:p>
            <a:endParaRPr lang="en-US" dirty="0"/>
          </a:p>
        </p:txBody>
      </p:sp>
    </p:spTree>
    <p:extLst>
      <p:ext uri="{BB962C8B-B14F-4D97-AF65-F5344CB8AC3E}">
        <p14:creationId xmlns:p14="http://schemas.microsoft.com/office/powerpoint/2010/main" val="1468671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10" y="550334"/>
            <a:ext cx="7429499" cy="3158066"/>
          </a:xfrm>
        </p:spPr>
        <p:txBody>
          <a:bodyPr>
            <a:noAutofit/>
          </a:bodyPr>
          <a:lstStyle/>
          <a:p>
            <a:r>
              <a:rPr lang="en-US" sz="2400" b="1" dirty="0" smtClean="0">
                <a:effectLst>
                  <a:glow rad="38100">
                    <a:schemeClr val="bg1">
                      <a:lumMod val="65000"/>
                      <a:lumOff val="35000"/>
                      <a:alpha val="40000"/>
                    </a:schemeClr>
                  </a:glow>
                </a:effectLst>
                <a:latin typeface="Arial Rounded MT Bold" panose="020F0704030504030204" pitchFamily="34" charset="0"/>
              </a:rPr>
              <a:t>First stage</a:t>
            </a:r>
            <a:r>
              <a:rPr lang="en-US" sz="2400" dirty="0" smtClean="0">
                <a:effectLst>
                  <a:glow rad="38100">
                    <a:schemeClr val="bg1">
                      <a:lumMod val="65000"/>
                      <a:lumOff val="35000"/>
                      <a:alpha val="40000"/>
                    </a:schemeClr>
                  </a:glow>
                </a:effectLst>
                <a:latin typeface="Arial Rounded MT Bold" panose="020F0704030504030204" pitchFamily="34" charset="0"/>
              </a:rPr>
              <a:t>:</a:t>
            </a:r>
            <a:br>
              <a:rPr lang="en-US" sz="2400" dirty="0" smtClean="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smtClean="0">
                <a:effectLst>
                  <a:glow rad="38100">
                    <a:schemeClr val="bg1">
                      <a:lumMod val="65000"/>
                      <a:lumOff val="35000"/>
                      <a:alpha val="40000"/>
                    </a:schemeClr>
                  </a:glow>
                </a:effectLst>
                <a:latin typeface="Arial Rounded MT Bold" panose="020F0704030504030204" pitchFamily="34" charset="0"/>
              </a:rPr>
              <a:t>(</a:t>
            </a:r>
            <a:r>
              <a:rPr lang="en-US" sz="2400" dirty="0">
                <a:effectLst>
                  <a:glow rad="38100">
                    <a:schemeClr val="bg1">
                      <a:lumMod val="65000"/>
                      <a:lumOff val="35000"/>
                      <a:alpha val="40000"/>
                    </a:schemeClr>
                  </a:glow>
                </a:effectLst>
                <a:latin typeface="Arial Rounded MT Bold" panose="020F0704030504030204" pitchFamily="34" charset="0"/>
              </a:rPr>
              <a:t>1)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The person enters the system through two stages, either sign up or log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in</a:t>
            </a:r>
            <a:r>
              <a:rPr lang="ar-EG"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ar-EG"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ar-EG"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ar-EG"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en-US" sz="2400" dirty="0" smtClean="0">
                <a:effectLst>
                  <a:glow rad="38100">
                    <a:schemeClr val="bg1">
                      <a:lumMod val="65000"/>
                      <a:lumOff val="35000"/>
                      <a:alpha val="40000"/>
                    </a:schemeClr>
                  </a:glow>
                </a:effectLst>
                <a:latin typeface="Arial Rounded MT Bold" panose="020F0704030504030204" pitchFamily="34" charset="0"/>
              </a:rPr>
              <a:t>(2)</a:t>
            </a:r>
            <a:r>
              <a:rPr lang="en-US" sz="2400" i="1" dirty="0" smtClean="0">
                <a:effectLst>
                  <a:glow rad="38100">
                    <a:schemeClr val="bg1">
                      <a:lumMod val="65000"/>
                      <a:lumOff val="35000"/>
                      <a:alpha val="40000"/>
                    </a:schemeClr>
                  </a:glow>
                </a:effectLst>
                <a:latin typeface="Arial Rounded MT Bold" panose="020F0704030504030204" pitchFamily="34" charset="0"/>
              </a:rPr>
              <a:t> </a:t>
            </a:r>
            <a:r>
              <a:rPr lang="en-US" sz="2400" dirty="0">
                <a:solidFill>
                  <a:schemeClr val="tx1"/>
                </a:solidFill>
                <a:effectLst>
                  <a:glow rad="38100">
                    <a:schemeClr val="bg1">
                      <a:lumMod val="65000"/>
                      <a:lumOff val="35000"/>
                      <a:alpha val="40000"/>
                    </a:schemeClr>
                  </a:glow>
                </a:effectLst>
                <a:latin typeface="Arial Rounded MT Bold" panose="020F0704030504030204" pitchFamily="34" charset="0"/>
              </a:rPr>
              <a:t>If the login is correct, it will enter the system, but if the registration is incorrect, it will be registered </a:t>
            </a:r>
            <a:r>
              <a:rPr lang="en-US" sz="2400" dirty="0" smtClean="0">
                <a:solidFill>
                  <a:schemeClr val="tx1"/>
                </a:solidFill>
                <a:effectLst>
                  <a:glow rad="38100">
                    <a:schemeClr val="bg1">
                      <a:lumMod val="65000"/>
                      <a:lumOff val="35000"/>
                      <a:alpha val="40000"/>
                    </a:schemeClr>
                  </a:glow>
                </a:effectLst>
                <a:latin typeface="Arial Rounded MT Bold" panose="020F0704030504030204" pitchFamily="34" charset="0"/>
              </a:rPr>
              <a:t>again</a:t>
            </a:r>
            <a:r>
              <a:rPr lang="ar-EG" sz="2400" dirty="0" smtClean="0">
                <a:solidFill>
                  <a:schemeClr val="tx1"/>
                </a:solidFill>
                <a:effectLst>
                  <a:glow rad="38100">
                    <a:schemeClr val="bg1">
                      <a:lumMod val="65000"/>
                      <a:lumOff val="35000"/>
                      <a:alpha val="40000"/>
                    </a:schemeClr>
                  </a:glow>
                </a:effectLst>
                <a:latin typeface="Arial Rounded MT Bold" panose="020F0704030504030204" pitchFamily="34" charset="0"/>
              </a:rPr>
              <a:t>.</a:t>
            </a:r>
            <a:r>
              <a:rPr lang="en-US" sz="2400" dirty="0" smtClean="0">
                <a:solidFill>
                  <a:schemeClr val="tx1"/>
                </a:solidFill>
                <a:effectLst>
                  <a:glow rad="38100">
                    <a:schemeClr val="bg1">
                      <a:lumMod val="65000"/>
                      <a:lumOff val="35000"/>
                      <a:alpha val="40000"/>
                    </a:schemeClr>
                  </a:glow>
                </a:effectLst>
                <a:latin typeface="Arial Rounded MT Bold" panose="020F0704030504030204" pitchFamily="34" charset="0"/>
              </a:rPr>
              <a:t/>
            </a:r>
            <a:br>
              <a:rPr lang="en-US" sz="2400" dirty="0" smtClean="0">
                <a:solidFill>
                  <a:schemeClr val="tx1"/>
                </a:solidFill>
                <a:effectLst>
                  <a:glow rad="38100">
                    <a:schemeClr val="bg1">
                      <a:lumMod val="65000"/>
                      <a:lumOff val="35000"/>
                      <a:alpha val="40000"/>
                    </a:schemeClr>
                  </a:glow>
                </a:effectLst>
                <a:latin typeface="Arial Rounded MT Bold" panose="020F0704030504030204" pitchFamily="34" charset="0"/>
              </a:rPr>
            </a:br>
            <a:endParaRPr lang="en-US" sz="2400" dirty="0">
              <a:solidFill>
                <a:schemeClr val="tx1"/>
              </a:solidFill>
              <a:effectLst>
                <a:glow rad="38100">
                  <a:schemeClr val="bg1">
                    <a:lumMod val="65000"/>
                    <a:lumOff val="35000"/>
                    <a:alpha val="40000"/>
                  </a:schemeClr>
                </a:glow>
              </a:effectLst>
              <a:latin typeface="Arial Rounded MT Bold" panose="020F0704030504030204" pitchFamily="34" charset="0"/>
            </a:endParaRP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3174" y="4092689"/>
            <a:ext cx="2903471" cy="2270957"/>
          </a:xfrm>
        </p:spPr>
      </p:pic>
    </p:spTree>
    <p:extLst>
      <p:ext uri="{BB962C8B-B14F-4D97-AF65-F5344CB8AC3E}">
        <p14:creationId xmlns:p14="http://schemas.microsoft.com/office/powerpoint/2010/main" val="1379025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609600"/>
            <a:ext cx="7614840" cy="3056467"/>
          </a:xfrm>
        </p:spPr>
        <p:txBody>
          <a:bodyPr>
            <a:noAutofit/>
          </a:bodyPr>
          <a:lstStyle/>
          <a:p>
            <a:r>
              <a:rPr lang="en-US" sz="2400" b="1" dirty="0" smtClean="0">
                <a:effectLst>
                  <a:glow rad="38100">
                    <a:schemeClr val="bg1">
                      <a:lumMod val="65000"/>
                      <a:lumOff val="35000"/>
                      <a:alpha val="40000"/>
                    </a:schemeClr>
                  </a:glow>
                </a:effectLst>
                <a:latin typeface="Arial Rounded MT Bold" panose="020F0704030504030204" pitchFamily="34" charset="0"/>
              </a:rPr>
              <a:t>Second stage</a:t>
            </a:r>
            <a:r>
              <a:rPr lang="en-US" sz="2400" dirty="0">
                <a:effectLst>
                  <a:glow rad="38100">
                    <a:schemeClr val="bg1">
                      <a:lumMod val="65000"/>
                      <a:lumOff val="35000"/>
                      <a:alpha val="40000"/>
                    </a:schemeClr>
                  </a:glow>
                </a:effectLst>
                <a:latin typeface="Arial Rounded MT Bold" panose="020F0704030504030204" pitchFamily="34" charset="0"/>
              </a:rPr>
              <a:t>:</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(1)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The person makes a submission and chooses from 3 options, either registering the term, subjects, or class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schedules</a:t>
            </a:r>
            <a:r>
              <a:rPr lang="ar-EG"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ar-EG"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ar-EG"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ar-EG"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en-US" sz="2400" dirty="0" smtClean="0">
                <a:effectLst>
                  <a:glow rad="38100">
                    <a:schemeClr val="bg1">
                      <a:lumMod val="65000"/>
                      <a:lumOff val="35000"/>
                      <a:alpha val="40000"/>
                    </a:schemeClr>
                  </a:glow>
                </a:effectLst>
                <a:latin typeface="Arial Rounded MT Bold" panose="020F0704030504030204" pitchFamily="34" charset="0"/>
              </a:rPr>
              <a:t>(2)</a:t>
            </a:r>
            <a:r>
              <a:rPr lang="en-US" sz="2400" i="1" dirty="0" smtClean="0">
                <a:effectLst>
                  <a:glow rad="38100">
                    <a:schemeClr val="bg1">
                      <a:lumMod val="65000"/>
                      <a:lumOff val="35000"/>
                      <a:alpha val="40000"/>
                    </a:schemeClr>
                  </a:glow>
                </a:effectLst>
                <a:latin typeface="Arial Rounded MT Bold" panose="020F0704030504030204" pitchFamily="34" charset="0"/>
              </a:rPr>
              <a:t> </a:t>
            </a:r>
            <a:r>
              <a:rPr lang="en-US" sz="2400" dirty="0">
                <a:solidFill>
                  <a:schemeClr val="tx1"/>
                </a:solidFill>
                <a:effectLst>
                  <a:glow rad="38100">
                    <a:schemeClr val="bg1">
                      <a:lumMod val="65000"/>
                      <a:lumOff val="35000"/>
                      <a:alpha val="40000"/>
                    </a:schemeClr>
                  </a:glow>
                </a:effectLst>
                <a:latin typeface="Arial Rounded MT Bold" panose="020F0704030504030204" pitchFamily="34" charset="0"/>
              </a:rPr>
              <a:t>After the registration process, it reaches </a:t>
            </a:r>
            <a:r>
              <a:rPr lang="en-US" sz="2400" dirty="0" smtClean="0">
                <a:solidFill>
                  <a:schemeClr val="tx1"/>
                </a:solidFill>
                <a:effectLst>
                  <a:glow rad="38100">
                    <a:schemeClr val="bg1">
                      <a:lumMod val="65000"/>
                      <a:lumOff val="35000"/>
                      <a:alpha val="40000"/>
                    </a:schemeClr>
                  </a:glow>
                </a:effectLst>
                <a:latin typeface="Arial Rounded MT Bold" panose="020F0704030504030204" pitchFamily="34" charset="0"/>
              </a:rPr>
              <a:t>the </a:t>
            </a:r>
            <a:r>
              <a:rPr lang="en-US" sz="2400" dirty="0">
                <a:solidFill>
                  <a:schemeClr val="tx1"/>
                </a:solidFill>
                <a:effectLst>
                  <a:glow rad="38100">
                    <a:schemeClr val="bg1">
                      <a:lumMod val="65000"/>
                      <a:lumOff val="35000"/>
                      <a:alpha val="40000"/>
                    </a:schemeClr>
                  </a:glow>
                </a:effectLst>
                <a:latin typeface="Arial Rounded MT Bold" panose="020F0704030504030204" pitchFamily="34" charset="0"/>
              </a:rPr>
              <a:t>end</a:t>
            </a:r>
            <a:r>
              <a:rPr lang="ar-EG" sz="2400" dirty="0" smtClean="0">
                <a:solidFill>
                  <a:schemeClr val="tx1"/>
                </a:solidFill>
                <a:effectLst>
                  <a:glow rad="38100">
                    <a:schemeClr val="bg1">
                      <a:lumMod val="65000"/>
                      <a:lumOff val="35000"/>
                      <a:alpha val="40000"/>
                    </a:schemeClr>
                  </a:glow>
                </a:effectLst>
                <a:latin typeface="Arial Rounded MT Bold" panose="020F0704030504030204" pitchFamily="34" charset="0"/>
              </a:rPr>
              <a:t>.</a:t>
            </a:r>
            <a:r>
              <a:rPr lang="en-US" sz="2400" dirty="0">
                <a:solidFill>
                  <a:schemeClr val="tx1"/>
                </a:solidFill>
                <a:effectLst>
                  <a:glow rad="38100">
                    <a:schemeClr val="bg1">
                      <a:lumMod val="65000"/>
                      <a:lumOff val="35000"/>
                      <a:alpha val="40000"/>
                    </a:schemeClr>
                  </a:glow>
                </a:effectLst>
                <a:latin typeface="Arial Rounded MT Bold" panose="020F0704030504030204" pitchFamily="34" charset="0"/>
              </a:rPr>
              <a:t/>
            </a:r>
            <a:br>
              <a:rPr lang="en-US" sz="2400" dirty="0">
                <a:solidFill>
                  <a:schemeClr val="tx1"/>
                </a:solidFill>
                <a:effectLst>
                  <a:glow rad="38100">
                    <a:schemeClr val="bg1">
                      <a:lumMod val="65000"/>
                      <a:lumOff val="35000"/>
                      <a:alpha val="40000"/>
                    </a:schemeClr>
                  </a:glow>
                </a:effectLst>
                <a:latin typeface="Arial Rounded MT Bold" panose="020F0704030504030204" pitchFamily="34" charset="0"/>
              </a:rPr>
            </a:br>
            <a:endParaRPr lang="en-US" sz="2400"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7750" y="4688010"/>
            <a:ext cx="3854450" cy="2080440"/>
          </a:xfrm>
        </p:spPr>
      </p:pic>
    </p:spTree>
    <p:extLst>
      <p:ext uri="{BB962C8B-B14F-4D97-AF65-F5344CB8AC3E}">
        <p14:creationId xmlns:p14="http://schemas.microsoft.com/office/powerpoint/2010/main" val="3790526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62400"/>
            <a:ext cx="7429499" cy="1456267"/>
          </a:xfrm>
        </p:spPr>
        <p:txBody>
          <a:bodyPr>
            <a:noAutofit/>
          </a:bodyPr>
          <a:lstStyle/>
          <a:p>
            <a:r>
              <a:rPr lang="en-US" sz="2400" b="1" dirty="0" smtClean="0">
                <a:effectLst>
                  <a:glow rad="38100">
                    <a:schemeClr val="bg1">
                      <a:lumMod val="65000"/>
                      <a:lumOff val="35000"/>
                      <a:alpha val="40000"/>
                    </a:schemeClr>
                  </a:glow>
                </a:effectLst>
                <a:latin typeface="Arial Rounded MT Bold" panose="020F0704030504030204" pitchFamily="34" charset="0"/>
              </a:rPr>
              <a:t>third </a:t>
            </a:r>
            <a:r>
              <a:rPr lang="en-US" sz="2400" b="1" dirty="0">
                <a:effectLst>
                  <a:glow rad="38100">
                    <a:schemeClr val="bg1">
                      <a:lumMod val="65000"/>
                      <a:lumOff val="35000"/>
                      <a:alpha val="40000"/>
                    </a:schemeClr>
                  </a:glow>
                </a:effectLst>
                <a:latin typeface="Arial Rounded MT Bold" panose="020F0704030504030204" pitchFamily="34" charset="0"/>
              </a:rPr>
              <a:t>stage</a:t>
            </a:r>
            <a:r>
              <a:rPr lang="en-US" sz="2400" dirty="0">
                <a:effectLst>
                  <a:glow rad="38100">
                    <a:schemeClr val="bg1">
                      <a:lumMod val="65000"/>
                      <a:lumOff val="35000"/>
                      <a:alpha val="40000"/>
                    </a:schemeClr>
                  </a:glow>
                </a:effectLst>
                <a:latin typeface="Arial Rounded MT Bold" panose="020F0704030504030204" pitchFamily="34" charset="0"/>
              </a:rPr>
              <a:t>:</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(1)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A person edits his account, whether he is a student, professor or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admin</a:t>
            </a:r>
            <a:r>
              <a:rPr lang="ar-EG"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en-US" sz="2400" dirty="0" smtClean="0">
                <a:effectLst>
                  <a:glow rad="38100">
                    <a:schemeClr val="bg1">
                      <a:lumMod val="65000"/>
                      <a:lumOff val="35000"/>
                      <a:alpha val="40000"/>
                    </a:schemeClr>
                  </a:glow>
                </a:effectLst>
                <a:latin typeface="Arial Rounded MT Bold" panose="020F0704030504030204" pitchFamily="34" charset="0"/>
              </a:rPr>
              <a:t>(2)</a:t>
            </a:r>
            <a:r>
              <a:rPr lang="en-US" sz="2400" i="1" dirty="0" smtClean="0">
                <a:effectLst>
                  <a:glow rad="38100">
                    <a:schemeClr val="bg1">
                      <a:lumMod val="65000"/>
                      <a:lumOff val="35000"/>
                      <a:alpha val="40000"/>
                    </a:schemeClr>
                  </a:glow>
                </a:effectLst>
                <a:latin typeface="Arial Rounded MT Bold" panose="020F0704030504030204" pitchFamily="34" charset="0"/>
              </a:rPr>
              <a:t>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If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he is a student, he will search for his name and he will make a confirmation. If he is a professor or an admin, he will make an amendment to the data, and they will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confirm and </a:t>
            </a:r>
            <a:r>
              <a:rPr lang="en-US" sz="2400" dirty="0" smtClean="0">
                <a:solidFill>
                  <a:schemeClr val="tx1"/>
                </a:solidFill>
                <a:effectLst>
                  <a:glow rad="38100">
                    <a:schemeClr val="bg1">
                      <a:lumMod val="65000"/>
                      <a:lumOff val="35000"/>
                      <a:alpha val="40000"/>
                    </a:schemeClr>
                  </a:glow>
                </a:effectLst>
                <a:latin typeface="Arial Rounded MT Bold" panose="020F0704030504030204" pitchFamily="34" charset="0"/>
              </a:rPr>
              <a:t>reaches </a:t>
            </a:r>
            <a:r>
              <a:rPr lang="en-US" sz="2400" dirty="0">
                <a:solidFill>
                  <a:schemeClr val="tx1"/>
                </a:solidFill>
                <a:effectLst>
                  <a:glow rad="38100">
                    <a:schemeClr val="bg1">
                      <a:lumMod val="65000"/>
                      <a:lumOff val="35000"/>
                      <a:alpha val="40000"/>
                    </a:schemeClr>
                  </a:glow>
                </a:effectLst>
                <a:latin typeface="Arial Rounded MT Bold" panose="020F0704030504030204" pitchFamily="34" charset="0"/>
              </a:rPr>
              <a:t>the end</a:t>
            </a:r>
            <a:r>
              <a:rPr lang="ar-EG" sz="2400" dirty="0">
                <a:solidFill>
                  <a:schemeClr val="tx1"/>
                </a:solidFill>
                <a:effectLst>
                  <a:glow rad="38100">
                    <a:schemeClr val="bg1">
                      <a:lumMod val="65000"/>
                      <a:lumOff val="35000"/>
                      <a:alpha val="40000"/>
                    </a:schemeClr>
                  </a:glow>
                </a:effectLst>
                <a:latin typeface="Arial Rounded MT Bold" panose="020F0704030504030204" pitchFamily="34" charset="0"/>
              </a:rPr>
              <a:t>.</a:t>
            </a:r>
            <a:r>
              <a:rPr lang="en-US" sz="2400" dirty="0">
                <a:solidFill>
                  <a:schemeClr val="tx1"/>
                </a:solidFill>
                <a:effectLst>
                  <a:glow rad="38100">
                    <a:schemeClr val="bg1">
                      <a:lumMod val="65000"/>
                      <a:lumOff val="35000"/>
                      <a:alpha val="40000"/>
                    </a:schemeClr>
                  </a:glow>
                </a:effectLst>
                <a:latin typeface="Arial Rounded MT Bold" panose="020F0704030504030204" pitchFamily="34" charset="0"/>
              </a:rPr>
              <a:t/>
            </a:r>
            <a:br>
              <a:rPr lang="en-US" sz="2400" dirty="0">
                <a:solidFill>
                  <a:schemeClr val="tx1"/>
                </a:solidFill>
                <a:effectLst>
                  <a:glow rad="38100">
                    <a:schemeClr val="bg1">
                      <a:lumMod val="65000"/>
                      <a:lumOff val="35000"/>
                      <a:alpha val="40000"/>
                    </a:schemeClr>
                  </a:glow>
                </a:effectLst>
                <a:latin typeface="Arial Rounded MT Bold" panose="020F0704030504030204" pitchFamily="34" charset="0"/>
              </a:rPr>
            </a:br>
            <a:r>
              <a:rPr lang="ar-EG"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ar-EG"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ar-EG"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ar-EG"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endParaRPr lang="en-US" sz="2400"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8675" y="4770307"/>
            <a:ext cx="6258467" cy="1749026"/>
          </a:xfrm>
        </p:spPr>
      </p:pic>
    </p:spTree>
    <p:extLst>
      <p:ext uri="{BB962C8B-B14F-4D97-AF65-F5344CB8AC3E}">
        <p14:creationId xmlns:p14="http://schemas.microsoft.com/office/powerpoint/2010/main" val="553737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760" y="414867"/>
            <a:ext cx="7429499" cy="3259667"/>
          </a:xfrm>
        </p:spPr>
        <p:txBody>
          <a:bodyPr>
            <a:normAutofit/>
          </a:bodyPr>
          <a:lstStyle/>
          <a:p>
            <a:r>
              <a:rPr lang="en-US" sz="2400" b="1" dirty="0" smtClean="0">
                <a:effectLst>
                  <a:glow rad="38100">
                    <a:schemeClr val="bg1">
                      <a:lumMod val="65000"/>
                      <a:lumOff val="35000"/>
                      <a:alpha val="40000"/>
                    </a:schemeClr>
                  </a:glow>
                </a:effectLst>
                <a:latin typeface="Arial Rounded MT Bold" panose="020F0704030504030204" pitchFamily="34" charset="0"/>
              </a:rPr>
              <a:t>fourth </a:t>
            </a:r>
            <a:r>
              <a:rPr lang="en-US" sz="2400" b="1" dirty="0">
                <a:effectLst>
                  <a:glow rad="38100">
                    <a:schemeClr val="bg1">
                      <a:lumMod val="65000"/>
                      <a:lumOff val="35000"/>
                      <a:alpha val="40000"/>
                    </a:schemeClr>
                  </a:glow>
                </a:effectLst>
                <a:latin typeface="Arial Rounded MT Bold" panose="020F0704030504030204" pitchFamily="34" charset="0"/>
              </a:rPr>
              <a:t>stage</a:t>
            </a:r>
            <a:r>
              <a:rPr lang="en-US" sz="2400" dirty="0">
                <a:effectLst>
                  <a:glow rad="38100">
                    <a:schemeClr val="bg1">
                      <a:lumMod val="65000"/>
                      <a:lumOff val="35000"/>
                      <a:alpha val="40000"/>
                    </a:schemeClr>
                  </a:glow>
                </a:effectLst>
                <a:latin typeface="Arial Rounded MT Bold" panose="020F0704030504030204" pitchFamily="34" charset="0"/>
              </a:rPr>
              <a:t>:</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(1)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The student can sign the attendance or the professor and the admin can view the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attendance</a:t>
            </a:r>
            <a:r>
              <a:rPr lang="ar-EG"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a:t>
            </a:r>
            <a:br>
              <a:rPr lang="ar-EG"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en-US" sz="2400" dirty="0" smtClean="0">
                <a:effectLst>
                  <a:glow rad="38100">
                    <a:schemeClr val="bg1">
                      <a:lumMod val="65000"/>
                      <a:lumOff val="35000"/>
                      <a:alpha val="40000"/>
                    </a:schemeClr>
                  </a:glow>
                </a:effectLst>
                <a:latin typeface="Arial Rounded MT Bold" panose="020F0704030504030204" pitchFamily="34" charset="0"/>
              </a:rPr>
              <a:t>(2)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after that </a:t>
            </a:r>
            <a:r>
              <a:rPr lang="en-US" sz="2400" dirty="0" smtClean="0">
                <a:solidFill>
                  <a:schemeClr val="tx1"/>
                </a:solidFill>
                <a:effectLst>
                  <a:glow rad="38100">
                    <a:schemeClr val="bg1">
                      <a:lumMod val="65000"/>
                      <a:lumOff val="35000"/>
                      <a:alpha val="40000"/>
                    </a:schemeClr>
                  </a:glow>
                </a:effectLst>
                <a:latin typeface="Arial Rounded MT Bold" panose="020F0704030504030204" pitchFamily="34" charset="0"/>
              </a:rPr>
              <a:t>reaches </a:t>
            </a:r>
            <a:r>
              <a:rPr lang="en-US" sz="2400" dirty="0">
                <a:solidFill>
                  <a:schemeClr val="tx1"/>
                </a:solidFill>
                <a:effectLst>
                  <a:glow rad="38100">
                    <a:schemeClr val="bg1">
                      <a:lumMod val="65000"/>
                      <a:lumOff val="35000"/>
                      <a:alpha val="40000"/>
                    </a:schemeClr>
                  </a:glow>
                </a:effectLst>
                <a:latin typeface="Arial Rounded MT Bold" panose="020F0704030504030204" pitchFamily="34" charset="0"/>
              </a:rPr>
              <a:t>the end</a:t>
            </a:r>
            <a:r>
              <a:rPr lang="ar-EG" sz="2400" dirty="0">
                <a:solidFill>
                  <a:schemeClr val="tx1"/>
                </a:solidFill>
                <a:effectLst>
                  <a:glow rad="38100">
                    <a:schemeClr val="bg1">
                      <a:lumMod val="65000"/>
                      <a:lumOff val="35000"/>
                      <a:alpha val="40000"/>
                    </a:schemeClr>
                  </a:glow>
                </a:effectLst>
                <a:latin typeface="Arial Rounded MT Bold" panose="020F0704030504030204" pitchFamily="34" charset="0"/>
              </a:rPr>
              <a:t>.</a:t>
            </a:r>
            <a:endParaRPr lang="en-US" sz="2400"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2950" y="4512734"/>
            <a:ext cx="4949619" cy="1757577"/>
          </a:xfrm>
        </p:spPr>
      </p:pic>
    </p:spTree>
    <p:extLst>
      <p:ext uri="{BB962C8B-B14F-4D97-AF65-F5344CB8AC3E}">
        <p14:creationId xmlns:p14="http://schemas.microsoft.com/office/powerpoint/2010/main" val="44417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Callout 3"/>
          <p:cNvSpPr/>
          <p:nvPr/>
        </p:nvSpPr>
        <p:spPr>
          <a:xfrm>
            <a:off x="1600200" y="457200"/>
            <a:ext cx="5410200" cy="1447800"/>
          </a:xfrm>
          <a:prstGeom prst="wedgeEllipseCallout">
            <a:avLst>
              <a:gd name="adj1" fmla="val -21000"/>
              <a:gd name="adj2" fmla="val 684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2"/>
                </a:solidFill>
              </a:rPr>
              <a:t>System Requirements</a:t>
            </a:r>
            <a:endParaRPr lang="en-US" sz="3200" b="1" dirty="0">
              <a:solidFill>
                <a:schemeClr val="tx2"/>
              </a:solidFill>
            </a:endParaRPr>
          </a:p>
        </p:txBody>
      </p:sp>
      <p:sp>
        <p:nvSpPr>
          <p:cNvPr id="8" name="Content Placeholder 7"/>
          <p:cNvSpPr>
            <a:spLocks noGrp="1"/>
          </p:cNvSpPr>
          <p:nvPr>
            <p:ph idx="1"/>
          </p:nvPr>
        </p:nvSpPr>
        <p:spPr>
          <a:xfrm>
            <a:off x="533400" y="2286000"/>
            <a:ext cx="7315200" cy="3886200"/>
          </a:xfrm>
        </p:spPr>
        <p:txBody>
          <a:bodyPr>
            <a:normAutofit fontScale="92500" lnSpcReduction="20000"/>
          </a:bodyPr>
          <a:lstStyle/>
          <a:p>
            <a:pPr>
              <a:buFont typeface="Wingdings" pitchFamily="2" charset="2"/>
              <a:buChar char="§"/>
            </a:pPr>
            <a:r>
              <a:rPr lang="en-US" b="1" dirty="0" smtClean="0">
                <a:solidFill>
                  <a:schemeClr val="tx2"/>
                </a:solidFill>
              </a:rPr>
              <a:t>DATA BASE:</a:t>
            </a:r>
            <a:r>
              <a:rPr lang="en-US" dirty="0" smtClean="0">
                <a:solidFill>
                  <a:schemeClr val="tx2"/>
                </a:solidFill>
              </a:rPr>
              <a:t> </a:t>
            </a:r>
            <a:r>
              <a:rPr lang="en-US" dirty="0" smtClean="0"/>
              <a:t> </a:t>
            </a:r>
          </a:p>
          <a:p>
            <a:pPr>
              <a:buFont typeface="Wingdings" pitchFamily="2" charset="2"/>
              <a:buChar char="Ø"/>
            </a:pPr>
            <a:r>
              <a:rPr lang="en-US" dirty="0"/>
              <a:t>	</a:t>
            </a:r>
            <a:r>
              <a:rPr lang="en-US" dirty="0" smtClean="0"/>
              <a:t>For all Students  information.</a:t>
            </a:r>
          </a:p>
          <a:p>
            <a:pPr>
              <a:buFont typeface="Wingdings" pitchFamily="2" charset="2"/>
              <a:buChar char="Ø"/>
            </a:pPr>
            <a:r>
              <a:rPr lang="en-US" dirty="0"/>
              <a:t> </a:t>
            </a:r>
            <a:r>
              <a:rPr lang="en-US" dirty="0" smtClean="0"/>
              <a:t>	For all courses in the semester.</a:t>
            </a:r>
          </a:p>
          <a:p>
            <a:pPr>
              <a:buFont typeface="Wingdings" pitchFamily="2" charset="2"/>
              <a:buChar char="Ø"/>
            </a:pPr>
            <a:endParaRPr lang="en-US" dirty="0"/>
          </a:p>
          <a:p>
            <a:pPr>
              <a:buFont typeface="Wingdings" pitchFamily="2" charset="2"/>
              <a:buChar char="§"/>
            </a:pPr>
            <a:r>
              <a:rPr lang="en-US" b="1" dirty="0" smtClean="0">
                <a:solidFill>
                  <a:schemeClr val="tx2"/>
                </a:solidFill>
              </a:rPr>
              <a:t>Admin:</a:t>
            </a:r>
            <a:r>
              <a:rPr lang="en-US" dirty="0" smtClean="0"/>
              <a:t> </a:t>
            </a:r>
          </a:p>
          <a:p>
            <a:pPr>
              <a:buFont typeface="Wingdings" pitchFamily="2" charset="2"/>
              <a:buChar char="Ø"/>
            </a:pPr>
            <a:r>
              <a:rPr lang="en-US" dirty="0"/>
              <a:t> </a:t>
            </a:r>
            <a:r>
              <a:rPr lang="en-US" dirty="0" smtClean="0"/>
              <a:t>	control student information.</a:t>
            </a:r>
          </a:p>
          <a:p>
            <a:pPr>
              <a:buFont typeface="Wingdings" pitchFamily="2" charset="2"/>
              <a:buChar char="Ø"/>
            </a:pPr>
            <a:r>
              <a:rPr lang="en-US" dirty="0"/>
              <a:t> </a:t>
            </a:r>
            <a:r>
              <a:rPr lang="en-US" dirty="0" smtClean="0"/>
              <a:t>	has authority to modify on student data-base server.</a:t>
            </a:r>
          </a:p>
          <a:p>
            <a:pPr>
              <a:buFont typeface="Wingdings" pitchFamily="2" charset="2"/>
              <a:buChar char="Ø"/>
            </a:pPr>
            <a:r>
              <a:rPr lang="en-US" dirty="0"/>
              <a:t> </a:t>
            </a:r>
            <a:r>
              <a:rPr lang="en-US" dirty="0" smtClean="0"/>
              <a:t>	manage student attendance &amp; attendance marks.</a:t>
            </a:r>
          </a:p>
          <a:p>
            <a:pPr marL="45720" indent="0">
              <a:buNone/>
            </a:pPr>
            <a:endParaRPr lang="en-US" dirty="0"/>
          </a:p>
          <a:p>
            <a:pPr>
              <a:buFont typeface="Wingdings" pitchFamily="2" charset="2"/>
              <a:buChar char="§"/>
            </a:pPr>
            <a:r>
              <a:rPr lang="en-US" b="1" dirty="0" smtClean="0">
                <a:solidFill>
                  <a:schemeClr val="tx2"/>
                </a:solidFill>
              </a:rPr>
              <a:t>Student:</a:t>
            </a:r>
          </a:p>
          <a:p>
            <a:pPr>
              <a:buFont typeface="Wingdings" pitchFamily="2" charset="2"/>
              <a:buChar char="Ø"/>
            </a:pPr>
            <a:r>
              <a:rPr lang="en-US" b="1" dirty="0">
                <a:solidFill>
                  <a:schemeClr val="tx2"/>
                </a:solidFill>
              </a:rPr>
              <a:t> </a:t>
            </a:r>
            <a:r>
              <a:rPr lang="en-US" b="1" dirty="0" smtClean="0">
                <a:solidFill>
                  <a:schemeClr val="tx2"/>
                </a:solidFill>
              </a:rPr>
              <a:t>	</a:t>
            </a:r>
            <a:r>
              <a:rPr lang="en-US" dirty="0" smtClean="0"/>
              <a:t>Sign up to the system.</a:t>
            </a:r>
          </a:p>
          <a:p>
            <a:pPr>
              <a:buFont typeface="Wingdings" pitchFamily="2" charset="2"/>
              <a:buChar char="Ø"/>
            </a:pPr>
            <a:r>
              <a:rPr lang="en-US" dirty="0"/>
              <a:t> </a:t>
            </a:r>
            <a:r>
              <a:rPr lang="en-US" dirty="0" smtClean="0"/>
              <a:t>	Submit required data.</a:t>
            </a:r>
          </a:p>
          <a:p>
            <a:pPr>
              <a:buFont typeface="Wingdings" pitchFamily="2" charset="2"/>
              <a:buChar char="Ø"/>
            </a:pPr>
            <a:r>
              <a:rPr lang="en-US" dirty="0"/>
              <a:t> </a:t>
            </a:r>
            <a:r>
              <a:rPr lang="en-US" dirty="0" smtClean="0"/>
              <a:t>	Log in Attendance.</a:t>
            </a:r>
          </a:p>
          <a:p>
            <a:pPr marL="45720" indent="0">
              <a:buNone/>
            </a:pPr>
            <a:endParaRPr lang="en-US" dirty="0" smtClean="0"/>
          </a:p>
          <a:p>
            <a:pPr>
              <a:buFont typeface="Wingdings" pitchFamily="2" charset="2"/>
              <a:buChar char="Ø"/>
            </a:pPr>
            <a:endParaRPr lang="en-US" dirty="0" smtClean="0"/>
          </a:p>
          <a:p>
            <a:pPr>
              <a:buFont typeface="Wingdings" pitchFamily="2" charset="2"/>
              <a:buChar char="§"/>
            </a:pPr>
            <a:endParaRPr lang="en-US" dirty="0" smtClean="0"/>
          </a:p>
        </p:txBody>
      </p:sp>
    </p:spTree>
    <p:extLst>
      <p:ext uri="{BB962C8B-B14F-4D97-AF65-F5344CB8AC3E}">
        <p14:creationId xmlns:p14="http://schemas.microsoft.com/office/powerpoint/2010/main" val="30874326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7429499" cy="1041400"/>
          </a:xfrm>
        </p:spPr>
        <p:txBody>
          <a:bodyPr/>
          <a:lstStyle/>
          <a:p>
            <a:r>
              <a:rPr lang="en-US" dirty="0" smtClean="0"/>
              <a:t>Activity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447800"/>
            <a:ext cx="8382000" cy="5029200"/>
          </a:xfrm>
        </p:spPr>
      </p:pic>
    </p:spTree>
    <p:extLst>
      <p:ext uri="{BB962C8B-B14F-4D97-AF65-F5344CB8AC3E}">
        <p14:creationId xmlns:p14="http://schemas.microsoft.com/office/powerpoint/2010/main" val="2812575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81200"/>
            <a:ext cx="7429499" cy="1659467"/>
          </a:xfrm>
        </p:spPr>
        <p:txBody>
          <a:bodyPr/>
          <a:lstStyle/>
          <a:p>
            <a:pPr algn="ctr"/>
            <a:r>
              <a:rPr lang="en-US" b="1" dirty="0" smtClean="0"/>
              <a:t>Class diagram</a:t>
            </a:r>
            <a:endParaRPr lang="en-US" b="1" dirty="0"/>
          </a:p>
        </p:txBody>
      </p:sp>
      <p:sp>
        <p:nvSpPr>
          <p:cNvPr id="3" name="Content Placeholder 2"/>
          <p:cNvSpPr>
            <a:spLocks noGrp="1"/>
          </p:cNvSpPr>
          <p:nvPr>
            <p:ph idx="1"/>
          </p:nvPr>
        </p:nvSpPr>
        <p:spPr/>
        <p:txBody>
          <a:bodyPr/>
          <a:lstStyle/>
          <a:p>
            <a:pPr marL="0" indent="0" algn="ctr">
              <a:buNone/>
            </a:pPr>
            <a:endParaRPr lang="en-US" sz="2800" b="1" dirty="0" smtClean="0"/>
          </a:p>
          <a:p>
            <a:endParaRPr lang="en-US" dirty="0"/>
          </a:p>
        </p:txBody>
      </p:sp>
    </p:spTree>
    <p:extLst>
      <p:ext uri="{BB962C8B-B14F-4D97-AF65-F5344CB8AC3E}">
        <p14:creationId xmlns:p14="http://schemas.microsoft.com/office/powerpoint/2010/main" val="4064124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560" y="745067"/>
            <a:ext cx="7429499" cy="2870200"/>
          </a:xfrm>
        </p:spPr>
        <p:txBody>
          <a:bodyPr>
            <a:noAutofit/>
          </a:bodyPr>
          <a:lstStyle/>
          <a:p>
            <a:r>
              <a:rPr lang="en-US" sz="2400" b="1" dirty="0">
                <a:effectLst>
                  <a:glow rad="38100">
                    <a:schemeClr val="bg1">
                      <a:lumMod val="65000"/>
                      <a:lumOff val="35000"/>
                      <a:alpha val="40000"/>
                    </a:schemeClr>
                  </a:glow>
                </a:effectLst>
                <a:latin typeface="Arial Rounded MT Bold" panose="020F0704030504030204" pitchFamily="34" charset="0"/>
              </a:rPr>
              <a:t>First stage</a:t>
            </a:r>
            <a:r>
              <a:rPr lang="en-US" sz="2400" dirty="0">
                <a:effectLst>
                  <a:glow rad="38100">
                    <a:schemeClr val="bg1">
                      <a:lumMod val="65000"/>
                      <a:lumOff val="35000"/>
                      <a:alpha val="40000"/>
                    </a:schemeClr>
                  </a:glow>
                </a:effectLst>
                <a:latin typeface="Arial Rounded MT Bold" panose="020F0704030504030204" pitchFamily="34" charset="0"/>
              </a:rPr>
              <a:t>:</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(1)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person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enters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to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system through two stages,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username and password.</a:t>
            </a:r>
            <a:b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ar-EG"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ar-EG"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en-US" sz="2400" dirty="0" smtClean="0">
                <a:effectLst>
                  <a:glow rad="38100">
                    <a:schemeClr val="bg1">
                      <a:lumMod val="65000"/>
                      <a:lumOff val="35000"/>
                      <a:alpha val="40000"/>
                    </a:schemeClr>
                  </a:glow>
                </a:effectLst>
                <a:latin typeface="Arial Rounded MT Bold" panose="020F0704030504030204" pitchFamily="34" charset="0"/>
              </a:rPr>
              <a:t>(2)</a:t>
            </a:r>
            <a:r>
              <a:rPr lang="en-US" sz="2400" i="1" dirty="0" smtClean="0">
                <a:effectLst>
                  <a:glow rad="38100">
                    <a:schemeClr val="bg1">
                      <a:lumMod val="65000"/>
                      <a:lumOff val="35000"/>
                      <a:alpha val="40000"/>
                    </a:schemeClr>
                  </a:glow>
                </a:effectLst>
                <a:latin typeface="Arial Rounded MT Bold" panose="020F0704030504030204" pitchFamily="34" charset="0"/>
              </a:rPr>
              <a:t> </a:t>
            </a:r>
            <a:r>
              <a:rPr lang="en-US" sz="2400" dirty="0">
                <a:solidFill>
                  <a:schemeClr val="tx1"/>
                </a:solidFill>
                <a:effectLst>
                  <a:glow rad="38100">
                    <a:schemeClr val="bg1">
                      <a:lumMod val="65000"/>
                      <a:lumOff val="35000"/>
                      <a:alpha val="40000"/>
                    </a:schemeClr>
                  </a:glow>
                </a:effectLst>
                <a:latin typeface="Arial Rounded MT Bold" panose="020F0704030504030204" pitchFamily="34" charset="0"/>
              </a:rPr>
              <a:t>The system is related to 3 </a:t>
            </a:r>
            <a:r>
              <a:rPr lang="en-US" sz="2400" dirty="0" smtClean="0">
                <a:solidFill>
                  <a:schemeClr val="tx1"/>
                </a:solidFill>
                <a:effectLst>
                  <a:glow rad="38100">
                    <a:schemeClr val="bg1">
                      <a:lumMod val="65000"/>
                      <a:lumOff val="35000"/>
                      <a:alpha val="40000"/>
                    </a:schemeClr>
                  </a:glow>
                </a:effectLst>
                <a:latin typeface="Arial Rounded MT Bold" panose="020F0704030504030204" pitchFamily="34" charset="0"/>
              </a:rPr>
              <a:t>things person ,attendance and semester</a:t>
            </a:r>
            <a:br>
              <a:rPr lang="en-US" sz="2400" dirty="0" smtClean="0">
                <a:solidFill>
                  <a:schemeClr val="tx1"/>
                </a:solidFill>
                <a:effectLst>
                  <a:glow rad="38100">
                    <a:schemeClr val="bg1">
                      <a:lumMod val="65000"/>
                      <a:lumOff val="35000"/>
                      <a:alpha val="40000"/>
                    </a:schemeClr>
                  </a:glow>
                </a:effectLst>
                <a:latin typeface="Arial Rounded MT Bold" panose="020F0704030504030204" pitchFamily="34" charset="0"/>
              </a:rPr>
            </a:br>
            <a:endParaRPr lang="en-US" sz="2400"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214" y="3818466"/>
            <a:ext cx="5636191" cy="2876154"/>
          </a:xfrm>
        </p:spPr>
      </p:pic>
    </p:spTree>
    <p:extLst>
      <p:ext uri="{BB962C8B-B14F-4D97-AF65-F5344CB8AC3E}">
        <p14:creationId xmlns:p14="http://schemas.microsoft.com/office/powerpoint/2010/main" val="2537139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799" y="93135"/>
            <a:ext cx="7606109" cy="3395132"/>
          </a:xfrm>
        </p:spPr>
        <p:txBody>
          <a:bodyPr>
            <a:normAutofit/>
          </a:bodyPr>
          <a:lstStyle/>
          <a:p>
            <a:r>
              <a:rPr lang="en-US" sz="2400" b="1" dirty="0" smtClean="0">
                <a:effectLst>
                  <a:glow rad="38100">
                    <a:schemeClr val="bg1">
                      <a:lumMod val="65000"/>
                      <a:lumOff val="35000"/>
                      <a:alpha val="40000"/>
                    </a:schemeClr>
                  </a:glow>
                </a:effectLst>
                <a:latin typeface="Arial Rounded MT Bold" panose="020F0704030504030204" pitchFamily="34" charset="0"/>
              </a:rPr>
              <a:t>second </a:t>
            </a:r>
            <a:r>
              <a:rPr lang="en-US" sz="2400" b="1" dirty="0">
                <a:effectLst>
                  <a:glow rad="38100">
                    <a:schemeClr val="bg1">
                      <a:lumMod val="65000"/>
                      <a:lumOff val="35000"/>
                      <a:alpha val="40000"/>
                    </a:schemeClr>
                  </a:glow>
                </a:effectLst>
                <a:latin typeface="Arial Rounded MT Bold" panose="020F0704030504030204" pitchFamily="34" charset="0"/>
              </a:rPr>
              <a:t>stage</a:t>
            </a:r>
            <a:r>
              <a:rPr lang="en-US" sz="2400" dirty="0">
                <a:effectLst>
                  <a:glow rad="38100">
                    <a:schemeClr val="bg1">
                      <a:lumMod val="65000"/>
                      <a:lumOff val="35000"/>
                      <a:alpha val="40000"/>
                    </a:schemeClr>
                  </a:glow>
                </a:effectLst>
                <a:latin typeface="Arial Rounded MT Bold" panose="020F0704030504030204" pitchFamily="34" charset="0"/>
              </a:rPr>
              <a:t>:</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(1)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person is father to 3 children students, professor and admin.</a:t>
            </a:r>
            <a:r>
              <a:rPr lang="ar-EG"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ar-EG"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ar-EG"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ar-EG"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en-US" sz="2400" dirty="0" smtClean="0">
                <a:effectLst>
                  <a:glow rad="38100">
                    <a:schemeClr val="bg1">
                      <a:lumMod val="65000"/>
                      <a:lumOff val="35000"/>
                      <a:alpha val="40000"/>
                    </a:schemeClr>
                  </a:glow>
                </a:effectLst>
                <a:latin typeface="Arial Rounded MT Bold" panose="020F0704030504030204" pitchFamily="34" charset="0"/>
              </a:rPr>
              <a:t>(2)</a:t>
            </a:r>
            <a:r>
              <a:rPr lang="en-US" sz="2400" i="1" dirty="0" smtClean="0">
                <a:effectLst>
                  <a:glow rad="38100">
                    <a:schemeClr val="bg1">
                      <a:lumMod val="65000"/>
                      <a:lumOff val="35000"/>
                      <a:alpha val="40000"/>
                    </a:schemeClr>
                  </a:glow>
                </a:effectLst>
                <a:latin typeface="Arial Rounded MT Bold" panose="020F0704030504030204" pitchFamily="34" charset="0"/>
              </a:rPr>
              <a:t> </a:t>
            </a:r>
            <a:r>
              <a:rPr lang="en-US" sz="2400" dirty="0">
                <a:solidFill>
                  <a:schemeClr val="tx1"/>
                </a:solidFill>
                <a:effectLst>
                  <a:glow rad="38100">
                    <a:schemeClr val="bg1">
                      <a:lumMod val="65000"/>
                      <a:lumOff val="35000"/>
                      <a:alpha val="40000"/>
                    </a:schemeClr>
                  </a:glow>
                </a:effectLst>
                <a:latin typeface="Arial Rounded MT Bold" panose="020F0704030504030204" pitchFamily="34" charset="0"/>
              </a:rPr>
              <a:t>The user chooses any one of them and the entry is made according to the operations he does not want to perform</a:t>
            </a:r>
            <a:endParaRPr lang="en-US" sz="2400"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7679" y="3564996"/>
            <a:ext cx="6038850" cy="3293004"/>
          </a:xfrm>
        </p:spPr>
      </p:pic>
    </p:spTree>
    <p:extLst>
      <p:ext uri="{BB962C8B-B14F-4D97-AF65-F5344CB8AC3E}">
        <p14:creationId xmlns:p14="http://schemas.microsoft.com/office/powerpoint/2010/main" val="1699696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429499" cy="2429933"/>
          </a:xfrm>
        </p:spPr>
        <p:txBody>
          <a:bodyPr>
            <a:noAutofit/>
          </a:bodyPr>
          <a:lstStyle/>
          <a:p>
            <a:r>
              <a:rPr lang="en-US" sz="2400" b="1" dirty="0" smtClean="0">
                <a:effectLst>
                  <a:glow rad="38100">
                    <a:schemeClr val="bg1">
                      <a:lumMod val="65000"/>
                      <a:lumOff val="35000"/>
                      <a:alpha val="40000"/>
                    </a:schemeClr>
                  </a:glow>
                </a:effectLst>
                <a:latin typeface="Arial Rounded MT Bold" panose="020F0704030504030204" pitchFamily="34" charset="0"/>
              </a:rPr>
              <a:t>third </a:t>
            </a:r>
            <a:r>
              <a:rPr lang="en-US" sz="2400" b="1" dirty="0">
                <a:effectLst>
                  <a:glow rad="38100">
                    <a:schemeClr val="bg1">
                      <a:lumMod val="65000"/>
                      <a:lumOff val="35000"/>
                      <a:alpha val="40000"/>
                    </a:schemeClr>
                  </a:glow>
                </a:effectLst>
                <a:latin typeface="Arial Rounded MT Bold" panose="020F0704030504030204" pitchFamily="34" charset="0"/>
              </a:rPr>
              <a:t>stage</a:t>
            </a:r>
            <a:r>
              <a:rPr lang="en-US" sz="2400" dirty="0">
                <a:effectLst>
                  <a:glow rad="38100">
                    <a:schemeClr val="bg1">
                      <a:lumMod val="65000"/>
                      <a:lumOff val="35000"/>
                      <a:alpha val="40000"/>
                    </a:schemeClr>
                  </a:glow>
                </a:effectLst>
                <a:latin typeface="Arial Rounded MT Bold" panose="020F0704030504030204" pitchFamily="34" charset="0"/>
              </a:rPr>
              <a:t>:</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(1)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Entry is made to attend and sign the status, date and time of attendance and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exit</a:t>
            </a:r>
            <a:r>
              <a:rPr lang="ar-EG"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ar-EG"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en-US" sz="2400" dirty="0" smtClean="0">
                <a:effectLst>
                  <a:glow rad="38100">
                    <a:schemeClr val="bg1">
                      <a:lumMod val="65000"/>
                      <a:lumOff val="35000"/>
                      <a:alpha val="40000"/>
                    </a:schemeClr>
                  </a:glow>
                </a:effectLst>
                <a:latin typeface="Arial Rounded MT Bold" panose="020F0704030504030204" pitchFamily="34" charset="0"/>
              </a:rPr>
              <a:t>(2)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There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is a class with all the previous specifications, with the addition of an attendance display</a:t>
            </a:r>
            <a:endParaRPr lang="en-US" sz="2400"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5850" y="3378200"/>
            <a:ext cx="2216150" cy="3225800"/>
          </a:xfrm>
        </p:spPr>
      </p:pic>
    </p:spTree>
    <p:extLst>
      <p:ext uri="{BB962C8B-B14F-4D97-AF65-F5344CB8AC3E}">
        <p14:creationId xmlns:p14="http://schemas.microsoft.com/office/powerpoint/2010/main" val="130258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759" y="973667"/>
            <a:ext cx="7429499" cy="1905000"/>
          </a:xfrm>
        </p:spPr>
        <p:txBody>
          <a:bodyPr>
            <a:noAutofit/>
          </a:bodyPr>
          <a:lstStyle/>
          <a:p>
            <a:r>
              <a:rPr lang="en-US" sz="2400" b="1" dirty="0" smtClean="0">
                <a:effectLst>
                  <a:glow rad="38100">
                    <a:schemeClr val="bg1">
                      <a:lumMod val="65000"/>
                      <a:lumOff val="35000"/>
                      <a:alpha val="40000"/>
                    </a:schemeClr>
                  </a:glow>
                </a:effectLst>
                <a:latin typeface="Arial Rounded MT Bold" panose="020F0704030504030204" pitchFamily="34" charset="0"/>
              </a:rPr>
              <a:t>fourth </a:t>
            </a:r>
            <a:r>
              <a:rPr lang="en-US" sz="2400" b="1" dirty="0">
                <a:effectLst>
                  <a:glow rad="38100">
                    <a:schemeClr val="bg1">
                      <a:lumMod val="65000"/>
                      <a:lumOff val="35000"/>
                      <a:alpha val="40000"/>
                    </a:schemeClr>
                  </a:glow>
                </a:effectLst>
                <a:latin typeface="Arial Rounded MT Bold" panose="020F0704030504030204" pitchFamily="34" charset="0"/>
              </a:rPr>
              <a:t>stage</a:t>
            </a:r>
            <a:r>
              <a:rPr lang="en-US" sz="2400" dirty="0">
                <a:effectLst>
                  <a:glow rad="38100">
                    <a:schemeClr val="bg1">
                      <a:lumMod val="65000"/>
                      <a:lumOff val="35000"/>
                      <a:alpha val="40000"/>
                    </a:schemeClr>
                  </a:glow>
                </a:effectLst>
                <a:latin typeface="Arial Rounded MT Bold" panose="020F0704030504030204" pitchFamily="34" charset="0"/>
              </a:rPr>
              <a:t>:</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(1)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Entry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to semester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and sign the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name of semester, display all or one semester</a:t>
            </a:r>
            <a:r>
              <a:rPr lang="ar-EG"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ar-EG"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en-US" sz="2400" dirty="0" smtClean="0">
                <a:effectLst>
                  <a:glow rad="38100">
                    <a:schemeClr val="bg1">
                      <a:lumMod val="65000"/>
                      <a:lumOff val="35000"/>
                      <a:alpha val="40000"/>
                    </a:schemeClr>
                  </a:glow>
                </a:effectLst>
                <a:latin typeface="Arial Rounded MT Bold" panose="020F0704030504030204" pitchFamily="34" charset="0"/>
              </a:rPr>
              <a:t>(2)</a:t>
            </a:r>
            <a:r>
              <a:rPr lang="en-US" sz="2400" i="1" dirty="0" smtClean="0">
                <a:effectLst>
                  <a:glow rad="38100">
                    <a:schemeClr val="bg1">
                      <a:lumMod val="65000"/>
                      <a:lumOff val="35000"/>
                      <a:alpha val="40000"/>
                    </a:schemeClr>
                  </a:glow>
                </a:effectLst>
                <a:latin typeface="Arial Rounded MT Bold" panose="020F0704030504030204" pitchFamily="34" charset="0"/>
              </a:rPr>
              <a:t>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There</a:t>
            </a:r>
            <a:r>
              <a:rPr lang="ar-EG"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are 2 class courses and schedules with all details</a:t>
            </a:r>
            <a:endParaRPr lang="en-US" sz="2400"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1850" y="3166534"/>
            <a:ext cx="3562350" cy="3462867"/>
          </a:xfrm>
        </p:spPr>
      </p:pic>
    </p:spTree>
    <p:extLst>
      <p:ext uri="{BB962C8B-B14F-4D97-AF65-F5344CB8AC3E}">
        <p14:creationId xmlns:p14="http://schemas.microsoft.com/office/powerpoint/2010/main" val="2844609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060" y="609600"/>
            <a:ext cx="7429499" cy="2192867"/>
          </a:xfrm>
        </p:spPr>
        <p:txBody>
          <a:bodyPr>
            <a:noAutofit/>
          </a:bodyPr>
          <a:lstStyle/>
          <a:p>
            <a:r>
              <a:rPr lang="en-US" sz="2400" b="1" dirty="0" smtClean="0">
                <a:effectLst>
                  <a:glow rad="38100">
                    <a:schemeClr val="bg1">
                      <a:lumMod val="65000"/>
                      <a:lumOff val="35000"/>
                      <a:alpha val="40000"/>
                    </a:schemeClr>
                  </a:glow>
                </a:effectLst>
                <a:latin typeface="Arial Rounded MT Bold" panose="020F0704030504030204" pitchFamily="34" charset="0"/>
              </a:rPr>
              <a:t>fifth </a:t>
            </a:r>
            <a:r>
              <a:rPr lang="en-US" sz="2400" b="1" dirty="0">
                <a:effectLst>
                  <a:glow rad="38100">
                    <a:schemeClr val="bg1">
                      <a:lumMod val="65000"/>
                      <a:lumOff val="35000"/>
                      <a:alpha val="40000"/>
                    </a:schemeClr>
                  </a:glow>
                </a:effectLst>
                <a:latin typeface="Arial Rounded MT Bold" panose="020F0704030504030204" pitchFamily="34" charset="0"/>
              </a:rPr>
              <a:t>stage</a:t>
            </a:r>
            <a:r>
              <a:rPr lang="en-US" sz="2400" dirty="0">
                <a:effectLst>
                  <a:glow rad="38100">
                    <a:schemeClr val="bg1">
                      <a:lumMod val="65000"/>
                      <a:lumOff val="35000"/>
                      <a:alpha val="40000"/>
                    </a:schemeClr>
                  </a:glow>
                </a:effectLst>
                <a:latin typeface="Arial Rounded MT Bold" panose="020F0704030504030204" pitchFamily="34" charset="0"/>
              </a:rPr>
              <a:t>:</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(1)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schedules contain of rooms ,date start, date end, courses.</a:t>
            </a:r>
            <a:r>
              <a:rPr lang="ar-EG"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ar-EG"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a:t>
            </a:r>
            <a:r>
              <a:rPr lang="ar-EG" sz="2400" dirty="0">
                <a:effectLst>
                  <a:glow rad="38100">
                    <a:schemeClr val="bg1">
                      <a:lumMod val="65000"/>
                      <a:lumOff val="35000"/>
                      <a:alpha val="40000"/>
                    </a:schemeClr>
                  </a:glow>
                </a:effectLst>
                <a:latin typeface="Arial Rounded MT Bold" panose="020F0704030504030204" pitchFamily="34" charset="0"/>
              </a:rPr>
              <a:t>2</a:t>
            </a:r>
            <a:r>
              <a:rPr lang="en-US" sz="2400" i="1" dirty="0">
                <a:effectLst>
                  <a:glow rad="38100">
                    <a:schemeClr val="bg1">
                      <a:lumMod val="65000"/>
                      <a:lumOff val="35000"/>
                      <a:alpha val="40000"/>
                    </a:schemeClr>
                  </a:glow>
                </a:effectLst>
                <a:latin typeface="Arial Rounded MT Bold" panose="020F0704030504030204" pitchFamily="34" charset="0"/>
              </a:rPr>
              <a:t>)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There</a:t>
            </a:r>
            <a:r>
              <a:rPr lang="ar-EG"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are 2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class, class rooms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and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class hours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with all details</a:t>
            </a:r>
            <a:endParaRPr lang="en-US" sz="2400"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5400" y="3031068"/>
            <a:ext cx="3729474" cy="3580871"/>
          </a:xfrm>
        </p:spPr>
      </p:pic>
    </p:spTree>
    <p:extLst>
      <p:ext uri="{BB962C8B-B14F-4D97-AF65-F5344CB8AC3E}">
        <p14:creationId xmlns:p14="http://schemas.microsoft.com/office/powerpoint/2010/main" val="4197424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03741" cy="3420532"/>
          </a:xfrm>
        </p:spPr>
        <p:txBody>
          <a:bodyPr>
            <a:normAutofit/>
          </a:bodyPr>
          <a:lstStyle/>
          <a:p>
            <a:r>
              <a:rPr lang="en-US" sz="2400" b="1" dirty="0">
                <a:effectLst>
                  <a:glow rad="38100">
                    <a:schemeClr val="bg1">
                      <a:lumMod val="65000"/>
                      <a:lumOff val="35000"/>
                      <a:alpha val="40000"/>
                    </a:schemeClr>
                  </a:glow>
                </a:effectLst>
                <a:latin typeface="Arial Rounded MT Bold" panose="020F0704030504030204" pitchFamily="34" charset="0"/>
              </a:rPr>
              <a:t>Sixth stage </a:t>
            </a:r>
            <a:r>
              <a:rPr lang="en-US" sz="2400" dirty="0" smtClean="0">
                <a:effectLst>
                  <a:glow rad="38100">
                    <a:schemeClr val="bg1">
                      <a:lumMod val="65000"/>
                      <a:lumOff val="35000"/>
                      <a:alpha val="40000"/>
                    </a:schemeClr>
                  </a:glow>
                </a:effectLst>
                <a:latin typeface="Arial Rounded MT Bold" panose="020F0704030504030204" pitchFamily="34" charset="0"/>
              </a:rPr>
              <a:t>:</a:t>
            </a:r>
            <a:r>
              <a:rPr lang="en-US" sz="2400" dirty="0">
                <a:effectLst>
                  <a:glow rad="38100">
                    <a:schemeClr val="bg1">
                      <a:lumMod val="65000"/>
                      <a:lumOff val="35000"/>
                      <a:alpha val="40000"/>
                    </a:schemeClr>
                  </a:glow>
                </a:effectLst>
                <a:latin typeface="Arial Rounded MT Bold" panose="020F0704030504030204" pitchFamily="34" charset="0"/>
              </a:rPr>
              <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(1)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admin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is responsible for controlling users and for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modifications</a:t>
            </a:r>
            <a:r>
              <a:rPr lang="ar-EG"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a:t>
            </a:r>
            <a:br>
              <a:rPr lang="ar-EG"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a:t>
            </a:r>
            <a:r>
              <a:rPr lang="ar-EG" sz="2400" dirty="0">
                <a:effectLst>
                  <a:glow rad="38100">
                    <a:schemeClr val="bg1">
                      <a:lumMod val="65000"/>
                      <a:lumOff val="35000"/>
                      <a:alpha val="40000"/>
                    </a:schemeClr>
                  </a:glow>
                </a:effectLst>
                <a:latin typeface="Arial Rounded MT Bold" panose="020F0704030504030204" pitchFamily="34" charset="0"/>
              </a:rPr>
              <a:t>2</a:t>
            </a:r>
            <a:r>
              <a:rPr lang="en-US" sz="2400" i="1" dirty="0">
                <a:effectLst>
                  <a:glow rad="38100">
                    <a:schemeClr val="bg1">
                      <a:lumMod val="65000"/>
                      <a:lumOff val="35000"/>
                      <a:alpha val="40000"/>
                    </a:schemeClr>
                  </a:glow>
                </a:effectLst>
                <a:latin typeface="Arial Rounded MT Bold" panose="020F0704030504030204" pitchFamily="34" charset="0"/>
              </a:rPr>
              <a:t>)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There</a:t>
            </a:r>
            <a:r>
              <a:rPr lang="ar-EG"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are 2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class mail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and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profiles with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all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details </a:t>
            </a:r>
            <a:endParaRPr lang="en-US" sz="2400"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4151" y="3496733"/>
            <a:ext cx="3359150" cy="3285598"/>
          </a:xfrm>
        </p:spPr>
      </p:pic>
    </p:spTree>
    <p:extLst>
      <p:ext uri="{BB962C8B-B14F-4D97-AF65-F5344CB8AC3E}">
        <p14:creationId xmlns:p14="http://schemas.microsoft.com/office/powerpoint/2010/main" val="2407289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760" y="592666"/>
            <a:ext cx="7429499" cy="2531533"/>
          </a:xfrm>
        </p:spPr>
        <p:txBody>
          <a:bodyPr>
            <a:noAutofit/>
          </a:bodyPr>
          <a:lstStyle/>
          <a:p>
            <a:r>
              <a:rPr lang="en-US" sz="2400" b="1" dirty="0">
                <a:effectLst>
                  <a:glow rad="38100">
                    <a:schemeClr val="bg1">
                      <a:lumMod val="65000"/>
                      <a:lumOff val="35000"/>
                      <a:alpha val="40000"/>
                    </a:schemeClr>
                  </a:glow>
                </a:effectLst>
                <a:latin typeface="Arial Rounded MT Bold" panose="020F0704030504030204" pitchFamily="34" charset="0"/>
              </a:rPr>
              <a:t>Seventh stage </a:t>
            </a:r>
            <a:r>
              <a:rPr lang="en-US" sz="2400" dirty="0">
                <a:effectLst>
                  <a:glow rad="38100">
                    <a:schemeClr val="bg1">
                      <a:lumMod val="65000"/>
                      <a:lumOff val="35000"/>
                      <a:alpha val="40000"/>
                    </a:schemeClr>
                  </a:glow>
                </a:effectLst>
                <a:latin typeface="Arial Rounded MT Bold" panose="020F0704030504030204" pitchFamily="34" charset="0"/>
              </a:rPr>
              <a:t>:</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
            </a:r>
            <a:br>
              <a:rPr lang="en-US" sz="2400" dirty="0">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(1)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admin is responsible for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profiles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users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and edit its</a:t>
            </a:r>
            <a:r>
              <a:rPr lang="ar-EG"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a:t>
            </a:r>
            <a:r>
              <a:rPr lang="ar-EG"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ar-EG"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r>
            <a:b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br>
            <a:r>
              <a:rPr lang="en-US" sz="2400" dirty="0">
                <a:effectLst>
                  <a:glow rad="38100">
                    <a:schemeClr val="bg1">
                      <a:lumMod val="65000"/>
                      <a:lumOff val="35000"/>
                      <a:alpha val="40000"/>
                    </a:schemeClr>
                  </a:glow>
                </a:effectLst>
                <a:latin typeface="Arial Rounded MT Bold" panose="020F0704030504030204" pitchFamily="34" charset="0"/>
              </a:rPr>
              <a:t>(</a:t>
            </a:r>
            <a:r>
              <a:rPr lang="ar-EG" sz="2400" dirty="0">
                <a:effectLst>
                  <a:glow rad="38100">
                    <a:schemeClr val="bg1">
                      <a:lumMod val="65000"/>
                      <a:lumOff val="35000"/>
                      <a:alpha val="40000"/>
                    </a:schemeClr>
                  </a:glow>
                </a:effectLst>
                <a:latin typeface="Arial Rounded MT Bold" panose="020F0704030504030204" pitchFamily="34" charset="0"/>
              </a:rPr>
              <a:t>2</a:t>
            </a:r>
            <a:r>
              <a:rPr lang="en-US" sz="2400" i="1" dirty="0">
                <a:effectLst>
                  <a:glow rad="38100">
                    <a:schemeClr val="bg1">
                      <a:lumMod val="65000"/>
                      <a:lumOff val="35000"/>
                      <a:alpha val="40000"/>
                    </a:schemeClr>
                  </a:glow>
                </a:effectLst>
                <a:latin typeface="Arial Rounded MT Bold" panose="020F0704030504030204" pitchFamily="34" charset="0"/>
              </a:rPr>
              <a:t>)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There</a:t>
            </a:r>
            <a:r>
              <a:rPr lang="ar-EG"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is </a:t>
            </a:r>
            <a:r>
              <a:rPr lang="en-US" sz="2400" dirty="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class </a:t>
            </a:r>
            <a:r>
              <a:rPr lang="en-US" sz="2400" dirty="0" smtClean="0">
                <a:solidFill>
                  <a:schemeClr val="tx1">
                    <a:lumMod val="95000"/>
                  </a:schemeClr>
                </a:solidFill>
                <a:effectLst>
                  <a:glow rad="38100">
                    <a:schemeClr val="bg1">
                      <a:lumMod val="65000"/>
                      <a:lumOff val="35000"/>
                      <a:alpha val="40000"/>
                    </a:schemeClr>
                  </a:glow>
                </a:effectLst>
                <a:latin typeface="Arial Rounded MT Bold" panose="020F0704030504030204" pitchFamily="34" charset="0"/>
              </a:rPr>
              <a:t>data base to check or save every  thing</a:t>
            </a:r>
            <a:endParaRPr lang="en-US" sz="2400"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4851" y="3225799"/>
            <a:ext cx="2652644" cy="3446465"/>
          </a:xfrm>
        </p:spPr>
      </p:pic>
    </p:spTree>
    <p:extLst>
      <p:ext uri="{BB962C8B-B14F-4D97-AF65-F5344CB8AC3E}">
        <p14:creationId xmlns:p14="http://schemas.microsoft.com/office/powerpoint/2010/main" val="2276312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429499" cy="1210733"/>
          </a:xfrm>
        </p:spPr>
        <p:txBody>
          <a:bodyPr/>
          <a:lstStyle/>
          <a:p>
            <a:pPr algn="ctr"/>
            <a:r>
              <a:rPr lang="en-US" dirty="0" smtClean="0"/>
              <a:t>Class diagram:</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600" y="1320801"/>
            <a:ext cx="7067550" cy="5207000"/>
          </a:xfrm>
        </p:spPr>
      </p:pic>
    </p:spTree>
    <p:extLst>
      <p:ext uri="{BB962C8B-B14F-4D97-AF65-F5344CB8AC3E}">
        <p14:creationId xmlns:p14="http://schemas.microsoft.com/office/powerpoint/2010/main" val="282111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14400"/>
            <a:ext cx="7769413" cy="5791200"/>
          </a:xfrm>
          <a:prstGeom prst="rect">
            <a:avLst/>
          </a:prstGeom>
        </p:spPr>
      </p:pic>
      <p:sp>
        <p:nvSpPr>
          <p:cNvPr id="5" name="TextBox 4"/>
          <p:cNvSpPr txBox="1"/>
          <p:nvPr/>
        </p:nvSpPr>
        <p:spPr>
          <a:xfrm>
            <a:off x="2438400" y="304800"/>
            <a:ext cx="3200400" cy="461665"/>
          </a:xfrm>
          <a:prstGeom prst="rect">
            <a:avLst/>
          </a:prstGeom>
          <a:noFill/>
        </p:spPr>
        <p:txBody>
          <a:bodyPr wrap="square" rtlCol="0">
            <a:spAutoFit/>
          </a:bodyPr>
          <a:lstStyle/>
          <a:p>
            <a:pPr algn="ctr"/>
            <a:r>
              <a:rPr lang="en-US" sz="2400" b="1" dirty="0" smtClean="0">
                <a:solidFill>
                  <a:schemeClr val="tx2"/>
                </a:solidFill>
              </a:rPr>
              <a:t>Data Flow Diagram</a:t>
            </a:r>
            <a:endParaRPr lang="en-US" sz="2400" b="1" dirty="0">
              <a:solidFill>
                <a:schemeClr val="tx2"/>
              </a:solidFill>
            </a:endParaRPr>
          </a:p>
        </p:txBody>
      </p:sp>
    </p:spTree>
    <p:extLst>
      <p:ext uri="{BB962C8B-B14F-4D97-AF65-F5344CB8AC3E}">
        <p14:creationId xmlns:p14="http://schemas.microsoft.com/office/powerpoint/2010/main" val="238870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362200"/>
            <a:ext cx="7315200" cy="1154097"/>
          </a:xfrm>
        </p:spPr>
        <p:txBody>
          <a:bodyPr>
            <a:normAutofit/>
          </a:bodyPr>
          <a:lstStyle/>
          <a:p>
            <a:pPr algn="ctr"/>
            <a:r>
              <a:rPr lang="en-US" sz="4400" dirty="0" smtClean="0"/>
              <a:t>Use Case Diagram</a:t>
            </a:r>
            <a:endParaRPr lang="en-US" sz="4400" dirty="0"/>
          </a:p>
        </p:txBody>
      </p:sp>
    </p:spTree>
    <p:extLst>
      <p:ext uri="{BB962C8B-B14F-4D97-AF65-F5344CB8AC3E}">
        <p14:creationId xmlns:p14="http://schemas.microsoft.com/office/powerpoint/2010/main" val="65276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467600" cy="6324600"/>
          </a:xfrm>
        </p:spPr>
        <p:txBody>
          <a:bodyPr/>
          <a:lstStyle/>
          <a:p>
            <a:pPr marL="45720" indent="0" algn="ctr">
              <a:buNone/>
            </a:pPr>
            <a:r>
              <a:rPr lang="en-US" sz="2400" b="1" dirty="0" smtClean="0">
                <a:solidFill>
                  <a:schemeClr val="tx2"/>
                </a:solidFill>
              </a:rPr>
              <a:t>First Actor (Student):-</a:t>
            </a:r>
          </a:p>
          <a:p>
            <a:pPr marL="45720" indent="0">
              <a:buNone/>
            </a:pPr>
            <a:endParaRPr lang="en-US" sz="2400" b="1" dirty="0" smtClean="0">
              <a:solidFill>
                <a:schemeClr val="tx2"/>
              </a:solidFill>
            </a:endParaRPr>
          </a:p>
          <a:p>
            <a:pPr marL="502920" indent="-457200" algn="just">
              <a:buFont typeface="+mj-lt"/>
              <a:buAutoNum type="arabicParenR"/>
            </a:pPr>
            <a:r>
              <a:rPr lang="en-US" b="1" dirty="0" smtClean="0">
                <a:solidFill>
                  <a:schemeClr val="tx2"/>
                </a:solidFill>
              </a:rPr>
              <a:t>Sign Up: </a:t>
            </a:r>
            <a:r>
              <a:rPr lang="en-US" b="1" dirty="0" smtClean="0">
                <a:solidFill>
                  <a:schemeClr val="tx1">
                    <a:lumMod val="95000"/>
                  </a:schemeClr>
                </a:solidFill>
              </a:rPr>
              <a:t>Student should sign up to join into the system.</a:t>
            </a:r>
          </a:p>
          <a:p>
            <a:pPr marL="502920" indent="-457200" algn="just">
              <a:buFont typeface="+mj-lt"/>
              <a:buAutoNum type="arabicParenR"/>
            </a:pPr>
            <a:endParaRPr lang="en-US" b="1" dirty="0" smtClean="0">
              <a:solidFill>
                <a:schemeClr val="tx1">
                  <a:lumMod val="95000"/>
                </a:schemeClr>
              </a:solidFill>
            </a:endParaRPr>
          </a:p>
          <a:p>
            <a:pPr marL="502920" indent="-457200" algn="just">
              <a:buFont typeface="+mj-lt"/>
              <a:buAutoNum type="arabicParenR"/>
            </a:pPr>
            <a:r>
              <a:rPr lang="en-US" b="1" dirty="0" smtClean="0">
                <a:solidFill>
                  <a:schemeClr val="tx2"/>
                </a:solidFill>
              </a:rPr>
              <a:t>Submit: </a:t>
            </a:r>
            <a:r>
              <a:rPr lang="en-US" b="1" dirty="0" smtClean="0"/>
              <a:t>Student should submit to (Semester – Subjects - Schedule).</a:t>
            </a:r>
          </a:p>
          <a:p>
            <a:pPr marL="502920" indent="-457200" algn="just">
              <a:buFont typeface="+mj-lt"/>
              <a:buAutoNum type="arabicParenR"/>
            </a:pPr>
            <a:endParaRPr lang="en-US" b="1" dirty="0" smtClean="0"/>
          </a:p>
          <a:p>
            <a:pPr marL="502920" indent="-457200" algn="just">
              <a:buFont typeface="+mj-lt"/>
              <a:buAutoNum type="arabicParenR"/>
            </a:pPr>
            <a:r>
              <a:rPr lang="en-US" b="1" dirty="0" smtClean="0">
                <a:solidFill>
                  <a:schemeClr val="tx2"/>
                </a:solidFill>
              </a:rPr>
              <a:t>Log in Attendance: </a:t>
            </a:r>
            <a:r>
              <a:rPr lang="en-US" b="1" dirty="0" smtClean="0"/>
              <a:t>Student should submit his Attendance.</a:t>
            </a:r>
          </a:p>
          <a:p>
            <a:pPr marL="502920" indent="-457200" algn="just">
              <a:buFont typeface="+mj-lt"/>
              <a:buAutoNum type="arabicParenR"/>
            </a:pPr>
            <a:endParaRPr lang="en-US" b="1" dirty="0">
              <a:solidFill>
                <a:schemeClr val="tx2"/>
              </a:solidFill>
            </a:endParaRPr>
          </a:p>
          <a:p>
            <a:pPr marL="502920" indent="-457200" algn="just">
              <a:buFont typeface="+mj-lt"/>
              <a:buAutoNum type="arabicParenR"/>
            </a:pPr>
            <a:r>
              <a:rPr lang="en-US" b="1" dirty="0" smtClean="0">
                <a:solidFill>
                  <a:schemeClr val="tx2"/>
                </a:solidFill>
              </a:rPr>
              <a:t>View Attendance: </a:t>
            </a:r>
            <a:r>
              <a:rPr lang="en-US" b="1" dirty="0" smtClean="0"/>
              <a:t>Student should be able to know his Attendance.</a:t>
            </a:r>
          </a:p>
          <a:p>
            <a:pPr marL="502920" indent="-457200" algn="just">
              <a:buFont typeface="+mj-lt"/>
              <a:buAutoNum type="arabicParenR"/>
            </a:pPr>
            <a:endParaRPr lang="en-US" b="1" dirty="0">
              <a:solidFill>
                <a:schemeClr val="tx2"/>
              </a:solidFill>
            </a:endParaRPr>
          </a:p>
          <a:p>
            <a:pPr marL="502920" indent="-457200" algn="just">
              <a:buFont typeface="+mj-lt"/>
              <a:buAutoNum type="arabicParenR"/>
            </a:pPr>
            <a:r>
              <a:rPr lang="en-US" b="1" dirty="0" smtClean="0">
                <a:solidFill>
                  <a:schemeClr val="tx2"/>
                </a:solidFill>
              </a:rPr>
              <a:t>Attendance Report: </a:t>
            </a:r>
            <a:r>
              <a:rPr lang="en-US" b="1" dirty="0" smtClean="0"/>
              <a:t>If a student face any problem he can report it.</a:t>
            </a:r>
            <a:endParaRPr lang="en-US" b="1" dirty="0">
              <a:solidFill>
                <a:schemeClr val="tx2"/>
              </a:solidFill>
            </a:endParaRPr>
          </a:p>
        </p:txBody>
      </p:sp>
    </p:spTree>
    <p:extLst>
      <p:ext uri="{BB962C8B-B14F-4D97-AF65-F5344CB8AC3E}">
        <p14:creationId xmlns:p14="http://schemas.microsoft.com/office/powerpoint/2010/main" val="1509463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14" y="533400"/>
            <a:ext cx="7772400" cy="5943600"/>
          </a:xfrm>
          <a:prstGeom prst="rect">
            <a:avLst/>
          </a:prstGeom>
        </p:spPr>
      </p:pic>
    </p:spTree>
    <p:extLst>
      <p:ext uri="{BB962C8B-B14F-4D97-AF65-F5344CB8AC3E}">
        <p14:creationId xmlns:p14="http://schemas.microsoft.com/office/powerpoint/2010/main" val="2031809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7620000" cy="5867399"/>
          </a:xfrm>
        </p:spPr>
        <p:txBody>
          <a:bodyPr>
            <a:normAutofit/>
          </a:bodyPr>
          <a:lstStyle/>
          <a:p>
            <a:pPr marL="45720" indent="0" algn="ctr">
              <a:buNone/>
            </a:pPr>
            <a:r>
              <a:rPr lang="en-US" sz="2400" b="1" dirty="0" smtClean="0">
                <a:solidFill>
                  <a:schemeClr val="tx2"/>
                </a:solidFill>
              </a:rPr>
              <a:t>Second actor (Admin)</a:t>
            </a:r>
          </a:p>
          <a:p>
            <a:pPr marL="502920" indent="-457200" algn="ctr">
              <a:buFont typeface="+mj-lt"/>
              <a:buAutoNum type="arabicParenR"/>
            </a:pPr>
            <a:endParaRPr lang="en-US" sz="2400" b="1" dirty="0" smtClean="0">
              <a:solidFill>
                <a:schemeClr val="tx2"/>
              </a:solidFill>
            </a:endParaRPr>
          </a:p>
          <a:p>
            <a:pPr marL="502920" indent="-457200" algn="just">
              <a:buFont typeface="+mj-lt"/>
              <a:buAutoNum type="arabicParenR"/>
            </a:pPr>
            <a:r>
              <a:rPr lang="en-US" b="1" dirty="0" smtClean="0">
                <a:solidFill>
                  <a:schemeClr val="tx2"/>
                </a:solidFill>
              </a:rPr>
              <a:t>Update student profile/s: </a:t>
            </a:r>
            <a:r>
              <a:rPr lang="en-US" b="1" dirty="0"/>
              <a:t>Admin has the </a:t>
            </a:r>
            <a:r>
              <a:rPr lang="en-US" b="1" dirty="0" smtClean="0"/>
              <a:t>authority to change student information at any time.</a:t>
            </a:r>
          </a:p>
          <a:p>
            <a:pPr marL="502920" indent="-457200" algn="just">
              <a:buFont typeface="+mj-lt"/>
              <a:buAutoNum type="arabicParenR"/>
            </a:pPr>
            <a:endParaRPr lang="en-US" b="1" dirty="0">
              <a:solidFill>
                <a:schemeClr val="tx2"/>
              </a:solidFill>
            </a:endParaRPr>
          </a:p>
          <a:p>
            <a:pPr marL="502920" indent="-457200" algn="just">
              <a:buFont typeface="+mj-lt"/>
              <a:buAutoNum type="arabicParenR"/>
            </a:pPr>
            <a:r>
              <a:rPr lang="en-US" b="1" dirty="0" smtClean="0">
                <a:solidFill>
                  <a:schemeClr val="tx2"/>
                </a:solidFill>
              </a:rPr>
              <a:t>Manage profiles:</a:t>
            </a:r>
            <a:r>
              <a:rPr lang="en-US" b="1" dirty="0" smtClean="0"/>
              <a:t> Admin has access to all student information at any time.</a:t>
            </a:r>
          </a:p>
          <a:p>
            <a:pPr marL="502920" indent="-457200" algn="just">
              <a:buFont typeface="+mj-lt"/>
              <a:buAutoNum type="arabicParenR"/>
            </a:pPr>
            <a:endParaRPr lang="en-US" b="1" dirty="0"/>
          </a:p>
          <a:p>
            <a:pPr marL="502920" indent="-457200" algn="just">
              <a:buFont typeface="+mj-lt"/>
              <a:buAutoNum type="arabicParenR"/>
            </a:pPr>
            <a:r>
              <a:rPr lang="en-US" b="1" dirty="0" smtClean="0">
                <a:solidFill>
                  <a:schemeClr val="tx2"/>
                </a:solidFill>
              </a:rPr>
              <a:t>Mark Attendance:</a:t>
            </a:r>
            <a:r>
              <a:rPr lang="en-US" b="1" dirty="0" smtClean="0"/>
              <a:t> Admin is responsible for all student’s attendance marks.</a:t>
            </a:r>
          </a:p>
          <a:p>
            <a:pPr marL="502920" indent="-457200" algn="just">
              <a:buFont typeface="+mj-lt"/>
              <a:buAutoNum type="arabicParenR"/>
            </a:pPr>
            <a:endParaRPr lang="en-US" b="1" dirty="0"/>
          </a:p>
          <a:p>
            <a:pPr marL="502920" indent="-457200" algn="just">
              <a:buFont typeface="+mj-lt"/>
              <a:buAutoNum type="arabicParenR"/>
            </a:pPr>
            <a:r>
              <a:rPr lang="en-US" b="1" dirty="0" smtClean="0">
                <a:solidFill>
                  <a:schemeClr val="tx2"/>
                </a:solidFill>
              </a:rPr>
              <a:t>Manage Attendance:</a:t>
            </a:r>
            <a:r>
              <a:rPr lang="en-US" b="1" dirty="0" smtClean="0"/>
              <a:t> Admin has access to all student’s attendance marks.</a:t>
            </a:r>
          </a:p>
          <a:p>
            <a:pPr marL="502920" indent="-457200" algn="just">
              <a:buFont typeface="+mj-lt"/>
              <a:buAutoNum type="arabicParenR"/>
            </a:pPr>
            <a:endParaRPr lang="en-US" b="1" dirty="0"/>
          </a:p>
          <a:p>
            <a:pPr marL="502920" indent="-457200" algn="just">
              <a:buFont typeface="+mj-lt"/>
              <a:buAutoNum type="arabicParenR"/>
            </a:pPr>
            <a:r>
              <a:rPr lang="en-US" b="1" dirty="0" smtClean="0">
                <a:solidFill>
                  <a:schemeClr val="tx2"/>
                </a:solidFill>
              </a:rPr>
              <a:t>Search about student: </a:t>
            </a:r>
            <a:r>
              <a:rPr lang="en-US" b="1" dirty="0" smtClean="0"/>
              <a:t>Admin can find any student easily </a:t>
            </a:r>
            <a:r>
              <a:rPr lang="en-US" b="1" dirty="0" err="1" smtClean="0"/>
              <a:t>ase</a:t>
            </a:r>
            <a:r>
              <a:rPr lang="en-US" b="1" dirty="0" smtClean="0"/>
              <a:t> he has access to student’s Data-base. </a:t>
            </a:r>
            <a:endParaRPr lang="en-US" b="1" dirty="0" smtClean="0">
              <a:solidFill>
                <a:schemeClr val="tx2"/>
              </a:solidFill>
            </a:endParaRPr>
          </a:p>
        </p:txBody>
      </p:sp>
    </p:spTree>
    <p:extLst>
      <p:ext uri="{BB962C8B-B14F-4D97-AF65-F5344CB8AC3E}">
        <p14:creationId xmlns:p14="http://schemas.microsoft.com/office/powerpoint/2010/main" val="1108186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533400"/>
            <a:ext cx="7620000" cy="6019800"/>
          </a:xfrm>
          <a:prstGeom prst="rect">
            <a:avLst/>
          </a:prstGeom>
        </p:spPr>
      </p:pic>
    </p:spTree>
    <p:extLst>
      <p:ext uri="{BB962C8B-B14F-4D97-AF65-F5344CB8AC3E}">
        <p14:creationId xmlns:p14="http://schemas.microsoft.com/office/powerpoint/2010/main" val="2815062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5200" cy="773851"/>
          </a:xfrm>
        </p:spPr>
        <p:txBody>
          <a:bodyPr>
            <a:normAutofit/>
          </a:bodyPr>
          <a:lstStyle/>
          <a:p>
            <a:pPr algn="ctr"/>
            <a:r>
              <a:rPr lang="en-US" sz="3600" b="1" dirty="0" smtClean="0"/>
              <a:t>Sequence Diagram</a:t>
            </a:r>
            <a:endParaRPr lang="en-US" sz="36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685800"/>
            <a:ext cx="7772400" cy="6172200"/>
          </a:xfrm>
          <a:prstGeom prst="rect">
            <a:avLst/>
          </a:prstGeom>
        </p:spPr>
      </p:pic>
    </p:spTree>
    <p:extLst>
      <p:ext uri="{BB962C8B-B14F-4D97-AF65-F5344CB8AC3E}">
        <p14:creationId xmlns:p14="http://schemas.microsoft.com/office/powerpoint/2010/main" val="2397283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120</TotalTime>
  <Words>323</Words>
  <Application>Microsoft Office PowerPoint</Application>
  <PresentationFormat>On-screen Show (4:3)</PresentationFormat>
  <Paragraphs>83</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Perspective</vt:lpstr>
      <vt:lpstr>PowerPoint Presentation</vt:lpstr>
      <vt:lpstr>PowerPoint Presentation</vt:lpstr>
      <vt:lpstr>PowerPoint Presentation</vt:lpstr>
      <vt:lpstr>Use Case Diagram</vt:lpstr>
      <vt:lpstr>PowerPoint Presentation</vt:lpstr>
      <vt:lpstr>PowerPoint Presentation</vt:lpstr>
      <vt:lpstr>PowerPoint Presentation</vt:lpstr>
      <vt:lpstr>PowerPoint Presentation</vt:lpstr>
      <vt:lpstr>Sequence Diagram</vt:lpstr>
      <vt:lpstr>System sequence Diagram</vt:lpstr>
      <vt:lpstr>PowerPoint Presentation</vt:lpstr>
      <vt:lpstr>PowerPoint Presentation</vt:lpstr>
      <vt:lpstr>Third Stage</vt:lpstr>
      <vt:lpstr>Last Stage</vt:lpstr>
      <vt:lpstr>Activity diagram</vt:lpstr>
      <vt:lpstr>First stage:  (1) The person enters the system through two stages, either sign up or log in  (2) If the login is correct, it will enter the system, but if the registration is incorrect, it will be registered again. </vt:lpstr>
      <vt:lpstr>Second stage:  (1) The person makes a submission and chooses from 3 options, either registering the term, subjects, or class schedules  (2) After the registration process, it reaches the end. </vt:lpstr>
      <vt:lpstr>third stage:  (1) A person edits his account, whether he is a student, professor or admin.  (2) If he is a student, he will search for his name and he will make a confirmation. If he is a professor or an admin, he will make an amendment to the data, and they will confirm and reaches the end.   </vt:lpstr>
      <vt:lpstr>fourth stage:  (1) The student can sign the attendance or the professor and the admin can view the attendance.  (2) after that reaches the end.</vt:lpstr>
      <vt:lpstr>Activity diagram:</vt:lpstr>
      <vt:lpstr>Class diagram</vt:lpstr>
      <vt:lpstr>First stage:  (1) person enters to system through two stages, username and password.  (2) The system is related to 3 things person ,attendance and semester </vt:lpstr>
      <vt:lpstr>second stage:  (1) person is father to 3 children students, professor and admin.  (2) The user chooses any one of them and the entry is made according to the operations he does not want to perform</vt:lpstr>
      <vt:lpstr>third stage:  (1) Entry is made to attend and sign the status, date and time of attendance and exit  (2) There is a class with all the previous specifications, with the addition of an attendance display</vt:lpstr>
      <vt:lpstr>fourth stage:  (1) Entry to semester and sign the name of semester, display all or one semester  (2) There  are 2 class courses and schedules with all details</vt:lpstr>
      <vt:lpstr>fifth stage:  (1) schedules contain of rooms ,date start, date end, courses.  (2) There  are 2 class, class rooms and class hours with all details</vt:lpstr>
      <vt:lpstr>Sixth stage :  (1) admin is responsible for controlling users and for modifications.  (2) There  are 2 class mail and profiles with all details </vt:lpstr>
      <vt:lpstr>Seventh stage :  (1) admin is responsible for profiles users and edit its.  (2) There  is class data base to check or save every  thing</vt:lpstr>
      <vt:lpstr>Class diagram: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محمد مفرح</dc:creator>
  <cp:lastModifiedBy>lab</cp:lastModifiedBy>
  <cp:revision>37</cp:revision>
  <dcterms:created xsi:type="dcterms:W3CDTF">2006-08-16T00:00:00Z</dcterms:created>
  <dcterms:modified xsi:type="dcterms:W3CDTF">2021-06-06T12:15:45Z</dcterms:modified>
</cp:coreProperties>
</file>