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Hj1O4yzFiMA59DRw1lTjRkJbje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than Vielmette" initial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1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notesMaster" Target="notesMasters/notesMaster1.xml"/><Relationship Id="rId7" Type="http://customschemas.google.com/relationships/presentationmetadata" Target="meta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47525" y="850900"/>
            <a:ext cx="6000600" cy="144650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sng" strike="noStrike" cap="none" dirty="0">
                <a:solidFill>
                  <a:schemeClr val="dk1"/>
                </a:solidFill>
                <a:latin typeface="Calibri"/>
                <a:ea typeface="Calibri"/>
                <a:cs typeface="Calibri"/>
                <a:sym typeface="Calibri"/>
              </a:rPr>
              <a:t>Background</a:t>
            </a:r>
            <a:endParaRPr sz="1800" dirty="0"/>
          </a:p>
          <a:p>
            <a:pPr marL="0" marR="0" lvl="0" indent="0" algn="l" rtl="0">
              <a:spcBef>
                <a:spcPts val="0"/>
              </a:spcBef>
              <a:spcAft>
                <a:spcPts val="0"/>
              </a:spcAft>
              <a:buNone/>
            </a:pPr>
            <a:r>
              <a:rPr lang="en-US" dirty="0">
                <a:solidFill>
                  <a:schemeClr val="dk1"/>
                </a:solidFill>
                <a:latin typeface="Calibri"/>
                <a:ea typeface="Calibri"/>
                <a:cs typeface="Calibri"/>
                <a:sym typeface="Calibri"/>
              </a:rPr>
              <a:t>Physical Therapy Cervical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Proprioception</a:t>
            </a:r>
            <a:r>
              <a:rPr lang="en-US" dirty="0">
                <a:solidFill>
                  <a:schemeClr val="dk1"/>
                </a:solidFill>
                <a:latin typeface="Calibri"/>
                <a:ea typeface="Calibri"/>
                <a:cs typeface="Calibri"/>
                <a:sym typeface="Calibri"/>
              </a:rPr>
              <a:t> (CP) Assessments are subjective and have potential imprecision and data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quality</a:t>
            </a:r>
            <a:r>
              <a:rPr lang="en-US" dirty="0">
                <a:solidFill>
                  <a:schemeClr val="dk1"/>
                </a:solidFill>
                <a:latin typeface="Calibri"/>
                <a:ea typeface="Calibri"/>
                <a:cs typeface="Calibri"/>
                <a:sym typeface="Calibri"/>
              </a:rPr>
              <a:t> issues.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The motivation is to provide</a:t>
            </a:r>
            <a:r>
              <a:rPr lang="en-US" dirty="0">
                <a:solidFill>
                  <a:schemeClr val="dk1"/>
                </a:solidFill>
                <a:latin typeface="Calibri"/>
                <a:ea typeface="Calibri"/>
                <a:cs typeface="Calibri"/>
                <a:sym typeface="Calibri"/>
              </a:rPr>
              <a:t> Physical Therapists with a device that improves data collection and makes the assessment results more objective. The device will be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head</a:t>
            </a:r>
            <a:r>
              <a:rPr lang="en-US" dirty="0">
                <a:solidFill>
                  <a:schemeClr val="dk1"/>
                </a:solidFill>
                <a:latin typeface="Calibri"/>
                <a:ea typeface="Calibri"/>
                <a:cs typeface="Calibri"/>
                <a:sym typeface="Calibri"/>
              </a:rPr>
              <a:t> gear that senses head position and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angular</a:t>
            </a:r>
            <a:r>
              <a:rPr lang="en-US" dirty="0">
                <a:solidFill>
                  <a:schemeClr val="dk1"/>
                </a:solidFill>
                <a:latin typeface="Calibri"/>
                <a:ea typeface="Calibri"/>
                <a:cs typeface="Calibri"/>
                <a:sym typeface="Calibri"/>
              </a:rPr>
              <a:t> velocity.</a:t>
            </a:r>
            <a:endParaRPr dirty="0"/>
          </a:p>
        </p:txBody>
      </p:sp>
      <p:sp>
        <p:nvSpPr>
          <p:cNvPr id="85" name="Google Shape;85;p1"/>
          <p:cNvSpPr txBox="1"/>
          <p:nvPr/>
        </p:nvSpPr>
        <p:spPr>
          <a:xfrm>
            <a:off x="47500" y="2386435"/>
            <a:ext cx="5328217" cy="273917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Current Conditions</a:t>
            </a:r>
            <a:endParaRPr dirty="0"/>
          </a:p>
          <a:p>
            <a:pPr marL="0" marR="0" lvl="0" indent="0" algn="l" rtl="0">
              <a:spcBef>
                <a:spcPts val="0"/>
              </a:spcBef>
              <a:spcAft>
                <a:spcPts val="0"/>
              </a:spcAft>
              <a:buNone/>
            </a:pPr>
            <a:r>
              <a:rPr lang="en-US" dirty="0">
                <a:latin typeface="Calibri"/>
                <a:ea typeface="Calibri"/>
                <a:cs typeface="Calibri"/>
                <a:sym typeface="Calibri"/>
              </a:rPr>
              <a:t>The Cervical Position Error (CPE) is the </a:t>
            </a:r>
            <a:r>
              <a:rPr lang="en-US"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backbone</a:t>
            </a:r>
            <a:r>
              <a:rPr lang="en-US" dirty="0">
                <a:latin typeface="Calibri"/>
                <a:ea typeface="Calibri"/>
                <a:cs typeface="Calibri"/>
                <a:sym typeface="Calibri"/>
              </a:rPr>
              <a:t> of CP metrics. In this process, the patient with a head mounted visible laser, aligns aforementioned laser to a target on the wall directly ahead ~90cm.  They then close their eyes, fully extend their neck to one side and return back to what they would judge is the starting point.  The ending displacement from the starting point is the metric which determines the patient’s </a:t>
            </a:r>
            <a:r>
              <a:rPr lang="en-US"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functionality</a:t>
            </a:r>
            <a:r>
              <a:rPr lang="en-US" dirty="0">
                <a:latin typeface="Calibri"/>
                <a:ea typeface="Calibri"/>
                <a:cs typeface="Calibri"/>
                <a:sym typeface="Calibri"/>
              </a:rPr>
              <a:t>.</a:t>
            </a:r>
          </a:p>
          <a:p>
            <a:pPr marL="0" marR="0" lvl="0" indent="0" algn="l" rtl="0">
              <a:spcBef>
                <a:spcPts val="0"/>
              </a:spcBef>
              <a:spcAft>
                <a:spcPts val="0"/>
              </a:spcAft>
              <a:buNone/>
            </a:pPr>
            <a:r>
              <a:rPr lang="en-US" dirty="0">
                <a:latin typeface="Calibri"/>
                <a:ea typeface="Calibri"/>
                <a:cs typeface="Calibri"/>
                <a:sym typeface="Calibri"/>
              </a:rPr>
              <a:t>Currently, the Physical Therapist will tape a target to the wall and judge the patient’s performance with the eye. This lends itself to much subjectivity. The data has potential to be both imprecise and inaccurate.</a:t>
            </a:r>
          </a:p>
        </p:txBody>
      </p:sp>
      <p:sp>
        <p:nvSpPr>
          <p:cNvPr id="86" name="Google Shape;86;p1"/>
          <p:cNvSpPr txBox="1"/>
          <p:nvPr/>
        </p:nvSpPr>
        <p:spPr>
          <a:xfrm>
            <a:off x="47500" y="5341050"/>
            <a:ext cx="6000600" cy="144650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Goals/Targets</a:t>
            </a:r>
            <a:endParaRPr dirty="0"/>
          </a:p>
          <a:p>
            <a:pPr marL="0" marR="0" lvl="0" indent="0" algn="l" rtl="0">
              <a:spcBef>
                <a:spcPts val="0"/>
              </a:spcBef>
              <a:spcAft>
                <a:spcPts val="0"/>
              </a:spcAft>
              <a:buNone/>
            </a:pPr>
            <a:r>
              <a:rPr lang="en-US" dirty="0">
                <a:solidFill>
                  <a:schemeClr val="dk1"/>
                </a:solidFill>
                <a:latin typeface="Calibri"/>
                <a:ea typeface="Calibri"/>
                <a:cs typeface="Calibri"/>
                <a:sym typeface="Calibri"/>
              </a:rPr>
              <a:t>This device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should</a:t>
            </a:r>
            <a:r>
              <a:rPr lang="en-US" dirty="0">
                <a:solidFill>
                  <a:schemeClr val="dk1"/>
                </a:solidFill>
                <a:latin typeface="Calibri"/>
                <a:ea typeface="Calibri"/>
                <a:cs typeface="Calibri"/>
                <a:sym typeface="Calibri"/>
              </a:rPr>
              <a:t> be able to measure the direction that the patient’s head is pointing as well as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its</a:t>
            </a:r>
            <a:r>
              <a:rPr lang="en-US" dirty="0">
                <a:solidFill>
                  <a:schemeClr val="dk1"/>
                </a:solidFill>
                <a:latin typeface="Calibri"/>
                <a:ea typeface="Calibri"/>
                <a:cs typeface="Calibri"/>
                <a:sym typeface="Calibri"/>
              </a:rPr>
              <a:t> angular velocity. Potentially this data will be converted to different types of data that are more palatable and understandable to them. Physical Therapists will make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diagnosis and treatment</a:t>
            </a:r>
            <a:r>
              <a:rPr lang="en-US" dirty="0">
                <a:solidFill>
                  <a:schemeClr val="dk1"/>
                </a:solidFill>
                <a:latin typeface="Calibri"/>
                <a:ea typeface="Calibri"/>
                <a:cs typeface="Calibri"/>
                <a:sym typeface="Calibri"/>
              </a:rPr>
              <a:t> decisions based on these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types</a:t>
            </a:r>
            <a:r>
              <a:rPr lang="en-US" dirty="0">
                <a:solidFill>
                  <a:schemeClr val="dk1"/>
                </a:solidFill>
                <a:latin typeface="Calibri"/>
                <a:ea typeface="Calibri"/>
                <a:cs typeface="Calibri"/>
                <a:sym typeface="Calibri"/>
              </a:rPr>
              <a:t> of data.</a:t>
            </a:r>
            <a:endParaRPr sz="1200" dirty="0"/>
          </a:p>
        </p:txBody>
      </p:sp>
      <p:sp>
        <p:nvSpPr>
          <p:cNvPr id="87" name="Google Shape;87;p1"/>
          <p:cNvSpPr txBox="1"/>
          <p:nvPr/>
        </p:nvSpPr>
        <p:spPr>
          <a:xfrm>
            <a:off x="6237850" y="850900"/>
            <a:ext cx="5883900" cy="12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Analysis</a:t>
            </a:r>
            <a:endParaRPr dirty="0"/>
          </a:p>
          <a:p>
            <a:pPr marL="0" marR="0" lvl="0" indent="0" algn="l" rtl="0">
              <a:spcBef>
                <a:spcPts val="0"/>
              </a:spcBef>
              <a:spcAft>
                <a:spcPts val="0"/>
              </a:spcAft>
              <a:buNone/>
            </a:pPr>
            <a:r>
              <a:rPr lang="en-US" dirty="0">
                <a:latin typeface="Calibri"/>
                <a:ea typeface="Calibri"/>
                <a:cs typeface="Calibri"/>
                <a:sym typeface="Calibri"/>
              </a:rPr>
              <a:t>Physical Therapists work in a </a:t>
            </a:r>
            <a:r>
              <a:rPr lang="en-US"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broad</a:t>
            </a:r>
            <a:r>
              <a:rPr lang="en-US" dirty="0">
                <a:latin typeface="Calibri"/>
                <a:ea typeface="Calibri"/>
                <a:cs typeface="Calibri"/>
                <a:sym typeface="Calibri"/>
              </a:rPr>
              <a:t> field focused on a holistic need to improve the patient’s </a:t>
            </a:r>
            <a:r>
              <a:rPr lang="en-US" dirty="0">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3"/>
                  </a:ext>
                </a:extLst>
              </a:rPr>
              <a:t>functional</a:t>
            </a:r>
            <a:r>
              <a:rPr lang="en-US" dirty="0">
                <a:latin typeface="Calibri"/>
                <a:ea typeface="Calibri"/>
                <a:cs typeface="Calibri"/>
                <a:sym typeface="Calibri"/>
              </a:rPr>
              <a:t> health.  Decisions about when a patient has achieved sufficient health metric thresholds are largely based on the doctor’s intuition.  The current diagnostics are insufficiently objective.</a:t>
            </a:r>
            <a:endParaRPr sz="1200" dirty="0"/>
          </a:p>
        </p:txBody>
      </p:sp>
      <p:sp>
        <p:nvSpPr>
          <p:cNvPr id="88" name="Google Shape;88;p1"/>
          <p:cNvSpPr txBox="1"/>
          <p:nvPr/>
        </p:nvSpPr>
        <p:spPr>
          <a:xfrm>
            <a:off x="6221078" y="2310021"/>
            <a:ext cx="5883900" cy="123106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Proposed Countermeasures</a:t>
            </a:r>
            <a:endParaRPr dirty="0"/>
          </a:p>
          <a:p>
            <a:pPr marL="0" marR="0" lvl="0" indent="0" algn="l" rtl="0">
              <a:spcBef>
                <a:spcPts val="0"/>
              </a:spcBef>
              <a:spcAft>
                <a:spcPts val="0"/>
              </a:spcAft>
              <a:buNone/>
            </a:pPr>
            <a:r>
              <a:rPr lang="en-US" dirty="0">
                <a:solidFill>
                  <a:schemeClr val="dk1"/>
                </a:solidFill>
                <a:latin typeface="Calibri"/>
                <a:ea typeface="Calibri"/>
                <a:cs typeface="Calibri"/>
                <a:sym typeface="Calibri"/>
              </a:rPr>
              <a:t>Create a system which performs and logs the CPE process metrics with minimal sources of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4"/>
                  </a:ext>
                </a:extLst>
              </a:rPr>
              <a:t>error</a:t>
            </a:r>
            <a:r>
              <a:rPr lang="en-US" dirty="0">
                <a:solidFill>
                  <a:schemeClr val="dk1"/>
                </a:solidFill>
                <a:latin typeface="Calibri"/>
                <a:ea typeface="Calibri"/>
                <a:cs typeface="Calibri"/>
                <a:sym typeface="Calibri"/>
              </a:rPr>
              <a:t> to aid in definitively diagnosing underlying conditions. This system will be easy to use for Physical Therapists, and it will provide useful metrics for diagnosis and assessment.</a:t>
            </a:r>
            <a:endParaRPr dirty="0">
              <a:solidFill>
                <a:schemeClr val="dk1"/>
              </a:solidFill>
              <a:latin typeface="Calibri"/>
              <a:ea typeface="Calibri"/>
              <a:cs typeface="Calibri"/>
              <a:sym typeface="Calibri"/>
            </a:endParaRPr>
          </a:p>
        </p:txBody>
      </p:sp>
      <p:sp>
        <p:nvSpPr>
          <p:cNvPr id="89" name="Google Shape;89;p1"/>
          <p:cNvSpPr txBox="1"/>
          <p:nvPr/>
        </p:nvSpPr>
        <p:spPr>
          <a:xfrm>
            <a:off x="6237850" y="3663708"/>
            <a:ext cx="5869424" cy="146189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Recent Results</a:t>
            </a:r>
            <a:endParaRPr dirty="0"/>
          </a:p>
          <a:p>
            <a:pPr marL="0" marR="0" lvl="0" indent="0" algn="l" rtl="0">
              <a:spcBef>
                <a:spcPts val="0"/>
              </a:spcBef>
              <a:spcAft>
                <a:spcPts val="0"/>
              </a:spcAft>
              <a:buNone/>
            </a:pPr>
            <a:r>
              <a:rPr lang="en-US" dirty="0">
                <a:solidFill>
                  <a:schemeClr val="dk1"/>
                </a:solidFill>
                <a:latin typeface="Calibri"/>
                <a:ea typeface="Calibri"/>
                <a:cs typeface="Calibri"/>
                <a:sym typeface="Calibri"/>
              </a:rPr>
              <a:t>After interviewing some Physical Therapists, it is clear that this device would be a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5"/>
                  </a:ext>
                </a:extLst>
              </a:rPr>
              <a:t>helpful</a:t>
            </a:r>
            <a:r>
              <a:rPr lang="en-US" dirty="0">
                <a:solidFill>
                  <a:schemeClr val="dk1"/>
                </a:solidFill>
                <a:latin typeface="Calibri"/>
                <a:ea typeface="Calibri"/>
                <a:cs typeface="Calibri"/>
                <a:sym typeface="Calibri"/>
              </a:rPr>
              <a:t> product for them. It would allow them to make more sound and objective assessments based on concrete data rather than intuition or experience. This same type of concrete data would also serve Physical Therapists well in more academic </a:t>
            </a:r>
            <a:r>
              <a:rPr lang="en-US"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6"/>
                  </a:ext>
                </a:extLst>
              </a:rPr>
              <a:t>study</a:t>
            </a:r>
            <a:r>
              <a:rPr lang="en-US" dirty="0">
                <a:solidFill>
                  <a:schemeClr val="dk1"/>
                </a:solidFill>
                <a:latin typeface="Calibri"/>
                <a:ea typeface="Calibri"/>
                <a:cs typeface="Calibri"/>
                <a:sym typeface="Calibri"/>
              </a:rPr>
              <a:t> applications. </a:t>
            </a:r>
            <a:r>
              <a:rPr lang="en-US" sz="1500" dirty="0">
                <a:solidFill>
                  <a:schemeClr val="dk1"/>
                </a:solidFill>
                <a:latin typeface="Calibri"/>
                <a:ea typeface="Calibri"/>
                <a:cs typeface="Calibri"/>
                <a:sym typeface="Calibri"/>
              </a:rPr>
              <a:t> </a:t>
            </a:r>
            <a:endParaRPr sz="1300" dirty="0"/>
          </a:p>
        </p:txBody>
      </p:sp>
      <p:pic>
        <p:nvPicPr>
          <p:cNvPr id="91" name="Google Shape;91;p1"/>
          <p:cNvPicPr preferRelativeResize="0"/>
          <p:nvPr/>
        </p:nvPicPr>
        <p:blipFill rotWithShape="1">
          <a:blip r:embed="rId3">
            <a:alphaModFix/>
          </a:blip>
          <a:srcRect/>
          <a:stretch/>
        </p:blipFill>
        <p:spPr>
          <a:xfrm>
            <a:off x="5565496" y="2780994"/>
            <a:ext cx="482600" cy="1041400"/>
          </a:xfrm>
          <a:prstGeom prst="rect">
            <a:avLst/>
          </a:prstGeom>
          <a:noFill/>
          <a:ln>
            <a:noFill/>
          </a:ln>
        </p:spPr>
      </p:pic>
      <p:sp>
        <p:nvSpPr>
          <p:cNvPr id="92" name="Google Shape;92;p1"/>
          <p:cNvSpPr/>
          <p:nvPr/>
        </p:nvSpPr>
        <p:spPr>
          <a:xfrm>
            <a:off x="-1" y="-11459"/>
            <a:ext cx="12192000" cy="871622"/>
          </a:xfrm>
          <a:prstGeom prst="rect">
            <a:avLst/>
          </a:prstGeom>
          <a:solidFill>
            <a:srgbClr val="B3C6E7"/>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ENGR 4201/4202 Senior Design Project </a:t>
            </a:r>
            <a:endParaRPr dirty="0"/>
          </a:p>
          <a:p>
            <a:pPr marL="0" marR="0" lvl="0" indent="0" algn="ctr" rtl="0">
              <a:spcBef>
                <a:spcPts val="0"/>
              </a:spcBef>
              <a:spcAft>
                <a:spcPts val="0"/>
              </a:spcAft>
              <a:buNone/>
            </a:pPr>
            <a:r>
              <a:rPr lang="en-US" sz="1800" dirty="0" err="1">
                <a:solidFill>
                  <a:schemeClr val="dk1"/>
                </a:solidFill>
                <a:latin typeface="Calibri"/>
                <a:ea typeface="Calibri"/>
                <a:cs typeface="Calibri"/>
                <a:sym typeface="Calibri"/>
              </a:rPr>
              <a:t>CervPro</a:t>
            </a:r>
            <a:r>
              <a:rPr lang="en-US" sz="18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rPr>
              <a:t>A3</a:t>
            </a:r>
            <a:r>
              <a:rPr lang="en-US" sz="1800" dirty="0">
                <a:solidFill>
                  <a:schemeClr val="dk1"/>
                </a:solidFill>
                <a:latin typeface="Calibri"/>
                <a:ea typeface="Calibri"/>
                <a:cs typeface="Calibri"/>
                <a:sym typeface="Calibri"/>
              </a:rPr>
              <a:t> Status</a:t>
            </a:r>
            <a:endParaRPr dirty="0"/>
          </a:p>
        </p:txBody>
      </p:sp>
      <p:pic>
        <p:nvPicPr>
          <p:cNvPr id="93" name="Google Shape;93;p1" descr="A close up of a sign&#10;&#10;Description automatically generated"/>
          <p:cNvPicPr preferRelativeResize="0"/>
          <p:nvPr/>
        </p:nvPicPr>
        <p:blipFill rotWithShape="1">
          <a:blip r:embed="rId4">
            <a:alphaModFix/>
          </a:blip>
          <a:srcRect/>
          <a:stretch/>
        </p:blipFill>
        <p:spPr>
          <a:xfrm>
            <a:off x="227379" y="36487"/>
            <a:ext cx="2585914" cy="630316"/>
          </a:xfrm>
          <a:prstGeom prst="rect">
            <a:avLst/>
          </a:prstGeom>
          <a:noFill/>
          <a:ln>
            <a:noFill/>
          </a:ln>
        </p:spPr>
      </p:pic>
      <p:sp>
        <p:nvSpPr>
          <p:cNvPr id="94" name="Google Shape;94;p1"/>
          <p:cNvSpPr txBox="1"/>
          <p:nvPr/>
        </p:nvSpPr>
        <p:spPr>
          <a:xfrm>
            <a:off x="8806375" y="0"/>
            <a:ext cx="3315385"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dk1"/>
                </a:solidFill>
                <a:latin typeface="Calibri"/>
                <a:ea typeface="Calibri"/>
                <a:cs typeface="Calibri"/>
                <a:sym typeface="Calibri"/>
              </a:rPr>
              <a:t>Date</a:t>
            </a:r>
            <a:r>
              <a:rPr lang="en-US" sz="1400" dirty="0">
                <a:solidFill>
                  <a:schemeClr val="tx1">
                    <a:lumMod val="95000"/>
                    <a:lumOff val="5000"/>
                  </a:schemeClr>
                </a:solidFill>
                <a:latin typeface="Calibri"/>
                <a:ea typeface="Calibri"/>
                <a:cs typeface="Calibri"/>
                <a:sym typeface="Calibri"/>
              </a:rPr>
              <a:t>: September 10, 2020</a:t>
            </a:r>
            <a:endParaRPr dirty="0">
              <a:solidFill>
                <a:schemeClr val="tx1">
                  <a:lumMod val="95000"/>
                  <a:lumOff val="5000"/>
                </a:schemeClr>
              </a:solidFill>
            </a:endParaRPr>
          </a:p>
          <a:p>
            <a:pPr marL="0" marR="0" lvl="0" indent="0" algn="l" rtl="0">
              <a:spcBef>
                <a:spcPts val="0"/>
              </a:spcBef>
              <a:spcAft>
                <a:spcPts val="0"/>
              </a:spcAft>
              <a:buNone/>
            </a:pPr>
            <a:r>
              <a:rPr lang="en-US" sz="1400" b="1" dirty="0">
                <a:solidFill>
                  <a:schemeClr val="dk1"/>
                </a:solidFill>
                <a:latin typeface="Calibri"/>
                <a:ea typeface="Calibri"/>
                <a:cs typeface="Calibri"/>
                <a:sym typeface="Calibri"/>
              </a:rPr>
              <a:t>Members</a:t>
            </a:r>
            <a:r>
              <a:rPr lang="en-US" sz="1400" dirty="0">
                <a:solidFill>
                  <a:schemeClr val="dk1"/>
                </a:solidFill>
                <a:latin typeface="Calibri"/>
                <a:ea typeface="Calibri"/>
                <a:cs typeface="Calibri"/>
                <a:sym typeface="Calibri"/>
              </a:rPr>
              <a:t>: Nathan </a:t>
            </a:r>
            <a:r>
              <a:rPr lang="en-US" sz="1400" dirty="0" err="1">
                <a:solidFill>
                  <a:schemeClr val="dk1"/>
                </a:solidFill>
                <a:latin typeface="Calibri"/>
                <a:ea typeface="Calibri"/>
                <a:cs typeface="Calibri"/>
                <a:sym typeface="Calibri"/>
              </a:rPr>
              <a:t>Vielmette</a:t>
            </a:r>
            <a:r>
              <a:rPr lang="en-US" sz="1400" dirty="0">
                <a:solidFill>
                  <a:schemeClr val="dk1"/>
                </a:solidFill>
                <a:latin typeface="Calibri"/>
                <a:ea typeface="Calibri"/>
                <a:cs typeface="Calibri"/>
                <a:sym typeface="Calibri"/>
              </a:rPr>
              <a:t>, Ethan Grimes, </a:t>
            </a:r>
            <a:r>
              <a:rPr lang="en-US" sz="1400" dirty="0" err="1">
                <a:solidFill>
                  <a:schemeClr val="dk1"/>
                </a:solidFill>
                <a:latin typeface="Calibri"/>
                <a:ea typeface="Calibri"/>
                <a:cs typeface="Calibri"/>
                <a:sym typeface="Calibri"/>
              </a:rPr>
              <a:t>Keneth</a:t>
            </a:r>
            <a:r>
              <a:rPr lang="en-US" sz="1400" dirty="0">
                <a:solidFill>
                  <a:schemeClr val="dk1"/>
                </a:solidFill>
                <a:latin typeface="Calibri"/>
                <a:ea typeface="Calibri"/>
                <a:cs typeface="Calibri"/>
                <a:sym typeface="Calibri"/>
              </a:rPr>
              <a:t> </a:t>
            </a:r>
            <a:r>
              <a:rPr lang="en-US" sz="1400" dirty="0" err="1">
                <a:solidFill>
                  <a:schemeClr val="dk1"/>
                </a:solidFill>
                <a:latin typeface="Calibri"/>
                <a:ea typeface="Calibri"/>
                <a:cs typeface="Calibri"/>
                <a:sym typeface="Calibri"/>
              </a:rPr>
              <a:t>Chelelgo</a:t>
            </a:r>
            <a:r>
              <a:rPr lang="en-US" sz="1400" dirty="0">
                <a:solidFill>
                  <a:schemeClr val="dk1"/>
                </a:solidFill>
                <a:latin typeface="Calibri"/>
                <a:ea typeface="Calibri"/>
                <a:cs typeface="Calibri"/>
                <a:sym typeface="Calibri"/>
              </a:rPr>
              <a:t>, and George Cook</a:t>
            </a:r>
            <a:endParaRPr dirty="0"/>
          </a:p>
        </p:txBody>
      </p:sp>
      <p:sp>
        <p:nvSpPr>
          <p:cNvPr id="13" name="Google Shape;89;p1">
            <a:extLst>
              <a:ext uri="{FF2B5EF4-FFF2-40B4-BE49-F238E27FC236}">
                <a16:creationId xmlns:a16="http://schemas.microsoft.com/office/drawing/2014/main" id="{10CE9ED8-66B2-4EEB-A651-975664C3E88B}"/>
              </a:ext>
            </a:extLst>
          </p:cNvPr>
          <p:cNvSpPr txBox="1"/>
          <p:nvPr/>
        </p:nvSpPr>
        <p:spPr>
          <a:xfrm>
            <a:off x="6223374" y="5248717"/>
            <a:ext cx="5883900" cy="123106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Next Steps</a:t>
            </a:r>
          </a:p>
          <a:p>
            <a:pPr marL="342900" lvl="0" indent="-342900">
              <a:buClrTx/>
              <a:buSzPts val="1600"/>
              <a:buFont typeface="Arial" panose="020B0604020202020204" pitchFamily="34" charset="0"/>
              <a:buChar char="•"/>
            </a:pPr>
            <a:r>
              <a:rPr lang="en-US" dirty="0">
                <a:solidFill>
                  <a:schemeClr val="tx1"/>
                </a:solidFill>
                <a:latin typeface="Calibri"/>
                <a:cs typeface="Calibri"/>
                <a:sym typeface="Calibri"/>
              </a:rPr>
              <a:t>Further establish customer needs and their priority (Nathan and Ethan)</a:t>
            </a:r>
          </a:p>
          <a:p>
            <a:pPr marL="342900" lvl="0" indent="-342900">
              <a:buClrTx/>
              <a:buSzPts val="1600"/>
              <a:buFont typeface="Arial" panose="020B0604020202020204" pitchFamily="34" charset="0"/>
              <a:buChar char="•"/>
            </a:pPr>
            <a:r>
              <a:rPr lang="en-US" dirty="0">
                <a:solidFill>
                  <a:schemeClr val="tx1"/>
                </a:solidFill>
                <a:latin typeface="Calibri"/>
                <a:cs typeface="Calibri"/>
                <a:sym typeface="Calibri"/>
              </a:rPr>
              <a:t>Establish product target specifications based on customer needs. (George and </a:t>
            </a:r>
            <a:r>
              <a:rPr lang="en-US" dirty="0" err="1">
                <a:solidFill>
                  <a:schemeClr val="tx1"/>
                </a:solidFill>
                <a:latin typeface="Calibri"/>
                <a:cs typeface="Calibri"/>
                <a:sym typeface="Calibri"/>
              </a:rPr>
              <a:t>Keneth</a:t>
            </a:r>
            <a:r>
              <a:rPr lang="en-US" dirty="0">
                <a:solidFill>
                  <a:schemeClr val="tx1"/>
                </a:solidFill>
                <a:latin typeface="Calibri"/>
                <a:cs typeface="Calibri"/>
                <a:sym typeface="Calibri"/>
              </a:rPr>
              <a:t>)</a:t>
            </a:r>
          </a:p>
          <a:p>
            <a:pPr marL="342900" lvl="0" indent="-342900">
              <a:buClrTx/>
              <a:buSzPts val="1600"/>
              <a:buFont typeface="Arial" panose="020B0604020202020204" pitchFamily="34" charset="0"/>
              <a:buChar char="•"/>
            </a:pPr>
            <a:r>
              <a:rPr lang="en-US" dirty="0">
                <a:solidFill>
                  <a:schemeClr val="tx1"/>
                </a:solidFill>
                <a:latin typeface="Calibri"/>
                <a:cs typeface="Calibri"/>
                <a:sym typeface="Calibri"/>
              </a:rPr>
              <a:t>Create several general product implementation ideas.</a:t>
            </a:r>
            <a:endParaRPr lang="en-US"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459</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Grimes</dc:creator>
  <cp:lastModifiedBy>Ethan Grimes</cp:lastModifiedBy>
  <cp:revision>5</cp:revision>
  <dcterms:created xsi:type="dcterms:W3CDTF">2020-09-08T16:58:35Z</dcterms:created>
  <dcterms:modified xsi:type="dcterms:W3CDTF">2020-09-10T14:08:08Z</dcterms:modified>
</cp:coreProperties>
</file>