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7010400" cy="92360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j2qoTGmgm7dGuIMMLYYc5glFxZ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427038" y="692150"/>
            <a:ext cx="61563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92800" lIns="92800" spcFirstLastPara="1" rIns="92800" wrap="square" tIns="9280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92800" lIns="92800" spcFirstLastPara="1" rIns="92800" wrap="square" tIns="92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425450" y="692150"/>
            <a:ext cx="615950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92800" lIns="92800" spcFirstLastPara="1" rIns="92800" wrap="square" tIns="92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15:notes"/>
          <p:cNvSpPr/>
          <p:nvPr>
            <p:ph idx="2" type="sldImg"/>
          </p:nvPr>
        </p:nvSpPr>
        <p:spPr>
          <a:xfrm>
            <a:off x="425450" y="692150"/>
            <a:ext cx="615950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92800" lIns="92800" spcFirstLastPara="1" rIns="92800" wrap="square" tIns="92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14:notes"/>
          <p:cNvSpPr/>
          <p:nvPr>
            <p:ph idx="2" type="sldImg"/>
          </p:nvPr>
        </p:nvSpPr>
        <p:spPr>
          <a:xfrm>
            <a:off x="425450" y="692150"/>
            <a:ext cx="615950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92800" lIns="92800" spcFirstLastPara="1" rIns="92800" wrap="square" tIns="92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16:notes"/>
          <p:cNvSpPr/>
          <p:nvPr>
            <p:ph idx="2" type="sldImg"/>
          </p:nvPr>
        </p:nvSpPr>
        <p:spPr>
          <a:xfrm>
            <a:off x="425450" y="692150"/>
            <a:ext cx="615950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92800" lIns="92800" spcFirstLastPara="1" rIns="92800" wrap="square" tIns="92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17:notes"/>
          <p:cNvSpPr/>
          <p:nvPr>
            <p:ph idx="2" type="sldImg"/>
          </p:nvPr>
        </p:nvSpPr>
        <p:spPr>
          <a:xfrm>
            <a:off x="425450" y="692150"/>
            <a:ext cx="615950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7500" y="925083"/>
            <a:ext cx="5869424" cy="144650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 b="0" i="0" sz="1400" u="sng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 cervical proprioception (CP) assessments are subjective and are largely determined by PT experience/opinion.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 is to create device that gives PTs objective data that shows patients’ ability to sense head and neck position in space.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 will be headgear that senses head position and angular velocity.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7493" y="2436512"/>
            <a:ext cx="5018777" cy="14157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Conditions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7493" y="3921333"/>
            <a:ext cx="5898376" cy="123106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Goals/Targets</a:t>
            </a:r>
            <a:endParaRPr b="0" i="0" sz="1400" u="sng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 will be user friendly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 will feel comfortable with device on head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Accurately measures head and position and speed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 will be mobile and lightweight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54731" y="5203875"/>
            <a:ext cx="5883900" cy="162444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 b="0" i="0" sz="1400" u="sng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AutoNum type="arabicPeriod"/>
            </a:pPr>
            <a:r>
              <a:rPr b="0" i="0" lang="en-US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Subsystem designs not chosen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AutoNum type="arabicPeriod"/>
            </a:pPr>
            <a:r>
              <a:rPr b="0" i="0" lang="en-US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don’t have a sufficient understanding of the market viability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AutoNum type="arabicPeriod"/>
            </a:pPr>
            <a:r>
              <a:rPr b="0" i="0" lang="en-US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PTs don’t use quantitative terminology so testing standard seems imprecise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F0000"/>
              </a:buClr>
              <a:buSzPts val="1400"/>
              <a:buFont typeface="Times New Roman"/>
              <a:buAutoNum type="arabicPeriod"/>
            </a:pPr>
            <a:r>
              <a:rPr b="0" i="0" lang="en-US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 regulations for sensors and comm systems are unknown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6046961" y="941739"/>
            <a:ext cx="6060300" cy="123106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Countermeasures</a:t>
            </a:r>
            <a:endParaRPr b="0" i="0" sz="1400" u="sng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AutoNum type="arabicPeriod"/>
            </a:pPr>
            <a:r>
              <a:rPr b="0" i="0" lang="en-US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decision-making matrices to eliminate subsystem ideas.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AutoNum type="arabicPeriod"/>
            </a:pPr>
            <a:r>
              <a:rPr b="0" i="0" lang="en-US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Initiate communication with business student partner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AutoNum type="arabicPeriod"/>
            </a:pPr>
            <a:r>
              <a:rPr b="0" i="0" lang="en-US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Quantify PT information into a numerical standard for testing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AutoNum type="arabicPeriod"/>
            </a:pPr>
            <a:r>
              <a:rPr b="0" i="0" lang="en-US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Investigate which standards are required and how to achieve compliance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6037631" y="2291345"/>
            <a:ext cx="6060338" cy="295461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Recent Results</a:t>
            </a:r>
            <a:endParaRPr b="0" i="0" sz="1400" u="sng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•"/>
            </a:pPr>
            <a:r>
              <a:rPr b="0" i="0" lang="en-US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Completed Decision Making Matrix for various headgear types (Fig. 2)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Selected Arkansas Governor’s Cup sponsor and partner</a:t>
            </a:r>
            <a:endParaRPr b="0" i="0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Defined preliminary specifications</a:t>
            </a:r>
            <a:endParaRPr b="0" i="0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-1" y="-11459"/>
            <a:ext cx="12192000" cy="871622"/>
          </a:xfrm>
          <a:prstGeom prst="rect">
            <a:avLst/>
          </a:prstGeom>
          <a:solidFill>
            <a:srgbClr val="B3C6E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CervPro</a:t>
            </a:r>
            <a:endParaRPr b="0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Cervical Proprioception Diagnosis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A3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Status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close up of a sign&#10;&#10;Description automatically generated"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148" y="89096"/>
            <a:ext cx="2817971" cy="70213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8587947" y="0"/>
            <a:ext cx="3533814" cy="738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</a:t>
            </a:r>
            <a:r>
              <a:rPr b="0" i="0" lang="en-US" sz="14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September 24, 2020 </a:t>
            </a:r>
            <a:endParaRPr b="0" i="0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Nathan Vielmette, Ethan Grimes, Keneth Chelelgo, and George Cook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6046925" y="5377650"/>
            <a:ext cx="6060300" cy="123106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Steps</a:t>
            </a:r>
            <a:endParaRPr b="0" i="0" sz="1400" u="sng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•"/>
            </a:pPr>
            <a:r>
              <a:rPr b="0" i="0" lang="en-US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a type of sensor communication technology picked out. (George)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•"/>
            </a:pPr>
            <a:r>
              <a:rPr b="0" i="0" lang="en-US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 sensor type possibilities to between 2 and 4 sensors. (Nathan)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•"/>
            </a:pPr>
            <a:r>
              <a:rPr b="0" i="0" lang="en-US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Decide on a couple hard helmets to use to mount device. (Ethan and Keneth)</a:t>
            </a:r>
            <a:endParaRPr/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•"/>
            </a:pPr>
            <a:r>
              <a:rPr b="0" i="0" lang="en-US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Meet with business student to discuss product business viability (Nathan)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1600" y="2579150"/>
            <a:ext cx="520700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2380" y="2942018"/>
            <a:ext cx="5943600" cy="15844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96" name="Google Shape;96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56881" y="2489207"/>
            <a:ext cx="2101143" cy="1310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 phone&#10;&#10;Description automatically generated"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202" y="0"/>
            <a:ext cx="10858166" cy="6771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 phone&#10;&#10;Description automatically generated" id="106" name="Google Shape;10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339" y="580609"/>
            <a:ext cx="12208339" cy="5022478"/>
          </a:xfrm>
          <a:prstGeom prst="rect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838200" y="365125"/>
            <a:ext cx="10515600" cy="771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Product Specifications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838200" y="1136822"/>
            <a:ext cx="10515600" cy="5511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Ease of Use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Mean time for new user to run CPE test shall not exceed double standard CPE time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Proportion of users able to receive data from CPE test in less time than standard shall exceed 50%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average of the inverse of the number of questions asked by a new user shall not exceed ⅓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Proportion of users able to make diagnosis exclusively and within 30s of completing device cycle shall exceed 50%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Functionality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Helmet position shall shift less than 5° when the head covers RoM 10x at 1Hz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Output error at distances of .5m, 1m, 2m, and 3m shall not exceed 5%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Output error at 1m and TBD frequencies for CPE, VOR x1 and 2 shall not exceed 5%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Output repeatability error at 1m and CPE frequency with 10 samples shall not exceed 5%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Data shall be saved to file while indicating therapist-defined output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5715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838200" y="365125"/>
            <a:ext cx="10515600" cy="771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Product Specifications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838200" y="1136822"/>
            <a:ext cx="10515600" cy="5511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General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EHS: no laser shall be greater than class 2 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Regulatory Law: Shall meet all legal requirements for a device of its type 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Mobility: largely articulated by weight specification, but must not significantly impede movements across range of motion (RoM) 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Size: subsumed under mobility 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Sound: shall not emit distracting levels of noise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Wireless Transmissions: Wireless transmissions will be in the ISM range 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Patient: Able to comfortably wear the headgear while also wearing glasses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Undecided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Weight: “As light as possible”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Price: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TBD based on PT, Marketing, and Manufacturing data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5715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2020-09-08T16:58:35Z</dcterms:created>
  <dc:creator>Ethan Grimes</dc:creator>
</cp:coreProperties>
</file>