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0" r:id="rId1"/>
  </p:sldMasterIdLst>
  <p:sldIdLst>
    <p:sldId id="256" r:id="rId2"/>
    <p:sldId id="257" r:id="rId3"/>
    <p:sldId id="260" r:id="rId4"/>
    <p:sldId id="259" r:id="rId5"/>
    <p:sldId id="258" r:id="rId6"/>
    <p:sldId id="261" r:id="rId7"/>
    <p:sldId id="264" r:id="rId8"/>
    <p:sldId id="263" r:id="rId9"/>
    <p:sldId id="266" r:id="rId10"/>
    <p:sldId id="267" r:id="rId11"/>
    <p:sldId id="268" r:id="rId12"/>
    <p:sldId id="269" r:id="rId13"/>
    <p:sldId id="262"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72A73ED3-42A4-4E98-87DA-351F82F941BF}">
          <p14:sldIdLst>
            <p14:sldId id="256"/>
            <p14:sldId id="257"/>
            <p14:sldId id="260"/>
            <p14:sldId id="259"/>
            <p14:sldId id="258"/>
            <p14:sldId id="261"/>
            <p14:sldId id="264"/>
            <p14:sldId id="263"/>
            <p14:sldId id="266"/>
            <p14:sldId id="267"/>
            <p14:sldId id="268"/>
            <p14:sldId id="269"/>
            <p14:sldId id="262"/>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6" d="100"/>
          <a:sy n="76" d="100"/>
        </p:scale>
        <p:origin x="72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97E569-524E-46FB-B561-A49E7D72BDCB}"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zh-TW" altLang="en-US"/>
        </a:p>
      </dgm:t>
    </dgm:pt>
    <dgm:pt modelId="{0FFDAE56-130A-4545-81BB-F4E7D5AB7AEE}">
      <dgm:prSet phldrT="[文字]" custT="1"/>
      <dgm:spPr/>
      <dgm:t>
        <a:bodyPr/>
        <a:lstStyle/>
        <a:p>
          <a:r>
            <a:rPr lang="zh-TW" altLang="en-US" sz="1800" dirty="0">
              <a:latin typeface="標楷體" panose="03000509000000000000" pitchFamily="65" charset="-120"/>
              <a:ea typeface="標楷體" panose="03000509000000000000" pitchFamily="65" charset="-120"/>
            </a:rPr>
            <a:t>搜集</a:t>
          </a:r>
          <a:endParaRPr lang="en-US" altLang="zh-TW" sz="1800" dirty="0">
            <a:latin typeface="標楷體" panose="03000509000000000000" pitchFamily="65" charset="-120"/>
            <a:ea typeface="標楷體" panose="03000509000000000000" pitchFamily="65" charset="-120"/>
          </a:endParaRPr>
        </a:p>
        <a:p>
          <a:r>
            <a:rPr lang="zh-TW" altLang="en-US" sz="1800" dirty="0">
              <a:latin typeface="標楷體" panose="03000509000000000000" pitchFamily="65" charset="-120"/>
              <a:ea typeface="標楷體" panose="03000509000000000000" pitchFamily="65" charset="-120"/>
            </a:rPr>
            <a:t>資料</a:t>
          </a:r>
        </a:p>
      </dgm:t>
    </dgm:pt>
    <dgm:pt modelId="{9A5DDE34-B578-443B-AD58-E1C67DEFF55A}" type="parTrans" cxnId="{70E8A55E-590A-485B-BD90-D7C1FC213AA6}">
      <dgm:prSet/>
      <dgm:spPr/>
      <dgm:t>
        <a:bodyPr/>
        <a:lstStyle/>
        <a:p>
          <a:endParaRPr lang="zh-TW" altLang="en-US"/>
        </a:p>
      </dgm:t>
    </dgm:pt>
    <dgm:pt modelId="{9EB06B11-8318-463A-AC87-447C2600FBB0}" type="sibTrans" cxnId="{70E8A55E-590A-485B-BD90-D7C1FC213AA6}">
      <dgm:prSet/>
      <dgm:spPr/>
      <dgm:t>
        <a:bodyPr/>
        <a:lstStyle/>
        <a:p>
          <a:endParaRPr lang="zh-TW" altLang="en-US"/>
        </a:p>
      </dgm:t>
    </dgm:pt>
    <dgm:pt modelId="{2DAA7D84-189D-4541-9E39-DCE36A97CC95}">
      <dgm:prSet phldrT="[文字]" custT="1"/>
      <dgm:spPr/>
      <dgm:t>
        <a:bodyPr/>
        <a:lstStyle/>
        <a:p>
          <a:r>
            <a:rPr lang="zh-TW" altLang="en-US" sz="1800" dirty="0">
              <a:latin typeface="標楷體" panose="03000509000000000000" pitchFamily="65" charset="-120"/>
              <a:ea typeface="標楷體" panose="03000509000000000000" pitchFamily="65" charset="-120"/>
            </a:rPr>
            <a:t>資料前處理</a:t>
          </a:r>
        </a:p>
      </dgm:t>
    </dgm:pt>
    <dgm:pt modelId="{4A04A903-2149-4196-B9FD-6341E15F2F85}" type="parTrans" cxnId="{03271B00-732D-468A-8A02-1BDD2E6B6466}">
      <dgm:prSet/>
      <dgm:spPr/>
      <dgm:t>
        <a:bodyPr/>
        <a:lstStyle/>
        <a:p>
          <a:endParaRPr lang="zh-TW" altLang="en-US"/>
        </a:p>
      </dgm:t>
    </dgm:pt>
    <dgm:pt modelId="{5EAE6EF4-3645-41C2-A37B-587DD8A9EDFE}" type="sibTrans" cxnId="{03271B00-732D-468A-8A02-1BDD2E6B6466}">
      <dgm:prSet/>
      <dgm:spPr/>
      <dgm:t>
        <a:bodyPr/>
        <a:lstStyle/>
        <a:p>
          <a:endParaRPr lang="zh-TW" altLang="en-US"/>
        </a:p>
      </dgm:t>
    </dgm:pt>
    <dgm:pt modelId="{7E8FCBA5-5B10-403B-BB2E-7753E118B8B2}">
      <dgm:prSet phldrT="[文字]"/>
      <dgm:spPr/>
      <dgm:t>
        <a:bodyPr/>
        <a:lstStyle/>
        <a:p>
          <a:r>
            <a:rPr lang="zh-TW" altLang="en-US" dirty="0">
              <a:latin typeface="標楷體" panose="03000509000000000000" pitchFamily="65" charset="-120"/>
              <a:ea typeface="標楷體" panose="03000509000000000000" pitchFamily="65" charset="-120"/>
            </a:rPr>
            <a:t>資料</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分析</a:t>
          </a:r>
        </a:p>
      </dgm:t>
    </dgm:pt>
    <dgm:pt modelId="{5FEE04F2-CB8B-4DD0-9059-5D6B7EF3C992}" type="parTrans" cxnId="{CF6415EE-A71B-4C0E-8741-A4A26BE89898}">
      <dgm:prSet/>
      <dgm:spPr/>
      <dgm:t>
        <a:bodyPr/>
        <a:lstStyle/>
        <a:p>
          <a:endParaRPr lang="zh-TW" altLang="en-US"/>
        </a:p>
      </dgm:t>
    </dgm:pt>
    <dgm:pt modelId="{6983FCC0-2F9E-47F3-9A4D-CB32DD727DF9}" type="sibTrans" cxnId="{CF6415EE-A71B-4C0E-8741-A4A26BE89898}">
      <dgm:prSet/>
      <dgm:spPr/>
      <dgm:t>
        <a:bodyPr/>
        <a:lstStyle/>
        <a:p>
          <a:endParaRPr lang="zh-TW" altLang="en-US"/>
        </a:p>
      </dgm:t>
    </dgm:pt>
    <dgm:pt modelId="{EB8E2C1B-7C51-4A5E-9431-276C7F15C82A}">
      <dgm:prSet phldrT="[文字]"/>
      <dgm:spPr/>
      <dgm:t>
        <a:bodyPr/>
        <a:lstStyle/>
        <a:p>
          <a:r>
            <a:rPr lang="zh-TW" altLang="en-US" dirty="0">
              <a:latin typeface="標楷體" panose="03000509000000000000" pitchFamily="65" charset="-120"/>
              <a:ea typeface="標楷體" panose="03000509000000000000" pitchFamily="65" charset="-120"/>
            </a:rPr>
            <a:t>資料</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解釋</a:t>
          </a:r>
        </a:p>
      </dgm:t>
    </dgm:pt>
    <dgm:pt modelId="{8040C61A-93C7-4B8A-B48D-B3FE46EF57D0}" type="parTrans" cxnId="{65741297-9743-4A99-B603-4CEB59615F15}">
      <dgm:prSet/>
      <dgm:spPr/>
      <dgm:t>
        <a:bodyPr/>
        <a:lstStyle/>
        <a:p>
          <a:endParaRPr lang="zh-TW" altLang="en-US"/>
        </a:p>
      </dgm:t>
    </dgm:pt>
    <dgm:pt modelId="{0F09AE55-574D-4396-9ABC-43C1B86CE26F}" type="sibTrans" cxnId="{65741297-9743-4A99-B603-4CEB59615F15}">
      <dgm:prSet/>
      <dgm:spPr/>
      <dgm:t>
        <a:bodyPr/>
        <a:lstStyle/>
        <a:p>
          <a:endParaRPr lang="zh-TW" altLang="en-US"/>
        </a:p>
      </dgm:t>
    </dgm:pt>
    <dgm:pt modelId="{CFFDCD12-6C8B-4294-8E7A-12D5E35D421E}" type="pres">
      <dgm:prSet presAssocID="{5497E569-524E-46FB-B561-A49E7D72BDCB}" presName="theList" presStyleCnt="0">
        <dgm:presLayoutVars>
          <dgm:dir/>
          <dgm:animLvl val="lvl"/>
          <dgm:resizeHandles val="exact"/>
        </dgm:presLayoutVars>
      </dgm:prSet>
      <dgm:spPr/>
    </dgm:pt>
    <dgm:pt modelId="{F555F3A4-8905-42F1-90C7-978AB1BBF8D5}" type="pres">
      <dgm:prSet presAssocID="{0FFDAE56-130A-4545-81BB-F4E7D5AB7AEE}" presName="compNode" presStyleCnt="0"/>
      <dgm:spPr/>
    </dgm:pt>
    <dgm:pt modelId="{C7C339D9-F678-4C85-AB82-C96F5240ED46}" type="pres">
      <dgm:prSet presAssocID="{0FFDAE56-130A-4545-81BB-F4E7D5AB7AEE}" presName="noGeometry" presStyleCnt="0"/>
      <dgm:spPr/>
    </dgm:pt>
    <dgm:pt modelId="{1BFF7737-1D26-4A3E-B1F7-8628A5F898FF}" type="pres">
      <dgm:prSet presAssocID="{0FFDAE56-130A-4545-81BB-F4E7D5AB7AEE}" presName="childTextVisible" presStyleLbl="bgAccFollowNode1" presStyleIdx="0" presStyleCnt="4">
        <dgm:presLayoutVars>
          <dgm:bulletEnabled val="1"/>
        </dgm:presLayoutVars>
      </dgm:prSet>
      <dgm:spPr/>
    </dgm:pt>
    <dgm:pt modelId="{5B8035C6-0016-4F1F-B396-1F5C1DA3E678}" type="pres">
      <dgm:prSet presAssocID="{0FFDAE56-130A-4545-81BB-F4E7D5AB7AEE}" presName="childTextHidden" presStyleLbl="bgAccFollowNode1" presStyleIdx="0" presStyleCnt="4"/>
      <dgm:spPr/>
    </dgm:pt>
    <dgm:pt modelId="{B09474A7-97D3-47F4-8BFF-94ABC4D1E843}" type="pres">
      <dgm:prSet presAssocID="{0FFDAE56-130A-4545-81BB-F4E7D5AB7AEE}" presName="parentText" presStyleLbl="node1" presStyleIdx="0" presStyleCnt="4" custScaleX="115649" custScaleY="97510" custLinFactNeighborX="62269" custLinFactNeighborY="911">
        <dgm:presLayoutVars>
          <dgm:chMax val="1"/>
          <dgm:bulletEnabled val="1"/>
        </dgm:presLayoutVars>
      </dgm:prSet>
      <dgm:spPr/>
    </dgm:pt>
    <dgm:pt modelId="{2EE3D841-4BF4-4541-A2EB-EC67B9CCA277}" type="pres">
      <dgm:prSet presAssocID="{0FFDAE56-130A-4545-81BB-F4E7D5AB7AEE}" presName="aSpace" presStyleCnt="0"/>
      <dgm:spPr/>
    </dgm:pt>
    <dgm:pt modelId="{9042618E-8FAD-4221-A688-F1F9CC7C64D5}" type="pres">
      <dgm:prSet presAssocID="{2DAA7D84-189D-4541-9E39-DCE36A97CC95}" presName="compNode" presStyleCnt="0"/>
      <dgm:spPr/>
    </dgm:pt>
    <dgm:pt modelId="{A64B0D69-28DC-4C87-A3FB-1448BD1B1C13}" type="pres">
      <dgm:prSet presAssocID="{2DAA7D84-189D-4541-9E39-DCE36A97CC95}" presName="noGeometry" presStyleCnt="0"/>
      <dgm:spPr/>
    </dgm:pt>
    <dgm:pt modelId="{F75923E2-BCE4-499F-A891-BFB03DDC25A9}" type="pres">
      <dgm:prSet presAssocID="{2DAA7D84-189D-4541-9E39-DCE36A97CC95}" presName="childTextVisible" presStyleLbl="bgAccFollowNode1" presStyleIdx="1" presStyleCnt="4">
        <dgm:presLayoutVars>
          <dgm:bulletEnabled val="1"/>
        </dgm:presLayoutVars>
      </dgm:prSet>
      <dgm:spPr/>
    </dgm:pt>
    <dgm:pt modelId="{61870BCF-F401-409E-B58D-E69A9FA541BA}" type="pres">
      <dgm:prSet presAssocID="{2DAA7D84-189D-4541-9E39-DCE36A97CC95}" presName="childTextHidden" presStyleLbl="bgAccFollowNode1" presStyleIdx="1" presStyleCnt="4"/>
      <dgm:spPr/>
    </dgm:pt>
    <dgm:pt modelId="{14C4C904-3446-46F2-AA26-B15C5BC0C387}" type="pres">
      <dgm:prSet presAssocID="{2DAA7D84-189D-4541-9E39-DCE36A97CC95}" presName="parentText" presStyleLbl="node1" presStyleIdx="1" presStyleCnt="4" custScaleX="116553" custScaleY="97404" custLinFactNeighborX="66573" custLinFactNeighborY="1502">
        <dgm:presLayoutVars>
          <dgm:chMax val="1"/>
          <dgm:bulletEnabled val="1"/>
        </dgm:presLayoutVars>
      </dgm:prSet>
      <dgm:spPr/>
    </dgm:pt>
    <dgm:pt modelId="{85C4F0CD-983A-4ADA-9BD8-D29BA612D554}" type="pres">
      <dgm:prSet presAssocID="{2DAA7D84-189D-4541-9E39-DCE36A97CC95}" presName="aSpace" presStyleCnt="0"/>
      <dgm:spPr/>
    </dgm:pt>
    <dgm:pt modelId="{A185C1AD-BF01-42D9-B08A-DC43DEC2B252}" type="pres">
      <dgm:prSet presAssocID="{7E8FCBA5-5B10-403B-BB2E-7753E118B8B2}" presName="compNode" presStyleCnt="0"/>
      <dgm:spPr/>
    </dgm:pt>
    <dgm:pt modelId="{3638565D-BEC6-4B1E-86B0-919D92961DC4}" type="pres">
      <dgm:prSet presAssocID="{7E8FCBA5-5B10-403B-BB2E-7753E118B8B2}" presName="noGeometry" presStyleCnt="0"/>
      <dgm:spPr/>
    </dgm:pt>
    <dgm:pt modelId="{F2910210-BDB4-48D9-8587-E1C1BF5E9083}" type="pres">
      <dgm:prSet presAssocID="{7E8FCBA5-5B10-403B-BB2E-7753E118B8B2}" presName="childTextVisible" presStyleLbl="bgAccFollowNode1" presStyleIdx="2" presStyleCnt="4">
        <dgm:presLayoutVars>
          <dgm:bulletEnabled val="1"/>
        </dgm:presLayoutVars>
      </dgm:prSet>
      <dgm:spPr/>
    </dgm:pt>
    <dgm:pt modelId="{9AE6640B-57DA-40F4-847E-1AF55DAAAB36}" type="pres">
      <dgm:prSet presAssocID="{7E8FCBA5-5B10-403B-BB2E-7753E118B8B2}" presName="childTextHidden" presStyleLbl="bgAccFollowNode1" presStyleIdx="2" presStyleCnt="4"/>
      <dgm:spPr/>
    </dgm:pt>
    <dgm:pt modelId="{C24ECCF1-3AAF-4259-8C00-D3344E6CD9DE}" type="pres">
      <dgm:prSet presAssocID="{7E8FCBA5-5B10-403B-BB2E-7753E118B8B2}" presName="parentText" presStyleLbl="node1" presStyleIdx="2" presStyleCnt="4" custScaleX="117521" custScaleY="98207" custLinFactNeighborX="65557" custLinFactNeighborY="-1017">
        <dgm:presLayoutVars>
          <dgm:chMax val="1"/>
          <dgm:bulletEnabled val="1"/>
        </dgm:presLayoutVars>
      </dgm:prSet>
      <dgm:spPr/>
    </dgm:pt>
    <dgm:pt modelId="{14C043DD-EAE3-4386-B5E6-6F40157B6362}" type="pres">
      <dgm:prSet presAssocID="{7E8FCBA5-5B10-403B-BB2E-7753E118B8B2}" presName="aSpace" presStyleCnt="0"/>
      <dgm:spPr/>
    </dgm:pt>
    <dgm:pt modelId="{09548195-B15E-4210-9FB9-4DA10DEA344C}" type="pres">
      <dgm:prSet presAssocID="{EB8E2C1B-7C51-4A5E-9431-276C7F15C82A}" presName="compNode" presStyleCnt="0"/>
      <dgm:spPr/>
    </dgm:pt>
    <dgm:pt modelId="{73338D4B-C0E7-4FC2-823B-2874756B9226}" type="pres">
      <dgm:prSet presAssocID="{EB8E2C1B-7C51-4A5E-9431-276C7F15C82A}" presName="noGeometry" presStyleCnt="0"/>
      <dgm:spPr/>
    </dgm:pt>
    <dgm:pt modelId="{B171FE83-FB36-48A3-8F6E-4378DA046A5B}" type="pres">
      <dgm:prSet presAssocID="{EB8E2C1B-7C51-4A5E-9431-276C7F15C82A}" presName="childTextVisible" presStyleLbl="bgAccFollowNode1" presStyleIdx="3" presStyleCnt="4">
        <dgm:presLayoutVars>
          <dgm:bulletEnabled val="1"/>
        </dgm:presLayoutVars>
      </dgm:prSet>
      <dgm:spPr/>
    </dgm:pt>
    <dgm:pt modelId="{702D76C1-C8A8-430B-B4A8-D53E5ED93AFF}" type="pres">
      <dgm:prSet presAssocID="{EB8E2C1B-7C51-4A5E-9431-276C7F15C82A}" presName="childTextHidden" presStyleLbl="bgAccFollowNode1" presStyleIdx="3" presStyleCnt="4"/>
      <dgm:spPr/>
    </dgm:pt>
    <dgm:pt modelId="{43186A0E-0241-4886-A3CB-BA2B186F3625}" type="pres">
      <dgm:prSet presAssocID="{EB8E2C1B-7C51-4A5E-9431-276C7F15C82A}" presName="parentText" presStyleLbl="node1" presStyleIdx="3" presStyleCnt="4" custScaleX="118506" custScaleY="100111" custLinFactNeighborX="60410" custLinFactNeighborY="-3607">
        <dgm:presLayoutVars>
          <dgm:chMax val="1"/>
          <dgm:bulletEnabled val="1"/>
        </dgm:presLayoutVars>
      </dgm:prSet>
      <dgm:spPr/>
    </dgm:pt>
  </dgm:ptLst>
  <dgm:cxnLst>
    <dgm:cxn modelId="{03271B00-732D-468A-8A02-1BDD2E6B6466}" srcId="{5497E569-524E-46FB-B561-A49E7D72BDCB}" destId="{2DAA7D84-189D-4541-9E39-DCE36A97CC95}" srcOrd="1" destOrd="0" parTransId="{4A04A903-2149-4196-B9FD-6341E15F2F85}" sibTransId="{5EAE6EF4-3645-41C2-A37B-587DD8A9EDFE}"/>
    <dgm:cxn modelId="{D8BA463D-D775-4659-8D7C-1CC559066E0D}" type="presOf" srcId="{7E8FCBA5-5B10-403B-BB2E-7753E118B8B2}" destId="{C24ECCF1-3AAF-4259-8C00-D3344E6CD9DE}" srcOrd="0" destOrd="0" presId="urn:microsoft.com/office/officeart/2005/8/layout/hProcess6"/>
    <dgm:cxn modelId="{70E8A55E-590A-485B-BD90-D7C1FC213AA6}" srcId="{5497E569-524E-46FB-B561-A49E7D72BDCB}" destId="{0FFDAE56-130A-4545-81BB-F4E7D5AB7AEE}" srcOrd="0" destOrd="0" parTransId="{9A5DDE34-B578-443B-AD58-E1C67DEFF55A}" sibTransId="{9EB06B11-8318-463A-AC87-447C2600FBB0}"/>
    <dgm:cxn modelId="{8F7F2269-7FA1-4DF6-843B-36D90ECEEA03}" type="presOf" srcId="{5497E569-524E-46FB-B561-A49E7D72BDCB}" destId="{CFFDCD12-6C8B-4294-8E7A-12D5E35D421E}" srcOrd="0" destOrd="0" presId="urn:microsoft.com/office/officeart/2005/8/layout/hProcess6"/>
    <dgm:cxn modelId="{65741297-9743-4A99-B603-4CEB59615F15}" srcId="{5497E569-524E-46FB-B561-A49E7D72BDCB}" destId="{EB8E2C1B-7C51-4A5E-9431-276C7F15C82A}" srcOrd="3" destOrd="0" parTransId="{8040C61A-93C7-4B8A-B48D-B3FE46EF57D0}" sibTransId="{0F09AE55-574D-4396-9ABC-43C1B86CE26F}"/>
    <dgm:cxn modelId="{FE882FAD-AC9E-490C-80DF-C5CA5A36D966}" type="presOf" srcId="{2DAA7D84-189D-4541-9E39-DCE36A97CC95}" destId="{14C4C904-3446-46F2-AA26-B15C5BC0C387}" srcOrd="0" destOrd="0" presId="urn:microsoft.com/office/officeart/2005/8/layout/hProcess6"/>
    <dgm:cxn modelId="{8A0FDDC3-5D37-4556-9D01-59B900520BAF}" type="presOf" srcId="{EB8E2C1B-7C51-4A5E-9431-276C7F15C82A}" destId="{43186A0E-0241-4886-A3CB-BA2B186F3625}" srcOrd="0" destOrd="0" presId="urn:microsoft.com/office/officeart/2005/8/layout/hProcess6"/>
    <dgm:cxn modelId="{7308EDCF-C497-459F-B6EE-B633B0625F9C}" type="presOf" srcId="{0FFDAE56-130A-4545-81BB-F4E7D5AB7AEE}" destId="{B09474A7-97D3-47F4-8BFF-94ABC4D1E843}" srcOrd="0" destOrd="0" presId="urn:microsoft.com/office/officeart/2005/8/layout/hProcess6"/>
    <dgm:cxn modelId="{CF6415EE-A71B-4C0E-8741-A4A26BE89898}" srcId="{5497E569-524E-46FB-B561-A49E7D72BDCB}" destId="{7E8FCBA5-5B10-403B-BB2E-7753E118B8B2}" srcOrd="2" destOrd="0" parTransId="{5FEE04F2-CB8B-4DD0-9059-5D6B7EF3C992}" sibTransId="{6983FCC0-2F9E-47F3-9A4D-CB32DD727DF9}"/>
    <dgm:cxn modelId="{2FE1C442-5ADA-4149-9FB8-475D5895D4A9}" type="presParOf" srcId="{CFFDCD12-6C8B-4294-8E7A-12D5E35D421E}" destId="{F555F3A4-8905-42F1-90C7-978AB1BBF8D5}" srcOrd="0" destOrd="0" presId="urn:microsoft.com/office/officeart/2005/8/layout/hProcess6"/>
    <dgm:cxn modelId="{6A37B5FB-FB0A-4C5F-80F5-5E5A0DFA1D77}" type="presParOf" srcId="{F555F3A4-8905-42F1-90C7-978AB1BBF8D5}" destId="{C7C339D9-F678-4C85-AB82-C96F5240ED46}" srcOrd="0" destOrd="0" presId="urn:microsoft.com/office/officeart/2005/8/layout/hProcess6"/>
    <dgm:cxn modelId="{20339496-7ADA-477D-97D7-E7E85C4E7066}" type="presParOf" srcId="{F555F3A4-8905-42F1-90C7-978AB1BBF8D5}" destId="{1BFF7737-1D26-4A3E-B1F7-8628A5F898FF}" srcOrd="1" destOrd="0" presId="urn:microsoft.com/office/officeart/2005/8/layout/hProcess6"/>
    <dgm:cxn modelId="{8A1E7B94-8DCD-4029-816E-F56CF2A02557}" type="presParOf" srcId="{F555F3A4-8905-42F1-90C7-978AB1BBF8D5}" destId="{5B8035C6-0016-4F1F-B396-1F5C1DA3E678}" srcOrd="2" destOrd="0" presId="urn:microsoft.com/office/officeart/2005/8/layout/hProcess6"/>
    <dgm:cxn modelId="{2CAB8BF7-231D-4CB1-8BA9-A11BE4D344C5}" type="presParOf" srcId="{F555F3A4-8905-42F1-90C7-978AB1BBF8D5}" destId="{B09474A7-97D3-47F4-8BFF-94ABC4D1E843}" srcOrd="3" destOrd="0" presId="urn:microsoft.com/office/officeart/2005/8/layout/hProcess6"/>
    <dgm:cxn modelId="{CD98C309-42F4-45C5-A500-D0092D7D0A64}" type="presParOf" srcId="{CFFDCD12-6C8B-4294-8E7A-12D5E35D421E}" destId="{2EE3D841-4BF4-4541-A2EB-EC67B9CCA277}" srcOrd="1" destOrd="0" presId="urn:microsoft.com/office/officeart/2005/8/layout/hProcess6"/>
    <dgm:cxn modelId="{CFA945B7-3632-4D7F-A859-0BAFC60E7F97}" type="presParOf" srcId="{CFFDCD12-6C8B-4294-8E7A-12D5E35D421E}" destId="{9042618E-8FAD-4221-A688-F1F9CC7C64D5}" srcOrd="2" destOrd="0" presId="urn:microsoft.com/office/officeart/2005/8/layout/hProcess6"/>
    <dgm:cxn modelId="{BB42AECA-03F4-4113-A032-22F00D6A2FD6}" type="presParOf" srcId="{9042618E-8FAD-4221-A688-F1F9CC7C64D5}" destId="{A64B0D69-28DC-4C87-A3FB-1448BD1B1C13}" srcOrd="0" destOrd="0" presId="urn:microsoft.com/office/officeart/2005/8/layout/hProcess6"/>
    <dgm:cxn modelId="{E5DD38E4-6CF2-49B0-9182-673661965D6C}" type="presParOf" srcId="{9042618E-8FAD-4221-A688-F1F9CC7C64D5}" destId="{F75923E2-BCE4-499F-A891-BFB03DDC25A9}" srcOrd="1" destOrd="0" presId="urn:microsoft.com/office/officeart/2005/8/layout/hProcess6"/>
    <dgm:cxn modelId="{7BF61D96-CFAD-49B3-AC52-0E97A1933EE0}" type="presParOf" srcId="{9042618E-8FAD-4221-A688-F1F9CC7C64D5}" destId="{61870BCF-F401-409E-B58D-E69A9FA541BA}" srcOrd="2" destOrd="0" presId="urn:microsoft.com/office/officeart/2005/8/layout/hProcess6"/>
    <dgm:cxn modelId="{8A0C191C-4979-4CAE-B6AC-435A3E252ECA}" type="presParOf" srcId="{9042618E-8FAD-4221-A688-F1F9CC7C64D5}" destId="{14C4C904-3446-46F2-AA26-B15C5BC0C387}" srcOrd="3" destOrd="0" presId="urn:microsoft.com/office/officeart/2005/8/layout/hProcess6"/>
    <dgm:cxn modelId="{D1B33C2F-73EE-4F68-B853-7A3067D86487}" type="presParOf" srcId="{CFFDCD12-6C8B-4294-8E7A-12D5E35D421E}" destId="{85C4F0CD-983A-4ADA-9BD8-D29BA612D554}" srcOrd="3" destOrd="0" presId="urn:microsoft.com/office/officeart/2005/8/layout/hProcess6"/>
    <dgm:cxn modelId="{C8E479FD-445A-4999-924E-F5C68369E634}" type="presParOf" srcId="{CFFDCD12-6C8B-4294-8E7A-12D5E35D421E}" destId="{A185C1AD-BF01-42D9-B08A-DC43DEC2B252}" srcOrd="4" destOrd="0" presId="urn:microsoft.com/office/officeart/2005/8/layout/hProcess6"/>
    <dgm:cxn modelId="{9C61F07F-FBCF-4C34-B299-EC02253D6FD8}" type="presParOf" srcId="{A185C1AD-BF01-42D9-B08A-DC43DEC2B252}" destId="{3638565D-BEC6-4B1E-86B0-919D92961DC4}" srcOrd="0" destOrd="0" presId="urn:microsoft.com/office/officeart/2005/8/layout/hProcess6"/>
    <dgm:cxn modelId="{A285226B-75E0-4310-8A39-6AE46BED6860}" type="presParOf" srcId="{A185C1AD-BF01-42D9-B08A-DC43DEC2B252}" destId="{F2910210-BDB4-48D9-8587-E1C1BF5E9083}" srcOrd="1" destOrd="0" presId="urn:microsoft.com/office/officeart/2005/8/layout/hProcess6"/>
    <dgm:cxn modelId="{6752D159-7309-4B0D-B48A-3FBF587D7F75}" type="presParOf" srcId="{A185C1AD-BF01-42D9-B08A-DC43DEC2B252}" destId="{9AE6640B-57DA-40F4-847E-1AF55DAAAB36}" srcOrd="2" destOrd="0" presId="urn:microsoft.com/office/officeart/2005/8/layout/hProcess6"/>
    <dgm:cxn modelId="{40BB72F4-98FD-496E-8239-05E0C5242B4F}" type="presParOf" srcId="{A185C1AD-BF01-42D9-B08A-DC43DEC2B252}" destId="{C24ECCF1-3AAF-4259-8C00-D3344E6CD9DE}" srcOrd="3" destOrd="0" presId="urn:microsoft.com/office/officeart/2005/8/layout/hProcess6"/>
    <dgm:cxn modelId="{D573B3AD-1349-440E-B430-4CC2571DCFC7}" type="presParOf" srcId="{CFFDCD12-6C8B-4294-8E7A-12D5E35D421E}" destId="{14C043DD-EAE3-4386-B5E6-6F40157B6362}" srcOrd="5" destOrd="0" presId="urn:microsoft.com/office/officeart/2005/8/layout/hProcess6"/>
    <dgm:cxn modelId="{CEC6ECD8-F6D3-4859-AD61-0E89A9E2AB26}" type="presParOf" srcId="{CFFDCD12-6C8B-4294-8E7A-12D5E35D421E}" destId="{09548195-B15E-4210-9FB9-4DA10DEA344C}" srcOrd="6" destOrd="0" presId="urn:microsoft.com/office/officeart/2005/8/layout/hProcess6"/>
    <dgm:cxn modelId="{0BF358E9-7A29-4437-8140-F71867655D75}" type="presParOf" srcId="{09548195-B15E-4210-9FB9-4DA10DEA344C}" destId="{73338D4B-C0E7-4FC2-823B-2874756B9226}" srcOrd="0" destOrd="0" presId="urn:microsoft.com/office/officeart/2005/8/layout/hProcess6"/>
    <dgm:cxn modelId="{FEAE1ED0-8E5B-4C25-B73F-E6A1A8986C83}" type="presParOf" srcId="{09548195-B15E-4210-9FB9-4DA10DEA344C}" destId="{B171FE83-FB36-48A3-8F6E-4378DA046A5B}" srcOrd="1" destOrd="0" presId="urn:microsoft.com/office/officeart/2005/8/layout/hProcess6"/>
    <dgm:cxn modelId="{BEC2A0F1-34A5-4367-A678-45257B440A92}" type="presParOf" srcId="{09548195-B15E-4210-9FB9-4DA10DEA344C}" destId="{702D76C1-C8A8-430B-B4A8-D53E5ED93AFF}" srcOrd="2" destOrd="0" presId="urn:microsoft.com/office/officeart/2005/8/layout/hProcess6"/>
    <dgm:cxn modelId="{DA00D22A-B7EF-4FA3-8EDB-1FFDA8AF6603}" type="presParOf" srcId="{09548195-B15E-4210-9FB9-4DA10DEA344C}" destId="{43186A0E-0241-4886-A3CB-BA2B186F3625}" srcOrd="3"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FF7737-1D26-4A3E-B1F7-8628A5F898FF}">
      <dsp:nvSpPr>
        <dsp:cNvPr id="0" name=""/>
        <dsp:cNvSpPr/>
      </dsp:nvSpPr>
      <dsp:spPr>
        <a:xfrm>
          <a:off x="572275" y="958117"/>
          <a:ext cx="1968512" cy="1720727"/>
        </a:xfrm>
        <a:prstGeom prst="rightArrow">
          <a:avLst>
            <a:gd name="adj1" fmla="val 70000"/>
            <a:gd name="adj2" fmla="val 50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09474A7-97D3-47F4-8BFF-94ABC4D1E843}">
      <dsp:nvSpPr>
        <dsp:cNvPr id="0" name=""/>
        <dsp:cNvSpPr/>
      </dsp:nvSpPr>
      <dsp:spPr>
        <a:xfrm>
          <a:off x="616020" y="1347573"/>
          <a:ext cx="1138282" cy="959748"/>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TW" altLang="en-US" sz="1800" kern="1200" dirty="0">
              <a:latin typeface="標楷體" panose="03000509000000000000" pitchFamily="65" charset="-120"/>
              <a:ea typeface="標楷體" panose="03000509000000000000" pitchFamily="65" charset="-120"/>
            </a:rPr>
            <a:t>搜集</a:t>
          </a:r>
          <a:endParaRPr lang="en-US" altLang="zh-TW" sz="1800" kern="1200" dirty="0">
            <a:latin typeface="標楷體" panose="03000509000000000000" pitchFamily="65" charset="-120"/>
            <a:ea typeface="標楷體" panose="03000509000000000000" pitchFamily="65" charset="-120"/>
          </a:endParaRPr>
        </a:p>
        <a:p>
          <a:pPr marL="0" lvl="0" indent="0" algn="ctr" defTabSz="800100">
            <a:lnSpc>
              <a:spcPct val="90000"/>
            </a:lnSpc>
            <a:spcBef>
              <a:spcPct val="0"/>
            </a:spcBef>
            <a:spcAft>
              <a:spcPct val="35000"/>
            </a:spcAft>
            <a:buNone/>
          </a:pPr>
          <a:r>
            <a:rPr lang="zh-TW" altLang="en-US" sz="1800" kern="1200" dirty="0">
              <a:latin typeface="標楷體" panose="03000509000000000000" pitchFamily="65" charset="-120"/>
              <a:ea typeface="標楷體" panose="03000509000000000000" pitchFamily="65" charset="-120"/>
            </a:rPr>
            <a:t>資料</a:t>
          </a:r>
        </a:p>
      </dsp:txBody>
      <dsp:txXfrm>
        <a:off x="782718" y="1488125"/>
        <a:ext cx="804886" cy="678644"/>
      </dsp:txXfrm>
    </dsp:sp>
    <dsp:sp modelId="{F75923E2-BCE4-499F-A891-BFB03DDC25A9}">
      <dsp:nvSpPr>
        <dsp:cNvPr id="0" name=""/>
        <dsp:cNvSpPr/>
      </dsp:nvSpPr>
      <dsp:spPr>
        <a:xfrm>
          <a:off x="3237409" y="958117"/>
          <a:ext cx="1968512" cy="1720727"/>
        </a:xfrm>
        <a:prstGeom prst="rightArrow">
          <a:avLst>
            <a:gd name="adj1" fmla="val 70000"/>
            <a:gd name="adj2" fmla="val 50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4C4C904-3446-46F2-AA26-B15C5BC0C387}">
      <dsp:nvSpPr>
        <dsp:cNvPr id="0" name=""/>
        <dsp:cNvSpPr/>
      </dsp:nvSpPr>
      <dsp:spPr>
        <a:xfrm>
          <a:off x="3319068" y="1353912"/>
          <a:ext cx="1147180" cy="958704"/>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TW" altLang="en-US" sz="1800" kern="1200" dirty="0">
              <a:latin typeface="標楷體" panose="03000509000000000000" pitchFamily="65" charset="-120"/>
              <a:ea typeface="標楷體" panose="03000509000000000000" pitchFamily="65" charset="-120"/>
            </a:rPr>
            <a:t>資料前處理</a:t>
          </a:r>
        </a:p>
      </dsp:txBody>
      <dsp:txXfrm>
        <a:off x="3487069" y="1494311"/>
        <a:ext cx="811178" cy="677906"/>
      </dsp:txXfrm>
    </dsp:sp>
    <dsp:sp modelId="{F2910210-BDB4-48D9-8587-E1C1BF5E9083}">
      <dsp:nvSpPr>
        <dsp:cNvPr id="0" name=""/>
        <dsp:cNvSpPr/>
      </dsp:nvSpPr>
      <dsp:spPr>
        <a:xfrm>
          <a:off x="5907307" y="958117"/>
          <a:ext cx="1968512" cy="1720727"/>
        </a:xfrm>
        <a:prstGeom prst="rightArrow">
          <a:avLst>
            <a:gd name="adj1" fmla="val 70000"/>
            <a:gd name="adj2" fmla="val 50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24ECCF1-3AAF-4259-8C00-D3344E6CD9DE}">
      <dsp:nvSpPr>
        <dsp:cNvPr id="0" name=""/>
        <dsp:cNvSpPr/>
      </dsp:nvSpPr>
      <dsp:spPr>
        <a:xfrm>
          <a:off x="5974202" y="1325167"/>
          <a:ext cx="1156707" cy="966608"/>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TW" altLang="en-US" sz="1800" kern="1200" dirty="0">
              <a:latin typeface="標楷體" panose="03000509000000000000" pitchFamily="65" charset="-120"/>
              <a:ea typeface="標楷體" panose="03000509000000000000" pitchFamily="65" charset="-120"/>
            </a:rPr>
            <a:t>資料</a:t>
          </a:r>
          <a:endParaRPr lang="en-US" altLang="zh-TW" sz="1800" kern="1200" dirty="0">
            <a:latin typeface="標楷體" panose="03000509000000000000" pitchFamily="65" charset="-120"/>
            <a:ea typeface="標楷體" panose="03000509000000000000" pitchFamily="65" charset="-120"/>
          </a:endParaRPr>
        </a:p>
        <a:p>
          <a:pPr marL="0" lvl="0" indent="0" algn="ctr" defTabSz="800100">
            <a:lnSpc>
              <a:spcPct val="90000"/>
            </a:lnSpc>
            <a:spcBef>
              <a:spcPct val="0"/>
            </a:spcBef>
            <a:spcAft>
              <a:spcPct val="35000"/>
            </a:spcAft>
            <a:buNone/>
          </a:pPr>
          <a:r>
            <a:rPr lang="zh-TW" altLang="en-US" sz="1800" kern="1200" dirty="0">
              <a:latin typeface="標楷體" panose="03000509000000000000" pitchFamily="65" charset="-120"/>
              <a:ea typeface="標楷體" panose="03000509000000000000" pitchFamily="65" charset="-120"/>
            </a:rPr>
            <a:t>分析</a:t>
          </a:r>
        </a:p>
      </dsp:txBody>
      <dsp:txXfrm>
        <a:off x="6143598" y="1466723"/>
        <a:ext cx="817915" cy="683496"/>
      </dsp:txXfrm>
    </dsp:sp>
    <dsp:sp modelId="{B171FE83-FB36-48A3-8F6E-4378DA046A5B}">
      <dsp:nvSpPr>
        <dsp:cNvPr id="0" name=""/>
        <dsp:cNvSpPr/>
      </dsp:nvSpPr>
      <dsp:spPr>
        <a:xfrm>
          <a:off x="8582053" y="958117"/>
          <a:ext cx="1968512" cy="1720727"/>
        </a:xfrm>
        <a:prstGeom prst="rightArrow">
          <a:avLst>
            <a:gd name="adj1" fmla="val 70000"/>
            <a:gd name="adj2" fmla="val 50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3186A0E-0241-4886-A3CB-BA2B186F3625}">
      <dsp:nvSpPr>
        <dsp:cNvPr id="0" name=""/>
        <dsp:cNvSpPr/>
      </dsp:nvSpPr>
      <dsp:spPr>
        <a:xfrm>
          <a:off x="8593441" y="1290305"/>
          <a:ext cx="1166402" cy="985348"/>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TW" altLang="en-US" sz="1800" kern="1200" dirty="0">
              <a:latin typeface="標楷體" panose="03000509000000000000" pitchFamily="65" charset="-120"/>
              <a:ea typeface="標楷體" panose="03000509000000000000" pitchFamily="65" charset="-120"/>
            </a:rPr>
            <a:t>資料</a:t>
          </a:r>
          <a:endParaRPr lang="en-US" altLang="zh-TW" sz="1800" kern="1200" dirty="0">
            <a:latin typeface="標楷體" panose="03000509000000000000" pitchFamily="65" charset="-120"/>
            <a:ea typeface="標楷體" panose="03000509000000000000" pitchFamily="65" charset="-120"/>
          </a:endParaRPr>
        </a:p>
        <a:p>
          <a:pPr marL="0" lvl="0" indent="0" algn="ctr" defTabSz="800100">
            <a:lnSpc>
              <a:spcPct val="90000"/>
            </a:lnSpc>
            <a:spcBef>
              <a:spcPct val="0"/>
            </a:spcBef>
            <a:spcAft>
              <a:spcPct val="35000"/>
            </a:spcAft>
            <a:buNone/>
          </a:pPr>
          <a:r>
            <a:rPr lang="zh-TW" altLang="en-US" sz="1800" kern="1200" dirty="0">
              <a:latin typeface="標楷體" panose="03000509000000000000" pitchFamily="65" charset="-120"/>
              <a:ea typeface="標楷體" panose="03000509000000000000" pitchFamily="65" charset="-120"/>
            </a:rPr>
            <a:t>解釋</a:t>
          </a:r>
        </a:p>
      </dsp:txBody>
      <dsp:txXfrm>
        <a:off x="8764257" y="1434606"/>
        <a:ext cx="824770" cy="69674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zh-TW" altLang="en-US"/>
              <a:t>按一下以編輯母片標題樣式</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ECDFED21-09AD-471B-8497-55B3AAD023D8}" type="datetimeFigureOut">
              <a:rPr lang="zh-TW" altLang="en-US" smtClean="0"/>
              <a:t>2023/12/7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9CDE175-BB0B-43BF-8A52-76D0673E2344}" type="slidenum">
              <a:rPr lang="zh-TW" altLang="en-US" smtClean="0"/>
              <a:t>‹#›</a:t>
            </a:fld>
            <a:endParaRPr lang="zh-TW" altLang="en-US"/>
          </a:p>
        </p:txBody>
      </p:sp>
    </p:spTree>
    <p:extLst>
      <p:ext uri="{BB962C8B-B14F-4D97-AF65-F5344CB8AC3E}">
        <p14:creationId xmlns:p14="http://schemas.microsoft.com/office/powerpoint/2010/main" val="2296208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zh-TW" altLang="en-US"/>
              <a:t>按一下以編輯母片標題樣式</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zh-TW" altLang="en-US"/>
              <a:t>按一下圖示以新增圖片</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ECDFED21-09AD-471B-8497-55B3AAD023D8}" type="datetimeFigureOut">
              <a:rPr lang="zh-TW" altLang="en-US" smtClean="0"/>
              <a:t>2023/12/7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A9CDE175-BB0B-43BF-8A52-76D0673E2344}" type="slidenum">
              <a:rPr lang="zh-TW" altLang="en-US" smtClean="0"/>
              <a:t>‹#›</a:t>
            </a:fld>
            <a:endParaRPr lang="zh-TW" altLang="en-US"/>
          </a:p>
        </p:txBody>
      </p:sp>
    </p:spTree>
    <p:extLst>
      <p:ext uri="{BB962C8B-B14F-4D97-AF65-F5344CB8AC3E}">
        <p14:creationId xmlns:p14="http://schemas.microsoft.com/office/powerpoint/2010/main" val="950837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輔助字幕)">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ECDFED21-09AD-471B-8497-55B3AAD023D8}" type="datetimeFigureOut">
              <a:rPr lang="zh-TW" altLang="en-US" smtClean="0"/>
              <a:t>2023/12/7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9CDE175-BB0B-43BF-8A52-76D0673E2344}" type="slidenum">
              <a:rPr lang="zh-TW" altLang="en-US" smtClean="0"/>
              <a:t>‹#›</a:t>
            </a:fld>
            <a:endParaRPr lang="zh-TW" altLang="en-US"/>
          </a:p>
        </p:txBody>
      </p:sp>
    </p:spTree>
    <p:extLst>
      <p:ext uri="{BB962C8B-B14F-4D97-AF65-F5344CB8AC3E}">
        <p14:creationId xmlns:p14="http://schemas.microsoft.com/office/powerpoint/2010/main" val="14574779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zh-TW" altLang="en-US"/>
              <a:t>按一下以編輯母片標題樣式</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zh-TW" altLang="en-US"/>
              <a:t>按一下以編輯母片文字樣式</a:t>
            </a:r>
          </a:p>
        </p:txBody>
      </p:sp>
      <p:sp>
        <p:nvSpPr>
          <p:cNvPr id="2" name="Date Placeholder 1"/>
          <p:cNvSpPr>
            <a:spLocks noGrp="1"/>
          </p:cNvSpPr>
          <p:nvPr>
            <p:ph type="dt" sz="half" idx="10"/>
          </p:nvPr>
        </p:nvSpPr>
        <p:spPr/>
        <p:txBody>
          <a:bodyPr/>
          <a:lstStyle/>
          <a:p>
            <a:fld id="{ECDFED21-09AD-471B-8497-55B3AAD023D8}" type="datetimeFigureOut">
              <a:rPr lang="zh-TW" altLang="en-US" smtClean="0"/>
              <a:t>2023/12/7</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A9CDE175-BB0B-43BF-8A52-76D0673E2344}" type="slidenum">
              <a:rPr lang="zh-TW" altLang="en-US" smtClean="0"/>
              <a:t>‹#›</a:t>
            </a:fld>
            <a:endParaRPr lang="zh-TW" altLang="en-US"/>
          </a:p>
        </p:txBody>
      </p:sp>
    </p:spTree>
    <p:extLst>
      <p:ext uri="{BB962C8B-B14F-4D97-AF65-F5344CB8AC3E}">
        <p14:creationId xmlns:p14="http://schemas.microsoft.com/office/powerpoint/2010/main" val="15491129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ECDFED21-09AD-471B-8497-55B3AAD023D8}" type="datetimeFigureOut">
              <a:rPr lang="zh-TW" altLang="en-US" smtClean="0"/>
              <a:t>2023/12/7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9CDE175-BB0B-43BF-8A52-76D0673E2344}" type="slidenum">
              <a:rPr lang="zh-TW" altLang="en-US" smtClean="0"/>
              <a:t>‹#›</a:t>
            </a:fld>
            <a:endParaRPr lang="zh-TW" altLang="en-US"/>
          </a:p>
        </p:txBody>
      </p:sp>
    </p:spTree>
    <p:extLst>
      <p:ext uri="{BB962C8B-B14F-4D97-AF65-F5344CB8AC3E}">
        <p14:creationId xmlns:p14="http://schemas.microsoft.com/office/powerpoint/2010/main" val="41528456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ECDFED21-09AD-471B-8497-55B3AAD023D8}" type="datetimeFigureOut">
              <a:rPr lang="zh-TW" altLang="en-US" smtClean="0"/>
              <a:t>2023/12/7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9CDE175-BB0B-43BF-8A52-76D0673E2344}" type="slidenum">
              <a:rPr lang="zh-TW" altLang="en-US" smtClean="0"/>
              <a:t>‹#›</a:t>
            </a:fld>
            <a:endParaRPr lang="zh-TW" altLang="en-US"/>
          </a:p>
        </p:txBody>
      </p:sp>
    </p:spTree>
    <p:extLst>
      <p:ext uri="{BB962C8B-B14F-4D97-AF65-F5344CB8AC3E}">
        <p14:creationId xmlns:p14="http://schemas.microsoft.com/office/powerpoint/2010/main" val="3182417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zh-TW" altLang="en-US"/>
              <a:t>按一下以編輯母片標題樣式</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ECDFED21-09AD-471B-8497-55B3AAD023D8}" type="datetimeFigureOut">
              <a:rPr lang="zh-TW" altLang="en-US" smtClean="0"/>
              <a:t>2023/12/7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9CDE175-BB0B-43BF-8A52-76D0673E2344}" type="slidenum">
              <a:rPr lang="zh-TW" altLang="en-US" smtClean="0"/>
              <a:t>‹#›</a:t>
            </a:fld>
            <a:endParaRPr lang="zh-TW" altLang="en-US"/>
          </a:p>
        </p:txBody>
      </p:sp>
    </p:spTree>
    <p:extLst>
      <p:ext uri="{BB962C8B-B14F-4D97-AF65-F5344CB8AC3E}">
        <p14:creationId xmlns:p14="http://schemas.microsoft.com/office/powerpoint/2010/main" val="3464303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ECDFED21-09AD-471B-8497-55B3AAD023D8}" type="datetimeFigureOut">
              <a:rPr lang="zh-TW" altLang="en-US" smtClean="0"/>
              <a:t>2023/12/7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9CDE175-BB0B-43BF-8A52-76D0673E2344}" type="slidenum">
              <a:rPr lang="zh-TW" altLang="en-US" smtClean="0"/>
              <a:t>‹#›</a:t>
            </a:fld>
            <a:endParaRPr lang="zh-TW" altLang="en-US"/>
          </a:p>
        </p:txBody>
      </p:sp>
    </p:spTree>
    <p:extLst>
      <p:ext uri="{BB962C8B-B14F-4D97-AF65-F5344CB8AC3E}">
        <p14:creationId xmlns:p14="http://schemas.microsoft.com/office/powerpoint/2010/main" val="1775587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ECDFED21-09AD-471B-8497-55B3AAD023D8}" type="datetimeFigureOut">
              <a:rPr lang="zh-TW" altLang="en-US" smtClean="0"/>
              <a:t>2023/12/7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A9CDE175-BB0B-43BF-8A52-76D0673E2344}" type="slidenum">
              <a:rPr lang="zh-TW" altLang="en-US" smtClean="0"/>
              <a:t>‹#›</a:t>
            </a:fld>
            <a:endParaRPr lang="zh-TW" altLang="en-US"/>
          </a:p>
        </p:txBody>
      </p:sp>
    </p:spTree>
    <p:extLst>
      <p:ext uri="{BB962C8B-B14F-4D97-AF65-F5344CB8AC3E}">
        <p14:creationId xmlns:p14="http://schemas.microsoft.com/office/powerpoint/2010/main" val="3060601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ECDFED21-09AD-471B-8497-55B3AAD023D8}" type="datetimeFigureOut">
              <a:rPr lang="zh-TW" altLang="en-US" smtClean="0"/>
              <a:t>2023/12/7</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A9CDE175-BB0B-43BF-8A52-76D0673E2344}" type="slidenum">
              <a:rPr lang="zh-TW" altLang="en-US" smtClean="0"/>
              <a:t>‹#›</a:t>
            </a:fld>
            <a:endParaRPr lang="zh-TW" altLang="en-US"/>
          </a:p>
        </p:txBody>
      </p:sp>
    </p:spTree>
    <p:extLst>
      <p:ext uri="{BB962C8B-B14F-4D97-AF65-F5344CB8AC3E}">
        <p14:creationId xmlns:p14="http://schemas.microsoft.com/office/powerpoint/2010/main" val="130147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ECDFED21-09AD-471B-8497-55B3AAD023D8}" type="datetimeFigureOut">
              <a:rPr lang="zh-TW" altLang="en-US" smtClean="0"/>
              <a:t>2023/12/7</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A9CDE175-BB0B-43BF-8A52-76D0673E2344}" type="slidenum">
              <a:rPr lang="zh-TW" altLang="en-US" smtClean="0"/>
              <a:t>‹#›</a:t>
            </a:fld>
            <a:endParaRPr lang="zh-TW" altLang="en-US"/>
          </a:p>
        </p:txBody>
      </p:sp>
    </p:spTree>
    <p:extLst>
      <p:ext uri="{BB962C8B-B14F-4D97-AF65-F5344CB8AC3E}">
        <p14:creationId xmlns:p14="http://schemas.microsoft.com/office/powerpoint/2010/main" val="2321265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DFED21-09AD-471B-8497-55B3AAD023D8}" type="datetimeFigureOut">
              <a:rPr lang="zh-TW" altLang="en-US" smtClean="0"/>
              <a:t>2023/12/7</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A9CDE175-BB0B-43BF-8A52-76D0673E2344}" type="slidenum">
              <a:rPr lang="zh-TW" altLang="en-US" smtClean="0"/>
              <a:t>‹#›</a:t>
            </a:fld>
            <a:endParaRPr lang="zh-TW" altLang="en-US"/>
          </a:p>
        </p:txBody>
      </p:sp>
    </p:spTree>
    <p:extLst>
      <p:ext uri="{BB962C8B-B14F-4D97-AF65-F5344CB8AC3E}">
        <p14:creationId xmlns:p14="http://schemas.microsoft.com/office/powerpoint/2010/main" val="4204946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zh-TW" altLang="en-US"/>
              <a:t>按一下以編輯母片標題樣式</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ECDFED21-09AD-471B-8497-55B3AAD023D8}" type="datetimeFigureOut">
              <a:rPr lang="zh-TW" altLang="en-US" smtClean="0"/>
              <a:t>2023/12/7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A9CDE175-BB0B-43BF-8A52-76D0673E2344}" type="slidenum">
              <a:rPr lang="zh-TW" altLang="en-US" smtClean="0"/>
              <a:t>‹#›</a:t>
            </a:fld>
            <a:endParaRPr lang="zh-TW" altLang="en-US"/>
          </a:p>
        </p:txBody>
      </p:sp>
    </p:spTree>
    <p:extLst>
      <p:ext uri="{BB962C8B-B14F-4D97-AF65-F5344CB8AC3E}">
        <p14:creationId xmlns:p14="http://schemas.microsoft.com/office/powerpoint/2010/main" val="2873175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zh-TW" altLang="en-US"/>
              <a:t>按一下以編輯母片標題樣式</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zh-TW" altLang="en-US"/>
              <a:t>按一下圖示以新增圖片</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a:xfrm>
            <a:off x="3885810" y="6041362"/>
            <a:ext cx="976879" cy="365125"/>
          </a:xfrm>
        </p:spPr>
        <p:txBody>
          <a:bodyPr/>
          <a:lstStyle/>
          <a:p>
            <a:fld id="{ECDFED21-09AD-471B-8497-55B3AAD023D8}" type="datetimeFigureOut">
              <a:rPr lang="zh-TW" altLang="en-US" smtClean="0"/>
              <a:t>2023/12/7</a:t>
            </a:fld>
            <a:endParaRPr lang="zh-TW" altLang="en-US"/>
          </a:p>
        </p:txBody>
      </p:sp>
      <p:sp>
        <p:nvSpPr>
          <p:cNvPr id="6" name="Footer Placeholder 5"/>
          <p:cNvSpPr>
            <a:spLocks noGrp="1"/>
          </p:cNvSpPr>
          <p:nvPr>
            <p:ph type="ftr" sz="quarter" idx="11"/>
          </p:nvPr>
        </p:nvSpPr>
        <p:spPr>
          <a:xfrm>
            <a:off x="590396" y="6041362"/>
            <a:ext cx="3295413" cy="365125"/>
          </a:xfrm>
        </p:spPr>
        <p:txBody>
          <a:bodyPr/>
          <a:lstStyle/>
          <a:p>
            <a:endParaRPr lang="zh-TW" altLang="en-US"/>
          </a:p>
        </p:txBody>
      </p:sp>
      <p:sp>
        <p:nvSpPr>
          <p:cNvPr id="7" name="Slide Number Placeholder 6"/>
          <p:cNvSpPr>
            <a:spLocks noGrp="1"/>
          </p:cNvSpPr>
          <p:nvPr>
            <p:ph type="sldNum" sz="quarter" idx="12"/>
          </p:nvPr>
        </p:nvSpPr>
        <p:spPr>
          <a:xfrm>
            <a:off x="4862689" y="5915888"/>
            <a:ext cx="1062155" cy="490599"/>
          </a:xfrm>
        </p:spPr>
        <p:txBody>
          <a:bodyPr/>
          <a:lstStyle/>
          <a:p>
            <a:fld id="{A9CDE175-BB0B-43BF-8A52-76D0673E2344}" type="slidenum">
              <a:rPr lang="zh-TW" altLang="en-US" smtClean="0"/>
              <a:t>‹#›</a:t>
            </a:fld>
            <a:endParaRPr lang="zh-TW" altLang="en-US"/>
          </a:p>
        </p:txBody>
      </p:sp>
    </p:spTree>
    <p:extLst>
      <p:ext uri="{BB962C8B-B14F-4D97-AF65-F5344CB8AC3E}">
        <p14:creationId xmlns:p14="http://schemas.microsoft.com/office/powerpoint/2010/main" val="2870296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zh-TW" alt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ECDFED21-09AD-471B-8497-55B3AAD023D8}" type="datetimeFigureOut">
              <a:rPr lang="zh-TW" altLang="en-US" smtClean="0"/>
              <a:t>2023/12/7</a:t>
            </a:fld>
            <a:endParaRPr lang="zh-TW" alt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A9CDE175-BB0B-43BF-8A52-76D0673E2344}" type="slidenum">
              <a:rPr lang="zh-TW" altLang="en-US" smtClean="0"/>
              <a:t>‹#›</a:t>
            </a:fld>
            <a:endParaRPr lang="zh-TW" altLang="en-US"/>
          </a:p>
        </p:txBody>
      </p:sp>
    </p:spTree>
    <p:extLst>
      <p:ext uri="{BB962C8B-B14F-4D97-AF65-F5344CB8AC3E}">
        <p14:creationId xmlns:p14="http://schemas.microsoft.com/office/powerpoint/2010/main" val="456104875"/>
      </p:ext>
    </p:extLst>
  </p:cSld>
  <p:clrMap bg1="dk1" tx1="lt1" bg2="dk2" tx2="lt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 id="214748380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9C0F212-EE94-B1AC-6A4B-9B9A9AD41049}"/>
              </a:ext>
            </a:extLst>
          </p:cNvPr>
          <p:cNvSpPr>
            <a:spLocks noGrp="1"/>
          </p:cNvSpPr>
          <p:nvPr>
            <p:ph type="ctrTitle"/>
          </p:nvPr>
        </p:nvSpPr>
        <p:spPr/>
        <p:txBody>
          <a:bodyPr/>
          <a:lstStyle/>
          <a:p>
            <a:r>
              <a:rPr lang="zh-TW" altLang="en-US" dirty="0">
                <a:latin typeface="標楷體" panose="03000509000000000000" pitchFamily="65" charset="-120"/>
                <a:ea typeface="標楷體" panose="03000509000000000000" pitchFamily="65" charset="-120"/>
              </a:rPr>
              <a:t>信用卡消費樣態</a:t>
            </a:r>
          </a:p>
        </p:txBody>
      </p:sp>
      <p:sp>
        <p:nvSpPr>
          <p:cNvPr id="3" name="副標題 2">
            <a:extLst>
              <a:ext uri="{FF2B5EF4-FFF2-40B4-BE49-F238E27FC236}">
                <a16:creationId xmlns:a16="http://schemas.microsoft.com/office/drawing/2014/main" id="{DB3A91F3-6139-FF04-6B07-5DA5ACCA6A38}"/>
              </a:ext>
            </a:extLst>
          </p:cNvPr>
          <p:cNvSpPr>
            <a:spLocks noGrp="1"/>
          </p:cNvSpPr>
          <p:nvPr>
            <p:ph type="subTitle" idx="1"/>
          </p:nvPr>
        </p:nvSpPr>
        <p:spPr>
          <a:xfrm>
            <a:off x="557784" y="289561"/>
            <a:ext cx="7836408" cy="832802"/>
          </a:xfrm>
        </p:spPr>
        <p:txBody>
          <a:bodyPr>
            <a:normAutofit/>
          </a:bodyPr>
          <a:lstStyle/>
          <a:p>
            <a:r>
              <a:rPr lang="zh-TW" altLang="en-US" sz="2400" dirty="0">
                <a:latin typeface="標楷體" panose="03000509000000000000" pitchFamily="65" charset="-120"/>
                <a:ea typeface="標楷體" panose="03000509000000000000" pitchFamily="65" charset="-120"/>
              </a:rPr>
              <a:t>職能發展學院</a:t>
            </a:r>
            <a:r>
              <a:rPr lang="en-US" altLang="zh-TW" sz="2400" dirty="0">
                <a:latin typeface="標楷體" panose="03000509000000000000" pitchFamily="65" charset="-120"/>
                <a:ea typeface="標楷體" panose="03000509000000000000" pitchFamily="65" charset="-120"/>
              </a:rPr>
              <a:t>112</a:t>
            </a:r>
            <a:r>
              <a:rPr lang="zh-TW" altLang="en-US" sz="2400" dirty="0">
                <a:latin typeface="標楷體" panose="03000509000000000000" pitchFamily="65" charset="-120"/>
                <a:ea typeface="標楷體" panose="03000509000000000000" pitchFamily="65" charset="-120"/>
              </a:rPr>
              <a:t>年下期</a:t>
            </a:r>
            <a:r>
              <a:rPr lang="en-US" altLang="zh-TW" sz="2400" dirty="0">
                <a:latin typeface="標楷體" panose="03000509000000000000" pitchFamily="65" charset="-120"/>
                <a:ea typeface="標楷體" panose="03000509000000000000" pitchFamily="65" charset="-120"/>
              </a:rPr>
              <a:t>Python</a:t>
            </a:r>
            <a:r>
              <a:rPr lang="zh-TW" altLang="en-US" sz="2400" dirty="0">
                <a:latin typeface="標楷體" panose="03000509000000000000" pitchFamily="65" charset="-120"/>
                <a:ea typeface="標楷體" panose="03000509000000000000" pitchFamily="65" charset="-120"/>
              </a:rPr>
              <a:t>應用實戰班期末專題</a:t>
            </a:r>
          </a:p>
        </p:txBody>
      </p:sp>
      <p:sp>
        <p:nvSpPr>
          <p:cNvPr id="4" name="副標題 2">
            <a:extLst>
              <a:ext uri="{FF2B5EF4-FFF2-40B4-BE49-F238E27FC236}">
                <a16:creationId xmlns:a16="http://schemas.microsoft.com/office/drawing/2014/main" id="{1269D067-EB4B-3EBF-FC34-6C9A4BC4CE42}"/>
              </a:ext>
            </a:extLst>
          </p:cNvPr>
          <p:cNvSpPr txBox="1">
            <a:spLocks/>
          </p:cNvSpPr>
          <p:nvPr/>
        </p:nvSpPr>
        <p:spPr>
          <a:xfrm>
            <a:off x="356616" y="5408853"/>
            <a:ext cx="7741920" cy="832802"/>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1"/>
              </a:buClr>
              <a:buFont typeface="Wingdings 2" charset="2"/>
              <a:buNone/>
              <a:defRPr sz="1800" kern="1200">
                <a:solidFill>
                  <a:schemeClr val="tx1"/>
                </a:solidFill>
                <a:latin typeface="+mn-lt"/>
                <a:ea typeface="+mn-ea"/>
                <a:cs typeface="+mn-cs"/>
              </a:defRPr>
            </a:lvl1pPr>
            <a:lvl2pPr marL="457200" indent="0" algn="ctr" defTabSz="457200" rtl="0" eaLnBrk="1" latinLnBrk="0" hangingPunct="1">
              <a:spcBef>
                <a:spcPct val="20000"/>
              </a:spcBef>
              <a:spcAft>
                <a:spcPts val="600"/>
              </a:spcAft>
              <a:buClr>
                <a:schemeClr val="accent1"/>
              </a:buClr>
              <a:buFont typeface="Wingdings 2"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Font typeface="Wingdings 2"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9pPr>
          </a:lstStyle>
          <a:p>
            <a:r>
              <a:rPr lang="en-US" altLang="zh-TW" sz="2400" dirty="0">
                <a:latin typeface="標楷體" panose="03000509000000000000" pitchFamily="65" charset="-120"/>
                <a:ea typeface="標楷體" panose="03000509000000000000" pitchFamily="65" charset="-120"/>
              </a:rPr>
              <a:t>	</a:t>
            </a:r>
            <a:endParaRPr lang="zh-TW" altLang="en-US" sz="24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027823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CA0D9E8-ACB1-728C-15D1-BF402EF90D1E}"/>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資料應用流程</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資料分析</a:t>
            </a:r>
            <a:r>
              <a:rPr lang="en-US" altLang="zh-TW" dirty="0">
                <a:latin typeface="標楷體" panose="03000509000000000000" pitchFamily="65" charset="-120"/>
                <a:ea typeface="標楷體" panose="03000509000000000000" pitchFamily="65" charset="-120"/>
              </a:rPr>
              <a:t>(3)</a:t>
            </a:r>
            <a:endParaRPr lang="zh-TW" altLang="en-US" dirty="0">
              <a:latin typeface="標楷體" panose="03000509000000000000" pitchFamily="65" charset="-120"/>
              <a:ea typeface="標楷體" panose="03000509000000000000" pitchFamily="65" charset="-120"/>
            </a:endParaRPr>
          </a:p>
        </p:txBody>
      </p:sp>
      <p:pic>
        <p:nvPicPr>
          <p:cNvPr id="3" name="圖片 2">
            <a:extLst>
              <a:ext uri="{FF2B5EF4-FFF2-40B4-BE49-F238E27FC236}">
                <a16:creationId xmlns:a16="http://schemas.microsoft.com/office/drawing/2014/main" id="{2405B748-C756-9008-63EC-7B8E3E2BE5BC}"/>
              </a:ext>
            </a:extLst>
          </p:cNvPr>
          <p:cNvPicPr>
            <a:picLocks noChangeAspect="1"/>
          </p:cNvPicPr>
          <p:nvPr/>
        </p:nvPicPr>
        <p:blipFill>
          <a:blip r:embed="rId2"/>
          <a:stretch>
            <a:fillRect/>
          </a:stretch>
        </p:blipFill>
        <p:spPr>
          <a:xfrm>
            <a:off x="551669" y="2202024"/>
            <a:ext cx="10559187" cy="4208788"/>
          </a:xfrm>
          <a:prstGeom prst="rect">
            <a:avLst/>
          </a:prstGeom>
        </p:spPr>
      </p:pic>
      <p:pic>
        <p:nvPicPr>
          <p:cNvPr id="7" name="圖片 6">
            <a:extLst>
              <a:ext uri="{FF2B5EF4-FFF2-40B4-BE49-F238E27FC236}">
                <a16:creationId xmlns:a16="http://schemas.microsoft.com/office/drawing/2014/main" id="{77AAEB3D-246B-C3B1-EA68-5AD2BF6C7E01}"/>
              </a:ext>
            </a:extLst>
          </p:cNvPr>
          <p:cNvPicPr>
            <a:picLocks noChangeAspect="1"/>
          </p:cNvPicPr>
          <p:nvPr/>
        </p:nvPicPr>
        <p:blipFill>
          <a:blip r:embed="rId3"/>
          <a:stretch>
            <a:fillRect/>
          </a:stretch>
        </p:blipFill>
        <p:spPr>
          <a:xfrm>
            <a:off x="6438122" y="2248839"/>
            <a:ext cx="5660572" cy="4313506"/>
          </a:xfrm>
          <a:prstGeom prst="rect">
            <a:avLst/>
          </a:prstGeom>
        </p:spPr>
      </p:pic>
      <p:pic>
        <p:nvPicPr>
          <p:cNvPr id="15" name="內容版面配置區 14">
            <a:extLst>
              <a:ext uri="{FF2B5EF4-FFF2-40B4-BE49-F238E27FC236}">
                <a16:creationId xmlns:a16="http://schemas.microsoft.com/office/drawing/2014/main" id="{02EF4AFC-8B91-822F-4BCE-95AC6A5CD16E}"/>
              </a:ext>
            </a:extLst>
          </p:cNvPr>
          <p:cNvPicPr>
            <a:picLocks noGrp="1" noChangeAspect="1"/>
          </p:cNvPicPr>
          <p:nvPr>
            <p:ph idx="1"/>
          </p:nvPr>
        </p:nvPicPr>
        <p:blipFill>
          <a:blip r:embed="rId4"/>
          <a:stretch>
            <a:fillRect/>
          </a:stretch>
        </p:blipFill>
        <p:spPr>
          <a:xfrm>
            <a:off x="334013" y="2371790"/>
            <a:ext cx="5652627" cy="4190555"/>
          </a:xfrm>
        </p:spPr>
      </p:pic>
      <p:pic>
        <p:nvPicPr>
          <p:cNvPr id="6" name="內容版面配置區 8" descr="冒汗 Gummy Monsters">
            <a:extLst>
              <a:ext uri="{FF2B5EF4-FFF2-40B4-BE49-F238E27FC236}">
                <a16:creationId xmlns:a16="http://schemas.microsoft.com/office/drawing/2014/main" id="{D3AE829B-9A33-4018-A18D-60C6E284340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53030" y="-390419"/>
            <a:ext cx="2645664" cy="2592443"/>
          </a:xfrm>
          <a:prstGeom prst="rect">
            <a:avLst/>
          </a:prstGeom>
          <a:effectLst>
            <a:outerShdw blurRad="50800" dir="14400000">
              <a:srgbClr val="000000">
                <a:alpha val="40000"/>
              </a:srgbClr>
            </a:outerShdw>
          </a:effectLst>
        </p:spPr>
      </p:pic>
    </p:spTree>
    <p:extLst>
      <p:ext uri="{BB962C8B-B14F-4D97-AF65-F5344CB8AC3E}">
        <p14:creationId xmlns:p14="http://schemas.microsoft.com/office/powerpoint/2010/main" val="160740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CA0D9E8-ACB1-728C-15D1-BF402EF90D1E}"/>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資料應用流程</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資料分析</a:t>
            </a:r>
            <a:r>
              <a:rPr lang="en-US" altLang="zh-TW" dirty="0">
                <a:latin typeface="標楷體" panose="03000509000000000000" pitchFamily="65" charset="-120"/>
                <a:ea typeface="標楷體" panose="03000509000000000000" pitchFamily="65" charset="-120"/>
              </a:rPr>
              <a:t>(4)</a:t>
            </a:r>
            <a:endParaRPr lang="zh-TW" altLang="en-US" dirty="0">
              <a:latin typeface="標楷體" panose="03000509000000000000" pitchFamily="65" charset="-120"/>
              <a:ea typeface="標楷體" panose="03000509000000000000" pitchFamily="65" charset="-120"/>
            </a:endParaRPr>
          </a:p>
        </p:txBody>
      </p:sp>
      <p:pic>
        <p:nvPicPr>
          <p:cNvPr id="9" name="內容版面配置區 8" descr="冒汗 Gummy Monsters">
            <a:extLst>
              <a:ext uri="{FF2B5EF4-FFF2-40B4-BE49-F238E27FC236}">
                <a16:creationId xmlns:a16="http://schemas.microsoft.com/office/drawing/2014/main" id="{5DC2FB20-68F1-330C-832A-8FC96C0F29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53030" y="-390419"/>
            <a:ext cx="2645664" cy="2592443"/>
          </a:xfrm>
        </p:spPr>
      </p:pic>
      <p:pic>
        <p:nvPicPr>
          <p:cNvPr id="3" name="圖片 2">
            <a:extLst>
              <a:ext uri="{FF2B5EF4-FFF2-40B4-BE49-F238E27FC236}">
                <a16:creationId xmlns:a16="http://schemas.microsoft.com/office/drawing/2014/main" id="{2405B748-C756-9008-63EC-7B8E3E2BE5BC}"/>
              </a:ext>
            </a:extLst>
          </p:cNvPr>
          <p:cNvPicPr>
            <a:picLocks noChangeAspect="1"/>
          </p:cNvPicPr>
          <p:nvPr/>
        </p:nvPicPr>
        <p:blipFill>
          <a:blip r:embed="rId3"/>
          <a:stretch>
            <a:fillRect/>
          </a:stretch>
        </p:blipFill>
        <p:spPr>
          <a:xfrm>
            <a:off x="588991" y="2202024"/>
            <a:ext cx="10559187" cy="4208788"/>
          </a:xfrm>
          <a:prstGeom prst="rect">
            <a:avLst/>
          </a:prstGeom>
        </p:spPr>
      </p:pic>
      <p:pic>
        <p:nvPicPr>
          <p:cNvPr id="7" name="圖片 6">
            <a:extLst>
              <a:ext uri="{FF2B5EF4-FFF2-40B4-BE49-F238E27FC236}">
                <a16:creationId xmlns:a16="http://schemas.microsoft.com/office/drawing/2014/main" id="{CD292103-DD4E-F7B3-2CDD-798AE1ED701A}"/>
              </a:ext>
            </a:extLst>
          </p:cNvPr>
          <p:cNvPicPr>
            <a:picLocks noChangeAspect="1"/>
          </p:cNvPicPr>
          <p:nvPr/>
        </p:nvPicPr>
        <p:blipFill>
          <a:blip r:embed="rId4"/>
          <a:stretch>
            <a:fillRect/>
          </a:stretch>
        </p:blipFill>
        <p:spPr>
          <a:xfrm>
            <a:off x="6376645" y="2202024"/>
            <a:ext cx="5722049" cy="4488025"/>
          </a:xfrm>
          <a:prstGeom prst="rect">
            <a:avLst/>
          </a:prstGeom>
        </p:spPr>
      </p:pic>
      <p:pic>
        <p:nvPicPr>
          <p:cNvPr id="11" name="圖片 10">
            <a:extLst>
              <a:ext uri="{FF2B5EF4-FFF2-40B4-BE49-F238E27FC236}">
                <a16:creationId xmlns:a16="http://schemas.microsoft.com/office/drawing/2014/main" id="{B758DA2C-0D11-985D-DF7B-21FA7558237E}"/>
              </a:ext>
            </a:extLst>
          </p:cNvPr>
          <p:cNvPicPr>
            <a:picLocks noChangeAspect="1"/>
          </p:cNvPicPr>
          <p:nvPr/>
        </p:nvPicPr>
        <p:blipFill>
          <a:blip r:embed="rId5"/>
          <a:stretch>
            <a:fillRect/>
          </a:stretch>
        </p:blipFill>
        <p:spPr>
          <a:xfrm>
            <a:off x="308346" y="2255245"/>
            <a:ext cx="5787654" cy="4434804"/>
          </a:xfrm>
          <a:prstGeom prst="rect">
            <a:avLst/>
          </a:prstGeom>
        </p:spPr>
      </p:pic>
    </p:spTree>
    <p:extLst>
      <p:ext uri="{BB962C8B-B14F-4D97-AF65-F5344CB8AC3E}">
        <p14:creationId xmlns:p14="http://schemas.microsoft.com/office/powerpoint/2010/main" val="2954592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CA0D9E8-ACB1-728C-15D1-BF402EF90D1E}"/>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資料應用流程</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資料分析</a:t>
            </a:r>
            <a:r>
              <a:rPr lang="en-US" altLang="zh-TW" dirty="0">
                <a:latin typeface="標楷體" panose="03000509000000000000" pitchFamily="65" charset="-120"/>
                <a:ea typeface="標楷體" panose="03000509000000000000" pitchFamily="65" charset="-120"/>
              </a:rPr>
              <a:t>(5)</a:t>
            </a:r>
            <a:endParaRPr lang="zh-TW" altLang="en-US" dirty="0">
              <a:latin typeface="標楷體" panose="03000509000000000000" pitchFamily="65" charset="-120"/>
              <a:ea typeface="標楷體" panose="03000509000000000000" pitchFamily="65" charset="-120"/>
            </a:endParaRPr>
          </a:p>
        </p:txBody>
      </p:sp>
      <p:pic>
        <p:nvPicPr>
          <p:cNvPr id="9" name="內容版面配置區 8" descr="冒汗 Gummy Monsters">
            <a:extLst>
              <a:ext uri="{FF2B5EF4-FFF2-40B4-BE49-F238E27FC236}">
                <a16:creationId xmlns:a16="http://schemas.microsoft.com/office/drawing/2014/main" id="{5DC2FB20-68F1-330C-832A-8FC96C0F29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53030" y="-390419"/>
            <a:ext cx="2645664" cy="2592443"/>
          </a:xfrm>
        </p:spPr>
      </p:pic>
      <p:pic>
        <p:nvPicPr>
          <p:cNvPr id="3" name="圖片 2">
            <a:extLst>
              <a:ext uri="{FF2B5EF4-FFF2-40B4-BE49-F238E27FC236}">
                <a16:creationId xmlns:a16="http://schemas.microsoft.com/office/drawing/2014/main" id="{2405B748-C756-9008-63EC-7B8E3E2BE5BC}"/>
              </a:ext>
            </a:extLst>
          </p:cNvPr>
          <p:cNvPicPr>
            <a:picLocks noChangeAspect="1"/>
          </p:cNvPicPr>
          <p:nvPr/>
        </p:nvPicPr>
        <p:blipFill>
          <a:blip r:embed="rId3"/>
          <a:stretch>
            <a:fillRect/>
          </a:stretch>
        </p:blipFill>
        <p:spPr>
          <a:xfrm>
            <a:off x="588991" y="2202024"/>
            <a:ext cx="10559187" cy="4208788"/>
          </a:xfrm>
          <a:prstGeom prst="rect">
            <a:avLst/>
          </a:prstGeom>
        </p:spPr>
      </p:pic>
      <p:pic>
        <p:nvPicPr>
          <p:cNvPr id="5" name="圖片 4">
            <a:extLst>
              <a:ext uri="{FF2B5EF4-FFF2-40B4-BE49-F238E27FC236}">
                <a16:creationId xmlns:a16="http://schemas.microsoft.com/office/drawing/2014/main" id="{232340C2-2129-0D53-F24C-2B2721E3C946}"/>
              </a:ext>
            </a:extLst>
          </p:cNvPr>
          <p:cNvPicPr>
            <a:picLocks noChangeAspect="1"/>
          </p:cNvPicPr>
          <p:nvPr/>
        </p:nvPicPr>
        <p:blipFill>
          <a:blip r:embed="rId4"/>
          <a:stretch>
            <a:fillRect/>
          </a:stretch>
        </p:blipFill>
        <p:spPr>
          <a:xfrm>
            <a:off x="6568751" y="1978091"/>
            <a:ext cx="5387377" cy="4749282"/>
          </a:xfrm>
          <a:prstGeom prst="rect">
            <a:avLst/>
          </a:prstGeom>
        </p:spPr>
      </p:pic>
      <p:pic>
        <p:nvPicPr>
          <p:cNvPr id="8" name="圖片 7">
            <a:extLst>
              <a:ext uri="{FF2B5EF4-FFF2-40B4-BE49-F238E27FC236}">
                <a16:creationId xmlns:a16="http://schemas.microsoft.com/office/drawing/2014/main" id="{4E060A7D-9C71-3D8D-9F02-502C1ED92224}"/>
              </a:ext>
            </a:extLst>
          </p:cNvPr>
          <p:cNvPicPr>
            <a:picLocks noChangeAspect="1"/>
          </p:cNvPicPr>
          <p:nvPr/>
        </p:nvPicPr>
        <p:blipFill>
          <a:blip r:embed="rId5"/>
          <a:stretch>
            <a:fillRect/>
          </a:stretch>
        </p:blipFill>
        <p:spPr>
          <a:xfrm>
            <a:off x="444589" y="2495321"/>
            <a:ext cx="5723116" cy="2627185"/>
          </a:xfrm>
          <a:prstGeom prst="rect">
            <a:avLst/>
          </a:prstGeom>
        </p:spPr>
      </p:pic>
    </p:spTree>
    <p:extLst>
      <p:ext uri="{BB962C8B-B14F-4D97-AF65-F5344CB8AC3E}">
        <p14:creationId xmlns:p14="http://schemas.microsoft.com/office/powerpoint/2010/main" val="2257198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BD13D281-5712-5789-6898-9798205D692D}"/>
              </a:ext>
            </a:extLst>
          </p:cNvPr>
          <p:cNvSpPr>
            <a:spLocks noGrp="1"/>
          </p:cNvSpPr>
          <p:nvPr>
            <p:ph idx="1"/>
          </p:nvPr>
        </p:nvSpPr>
        <p:spPr/>
        <p:txBody>
          <a:bodyPr>
            <a:normAutofit/>
          </a:bodyPr>
          <a:lstStyle/>
          <a:p>
            <a:r>
              <a:rPr lang="zh-TW" altLang="en-US" sz="2000" dirty="0">
                <a:latin typeface="標楷體" panose="03000509000000000000" pitchFamily="65" charset="-120"/>
                <a:ea typeface="標楷體" panose="03000509000000000000" pitchFamily="65" charset="-120"/>
              </a:rPr>
              <a:t>依地區的資料顯示信用卡消費高度集中在六都</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尤其是台北市，每筆平均金額也是台北市最高，六都中每筆平均金額以新北市最低。</a:t>
            </a:r>
            <a:endParaRPr lang="en-US" altLang="zh-TW" sz="2000" dirty="0">
              <a:latin typeface="標楷體" panose="03000509000000000000" pitchFamily="65" charset="-120"/>
              <a:ea typeface="標楷體" panose="03000509000000000000" pitchFamily="65" charset="-120"/>
            </a:endParaRPr>
          </a:p>
          <a:p>
            <a:r>
              <a:rPr lang="zh-TW" altLang="en-US" sz="2000" dirty="0">
                <a:latin typeface="標楷體" panose="03000509000000000000" pitchFamily="65" charset="-120"/>
                <a:ea typeface="標楷體" panose="03000509000000000000" pitchFamily="65" charset="-120"/>
              </a:rPr>
              <a:t>依產業別資料顯示信用卡除其他類未定義外</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主要以百貨業、食、文教康樂等三大項，每筆平均金額以住最高，食跟行兩項較低。</a:t>
            </a:r>
            <a:endParaRPr lang="en-US" altLang="zh-TW" sz="2000" dirty="0">
              <a:latin typeface="標楷體" panose="03000509000000000000" pitchFamily="65" charset="-120"/>
              <a:ea typeface="標楷體" panose="03000509000000000000" pitchFamily="65" charset="-120"/>
            </a:endParaRPr>
          </a:p>
          <a:p>
            <a:r>
              <a:rPr lang="zh-TW" altLang="en-US" sz="2000" dirty="0">
                <a:latin typeface="標楷體" panose="03000509000000000000" pitchFamily="65" charset="-120"/>
                <a:ea typeface="標楷體" panose="03000509000000000000" pitchFamily="65" charset="-120"/>
              </a:rPr>
              <a:t>依年齡層資料顯示信用卡消費集中於</a:t>
            </a:r>
            <a:r>
              <a:rPr lang="en-US" altLang="zh-TW" sz="2000" dirty="0">
                <a:latin typeface="標楷體" panose="03000509000000000000" pitchFamily="65" charset="-120"/>
                <a:ea typeface="標楷體" panose="03000509000000000000" pitchFamily="65" charset="-120"/>
              </a:rPr>
              <a:t>35</a:t>
            </a:r>
            <a:r>
              <a:rPr lang="zh-TW" altLang="en-US" sz="2000" dirty="0">
                <a:latin typeface="標楷體" panose="03000509000000000000" pitchFamily="65" charset="-120"/>
                <a:ea typeface="標楷體" panose="03000509000000000000" pitchFamily="65" charset="-120"/>
              </a:rPr>
              <a:t>歲至</a:t>
            </a:r>
            <a:r>
              <a:rPr lang="en-US" altLang="zh-TW" sz="2000" dirty="0">
                <a:latin typeface="標楷體" panose="03000509000000000000" pitchFamily="65" charset="-120"/>
                <a:ea typeface="標楷體" panose="03000509000000000000" pitchFamily="65" charset="-120"/>
              </a:rPr>
              <a:t>55</a:t>
            </a:r>
            <a:r>
              <a:rPr lang="zh-TW" altLang="en-US" sz="2000" dirty="0">
                <a:latin typeface="標楷體" panose="03000509000000000000" pitchFamily="65" charset="-120"/>
                <a:ea typeface="標楷體" panose="03000509000000000000" pitchFamily="65" charset="-120"/>
              </a:rPr>
              <a:t>歲之間，每筆平均金額跟年齡成正比，惟</a:t>
            </a:r>
            <a:r>
              <a:rPr lang="en-US" altLang="zh-TW" sz="2000" dirty="0">
                <a:latin typeface="標楷體" panose="03000509000000000000" pitchFamily="65" charset="-120"/>
                <a:ea typeface="標楷體" panose="03000509000000000000" pitchFamily="65" charset="-120"/>
              </a:rPr>
              <a:t>19</a:t>
            </a:r>
            <a:r>
              <a:rPr lang="zh-TW" altLang="en-US" sz="2000" dirty="0">
                <a:latin typeface="標楷體" panose="03000509000000000000" pitchFamily="65" charset="-120"/>
                <a:ea typeface="標楷體" panose="03000509000000000000" pitchFamily="65" charset="-120"/>
              </a:rPr>
              <a:t>歲以下之消費每筆平均金額高於</a:t>
            </a:r>
            <a:r>
              <a:rPr lang="en-US" altLang="zh-TW" sz="2000" dirty="0">
                <a:latin typeface="標楷體" panose="03000509000000000000" pitchFamily="65" charset="-120"/>
                <a:ea typeface="標楷體" panose="03000509000000000000" pitchFamily="65" charset="-120"/>
              </a:rPr>
              <a:t>20</a:t>
            </a:r>
            <a:r>
              <a:rPr lang="zh-TW" altLang="en-US" sz="2000" dirty="0">
                <a:latin typeface="標楷體" panose="03000509000000000000" pitchFamily="65" charset="-120"/>
                <a:ea typeface="標楷體" panose="03000509000000000000" pitchFamily="65" charset="-120"/>
              </a:rPr>
              <a:t>歲至</a:t>
            </a:r>
            <a:r>
              <a:rPr lang="en-US" altLang="zh-TW" sz="2000" dirty="0">
                <a:latin typeface="標楷體" panose="03000509000000000000" pitchFamily="65" charset="-120"/>
                <a:ea typeface="標楷體" panose="03000509000000000000" pitchFamily="65" charset="-120"/>
              </a:rPr>
              <a:t>25</a:t>
            </a:r>
            <a:r>
              <a:rPr lang="zh-TW" altLang="en-US" sz="2000" dirty="0">
                <a:latin typeface="標楷體" panose="03000509000000000000" pitchFamily="65" charset="-120"/>
                <a:ea typeface="標楷體" panose="03000509000000000000" pitchFamily="65" charset="-120"/>
              </a:rPr>
              <a:t>歲。</a:t>
            </a:r>
            <a:endParaRPr lang="en-US" altLang="zh-TW" sz="2000" dirty="0">
              <a:latin typeface="標楷體" panose="03000509000000000000" pitchFamily="65" charset="-120"/>
              <a:ea typeface="標楷體" panose="03000509000000000000" pitchFamily="65" charset="-120"/>
            </a:endParaRPr>
          </a:p>
          <a:p>
            <a:endParaRPr lang="zh-TW" altLang="en-US" sz="2000" dirty="0">
              <a:latin typeface="標楷體" panose="03000509000000000000" pitchFamily="65" charset="-120"/>
              <a:ea typeface="標楷體" panose="03000509000000000000" pitchFamily="65" charset="-120"/>
            </a:endParaRPr>
          </a:p>
        </p:txBody>
      </p:sp>
      <p:sp>
        <p:nvSpPr>
          <p:cNvPr id="5" name="標題 4">
            <a:extLst>
              <a:ext uri="{FF2B5EF4-FFF2-40B4-BE49-F238E27FC236}">
                <a16:creationId xmlns:a16="http://schemas.microsoft.com/office/drawing/2014/main" id="{F3026DA0-D160-67EB-CE40-F1CA519ED24D}"/>
              </a:ext>
            </a:extLst>
          </p:cNvPr>
          <p:cNvSpPr>
            <a:spLocks noGrp="1"/>
          </p:cNvSpPr>
          <p:nvPr>
            <p:ph type="title"/>
          </p:nvPr>
        </p:nvSpPr>
        <p:spPr/>
        <p:txBody>
          <a:bodyPr/>
          <a:lstStyle/>
          <a:p>
            <a:pPr lvl="0"/>
            <a:r>
              <a:rPr lang="zh-TW" altLang="en-US" dirty="0">
                <a:latin typeface="標楷體" panose="03000509000000000000" pitchFamily="65" charset="-120"/>
                <a:ea typeface="標楷體" panose="03000509000000000000" pitchFamily="65" charset="-120"/>
              </a:rPr>
              <a:t>資料應用流程</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資料解釋</a:t>
            </a:r>
          </a:p>
        </p:txBody>
      </p:sp>
    </p:spTree>
    <p:extLst>
      <p:ext uri="{BB962C8B-B14F-4D97-AF65-F5344CB8AC3E}">
        <p14:creationId xmlns:p14="http://schemas.microsoft.com/office/powerpoint/2010/main" val="1781606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AD0D855-49F0-173D-1E08-5332B5F3D643}"/>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結論</a:t>
            </a:r>
          </a:p>
        </p:txBody>
      </p:sp>
      <p:sp>
        <p:nvSpPr>
          <p:cNvPr id="3" name="內容版面配置區 2">
            <a:extLst>
              <a:ext uri="{FF2B5EF4-FFF2-40B4-BE49-F238E27FC236}">
                <a16:creationId xmlns:a16="http://schemas.microsoft.com/office/drawing/2014/main" id="{8F21482F-B888-A2CB-FB25-AB3661ED4EDB}"/>
              </a:ext>
            </a:extLst>
          </p:cNvPr>
          <p:cNvSpPr>
            <a:spLocks noGrp="1"/>
          </p:cNvSpPr>
          <p:nvPr>
            <p:ph idx="1"/>
          </p:nvPr>
        </p:nvSpPr>
        <p:spPr/>
        <p:txBody>
          <a:bodyPr/>
          <a:lstStyle/>
          <a:p>
            <a:endParaRPr lang="zh-TW" altLang="en-US" dirty="0"/>
          </a:p>
        </p:txBody>
      </p:sp>
    </p:spTree>
    <p:extLst>
      <p:ext uri="{BB962C8B-B14F-4D97-AF65-F5344CB8AC3E}">
        <p14:creationId xmlns:p14="http://schemas.microsoft.com/office/powerpoint/2010/main" val="2243088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CF4EE74-47DA-7935-EA8B-77411E8308E8}"/>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大綱</a:t>
            </a:r>
          </a:p>
        </p:txBody>
      </p:sp>
      <p:sp>
        <p:nvSpPr>
          <p:cNvPr id="3" name="內容版面配置區 2">
            <a:extLst>
              <a:ext uri="{FF2B5EF4-FFF2-40B4-BE49-F238E27FC236}">
                <a16:creationId xmlns:a16="http://schemas.microsoft.com/office/drawing/2014/main" id="{C66DC3E6-EE77-6808-9F62-3BA90732136E}"/>
              </a:ext>
            </a:extLst>
          </p:cNvPr>
          <p:cNvSpPr>
            <a:spLocks noGrp="1"/>
          </p:cNvSpPr>
          <p:nvPr>
            <p:ph idx="1"/>
          </p:nvPr>
        </p:nvSpPr>
        <p:spPr>
          <a:xfrm>
            <a:off x="810000" y="2409100"/>
            <a:ext cx="10554574" cy="3636511"/>
          </a:xfrm>
        </p:spPr>
        <p:txBody>
          <a:bodyPr>
            <a:noAutofit/>
          </a:bodyPr>
          <a:lstStyle/>
          <a:p>
            <a:r>
              <a:rPr lang="zh-TW" altLang="en-US" sz="2400" dirty="0">
                <a:latin typeface="標楷體" panose="03000509000000000000" pitchFamily="65" charset="-120"/>
                <a:ea typeface="標楷體" panose="03000509000000000000" pitchFamily="65" charset="-120"/>
              </a:rPr>
              <a:t>專案說明</a:t>
            </a:r>
            <a:endParaRPr lang="en-US" altLang="zh-TW" sz="2400" dirty="0">
              <a:latin typeface="標楷體" panose="03000509000000000000" pitchFamily="65" charset="-120"/>
              <a:ea typeface="標楷體" panose="03000509000000000000" pitchFamily="65" charset="-120"/>
            </a:endParaRPr>
          </a:p>
          <a:p>
            <a:r>
              <a:rPr lang="zh-TW" altLang="en-US" sz="2400" dirty="0">
                <a:latin typeface="標楷體" panose="03000509000000000000" pitchFamily="65" charset="-120"/>
                <a:ea typeface="標楷體" panose="03000509000000000000" pitchFamily="65" charset="-120"/>
              </a:rPr>
              <a:t>專案時程</a:t>
            </a:r>
            <a:endParaRPr lang="en-US" altLang="zh-TW" sz="2400" dirty="0">
              <a:latin typeface="標楷體" panose="03000509000000000000" pitchFamily="65" charset="-120"/>
              <a:ea typeface="標楷體" panose="03000509000000000000" pitchFamily="65" charset="-120"/>
            </a:endParaRPr>
          </a:p>
          <a:p>
            <a:r>
              <a:rPr lang="zh-TW" altLang="en-US" sz="2400" dirty="0">
                <a:latin typeface="標楷體" panose="03000509000000000000" pitchFamily="65" charset="-120"/>
                <a:ea typeface="標楷體" panose="03000509000000000000" pitchFamily="65" charset="-120"/>
              </a:rPr>
              <a:t>資料應用流程</a:t>
            </a:r>
            <a:endParaRPr lang="en-US" altLang="zh-TW" sz="2400" dirty="0">
              <a:latin typeface="標楷體" panose="03000509000000000000" pitchFamily="65" charset="-120"/>
              <a:ea typeface="標楷體" panose="03000509000000000000" pitchFamily="65" charset="-120"/>
            </a:endParaRPr>
          </a:p>
          <a:p>
            <a:pPr lvl="1">
              <a:buFont typeface="Wingdings" panose="05000000000000000000" pitchFamily="2" charset="2"/>
              <a:buChar char="Ø"/>
            </a:pPr>
            <a:r>
              <a:rPr lang="zh-TW" altLang="en-US" sz="2400" dirty="0">
                <a:latin typeface="標楷體" panose="03000509000000000000" pitchFamily="65" charset="-120"/>
                <a:ea typeface="標楷體" panose="03000509000000000000" pitchFamily="65" charset="-120"/>
              </a:rPr>
              <a:t>蒐集資料</a:t>
            </a:r>
            <a:endParaRPr lang="en-US" altLang="zh-TW" sz="2400" dirty="0">
              <a:latin typeface="標楷體" panose="03000509000000000000" pitchFamily="65" charset="-120"/>
              <a:ea typeface="標楷體" panose="03000509000000000000" pitchFamily="65" charset="-120"/>
            </a:endParaRPr>
          </a:p>
          <a:p>
            <a:pPr lvl="1">
              <a:buFont typeface="Wingdings" panose="05000000000000000000" pitchFamily="2" charset="2"/>
              <a:buChar char="Ø"/>
            </a:pPr>
            <a:r>
              <a:rPr lang="zh-TW" altLang="en-US" sz="2400" dirty="0">
                <a:latin typeface="標楷體" panose="03000509000000000000" pitchFamily="65" charset="-120"/>
                <a:ea typeface="標楷體" panose="03000509000000000000" pitchFamily="65" charset="-120"/>
              </a:rPr>
              <a:t>資料預處理</a:t>
            </a:r>
            <a:endParaRPr lang="en-US" altLang="zh-TW" sz="2400" dirty="0">
              <a:latin typeface="標楷體" panose="03000509000000000000" pitchFamily="65" charset="-120"/>
              <a:ea typeface="標楷體" panose="03000509000000000000" pitchFamily="65" charset="-120"/>
            </a:endParaRPr>
          </a:p>
          <a:p>
            <a:pPr lvl="1">
              <a:buFont typeface="Wingdings" panose="05000000000000000000" pitchFamily="2" charset="2"/>
              <a:buChar char="Ø"/>
            </a:pPr>
            <a:r>
              <a:rPr lang="zh-TW" altLang="en-US" sz="2400" dirty="0">
                <a:latin typeface="標楷體" panose="03000509000000000000" pitchFamily="65" charset="-120"/>
                <a:ea typeface="標楷體" panose="03000509000000000000" pitchFamily="65" charset="-120"/>
              </a:rPr>
              <a:t>資料分析</a:t>
            </a:r>
            <a:endParaRPr lang="en-US" altLang="zh-TW" sz="2400" dirty="0">
              <a:latin typeface="標楷體" panose="03000509000000000000" pitchFamily="65" charset="-120"/>
              <a:ea typeface="標楷體" panose="03000509000000000000" pitchFamily="65" charset="-120"/>
            </a:endParaRPr>
          </a:p>
          <a:p>
            <a:pPr lvl="1">
              <a:buFont typeface="Wingdings" panose="05000000000000000000" pitchFamily="2" charset="2"/>
              <a:buChar char="Ø"/>
            </a:pPr>
            <a:r>
              <a:rPr lang="zh-TW" altLang="en-US" sz="2400" dirty="0">
                <a:latin typeface="標楷體" panose="03000509000000000000" pitchFamily="65" charset="-120"/>
                <a:ea typeface="標楷體" panose="03000509000000000000" pitchFamily="65" charset="-120"/>
              </a:rPr>
              <a:t>資料解釋</a:t>
            </a:r>
            <a:endParaRPr lang="en-US" altLang="zh-TW" sz="2400" dirty="0">
              <a:latin typeface="標楷體" panose="03000509000000000000" pitchFamily="65" charset="-120"/>
              <a:ea typeface="標楷體" panose="03000509000000000000" pitchFamily="65" charset="-120"/>
            </a:endParaRPr>
          </a:p>
          <a:p>
            <a:r>
              <a:rPr lang="zh-TW" altLang="en-US" sz="2400" dirty="0">
                <a:latin typeface="標楷體" panose="03000509000000000000" pitchFamily="65" charset="-120"/>
                <a:ea typeface="標楷體" panose="03000509000000000000" pitchFamily="65" charset="-120"/>
              </a:rPr>
              <a:t>結論及影片演示</a:t>
            </a:r>
          </a:p>
        </p:txBody>
      </p:sp>
    </p:spTree>
    <p:extLst>
      <p:ext uri="{BB962C8B-B14F-4D97-AF65-F5344CB8AC3E}">
        <p14:creationId xmlns:p14="http://schemas.microsoft.com/office/powerpoint/2010/main" val="3759858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4D7969A-010B-1D59-8337-A99E6DBE984E}"/>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專案說明</a:t>
            </a:r>
          </a:p>
        </p:txBody>
      </p:sp>
      <p:pic>
        <p:nvPicPr>
          <p:cNvPr id="7" name="圖片 6" descr="樹籬迷宮">
            <a:extLst>
              <a:ext uri="{FF2B5EF4-FFF2-40B4-BE49-F238E27FC236}">
                <a16:creationId xmlns:a16="http://schemas.microsoft.com/office/drawing/2014/main" id="{087819D2-C7EC-BCB2-EA6D-FD6CEE50AA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7151" y="1912125"/>
            <a:ext cx="4514850" cy="4945875"/>
          </a:xfrm>
          <a:prstGeom prst="rect">
            <a:avLst/>
          </a:prstGeom>
        </p:spPr>
      </p:pic>
      <p:sp>
        <p:nvSpPr>
          <p:cNvPr id="9" name="內容版面配置區 8">
            <a:extLst>
              <a:ext uri="{FF2B5EF4-FFF2-40B4-BE49-F238E27FC236}">
                <a16:creationId xmlns:a16="http://schemas.microsoft.com/office/drawing/2014/main" id="{387E2D02-4EAF-9D95-48BF-8ABFAFDB27BE}"/>
              </a:ext>
            </a:extLst>
          </p:cNvPr>
          <p:cNvSpPr>
            <a:spLocks noGrp="1"/>
          </p:cNvSpPr>
          <p:nvPr>
            <p:ph idx="1"/>
          </p:nvPr>
        </p:nvSpPr>
        <p:spPr>
          <a:xfrm>
            <a:off x="818712" y="2222287"/>
            <a:ext cx="6677463" cy="4080190"/>
          </a:xfrm>
        </p:spPr>
        <p:txBody>
          <a:bodyPr>
            <a:normAutofit/>
          </a:bodyPr>
          <a:lstStyle/>
          <a:p>
            <a:r>
              <a:rPr lang="zh-TW" altLang="en-US" sz="2000" dirty="0">
                <a:latin typeface="標楷體" panose="03000509000000000000" pitchFamily="65" charset="-120"/>
                <a:ea typeface="標楷體" panose="03000509000000000000" pitchFamily="65" charset="-120"/>
              </a:rPr>
              <a:t>感於近年來受疫情影響，國人消費形態及支付方式改變，網路交易及外送盛行</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希望藉由國人消費様態分析作為發卡及收單機構推廣特約商店及行銷推廣之參考</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促使其提供之牛肉能更貼近國人使用信用卡消費之需求。</a:t>
            </a:r>
            <a:endParaRPr lang="en-US" altLang="zh-TW" sz="2000" dirty="0">
              <a:latin typeface="標楷體" panose="03000509000000000000" pitchFamily="65" charset="-120"/>
              <a:ea typeface="標楷體" panose="03000509000000000000" pitchFamily="65" charset="-120"/>
            </a:endParaRPr>
          </a:p>
          <a:p>
            <a:r>
              <a:rPr lang="zh-TW" altLang="en-US" sz="2000" dirty="0">
                <a:latin typeface="標楷體" panose="03000509000000000000" pitchFamily="65" charset="-120"/>
                <a:ea typeface="標楷體" panose="03000509000000000000" pitchFamily="65" charset="-120"/>
              </a:rPr>
              <a:t>資料來源</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財團法人聯合信用卡處理中心 </a:t>
            </a:r>
            <a:r>
              <a:rPr lang="en-US" altLang="zh-TW" sz="2000" dirty="0">
                <a:latin typeface="標楷體" panose="03000509000000000000" pitchFamily="65" charset="-120"/>
                <a:ea typeface="標楷體" panose="03000509000000000000" pitchFamily="65" charset="-120"/>
              </a:rPr>
              <a:t>OPEN API</a:t>
            </a:r>
          </a:p>
          <a:p>
            <a:r>
              <a:rPr lang="zh-TW" altLang="en-US" sz="2000" dirty="0">
                <a:latin typeface="標楷體" panose="03000509000000000000" pitchFamily="65" charset="-120"/>
                <a:ea typeface="標楷體" panose="03000509000000000000" pitchFamily="65" charset="-120"/>
              </a:rPr>
              <a:t>專案範圍</a:t>
            </a:r>
            <a:r>
              <a:rPr lang="en-US" altLang="zh-TW" sz="2000" dirty="0">
                <a:latin typeface="標楷體" panose="03000509000000000000" pitchFamily="65" charset="-120"/>
                <a:ea typeface="標楷體" panose="03000509000000000000" pitchFamily="65" charset="-120"/>
              </a:rPr>
              <a:t>:2014</a:t>
            </a:r>
            <a:r>
              <a:rPr lang="zh-TW" altLang="en-US" sz="2000" dirty="0">
                <a:latin typeface="標楷體" panose="03000509000000000000" pitchFamily="65" charset="-120"/>
                <a:ea typeface="標楷體" panose="03000509000000000000" pitchFamily="65" charset="-120"/>
              </a:rPr>
              <a:t>年</a:t>
            </a:r>
            <a:r>
              <a:rPr lang="en-US" altLang="zh-TW" sz="2000" dirty="0">
                <a:latin typeface="標楷體" panose="03000509000000000000" pitchFamily="65" charset="-120"/>
                <a:ea typeface="標楷體" panose="03000509000000000000" pitchFamily="65" charset="-120"/>
              </a:rPr>
              <a:t>1</a:t>
            </a:r>
            <a:r>
              <a:rPr lang="zh-TW" altLang="en-US" sz="2000" dirty="0">
                <a:latin typeface="標楷體" panose="03000509000000000000" pitchFamily="65" charset="-120"/>
                <a:ea typeface="標楷體" panose="03000509000000000000" pitchFamily="65" charset="-120"/>
              </a:rPr>
              <a:t>月</a:t>
            </a:r>
            <a:r>
              <a:rPr lang="en-US" altLang="zh-TW" sz="2000" dirty="0">
                <a:latin typeface="標楷體" panose="03000509000000000000" pitchFamily="65" charset="-120"/>
                <a:ea typeface="標楷體" panose="03000509000000000000" pitchFamily="65" charset="-120"/>
              </a:rPr>
              <a:t>~2023</a:t>
            </a:r>
            <a:r>
              <a:rPr lang="zh-TW" altLang="en-US" sz="2000" dirty="0">
                <a:latin typeface="標楷體" panose="03000509000000000000" pitchFamily="65" charset="-120"/>
                <a:ea typeface="標楷體" panose="03000509000000000000" pitchFamily="65" charset="-120"/>
              </a:rPr>
              <a:t>年</a:t>
            </a:r>
            <a:r>
              <a:rPr lang="en-US" altLang="zh-TW" sz="2000" dirty="0">
                <a:latin typeface="標楷體" panose="03000509000000000000" pitchFamily="65" charset="-120"/>
                <a:ea typeface="標楷體" panose="03000509000000000000" pitchFamily="65" charset="-120"/>
              </a:rPr>
              <a:t>9</a:t>
            </a:r>
            <a:r>
              <a:rPr lang="zh-TW" altLang="en-US" sz="2000" dirty="0">
                <a:latin typeface="標楷體" panose="03000509000000000000" pitchFamily="65" charset="-120"/>
                <a:ea typeface="標楷體" panose="03000509000000000000" pitchFamily="65" charset="-120"/>
              </a:rPr>
              <a:t>月</a:t>
            </a:r>
            <a:endParaRPr lang="en-US" altLang="zh-TW" sz="2000" dirty="0">
              <a:latin typeface="標楷體" panose="03000509000000000000" pitchFamily="65" charset="-120"/>
              <a:ea typeface="標楷體" panose="03000509000000000000" pitchFamily="65" charset="-120"/>
            </a:endParaRPr>
          </a:p>
          <a:p>
            <a:r>
              <a:rPr lang="zh-TW" altLang="en-US" sz="2000" dirty="0">
                <a:latin typeface="標楷體" panose="03000509000000000000" pitchFamily="65" charset="-120"/>
                <a:ea typeface="標楷體" panose="03000509000000000000" pitchFamily="65" charset="-120"/>
              </a:rPr>
              <a:t>運用工具</a:t>
            </a:r>
            <a:r>
              <a:rPr lang="en-US" altLang="zh-TW" sz="2000" dirty="0">
                <a:latin typeface="標楷體" panose="03000509000000000000" pitchFamily="65" charset="-120"/>
                <a:ea typeface="標楷體" panose="03000509000000000000" pitchFamily="65" charset="-120"/>
              </a:rPr>
              <a:t>:Python Sqlite3 </a:t>
            </a:r>
            <a:r>
              <a:rPr lang="en-US" altLang="zh-TW" sz="2000" dirty="0" err="1">
                <a:latin typeface="標楷體" panose="03000509000000000000" pitchFamily="65" charset="-120"/>
                <a:ea typeface="標楷體" panose="03000509000000000000" pitchFamily="65" charset="-120"/>
              </a:rPr>
              <a:t>JupyterNotebook</a:t>
            </a:r>
            <a:endParaRPr lang="en-US" altLang="zh-TW" sz="2000" dirty="0">
              <a:latin typeface="標楷體" panose="03000509000000000000" pitchFamily="65" charset="-120"/>
              <a:ea typeface="標楷體" panose="03000509000000000000" pitchFamily="65" charset="-120"/>
            </a:endParaRPr>
          </a:p>
          <a:p>
            <a:r>
              <a:rPr lang="zh-TW" altLang="en-US" sz="2000" dirty="0">
                <a:latin typeface="標楷體" panose="03000509000000000000" pitchFamily="65" charset="-120"/>
                <a:ea typeface="標楷體" panose="03000509000000000000" pitchFamily="65" charset="-120"/>
              </a:rPr>
              <a:t>專案成員</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組長</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李亦宣</a:t>
            </a:r>
            <a:endParaRPr lang="en-US" altLang="zh-TW" sz="2000" dirty="0">
              <a:latin typeface="標楷體" panose="03000509000000000000" pitchFamily="65" charset="-120"/>
              <a:ea typeface="標楷體" panose="03000509000000000000" pitchFamily="65" charset="-120"/>
            </a:endParaRPr>
          </a:p>
          <a:p>
            <a:pPr marL="457200" lvl="1" indent="0">
              <a:buNone/>
            </a:pPr>
            <a:r>
              <a:rPr lang="en-US" altLang="zh-TW" sz="2000" dirty="0">
                <a:latin typeface="標楷體" panose="03000509000000000000" pitchFamily="65" charset="-120"/>
                <a:ea typeface="標楷體" panose="03000509000000000000" pitchFamily="65" charset="-120"/>
              </a:rPr>
              <a:t>		 </a:t>
            </a:r>
            <a:r>
              <a:rPr lang="zh-TW" altLang="en-US" sz="2000" dirty="0">
                <a:latin typeface="標楷體" panose="03000509000000000000" pitchFamily="65" charset="-120"/>
                <a:ea typeface="標楷體" panose="03000509000000000000" pitchFamily="65" charset="-120"/>
              </a:rPr>
              <a:t>組員</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盧宗基 林玫蓀</a:t>
            </a:r>
          </a:p>
        </p:txBody>
      </p:sp>
    </p:spTree>
    <p:extLst>
      <p:ext uri="{BB962C8B-B14F-4D97-AF65-F5344CB8AC3E}">
        <p14:creationId xmlns:p14="http://schemas.microsoft.com/office/powerpoint/2010/main" val="3505327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29B6ADB-028E-2C6A-0F18-13D0E8CACEF3}"/>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專案時程</a:t>
            </a:r>
          </a:p>
        </p:txBody>
      </p:sp>
      <p:sp>
        <p:nvSpPr>
          <p:cNvPr id="4" name="Oval 3">
            <a:extLst>
              <a:ext uri="{FF2B5EF4-FFF2-40B4-BE49-F238E27FC236}">
                <a16:creationId xmlns:a16="http://schemas.microsoft.com/office/drawing/2014/main" id="{77366E3D-3B9A-E4D1-1D40-BAA1DB16A0BC}"/>
              </a:ext>
            </a:extLst>
          </p:cNvPr>
          <p:cNvSpPr/>
          <p:nvPr/>
        </p:nvSpPr>
        <p:spPr>
          <a:xfrm>
            <a:off x="4267512" y="2877832"/>
            <a:ext cx="1512000" cy="1512000"/>
          </a:xfrm>
          <a:prstGeom prst="ellipse">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solidFill>
              </a:rPr>
              <a:t>2023</a:t>
            </a:r>
          </a:p>
          <a:p>
            <a:pPr algn="ctr"/>
            <a:r>
              <a:rPr lang="en-US" dirty="0">
                <a:solidFill>
                  <a:schemeClr val="accent5"/>
                </a:solidFill>
              </a:rPr>
              <a:t>10.16</a:t>
            </a:r>
          </a:p>
          <a:p>
            <a:pPr algn="ctr"/>
            <a:r>
              <a:rPr lang="en-US" dirty="0">
                <a:solidFill>
                  <a:schemeClr val="accent5"/>
                </a:solidFill>
              </a:rPr>
              <a:t>~</a:t>
            </a:r>
          </a:p>
          <a:p>
            <a:pPr algn="ctr"/>
            <a:r>
              <a:rPr lang="en-US" dirty="0">
                <a:solidFill>
                  <a:schemeClr val="accent5"/>
                </a:solidFill>
              </a:rPr>
              <a:t>2023</a:t>
            </a:r>
          </a:p>
          <a:p>
            <a:pPr algn="ctr"/>
            <a:r>
              <a:rPr lang="en-US" dirty="0">
                <a:solidFill>
                  <a:schemeClr val="accent5"/>
                </a:solidFill>
              </a:rPr>
              <a:t>10.31</a:t>
            </a:r>
          </a:p>
        </p:txBody>
      </p:sp>
      <p:sp>
        <p:nvSpPr>
          <p:cNvPr id="5" name="Oval 4">
            <a:extLst>
              <a:ext uri="{FF2B5EF4-FFF2-40B4-BE49-F238E27FC236}">
                <a16:creationId xmlns:a16="http://schemas.microsoft.com/office/drawing/2014/main" id="{0C321962-E7B5-2534-E972-A9DAD9D58DA9}"/>
              </a:ext>
            </a:extLst>
          </p:cNvPr>
          <p:cNvSpPr/>
          <p:nvPr/>
        </p:nvSpPr>
        <p:spPr>
          <a:xfrm>
            <a:off x="6600312" y="2877832"/>
            <a:ext cx="1512000" cy="1512000"/>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F0"/>
                </a:solidFill>
                <a:latin typeface="標楷體" panose="03000509000000000000" pitchFamily="65" charset="-120"/>
                <a:ea typeface="標楷體" panose="03000509000000000000" pitchFamily="65" charset="-120"/>
              </a:rPr>
              <a:t>2023</a:t>
            </a:r>
          </a:p>
          <a:p>
            <a:pPr algn="ctr"/>
            <a:r>
              <a:rPr lang="en-US" dirty="0">
                <a:solidFill>
                  <a:srgbClr val="00B0F0"/>
                </a:solidFill>
                <a:latin typeface="標楷體" panose="03000509000000000000" pitchFamily="65" charset="-120"/>
                <a:ea typeface="標楷體" panose="03000509000000000000" pitchFamily="65" charset="-120"/>
              </a:rPr>
              <a:t>11.01</a:t>
            </a:r>
          </a:p>
          <a:p>
            <a:pPr algn="ctr"/>
            <a:r>
              <a:rPr lang="en-US" dirty="0">
                <a:solidFill>
                  <a:srgbClr val="00B0F0"/>
                </a:solidFill>
                <a:latin typeface="標楷體" panose="03000509000000000000" pitchFamily="65" charset="-120"/>
                <a:ea typeface="標楷體" panose="03000509000000000000" pitchFamily="65" charset="-120"/>
              </a:rPr>
              <a:t>~</a:t>
            </a:r>
          </a:p>
          <a:p>
            <a:pPr algn="ctr"/>
            <a:r>
              <a:rPr lang="en-US" dirty="0">
                <a:solidFill>
                  <a:srgbClr val="00B0F0"/>
                </a:solidFill>
                <a:latin typeface="標楷體" panose="03000509000000000000" pitchFamily="65" charset="-120"/>
                <a:ea typeface="標楷體" panose="03000509000000000000" pitchFamily="65" charset="-120"/>
              </a:rPr>
              <a:t>2023</a:t>
            </a:r>
          </a:p>
          <a:p>
            <a:pPr algn="ctr"/>
            <a:r>
              <a:rPr lang="en-US" dirty="0">
                <a:solidFill>
                  <a:srgbClr val="00B0F0"/>
                </a:solidFill>
                <a:latin typeface="標楷體" panose="03000509000000000000" pitchFamily="65" charset="-120"/>
                <a:ea typeface="標楷體" panose="03000509000000000000" pitchFamily="65" charset="-120"/>
              </a:rPr>
              <a:t>11.27</a:t>
            </a:r>
          </a:p>
        </p:txBody>
      </p:sp>
      <p:sp>
        <p:nvSpPr>
          <p:cNvPr id="6" name="Oval 5">
            <a:extLst>
              <a:ext uri="{FF2B5EF4-FFF2-40B4-BE49-F238E27FC236}">
                <a16:creationId xmlns:a16="http://schemas.microsoft.com/office/drawing/2014/main" id="{9C8E289B-0EA1-1378-52C3-46254E0275C5}"/>
              </a:ext>
            </a:extLst>
          </p:cNvPr>
          <p:cNvSpPr/>
          <p:nvPr/>
        </p:nvSpPr>
        <p:spPr>
          <a:xfrm>
            <a:off x="8760312" y="2877832"/>
            <a:ext cx="1512000" cy="1512000"/>
          </a:xfrm>
          <a:prstGeom prst="ellips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3"/>
                </a:solidFill>
                <a:latin typeface="標楷體" panose="03000509000000000000" pitchFamily="65" charset="-120"/>
                <a:ea typeface="標楷體" panose="03000509000000000000" pitchFamily="65" charset="-120"/>
              </a:rPr>
              <a:t>2023</a:t>
            </a:r>
          </a:p>
          <a:p>
            <a:pPr algn="ctr"/>
            <a:r>
              <a:rPr lang="en-US" dirty="0">
                <a:solidFill>
                  <a:schemeClr val="accent3"/>
                </a:solidFill>
                <a:latin typeface="標楷體" panose="03000509000000000000" pitchFamily="65" charset="-120"/>
                <a:ea typeface="標楷體" panose="03000509000000000000" pitchFamily="65" charset="-120"/>
              </a:rPr>
              <a:t>12.14</a:t>
            </a:r>
          </a:p>
        </p:txBody>
      </p:sp>
      <p:sp>
        <p:nvSpPr>
          <p:cNvPr id="7" name="Oval 18">
            <a:extLst>
              <a:ext uri="{FF2B5EF4-FFF2-40B4-BE49-F238E27FC236}">
                <a16:creationId xmlns:a16="http://schemas.microsoft.com/office/drawing/2014/main" id="{7FE307F7-3B82-1B12-23B9-E0A212B4E5FE}"/>
              </a:ext>
            </a:extLst>
          </p:cNvPr>
          <p:cNvSpPr/>
          <p:nvPr/>
        </p:nvSpPr>
        <p:spPr>
          <a:xfrm>
            <a:off x="1921488" y="2877509"/>
            <a:ext cx="1512000" cy="1511559"/>
          </a:xfrm>
          <a:prstGeom prst="ellips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4"/>
                </a:solidFill>
              </a:rPr>
              <a:t>2023</a:t>
            </a:r>
          </a:p>
          <a:p>
            <a:pPr algn="ctr"/>
            <a:r>
              <a:rPr lang="en-US" dirty="0">
                <a:solidFill>
                  <a:schemeClr val="accent4"/>
                </a:solidFill>
              </a:rPr>
              <a:t>10.16</a:t>
            </a:r>
          </a:p>
        </p:txBody>
      </p:sp>
      <p:sp>
        <p:nvSpPr>
          <p:cNvPr id="8" name="Freeform: Shape 22" descr="timeline ">
            <a:extLst>
              <a:ext uri="{FF2B5EF4-FFF2-40B4-BE49-F238E27FC236}">
                <a16:creationId xmlns:a16="http://schemas.microsoft.com/office/drawing/2014/main" id="{1B9E6083-6ED4-2083-3457-14CFFC119579}"/>
              </a:ext>
            </a:extLst>
          </p:cNvPr>
          <p:cNvSpPr/>
          <p:nvPr/>
        </p:nvSpPr>
        <p:spPr>
          <a:xfrm flipH="1" flipV="1">
            <a:off x="1546924" y="2381162"/>
            <a:ext cx="9252295" cy="2410190"/>
          </a:xfrm>
          <a:custGeom>
            <a:avLst/>
            <a:gdLst>
              <a:gd name="connsiteX0" fmla="*/ 1192508 w 9252295"/>
              <a:gd name="connsiteY0" fmla="*/ 2410190 h 2410190"/>
              <a:gd name="connsiteX1" fmla="*/ 0 w 9252295"/>
              <a:gd name="connsiteY1" fmla="*/ 1217682 h 2410190"/>
              <a:gd name="connsiteX2" fmla="*/ 1107 w 9252295"/>
              <a:gd name="connsiteY2" fmla="*/ 1206703 h 2410190"/>
              <a:gd name="connsiteX3" fmla="*/ 96158 w 9252295"/>
              <a:gd name="connsiteY3" fmla="*/ 1206703 h 2410190"/>
              <a:gd name="connsiteX4" fmla="*/ 95051 w 9252295"/>
              <a:gd name="connsiteY4" fmla="*/ 1217682 h 2410190"/>
              <a:gd name="connsiteX5" fmla="*/ 1192508 w 9252295"/>
              <a:gd name="connsiteY5" fmla="*/ 2315139 h 2410190"/>
              <a:gd name="connsiteX6" fmla="*/ 2289965 w 9252295"/>
              <a:gd name="connsiteY6" fmla="*/ 1217682 h 2410190"/>
              <a:gd name="connsiteX7" fmla="*/ 2289554 w 9252295"/>
              <a:gd name="connsiteY7" fmla="*/ 1209531 h 2410190"/>
              <a:gd name="connsiteX8" fmla="*/ 2290085 w 9252295"/>
              <a:gd name="connsiteY8" fmla="*/ 1209531 h 2410190"/>
              <a:gd name="connsiteX9" fmla="*/ 2295831 w 9252295"/>
              <a:gd name="connsiteY9" fmla="*/ 1095755 h 2410190"/>
              <a:gd name="connsiteX10" fmla="*/ 3482182 w 9252295"/>
              <a:gd name="connsiteY10" fmla="*/ 25174 h 2410190"/>
              <a:gd name="connsiteX11" fmla="*/ 4668533 w 9252295"/>
              <a:gd name="connsiteY11" fmla="*/ 1095755 h 2410190"/>
              <a:gd name="connsiteX12" fmla="*/ 4674278 w 9252295"/>
              <a:gd name="connsiteY12" fmla="*/ 1209531 h 2410190"/>
              <a:gd name="connsiteX13" fmla="*/ 4673516 w 9252295"/>
              <a:gd name="connsiteY13" fmla="*/ 1209531 h 2410190"/>
              <a:gd name="connsiteX14" fmla="*/ 4678322 w 9252295"/>
              <a:gd name="connsiteY14" fmla="*/ 1304717 h 2410190"/>
              <a:gd name="connsiteX15" fmla="*/ 5770114 w 9252295"/>
              <a:gd name="connsiteY15" fmla="*/ 2289966 h 2410190"/>
              <a:gd name="connsiteX16" fmla="*/ 6861904 w 9252295"/>
              <a:gd name="connsiteY16" fmla="*/ 1304717 h 2410190"/>
              <a:gd name="connsiteX17" fmla="*/ 6867159 w 9252295"/>
              <a:gd name="connsiteY17" fmla="*/ 1200660 h 2410190"/>
              <a:gd name="connsiteX18" fmla="*/ 6867690 w 9252295"/>
              <a:gd name="connsiteY18" fmla="*/ 1200660 h 2410190"/>
              <a:gd name="connsiteX19" fmla="*/ 6867279 w 9252295"/>
              <a:gd name="connsiteY19" fmla="*/ 1192508 h 2410190"/>
              <a:gd name="connsiteX20" fmla="*/ 8059787 w 9252295"/>
              <a:gd name="connsiteY20" fmla="*/ 0 h 2410190"/>
              <a:gd name="connsiteX21" fmla="*/ 9252295 w 9252295"/>
              <a:gd name="connsiteY21" fmla="*/ 1192508 h 2410190"/>
              <a:gd name="connsiteX22" fmla="*/ 9251964 w 9252295"/>
              <a:gd name="connsiteY22" fmla="*/ 1195794 h 2410190"/>
              <a:gd name="connsiteX23" fmla="*/ 9156913 w 9252295"/>
              <a:gd name="connsiteY23" fmla="*/ 1195794 h 2410190"/>
              <a:gd name="connsiteX24" fmla="*/ 9157244 w 9252295"/>
              <a:gd name="connsiteY24" fmla="*/ 1192508 h 2410190"/>
              <a:gd name="connsiteX25" fmla="*/ 8059787 w 9252295"/>
              <a:gd name="connsiteY25" fmla="*/ 95051 h 2410190"/>
              <a:gd name="connsiteX26" fmla="*/ 6962330 w 9252295"/>
              <a:gd name="connsiteY26" fmla="*/ 1192508 h 2410190"/>
              <a:gd name="connsiteX27" fmla="*/ 6962741 w 9252295"/>
              <a:gd name="connsiteY27" fmla="*/ 1200660 h 2410190"/>
              <a:gd name="connsiteX28" fmla="*/ 6962209 w 9252295"/>
              <a:gd name="connsiteY28" fmla="*/ 1200660 h 2410190"/>
              <a:gd name="connsiteX29" fmla="*/ 6956464 w 9252295"/>
              <a:gd name="connsiteY29" fmla="*/ 1314435 h 2410190"/>
              <a:gd name="connsiteX30" fmla="*/ 5770114 w 9252295"/>
              <a:gd name="connsiteY30" fmla="*/ 2385016 h 2410190"/>
              <a:gd name="connsiteX31" fmla="*/ 4583763 w 9252295"/>
              <a:gd name="connsiteY31" fmla="*/ 1314435 h 2410190"/>
              <a:gd name="connsiteX32" fmla="*/ 4578017 w 9252295"/>
              <a:gd name="connsiteY32" fmla="*/ 1200660 h 2410190"/>
              <a:gd name="connsiteX33" fmla="*/ 4578780 w 9252295"/>
              <a:gd name="connsiteY33" fmla="*/ 1200660 h 2410190"/>
              <a:gd name="connsiteX34" fmla="*/ 4573974 w 9252295"/>
              <a:gd name="connsiteY34" fmla="*/ 1105474 h 2410190"/>
              <a:gd name="connsiteX35" fmla="*/ 3482182 w 9252295"/>
              <a:gd name="connsiteY35" fmla="*/ 120225 h 2410190"/>
              <a:gd name="connsiteX36" fmla="*/ 2390391 w 9252295"/>
              <a:gd name="connsiteY36" fmla="*/ 1105474 h 2410190"/>
              <a:gd name="connsiteX37" fmla="*/ 2385136 w 9252295"/>
              <a:gd name="connsiteY37" fmla="*/ 1209531 h 2410190"/>
              <a:gd name="connsiteX38" fmla="*/ 2384604 w 9252295"/>
              <a:gd name="connsiteY38" fmla="*/ 1209531 h 2410190"/>
              <a:gd name="connsiteX39" fmla="*/ 2385016 w 9252295"/>
              <a:gd name="connsiteY39" fmla="*/ 1217682 h 2410190"/>
              <a:gd name="connsiteX40" fmla="*/ 1192508 w 9252295"/>
              <a:gd name="connsiteY40" fmla="*/ 2410190 h 2410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9252295" h="2410190">
                <a:moveTo>
                  <a:pt x="1192508" y="2410190"/>
                </a:moveTo>
                <a:cubicBezTo>
                  <a:pt x="533904" y="2410190"/>
                  <a:pt x="0" y="1876286"/>
                  <a:pt x="0" y="1217682"/>
                </a:cubicBezTo>
                <a:lnTo>
                  <a:pt x="1107" y="1206703"/>
                </a:lnTo>
                <a:lnTo>
                  <a:pt x="96158" y="1206703"/>
                </a:lnTo>
                <a:lnTo>
                  <a:pt x="95051" y="1217682"/>
                </a:lnTo>
                <a:cubicBezTo>
                  <a:pt x="95051" y="1823791"/>
                  <a:pt x="586400" y="2315139"/>
                  <a:pt x="1192508" y="2315139"/>
                </a:cubicBezTo>
                <a:cubicBezTo>
                  <a:pt x="1798616" y="2315139"/>
                  <a:pt x="2289965" y="1823791"/>
                  <a:pt x="2289965" y="1217682"/>
                </a:cubicBezTo>
                <a:lnTo>
                  <a:pt x="2289554" y="1209531"/>
                </a:lnTo>
                <a:lnTo>
                  <a:pt x="2290085" y="1209531"/>
                </a:lnTo>
                <a:lnTo>
                  <a:pt x="2295831" y="1095755"/>
                </a:lnTo>
                <a:cubicBezTo>
                  <a:pt x="2356899" y="494427"/>
                  <a:pt x="2864742" y="25174"/>
                  <a:pt x="3482182" y="25174"/>
                </a:cubicBezTo>
                <a:cubicBezTo>
                  <a:pt x="4099623" y="25174"/>
                  <a:pt x="4607465" y="494427"/>
                  <a:pt x="4668533" y="1095755"/>
                </a:cubicBezTo>
                <a:lnTo>
                  <a:pt x="4674278" y="1209531"/>
                </a:lnTo>
                <a:lnTo>
                  <a:pt x="4673516" y="1209531"/>
                </a:lnTo>
                <a:lnTo>
                  <a:pt x="4678322" y="1304717"/>
                </a:lnTo>
                <a:cubicBezTo>
                  <a:pt x="4734523" y="1858116"/>
                  <a:pt x="5201886" y="2289966"/>
                  <a:pt x="5770114" y="2289966"/>
                </a:cubicBezTo>
                <a:cubicBezTo>
                  <a:pt x="6338340" y="2289966"/>
                  <a:pt x="6805704" y="1858116"/>
                  <a:pt x="6861904" y="1304717"/>
                </a:cubicBezTo>
                <a:lnTo>
                  <a:pt x="6867159" y="1200660"/>
                </a:lnTo>
                <a:lnTo>
                  <a:pt x="6867690" y="1200660"/>
                </a:lnTo>
                <a:lnTo>
                  <a:pt x="6867279" y="1192508"/>
                </a:lnTo>
                <a:cubicBezTo>
                  <a:pt x="6867279" y="533905"/>
                  <a:pt x="7401183" y="0"/>
                  <a:pt x="8059787" y="0"/>
                </a:cubicBezTo>
                <a:cubicBezTo>
                  <a:pt x="8718390" y="0"/>
                  <a:pt x="9252295" y="533905"/>
                  <a:pt x="9252295" y="1192508"/>
                </a:cubicBezTo>
                <a:lnTo>
                  <a:pt x="9251964" y="1195794"/>
                </a:lnTo>
                <a:lnTo>
                  <a:pt x="9156913" y="1195794"/>
                </a:lnTo>
                <a:lnTo>
                  <a:pt x="9157244" y="1192508"/>
                </a:lnTo>
                <a:cubicBezTo>
                  <a:pt x="9157244" y="586400"/>
                  <a:pt x="8665895" y="95051"/>
                  <a:pt x="8059787" y="95051"/>
                </a:cubicBezTo>
                <a:cubicBezTo>
                  <a:pt x="7453679" y="95051"/>
                  <a:pt x="6962330" y="586400"/>
                  <a:pt x="6962330" y="1192508"/>
                </a:cubicBezTo>
                <a:lnTo>
                  <a:pt x="6962741" y="1200660"/>
                </a:lnTo>
                <a:lnTo>
                  <a:pt x="6962209" y="1200660"/>
                </a:lnTo>
                <a:lnTo>
                  <a:pt x="6956464" y="1314435"/>
                </a:lnTo>
                <a:cubicBezTo>
                  <a:pt x="6895396" y="1915764"/>
                  <a:pt x="6387554" y="2385016"/>
                  <a:pt x="5770114" y="2385016"/>
                </a:cubicBezTo>
                <a:cubicBezTo>
                  <a:pt x="5152672" y="2385016"/>
                  <a:pt x="4644831" y="1915764"/>
                  <a:pt x="4583763" y="1314435"/>
                </a:cubicBezTo>
                <a:lnTo>
                  <a:pt x="4578017" y="1200660"/>
                </a:lnTo>
                <a:lnTo>
                  <a:pt x="4578780" y="1200660"/>
                </a:lnTo>
                <a:lnTo>
                  <a:pt x="4573974" y="1105474"/>
                </a:lnTo>
                <a:cubicBezTo>
                  <a:pt x="4517772" y="552075"/>
                  <a:pt x="4050409" y="120225"/>
                  <a:pt x="3482182" y="120225"/>
                </a:cubicBezTo>
                <a:cubicBezTo>
                  <a:pt x="2913956" y="120225"/>
                  <a:pt x="2446592" y="552075"/>
                  <a:pt x="2390391" y="1105474"/>
                </a:cubicBezTo>
                <a:lnTo>
                  <a:pt x="2385136" y="1209531"/>
                </a:lnTo>
                <a:lnTo>
                  <a:pt x="2384604" y="1209531"/>
                </a:lnTo>
                <a:lnTo>
                  <a:pt x="2385016" y="1217682"/>
                </a:lnTo>
                <a:cubicBezTo>
                  <a:pt x="2385016" y="1876286"/>
                  <a:pt x="1851111" y="2410190"/>
                  <a:pt x="1192508" y="2410190"/>
                </a:cubicBezTo>
                <a:close/>
              </a:path>
            </a:pathLst>
          </a:custGeom>
          <a:gradFill flip="none" rotWithShape="1">
            <a:gsLst>
              <a:gs pos="61000">
                <a:srgbClr val="00B0F0"/>
              </a:gs>
              <a:gs pos="39000">
                <a:schemeClr val="accent5"/>
              </a:gs>
              <a:gs pos="18000">
                <a:schemeClr val="accent4"/>
              </a:gs>
              <a:gs pos="92000">
                <a:schemeClr val="accent3"/>
              </a:gs>
            </a:gsLst>
            <a:lin ang="10800000" scaled="0"/>
            <a:tileRect/>
          </a:gra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4000" dirty="0">
              <a:solidFill>
                <a:schemeClr val="accent2"/>
              </a:solidFill>
            </a:endParaRPr>
          </a:p>
        </p:txBody>
      </p:sp>
      <p:sp>
        <p:nvSpPr>
          <p:cNvPr id="9" name="Oval 1" descr="timeline endpoints">
            <a:extLst>
              <a:ext uri="{FF2B5EF4-FFF2-40B4-BE49-F238E27FC236}">
                <a16:creationId xmlns:a16="http://schemas.microsoft.com/office/drawing/2014/main" id="{007F51A7-AF0F-60AE-9883-7384C4C9B599}"/>
              </a:ext>
            </a:extLst>
          </p:cNvPr>
          <p:cNvSpPr/>
          <p:nvPr/>
        </p:nvSpPr>
        <p:spPr>
          <a:xfrm>
            <a:off x="1328832" y="3464403"/>
            <a:ext cx="218092" cy="218092"/>
          </a:xfrm>
          <a:prstGeom prst="ellipse">
            <a:avLst/>
          </a:prstGeom>
          <a:solidFill>
            <a:schemeClr val="accent4"/>
          </a:solid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2" descr="timeline endpoints">
            <a:extLst>
              <a:ext uri="{FF2B5EF4-FFF2-40B4-BE49-F238E27FC236}">
                <a16:creationId xmlns:a16="http://schemas.microsoft.com/office/drawing/2014/main" id="{509F03E6-C6CB-1942-1C05-616BB472A95B}"/>
              </a:ext>
            </a:extLst>
          </p:cNvPr>
          <p:cNvSpPr/>
          <p:nvPr/>
        </p:nvSpPr>
        <p:spPr>
          <a:xfrm>
            <a:off x="10585965" y="3464403"/>
            <a:ext cx="218092" cy="218092"/>
          </a:xfrm>
          <a:prstGeom prst="ellipse">
            <a:avLst/>
          </a:prstGeom>
          <a:solidFill>
            <a:srgbClr val="20A472"/>
          </a:solidFill>
          <a:ln w="76200">
            <a:solidFill>
              <a:srgbClr val="20A4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0A472"/>
              </a:solidFill>
            </a:endParaRPr>
          </a:p>
        </p:txBody>
      </p:sp>
      <p:sp>
        <p:nvSpPr>
          <p:cNvPr id="12" name="Text Placeholder 16">
            <a:extLst>
              <a:ext uri="{FF2B5EF4-FFF2-40B4-BE49-F238E27FC236}">
                <a16:creationId xmlns:a16="http://schemas.microsoft.com/office/drawing/2014/main" id="{CA116617-AB0D-3BC2-9B76-F370470DD803}"/>
              </a:ext>
            </a:extLst>
          </p:cNvPr>
          <p:cNvSpPr txBox="1">
            <a:spLocks/>
          </p:cNvSpPr>
          <p:nvPr/>
        </p:nvSpPr>
        <p:spPr>
          <a:xfrm>
            <a:off x="1921488" y="5033254"/>
            <a:ext cx="1707534" cy="401281"/>
          </a:xfrm>
          <a:prstGeom prst="rect">
            <a:avLst/>
          </a:prstGeom>
        </p:spPr>
        <p:txBody>
          <a:bodyPr vert="horz" lIns="91440" tIns="45720" rIns="91440" bIns="45720" rtlCol="0" anchor="b"/>
          <a:lstStyle>
            <a:defPPr>
              <a:defRPr lang="en-US"/>
            </a:defPPr>
            <a:lvl1pPr marL="0" algn="l" defTabSz="457200" rtl="0" eaLnBrk="1" latinLnBrk="0" hangingPunct="1">
              <a:defRPr sz="9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sz="1800" dirty="0">
              <a:latin typeface="標楷體" panose="03000509000000000000" pitchFamily="65" charset="-120"/>
              <a:ea typeface="標楷體" panose="03000509000000000000" pitchFamily="65" charset="-120"/>
            </a:endParaRPr>
          </a:p>
        </p:txBody>
      </p:sp>
      <p:sp>
        <p:nvSpPr>
          <p:cNvPr id="14" name="Text Placeholder 19">
            <a:extLst>
              <a:ext uri="{FF2B5EF4-FFF2-40B4-BE49-F238E27FC236}">
                <a16:creationId xmlns:a16="http://schemas.microsoft.com/office/drawing/2014/main" id="{7D54AEE2-7564-00FD-7C04-4434352C6644}"/>
              </a:ext>
            </a:extLst>
          </p:cNvPr>
          <p:cNvSpPr txBox="1">
            <a:spLocks/>
          </p:cNvSpPr>
          <p:nvPr/>
        </p:nvSpPr>
        <p:spPr>
          <a:xfrm>
            <a:off x="4116728" y="5033254"/>
            <a:ext cx="1813567" cy="706438"/>
          </a:xfrm>
          <a:prstGeom prst="rect">
            <a:avLst/>
          </a:prstGeom>
        </p:spPr>
        <p:txBody>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zh-TW" altLang="en-US" dirty="0">
                <a:latin typeface="標楷體" panose="03000509000000000000" pitchFamily="65" charset="-120"/>
                <a:ea typeface="標楷體" panose="03000509000000000000" pitchFamily="65" charset="-120"/>
              </a:rPr>
              <a:t>資料搜集</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專案討論</a:t>
            </a:r>
            <a:endParaRPr lang="en-US" dirty="0">
              <a:latin typeface="標楷體" panose="03000509000000000000" pitchFamily="65" charset="-120"/>
              <a:ea typeface="標楷體" panose="03000509000000000000" pitchFamily="65" charset="-120"/>
            </a:endParaRPr>
          </a:p>
        </p:txBody>
      </p:sp>
      <p:sp>
        <p:nvSpPr>
          <p:cNvPr id="16" name="Text Placeholder 21">
            <a:extLst>
              <a:ext uri="{FF2B5EF4-FFF2-40B4-BE49-F238E27FC236}">
                <a16:creationId xmlns:a16="http://schemas.microsoft.com/office/drawing/2014/main" id="{76DDB40B-A4C4-6205-5C7E-2E1CEFC133C5}"/>
              </a:ext>
            </a:extLst>
          </p:cNvPr>
          <p:cNvSpPr txBox="1">
            <a:spLocks/>
          </p:cNvSpPr>
          <p:nvPr/>
        </p:nvSpPr>
        <p:spPr>
          <a:xfrm>
            <a:off x="6349451" y="5034232"/>
            <a:ext cx="2165086" cy="1376580"/>
          </a:xfrm>
          <a:prstGeom prst="rect">
            <a:avLst/>
          </a:prstGeom>
        </p:spPr>
        <p:txBody>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zh-TW" altLang="en-US" dirty="0">
                <a:latin typeface="標楷體" panose="03000509000000000000" pitchFamily="65" charset="-120"/>
                <a:ea typeface="標楷體" panose="03000509000000000000" pitchFamily="65" charset="-120"/>
              </a:rPr>
              <a:t>資料清理、分析</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程式撰寫</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影片錄製</a:t>
            </a:r>
            <a:endParaRPr lang="en-US" altLang="zh-TW" dirty="0">
              <a:latin typeface="標楷體" panose="03000509000000000000" pitchFamily="65" charset="-120"/>
              <a:ea typeface="標楷體" panose="03000509000000000000" pitchFamily="65" charset="-120"/>
            </a:endParaRPr>
          </a:p>
          <a:p>
            <a:endParaRPr lang="en-US" dirty="0">
              <a:latin typeface="標楷體" panose="03000509000000000000" pitchFamily="65" charset="-120"/>
              <a:ea typeface="標楷體" panose="03000509000000000000" pitchFamily="65" charset="-120"/>
            </a:endParaRPr>
          </a:p>
        </p:txBody>
      </p:sp>
      <p:sp>
        <p:nvSpPr>
          <p:cNvPr id="18" name="Text Placeholder 24">
            <a:extLst>
              <a:ext uri="{FF2B5EF4-FFF2-40B4-BE49-F238E27FC236}">
                <a16:creationId xmlns:a16="http://schemas.microsoft.com/office/drawing/2014/main" id="{B238F02D-59C5-0C37-52A3-DBB62C5BDC4E}"/>
              </a:ext>
            </a:extLst>
          </p:cNvPr>
          <p:cNvSpPr txBox="1">
            <a:spLocks/>
          </p:cNvSpPr>
          <p:nvPr/>
        </p:nvSpPr>
        <p:spPr>
          <a:xfrm>
            <a:off x="8760312" y="5034232"/>
            <a:ext cx="1813567" cy="706438"/>
          </a:xfrm>
          <a:prstGeom prst="rect">
            <a:avLst/>
          </a:prstGeom>
        </p:spPr>
        <p:txBody>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zh-TW" altLang="en-US" dirty="0">
                <a:latin typeface="標楷體" panose="03000509000000000000" pitchFamily="65" charset="-120"/>
                <a:ea typeface="標楷體" panose="03000509000000000000" pitchFamily="65" charset="-120"/>
              </a:rPr>
              <a:t>後製工作</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專案完成</a:t>
            </a:r>
            <a:endParaRPr lang="en-US" dirty="0">
              <a:latin typeface="標楷體" panose="03000509000000000000" pitchFamily="65" charset="-120"/>
              <a:ea typeface="標楷體" panose="03000509000000000000" pitchFamily="65" charset="-120"/>
            </a:endParaRPr>
          </a:p>
        </p:txBody>
      </p:sp>
      <p:sp>
        <p:nvSpPr>
          <p:cNvPr id="25" name="內容版面配置區 24">
            <a:extLst>
              <a:ext uri="{FF2B5EF4-FFF2-40B4-BE49-F238E27FC236}">
                <a16:creationId xmlns:a16="http://schemas.microsoft.com/office/drawing/2014/main" id="{0A86CD99-4599-CB8A-99AF-191F2202182E}"/>
              </a:ext>
            </a:extLst>
          </p:cNvPr>
          <p:cNvSpPr>
            <a:spLocks noGrp="1"/>
          </p:cNvSpPr>
          <p:nvPr>
            <p:ph idx="1"/>
          </p:nvPr>
        </p:nvSpPr>
        <p:spPr>
          <a:xfrm>
            <a:off x="827424" y="2536919"/>
            <a:ext cx="10554574" cy="3636511"/>
          </a:xfrm>
        </p:spPr>
        <p:txBody>
          <a:bodyPr/>
          <a:lstStyle/>
          <a:p>
            <a:endParaRPr lang="en-US" altLang="zh-TW" dirty="0">
              <a:ea typeface="標楷體" panose="03000509000000000000" pitchFamily="65" charset="-120"/>
            </a:endParaRPr>
          </a:p>
          <a:p>
            <a:endParaRPr lang="en-US" altLang="zh-TW" dirty="0">
              <a:ea typeface="標楷體" panose="03000509000000000000" pitchFamily="65" charset="-120"/>
            </a:endParaRPr>
          </a:p>
          <a:p>
            <a:endParaRPr lang="en-US" altLang="zh-TW" dirty="0">
              <a:ea typeface="標楷體" panose="03000509000000000000" pitchFamily="65" charset="-120"/>
            </a:endParaRPr>
          </a:p>
          <a:p>
            <a:endParaRPr lang="en-US" altLang="zh-TW" dirty="0">
              <a:ea typeface="標楷體" panose="03000509000000000000" pitchFamily="65" charset="-120"/>
            </a:endParaRPr>
          </a:p>
          <a:p>
            <a:pPr lvl="2"/>
            <a:endParaRPr lang="en-US" altLang="zh-TW" sz="1800" dirty="0">
              <a:ea typeface="標楷體" panose="03000509000000000000" pitchFamily="65" charset="-120"/>
            </a:endParaRPr>
          </a:p>
          <a:p>
            <a:pPr lvl="2"/>
            <a:r>
              <a:rPr lang="zh-TW" altLang="en-US" sz="1800" dirty="0">
                <a:ea typeface="標楷體" panose="03000509000000000000" pitchFamily="65" charset="-120"/>
              </a:rPr>
              <a:t>尋找組員</a:t>
            </a:r>
            <a:endParaRPr lang="en-US" altLang="zh-TW" sz="1800" dirty="0">
              <a:ea typeface="標楷體" panose="03000509000000000000" pitchFamily="65" charset="-120"/>
            </a:endParaRPr>
          </a:p>
          <a:p>
            <a:pPr lvl="2"/>
            <a:r>
              <a:rPr lang="zh-TW" altLang="en-US" sz="1800" dirty="0">
                <a:ea typeface="標楷體" panose="03000509000000000000" pitchFamily="65" charset="-120"/>
              </a:rPr>
              <a:t>專案小組成立</a:t>
            </a:r>
            <a:endParaRPr lang="en-US" altLang="zh-TW" sz="1800" dirty="0">
              <a:ea typeface="標楷體" panose="03000509000000000000" pitchFamily="65" charset="-120"/>
            </a:endParaRPr>
          </a:p>
        </p:txBody>
      </p:sp>
    </p:spTree>
    <p:extLst>
      <p:ext uri="{BB962C8B-B14F-4D97-AF65-F5344CB8AC3E}">
        <p14:creationId xmlns:p14="http://schemas.microsoft.com/office/powerpoint/2010/main" val="3068057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9B7A866-F605-0135-90D7-7FB6D573A870}"/>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資料應用流程</a:t>
            </a:r>
          </a:p>
        </p:txBody>
      </p:sp>
      <p:graphicFrame>
        <p:nvGraphicFramePr>
          <p:cNvPr id="8" name="內容版面配置區 7">
            <a:extLst>
              <a:ext uri="{FF2B5EF4-FFF2-40B4-BE49-F238E27FC236}">
                <a16:creationId xmlns:a16="http://schemas.microsoft.com/office/drawing/2014/main" id="{3091702B-AE76-8EDC-2068-FF109742DA6E}"/>
              </a:ext>
            </a:extLst>
          </p:cNvPr>
          <p:cNvGraphicFramePr>
            <a:graphicFrameLocks noGrp="1"/>
          </p:cNvGraphicFramePr>
          <p:nvPr>
            <p:ph idx="1"/>
            <p:extLst>
              <p:ext uri="{D42A27DB-BD31-4B8C-83A1-F6EECF244321}">
                <p14:modId xmlns:p14="http://schemas.microsoft.com/office/powerpoint/2010/main" val="3974917483"/>
              </p:ext>
            </p:extLst>
          </p:nvPr>
        </p:nvGraphicFramePr>
        <p:xfrm>
          <a:off x="892263" y="2586393"/>
          <a:ext cx="10553700" cy="3636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圖片 2" descr="愛心 Gummy Monsters">
            <a:extLst>
              <a:ext uri="{FF2B5EF4-FFF2-40B4-BE49-F238E27FC236}">
                <a16:creationId xmlns:a16="http://schemas.microsoft.com/office/drawing/2014/main" id="{8E7E3F0F-DE49-3B89-2CC5-1B0F6352888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31312" y="-272137"/>
            <a:ext cx="2409100" cy="2409100"/>
          </a:xfrm>
          <a:prstGeom prst="rect">
            <a:avLst/>
          </a:prstGeom>
        </p:spPr>
      </p:pic>
    </p:spTree>
    <p:extLst>
      <p:ext uri="{BB962C8B-B14F-4D97-AF65-F5344CB8AC3E}">
        <p14:creationId xmlns:p14="http://schemas.microsoft.com/office/powerpoint/2010/main" val="2501590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9A5E46C-9AF5-B92E-B7F2-18B56BAE0B1B}"/>
              </a:ext>
            </a:extLst>
          </p:cNvPr>
          <p:cNvSpPr>
            <a:spLocks noGrp="1"/>
          </p:cNvSpPr>
          <p:nvPr>
            <p:ph type="title"/>
          </p:nvPr>
        </p:nvSpPr>
        <p:spPr/>
        <p:txBody>
          <a:bodyPr/>
          <a:lstStyle/>
          <a:p>
            <a:pPr lvl="0"/>
            <a:r>
              <a:rPr lang="zh-TW" altLang="en-US" dirty="0">
                <a:latin typeface="標楷體" panose="03000509000000000000" pitchFamily="65" charset="-120"/>
                <a:ea typeface="標楷體" panose="03000509000000000000" pitchFamily="65" charset="-120"/>
              </a:rPr>
              <a:t>資料應用流程</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蒐集資料</a:t>
            </a:r>
          </a:p>
        </p:txBody>
      </p:sp>
      <p:pic>
        <p:nvPicPr>
          <p:cNvPr id="5" name="內容版面配置區 4">
            <a:extLst>
              <a:ext uri="{FF2B5EF4-FFF2-40B4-BE49-F238E27FC236}">
                <a16:creationId xmlns:a16="http://schemas.microsoft.com/office/drawing/2014/main" id="{2A80D22C-0928-B328-77E5-439428974DBB}"/>
              </a:ext>
            </a:extLst>
          </p:cNvPr>
          <p:cNvPicPr>
            <a:picLocks noGrp="1" noChangeAspect="1"/>
          </p:cNvPicPr>
          <p:nvPr>
            <p:ph idx="1"/>
          </p:nvPr>
        </p:nvPicPr>
        <p:blipFill>
          <a:blip r:embed="rId2"/>
          <a:stretch>
            <a:fillRect/>
          </a:stretch>
        </p:blipFill>
        <p:spPr>
          <a:xfrm>
            <a:off x="181490" y="2640563"/>
            <a:ext cx="11674608" cy="3933400"/>
          </a:xfrm>
        </p:spPr>
      </p:pic>
      <p:pic>
        <p:nvPicPr>
          <p:cNvPr id="7" name="圖片 6" descr="彩虹 Gummy Monsters">
            <a:extLst>
              <a:ext uri="{FF2B5EF4-FFF2-40B4-BE49-F238E27FC236}">
                <a16:creationId xmlns:a16="http://schemas.microsoft.com/office/drawing/2014/main" id="{519E2DCE-2B00-1A86-52BF-3B46FB3F10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68332" y="4334256"/>
            <a:ext cx="2423668" cy="2423668"/>
          </a:xfrm>
          <a:prstGeom prst="rect">
            <a:avLst/>
          </a:prstGeom>
        </p:spPr>
      </p:pic>
      <p:sp>
        <p:nvSpPr>
          <p:cNvPr id="3" name="文字方塊 2">
            <a:extLst>
              <a:ext uri="{FF2B5EF4-FFF2-40B4-BE49-F238E27FC236}">
                <a16:creationId xmlns:a16="http://schemas.microsoft.com/office/drawing/2014/main" id="{DADAE219-5279-9173-103C-577DC8D2EDCD}"/>
              </a:ext>
            </a:extLst>
          </p:cNvPr>
          <p:cNvSpPr txBox="1"/>
          <p:nvPr/>
        </p:nvSpPr>
        <p:spPr>
          <a:xfrm>
            <a:off x="391884" y="2175138"/>
            <a:ext cx="6215393" cy="400110"/>
          </a:xfrm>
          <a:prstGeom prst="rect">
            <a:avLst/>
          </a:prstGeom>
          <a:noFill/>
        </p:spPr>
        <p:txBody>
          <a:bodyPr wrap="square" rtlCol="0">
            <a:spAutoFit/>
          </a:bodyPr>
          <a:lstStyle/>
          <a:p>
            <a:r>
              <a:rPr lang="zh-TW" altLang="en-US" sz="2000" dirty="0">
                <a:latin typeface="標楷體" panose="03000509000000000000" pitchFamily="65" charset="-120"/>
                <a:ea typeface="標楷體" panose="03000509000000000000" pitchFamily="65" charset="-120"/>
              </a:rPr>
              <a:t>資料下載來源</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聯合信用卡處理中心 </a:t>
            </a:r>
            <a:r>
              <a:rPr lang="en-US" altLang="zh-TW" sz="2000" dirty="0">
                <a:latin typeface="標楷體" panose="03000509000000000000" pitchFamily="65" charset="-120"/>
                <a:ea typeface="標楷體" panose="03000509000000000000" pitchFamily="65" charset="-120"/>
              </a:rPr>
              <a:t>OPEN API</a:t>
            </a:r>
            <a:endParaRPr lang="zh-TW" altLang="en-US" sz="20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944866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4CCFD15-C154-EF49-24EA-955BDE1FCFB1}"/>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資料應用流程</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資料預處理</a:t>
            </a:r>
            <a:r>
              <a:rPr lang="en-US" altLang="zh-TW" dirty="0">
                <a:latin typeface="標楷體" panose="03000509000000000000" pitchFamily="65" charset="-120"/>
                <a:ea typeface="標楷體" panose="03000509000000000000" pitchFamily="65" charset="-120"/>
              </a:rPr>
              <a:t>(1)</a:t>
            </a:r>
            <a:endParaRPr lang="zh-TW" altLang="en-US" dirty="0">
              <a:latin typeface="標楷體" panose="03000509000000000000" pitchFamily="65" charset="-120"/>
              <a:ea typeface="標楷體" panose="03000509000000000000" pitchFamily="65" charset="-120"/>
            </a:endParaRPr>
          </a:p>
        </p:txBody>
      </p:sp>
      <p:pic>
        <p:nvPicPr>
          <p:cNvPr id="4" name="圖片 3">
            <a:extLst>
              <a:ext uri="{FF2B5EF4-FFF2-40B4-BE49-F238E27FC236}">
                <a16:creationId xmlns:a16="http://schemas.microsoft.com/office/drawing/2014/main" id="{104C8F7E-BC30-9355-BC57-7CD7E6B8AF9E}"/>
              </a:ext>
            </a:extLst>
          </p:cNvPr>
          <p:cNvPicPr>
            <a:picLocks noChangeAspect="1"/>
          </p:cNvPicPr>
          <p:nvPr/>
        </p:nvPicPr>
        <p:blipFill>
          <a:blip r:embed="rId2"/>
          <a:stretch>
            <a:fillRect/>
          </a:stretch>
        </p:blipFill>
        <p:spPr>
          <a:xfrm>
            <a:off x="167125" y="2592861"/>
            <a:ext cx="5928874" cy="3817951"/>
          </a:xfrm>
          <a:prstGeom prst="rect">
            <a:avLst/>
          </a:prstGeom>
        </p:spPr>
      </p:pic>
      <p:sp>
        <p:nvSpPr>
          <p:cNvPr id="6" name="內容版面配置區 5">
            <a:extLst>
              <a:ext uri="{FF2B5EF4-FFF2-40B4-BE49-F238E27FC236}">
                <a16:creationId xmlns:a16="http://schemas.microsoft.com/office/drawing/2014/main" id="{31AE9226-0FC3-46EA-C155-5EC5C17D6CAB}"/>
              </a:ext>
            </a:extLst>
          </p:cNvPr>
          <p:cNvSpPr>
            <a:spLocks noGrp="1"/>
          </p:cNvSpPr>
          <p:nvPr>
            <p:ph idx="1"/>
          </p:nvPr>
        </p:nvSpPr>
        <p:spPr>
          <a:xfrm>
            <a:off x="6233173" y="2072230"/>
            <a:ext cx="2268617" cy="488757"/>
          </a:xfrm>
        </p:spPr>
        <p:txBody>
          <a:bodyPr>
            <a:normAutofit/>
          </a:bodyPr>
          <a:lstStyle/>
          <a:p>
            <a:r>
              <a:rPr lang="zh-TW" altLang="en-US" sz="2000" dirty="0">
                <a:latin typeface="標楷體" panose="03000509000000000000" pitchFamily="65" charset="-120"/>
                <a:ea typeface="標楷體" panose="03000509000000000000" pitchFamily="65" charset="-120"/>
              </a:rPr>
              <a:t>資料處理後</a:t>
            </a:r>
          </a:p>
        </p:txBody>
      </p:sp>
      <p:pic>
        <p:nvPicPr>
          <p:cNvPr id="8" name="圖片 7">
            <a:extLst>
              <a:ext uri="{FF2B5EF4-FFF2-40B4-BE49-F238E27FC236}">
                <a16:creationId xmlns:a16="http://schemas.microsoft.com/office/drawing/2014/main" id="{B47CDF67-B21E-7531-B6A4-F602EFBC6E54}"/>
              </a:ext>
            </a:extLst>
          </p:cNvPr>
          <p:cNvPicPr>
            <a:picLocks noChangeAspect="1"/>
          </p:cNvPicPr>
          <p:nvPr/>
        </p:nvPicPr>
        <p:blipFill>
          <a:blip r:embed="rId3"/>
          <a:stretch>
            <a:fillRect/>
          </a:stretch>
        </p:blipFill>
        <p:spPr>
          <a:xfrm>
            <a:off x="6233173" y="2455689"/>
            <a:ext cx="5791702" cy="3955123"/>
          </a:xfrm>
          <a:prstGeom prst="rect">
            <a:avLst/>
          </a:prstGeom>
        </p:spPr>
      </p:pic>
      <p:sp>
        <p:nvSpPr>
          <p:cNvPr id="9" name="內容版面配置區 5">
            <a:extLst>
              <a:ext uri="{FF2B5EF4-FFF2-40B4-BE49-F238E27FC236}">
                <a16:creationId xmlns:a16="http://schemas.microsoft.com/office/drawing/2014/main" id="{5F1E4D59-2E89-0FAD-E43A-4D0972338380}"/>
              </a:ext>
            </a:extLst>
          </p:cNvPr>
          <p:cNvSpPr txBox="1">
            <a:spLocks/>
          </p:cNvSpPr>
          <p:nvPr/>
        </p:nvSpPr>
        <p:spPr>
          <a:xfrm>
            <a:off x="430337" y="2072231"/>
            <a:ext cx="2268617" cy="488757"/>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zh-TW" altLang="en-US" sz="2000" dirty="0">
                <a:latin typeface="標楷體" panose="03000509000000000000" pitchFamily="65" charset="-120"/>
                <a:ea typeface="標楷體" panose="03000509000000000000" pitchFamily="65" charset="-120"/>
              </a:rPr>
              <a:t>資料處理前</a:t>
            </a:r>
          </a:p>
        </p:txBody>
      </p:sp>
    </p:spTree>
    <p:extLst>
      <p:ext uri="{BB962C8B-B14F-4D97-AF65-F5344CB8AC3E}">
        <p14:creationId xmlns:p14="http://schemas.microsoft.com/office/powerpoint/2010/main" val="3524082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CA0D9E8-ACB1-728C-15D1-BF402EF90D1E}"/>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資料應用流程</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資料分析</a:t>
            </a:r>
            <a:r>
              <a:rPr lang="en-US" altLang="zh-TW" dirty="0">
                <a:latin typeface="標楷體" panose="03000509000000000000" pitchFamily="65" charset="-120"/>
                <a:ea typeface="標楷體" panose="03000509000000000000" pitchFamily="65" charset="-120"/>
              </a:rPr>
              <a:t>(1)</a:t>
            </a:r>
            <a:endParaRPr lang="zh-TW" altLang="en-US" dirty="0">
              <a:latin typeface="標楷體" panose="03000509000000000000" pitchFamily="65" charset="-120"/>
              <a:ea typeface="標楷體" panose="03000509000000000000" pitchFamily="65" charset="-120"/>
            </a:endParaRPr>
          </a:p>
        </p:txBody>
      </p:sp>
      <p:pic>
        <p:nvPicPr>
          <p:cNvPr id="9" name="內容版面配置區 8" descr="冒汗 Gummy Monsters">
            <a:extLst>
              <a:ext uri="{FF2B5EF4-FFF2-40B4-BE49-F238E27FC236}">
                <a16:creationId xmlns:a16="http://schemas.microsoft.com/office/drawing/2014/main" id="{5DC2FB20-68F1-330C-832A-8FC96C0F29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53030" y="-390419"/>
            <a:ext cx="2645664" cy="2592443"/>
          </a:xfrm>
        </p:spPr>
      </p:pic>
      <p:pic>
        <p:nvPicPr>
          <p:cNvPr id="3" name="圖片 2">
            <a:extLst>
              <a:ext uri="{FF2B5EF4-FFF2-40B4-BE49-F238E27FC236}">
                <a16:creationId xmlns:a16="http://schemas.microsoft.com/office/drawing/2014/main" id="{2405B748-C756-9008-63EC-7B8E3E2BE5BC}"/>
              </a:ext>
            </a:extLst>
          </p:cNvPr>
          <p:cNvPicPr>
            <a:picLocks noChangeAspect="1"/>
          </p:cNvPicPr>
          <p:nvPr/>
        </p:nvPicPr>
        <p:blipFill>
          <a:blip r:embed="rId3"/>
          <a:stretch>
            <a:fillRect/>
          </a:stretch>
        </p:blipFill>
        <p:spPr>
          <a:xfrm>
            <a:off x="551669" y="2202024"/>
            <a:ext cx="10559187" cy="4208788"/>
          </a:xfrm>
          <a:prstGeom prst="rect">
            <a:avLst/>
          </a:prstGeom>
        </p:spPr>
      </p:pic>
      <p:sp>
        <p:nvSpPr>
          <p:cNvPr id="4" name="文字方塊 3">
            <a:extLst>
              <a:ext uri="{FF2B5EF4-FFF2-40B4-BE49-F238E27FC236}">
                <a16:creationId xmlns:a16="http://schemas.microsoft.com/office/drawing/2014/main" id="{910A49B5-3B9E-D222-5970-B1561A6A0A39}"/>
              </a:ext>
            </a:extLst>
          </p:cNvPr>
          <p:cNvSpPr txBox="1"/>
          <p:nvPr/>
        </p:nvSpPr>
        <p:spPr>
          <a:xfrm>
            <a:off x="401216" y="2202024"/>
            <a:ext cx="6344818" cy="646331"/>
          </a:xfrm>
          <a:prstGeom prst="rect">
            <a:avLst/>
          </a:prstGeom>
          <a:noFill/>
        </p:spPr>
        <p:txBody>
          <a:bodyPr wrap="square" rtlCol="0">
            <a:spAutoFit/>
          </a:bodyPr>
          <a:lstStyle/>
          <a:p>
            <a:r>
              <a:rPr lang="zh-TW" altLang="en-US" b="0" i="0" dirty="0">
                <a:solidFill>
                  <a:srgbClr val="D1D5DB"/>
                </a:solidFill>
                <a:effectLst/>
                <a:latin typeface="標楷體" panose="03000509000000000000" pitchFamily="65" charset="-120"/>
                <a:ea typeface="標楷體" panose="03000509000000000000" pitchFamily="65" charset="-120"/>
              </a:rPr>
              <a:t>相關係數分析</a:t>
            </a:r>
            <a:r>
              <a:rPr lang="en-US" altLang="zh-TW" b="0" i="0" dirty="0">
                <a:solidFill>
                  <a:srgbClr val="D1D5DB"/>
                </a:solidFill>
                <a:effectLst/>
                <a:latin typeface="標楷體" panose="03000509000000000000" pitchFamily="65" charset="-120"/>
                <a:ea typeface="標楷體" panose="03000509000000000000" pitchFamily="65" charset="-120"/>
              </a:rPr>
              <a:t>:</a:t>
            </a:r>
            <a:r>
              <a:rPr lang="zh-TW" altLang="en-US" b="0" i="0" dirty="0">
                <a:solidFill>
                  <a:srgbClr val="D1D5DB"/>
                </a:solidFill>
                <a:effectLst/>
                <a:latin typeface="標楷體" panose="03000509000000000000" pitchFamily="65" charset="-120"/>
                <a:ea typeface="標楷體" panose="03000509000000000000" pitchFamily="65" charset="-120"/>
              </a:rPr>
              <a:t>衡量</a:t>
            </a:r>
            <a:r>
              <a:rPr lang="en-US" altLang="zh-TW" dirty="0">
                <a:solidFill>
                  <a:srgbClr val="D1D5DB"/>
                </a:solidFill>
                <a:latin typeface="標楷體" panose="03000509000000000000" pitchFamily="65" charset="-120"/>
                <a:ea typeface="標楷體" panose="03000509000000000000" pitchFamily="65" charset="-120"/>
              </a:rPr>
              <a:t>[</a:t>
            </a:r>
            <a:r>
              <a:rPr lang="zh-TW" altLang="en-US" dirty="0">
                <a:solidFill>
                  <a:srgbClr val="D1D5DB"/>
                </a:solidFill>
                <a:latin typeface="標楷體" panose="03000509000000000000" pitchFamily="65" charset="-120"/>
                <a:ea typeface="標楷體" panose="03000509000000000000" pitchFamily="65" charset="-120"/>
              </a:rPr>
              <a:t>信用卡交易金額</a:t>
            </a:r>
            <a:r>
              <a:rPr lang="en-US" altLang="zh-TW" dirty="0">
                <a:solidFill>
                  <a:srgbClr val="D1D5DB"/>
                </a:solidFill>
                <a:latin typeface="標楷體" panose="03000509000000000000" pitchFamily="65" charset="-120"/>
                <a:ea typeface="標楷體" panose="03000509000000000000" pitchFamily="65" charset="-120"/>
              </a:rPr>
              <a:t>]</a:t>
            </a:r>
            <a:r>
              <a:rPr lang="zh-TW" altLang="en-US" dirty="0">
                <a:solidFill>
                  <a:srgbClr val="D1D5DB"/>
                </a:solidFill>
                <a:latin typeface="標楷體" panose="03000509000000000000" pitchFamily="65" charset="-120"/>
                <a:ea typeface="標楷體" panose="03000509000000000000" pitchFamily="65" charset="-120"/>
              </a:rPr>
              <a:t>及</a:t>
            </a:r>
            <a:r>
              <a:rPr lang="en-US" altLang="zh-TW" dirty="0">
                <a:solidFill>
                  <a:srgbClr val="D1D5DB"/>
                </a:solidFill>
                <a:latin typeface="標楷體" panose="03000509000000000000" pitchFamily="65" charset="-120"/>
                <a:ea typeface="標楷體" panose="03000509000000000000" pitchFamily="65" charset="-120"/>
              </a:rPr>
              <a:t>[</a:t>
            </a:r>
            <a:r>
              <a:rPr lang="zh-TW" altLang="en-US" dirty="0">
                <a:solidFill>
                  <a:srgbClr val="D1D5DB"/>
                </a:solidFill>
                <a:latin typeface="標楷體" panose="03000509000000000000" pitchFamily="65" charset="-120"/>
                <a:ea typeface="標楷體" panose="03000509000000000000" pitchFamily="65" charset="-120"/>
              </a:rPr>
              <a:t>信用卡交易筆數</a:t>
            </a:r>
            <a:r>
              <a:rPr lang="en-US" altLang="zh-TW" dirty="0">
                <a:solidFill>
                  <a:srgbClr val="D1D5DB"/>
                </a:solidFill>
                <a:latin typeface="標楷體" panose="03000509000000000000" pitchFamily="65" charset="-120"/>
                <a:ea typeface="標楷體" panose="03000509000000000000" pitchFamily="65" charset="-120"/>
              </a:rPr>
              <a:t>]</a:t>
            </a:r>
            <a:r>
              <a:rPr lang="zh-TW" altLang="en-US" b="0" i="0" dirty="0">
                <a:solidFill>
                  <a:srgbClr val="D1D5DB"/>
                </a:solidFill>
                <a:effectLst/>
                <a:latin typeface="標楷體" panose="03000509000000000000" pitchFamily="65" charset="-120"/>
                <a:ea typeface="標楷體" panose="03000509000000000000" pitchFamily="65" charset="-120"/>
              </a:rPr>
              <a:t>兩個變數之間的相關性</a:t>
            </a:r>
            <a:r>
              <a:rPr lang="en-US" altLang="zh-TW" b="0" i="0" dirty="0">
                <a:solidFill>
                  <a:srgbClr val="D1D5DB"/>
                </a:solidFill>
                <a:effectLst/>
                <a:latin typeface="標楷體" panose="03000509000000000000" pitchFamily="65" charset="-120"/>
                <a:ea typeface="標楷體" panose="03000509000000000000" pitchFamily="65" charset="-120"/>
              </a:rPr>
              <a:t>,</a:t>
            </a:r>
            <a:r>
              <a:rPr lang="zh-TW" altLang="en-US" b="0" i="0" dirty="0">
                <a:solidFill>
                  <a:srgbClr val="D1D5DB"/>
                </a:solidFill>
                <a:effectLst/>
                <a:latin typeface="標楷體" panose="03000509000000000000" pitchFamily="65" charset="-120"/>
                <a:ea typeface="標楷體" panose="03000509000000000000" pitchFamily="65" charset="-120"/>
              </a:rPr>
              <a:t>並繪製熱力圖</a:t>
            </a:r>
            <a:endParaRPr lang="zh-TW" altLang="en-US" dirty="0">
              <a:latin typeface="標楷體" panose="03000509000000000000" pitchFamily="65" charset="-120"/>
              <a:ea typeface="標楷體" panose="03000509000000000000" pitchFamily="65" charset="-120"/>
            </a:endParaRPr>
          </a:p>
        </p:txBody>
      </p:sp>
      <p:pic>
        <p:nvPicPr>
          <p:cNvPr id="6" name="圖片 5">
            <a:extLst>
              <a:ext uri="{FF2B5EF4-FFF2-40B4-BE49-F238E27FC236}">
                <a16:creationId xmlns:a16="http://schemas.microsoft.com/office/drawing/2014/main" id="{5FAD63F2-5FBB-FA55-1493-24D7E48E3966}"/>
              </a:ext>
            </a:extLst>
          </p:cNvPr>
          <p:cNvPicPr>
            <a:picLocks noChangeAspect="1"/>
          </p:cNvPicPr>
          <p:nvPr/>
        </p:nvPicPr>
        <p:blipFill>
          <a:blip r:embed="rId4"/>
          <a:stretch>
            <a:fillRect/>
          </a:stretch>
        </p:blipFill>
        <p:spPr>
          <a:xfrm>
            <a:off x="7009986" y="2253777"/>
            <a:ext cx="4886087" cy="4208788"/>
          </a:xfrm>
          <a:prstGeom prst="rect">
            <a:avLst/>
          </a:prstGeom>
        </p:spPr>
      </p:pic>
      <p:pic>
        <p:nvPicPr>
          <p:cNvPr id="8" name="圖片 7">
            <a:extLst>
              <a:ext uri="{FF2B5EF4-FFF2-40B4-BE49-F238E27FC236}">
                <a16:creationId xmlns:a16="http://schemas.microsoft.com/office/drawing/2014/main" id="{3A84DD7A-95BF-BD4D-23AE-9AC958E48C42}"/>
              </a:ext>
            </a:extLst>
          </p:cNvPr>
          <p:cNvPicPr>
            <a:picLocks noChangeAspect="1"/>
          </p:cNvPicPr>
          <p:nvPr/>
        </p:nvPicPr>
        <p:blipFill>
          <a:blip r:embed="rId5"/>
          <a:stretch>
            <a:fillRect/>
          </a:stretch>
        </p:blipFill>
        <p:spPr>
          <a:xfrm>
            <a:off x="401216" y="3256274"/>
            <a:ext cx="6048890" cy="2746019"/>
          </a:xfrm>
          <a:prstGeom prst="rect">
            <a:avLst/>
          </a:prstGeom>
        </p:spPr>
      </p:pic>
    </p:spTree>
    <p:extLst>
      <p:ext uri="{BB962C8B-B14F-4D97-AF65-F5344CB8AC3E}">
        <p14:creationId xmlns:p14="http://schemas.microsoft.com/office/powerpoint/2010/main" val="4200505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CA0D9E8-ACB1-728C-15D1-BF402EF90D1E}"/>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資料應用流程</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資料分析</a:t>
            </a:r>
            <a:r>
              <a:rPr lang="en-US" altLang="zh-TW" dirty="0">
                <a:latin typeface="標楷體" panose="03000509000000000000" pitchFamily="65" charset="-120"/>
                <a:ea typeface="標楷體" panose="03000509000000000000" pitchFamily="65" charset="-120"/>
              </a:rPr>
              <a:t>(2)</a:t>
            </a:r>
            <a:endParaRPr lang="zh-TW" altLang="en-US" dirty="0">
              <a:latin typeface="標楷體" panose="03000509000000000000" pitchFamily="65" charset="-120"/>
              <a:ea typeface="標楷體" panose="03000509000000000000" pitchFamily="65" charset="-120"/>
            </a:endParaRPr>
          </a:p>
        </p:txBody>
      </p:sp>
      <p:pic>
        <p:nvPicPr>
          <p:cNvPr id="9" name="內容版面配置區 8" descr="冒汗 Gummy Monsters">
            <a:extLst>
              <a:ext uri="{FF2B5EF4-FFF2-40B4-BE49-F238E27FC236}">
                <a16:creationId xmlns:a16="http://schemas.microsoft.com/office/drawing/2014/main" id="{5DC2FB20-68F1-330C-832A-8FC96C0F29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53030" y="-390419"/>
            <a:ext cx="2645664" cy="2592443"/>
          </a:xfrm>
        </p:spPr>
      </p:pic>
      <p:pic>
        <p:nvPicPr>
          <p:cNvPr id="3" name="圖片 2">
            <a:extLst>
              <a:ext uri="{FF2B5EF4-FFF2-40B4-BE49-F238E27FC236}">
                <a16:creationId xmlns:a16="http://schemas.microsoft.com/office/drawing/2014/main" id="{2405B748-C756-9008-63EC-7B8E3E2BE5BC}"/>
              </a:ext>
            </a:extLst>
          </p:cNvPr>
          <p:cNvPicPr>
            <a:picLocks noChangeAspect="1"/>
          </p:cNvPicPr>
          <p:nvPr/>
        </p:nvPicPr>
        <p:blipFill>
          <a:blip r:embed="rId3"/>
          <a:stretch>
            <a:fillRect/>
          </a:stretch>
        </p:blipFill>
        <p:spPr>
          <a:xfrm>
            <a:off x="551669" y="2202024"/>
            <a:ext cx="10559187" cy="4208788"/>
          </a:xfrm>
          <a:prstGeom prst="rect">
            <a:avLst/>
          </a:prstGeom>
        </p:spPr>
      </p:pic>
      <p:pic>
        <p:nvPicPr>
          <p:cNvPr id="7" name="圖片 6">
            <a:extLst>
              <a:ext uri="{FF2B5EF4-FFF2-40B4-BE49-F238E27FC236}">
                <a16:creationId xmlns:a16="http://schemas.microsoft.com/office/drawing/2014/main" id="{D14EC564-8F90-9894-C4AD-5ED3C7ED3F64}"/>
              </a:ext>
            </a:extLst>
          </p:cNvPr>
          <p:cNvPicPr>
            <a:picLocks noChangeAspect="1"/>
          </p:cNvPicPr>
          <p:nvPr/>
        </p:nvPicPr>
        <p:blipFill>
          <a:blip r:embed="rId4"/>
          <a:stretch>
            <a:fillRect/>
          </a:stretch>
        </p:blipFill>
        <p:spPr>
          <a:xfrm>
            <a:off x="6279502" y="2099388"/>
            <a:ext cx="5819192" cy="4581330"/>
          </a:xfrm>
          <a:prstGeom prst="rect">
            <a:avLst/>
          </a:prstGeom>
        </p:spPr>
      </p:pic>
      <p:pic>
        <p:nvPicPr>
          <p:cNvPr id="11" name="圖片 10">
            <a:extLst>
              <a:ext uri="{FF2B5EF4-FFF2-40B4-BE49-F238E27FC236}">
                <a16:creationId xmlns:a16="http://schemas.microsoft.com/office/drawing/2014/main" id="{05B832E8-596B-C45F-5FB2-BF6E4F1ED9A9}"/>
              </a:ext>
            </a:extLst>
          </p:cNvPr>
          <p:cNvPicPr>
            <a:picLocks noChangeAspect="1"/>
          </p:cNvPicPr>
          <p:nvPr/>
        </p:nvPicPr>
        <p:blipFill>
          <a:blip r:embed="rId5"/>
          <a:stretch>
            <a:fillRect/>
          </a:stretch>
        </p:blipFill>
        <p:spPr>
          <a:xfrm>
            <a:off x="151280" y="2255245"/>
            <a:ext cx="5944720" cy="4258203"/>
          </a:xfrm>
          <a:prstGeom prst="rect">
            <a:avLst/>
          </a:prstGeom>
        </p:spPr>
      </p:pic>
    </p:spTree>
    <p:extLst>
      <p:ext uri="{BB962C8B-B14F-4D97-AF65-F5344CB8AC3E}">
        <p14:creationId xmlns:p14="http://schemas.microsoft.com/office/powerpoint/2010/main" val="19051593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至理名言">
  <a:themeElements>
    <a:clrScheme name="至理名言">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至理名言">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至理名言">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TM03457503[[fn=至理名言]]</Template>
  <TotalTime>407</TotalTime>
  <Words>417</Words>
  <Application>Microsoft Office PowerPoint</Application>
  <PresentationFormat>寬螢幕</PresentationFormat>
  <Paragraphs>72</Paragraphs>
  <Slides>14</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14</vt:i4>
      </vt:variant>
    </vt:vector>
  </HeadingPairs>
  <TitlesOfParts>
    <vt:vector size="20" baseType="lpstr">
      <vt:lpstr>新細明體</vt:lpstr>
      <vt:lpstr>標楷體</vt:lpstr>
      <vt:lpstr>Century Gothic</vt:lpstr>
      <vt:lpstr>Wingdings</vt:lpstr>
      <vt:lpstr>Wingdings 2</vt:lpstr>
      <vt:lpstr>至理名言</vt:lpstr>
      <vt:lpstr>信用卡消費樣態</vt:lpstr>
      <vt:lpstr>大綱</vt:lpstr>
      <vt:lpstr>專案說明</vt:lpstr>
      <vt:lpstr>專案時程</vt:lpstr>
      <vt:lpstr>資料應用流程</vt:lpstr>
      <vt:lpstr>資料應用流程—蒐集資料</vt:lpstr>
      <vt:lpstr>資料應用流程--資料預處理(1)</vt:lpstr>
      <vt:lpstr>資料應用流程--資料分析(1)</vt:lpstr>
      <vt:lpstr>資料應用流程--資料分析(2)</vt:lpstr>
      <vt:lpstr>資料應用流程--資料分析(3)</vt:lpstr>
      <vt:lpstr>資料應用流程--資料分析(4)</vt:lpstr>
      <vt:lpstr>資料應用流程--資料分析(5)</vt:lpstr>
      <vt:lpstr>資料應用流程--資料解釋</vt:lpstr>
      <vt:lpstr>結論</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信用卡消費樣態</dc:title>
  <dc:creator>isabel lin</dc:creator>
  <cp:lastModifiedBy>User</cp:lastModifiedBy>
  <cp:revision>7</cp:revision>
  <dcterms:created xsi:type="dcterms:W3CDTF">2023-12-01T13:32:03Z</dcterms:created>
  <dcterms:modified xsi:type="dcterms:W3CDTF">2023-12-07T03:20:20Z</dcterms:modified>
</cp:coreProperties>
</file>