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9" r:id="rId2"/>
    <p:sldId id="284" r:id="rId3"/>
    <p:sldId id="287" r:id="rId4"/>
    <p:sldId id="286" r:id="rId5"/>
    <p:sldId id="288" r:id="rId6"/>
    <p:sldId id="289" r:id="rId7"/>
    <p:sldId id="290" r:id="rId8"/>
    <p:sldId id="291" r:id="rId9"/>
    <p:sldId id="293" r:id="rId10"/>
    <p:sldId id="292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8" r:id="rId21"/>
    <p:sldId id="304" r:id="rId22"/>
    <p:sldId id="310" r:id="rId23"/>
    <p:sldId id="273" r:id="rId24"/>
    <p:sldId id="311" r:id="rId25"/>
    <p:sldId id="312" r:id="rId26"/>
    <p:sldId id="314" r:id="rId27"/>
    <p:sldId id="313" r:id="rId28"/>
    <p:sldId id="320" r:id="rId29"/>
    <p:sldId id="322" r:id="rId30"/>
    <p:sldId id="323" r:id="rId31"/>
    <p:sldId id="324" r:id="rId32"/>
    <p:sldId id="317" r:id="rId33"/>
    <p:sldId id="318" r:id="rId34"/>
    <p:sldId id="31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CFFFF"/>
    <a:srgbClr val="FFFF99"/>
    <a:srgbClr val="0000FF"/>
    <a:srgbClr val="EFEA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4" d="100"/>
          <a:sy n="104" d="100"/>
        </p:scale>
        <p:origin x="-312" y="1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80C31B02-E0ED-40EA-B8D6-16CD3388DC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7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4BFB3FD-0C75-429D-912A-82D81CC22286}" type="slidenum">
              <a:rPr lang="en-US" sz="1200" smtClean="0"/>
              <a:pPr eaLnBrk="1" hangingPunct="1">
                <a:defRPr/>
              </a:pPr>
              <a:t>1</a:t>
            </a:fld>
            <a:endParaRPr lang="en-US" sz="1200" smtClean="0"/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84BE8676-4DE0-4097-B7F9-7F2632667D31}" type="slidenum">
              <a:rPr lang="zh-CN" altLang="en-US" sz="1200">
                <a:ea typeface="TSC UMing S TT" pitchFamily="49" charset="-120"/>
              </a:rPr>
              <a:pPr algn="r" eaLnBrk="1" hangingPunct="1"/>
              <a:t>1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AE79141-ADD6-463D-ACC5-8E4801007402}" type="slidenum">
              <a:rPr lang="en-US" sz="1200" smtClean="0"/>
              <a:pPr eaLnBrk="1" hangingPunct="1">
                <a:defRPr/>
              </a:pPr>
              <a:t>10</a:t>
            </a:fld>
            <a:endParaRPr lang="en-US" sz="1200" smtClean="0"/>
          </a:p>
        </p:txBody>
      </p:sp>
      <p:sp>
        <p:nvSpPr>
          <p:cNvPr id="4710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BE692CC3-5411-411D-B673-65DE5D320D1F}" type="slidenum">
              <a:rPr lang="zh-CN" altLang="en-US" sz="1200">
                <a:ea typeface="TSC UMing S TT" pitchFamily="49" charset="-120"/>
              </a:rPr>
              <a:pPr algn="r" eaLnBrk="1" hangingPunct="1"/>
              <a:t>10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C4349E5-56EA-49A7-9122-4510721EEB0A}" type="slidenum">
              <a:rPr lang="en-US" sz="1200" smtClean="0"/>
              <a:pPr eaLnBrk="1" hangingPunct="1">
                <a:defRPr/>
              </a:pPr>
              <a:t>11</a:t>
            </a:fld>
            <a:endParaRPr lang="en-US" sz="1200" smtClean="0"/>
          </a:p>
        </p:txBody>
      </p:sp>
      <p:sp>
        <p:nvSpPr>
          <p:cNvPr id="4813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FE2ED0D-C6C5-45BB-9289-4979CB864BDC}" type="slidenum">
              <a:rPr lang="zh-CN" altLang="en-US" sz="1200">
                <a:ea typeface="TSC UMing S TT" pitchFamily="49" charset="-120"/>
              </a:rPr>
              <a:pPr algn="r" eaLnBrk="1" hangingPunct="1"/>
              <a:t>11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2A16CA0B-4110-4939-9BDC-B314469B1601}" type="slidenum">
              <a:rPr lang="en-US" sz="1200" smtClean="0"/>
              <a:pPr eaLnBrk="1" hangingPunct="1">
                <a:defRPr/>
              </a:pPr>
              <a:t>12</a:t>
            </a:fld>
            <a:endParaRPr lang="en-US" sz="1200" smtClean="0"/>
          </a:p>
        </p:txBody>
      </p:sp>
      <p:sp>
        <p:nvSpPr>
          <p:cNvPr id="4915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735FCED-7106-4FB8-9F53-D4F1BAACAC31}" type="slidenum">
              <a:rPr lang="zh-CN" altLang="en-US" sz="1200">
                <a:ea typeface="TSC UMing S TT" pitchFamily="49" charset="-120"/>
              </a:rPr>
              <a:pPr algn="r" eaLnBrk="1" hangingPunct="1"/>
              <a:t>12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4A9B730-A983-4595-B7A9-6831DA4025F9}" type="slidenum">
              <a:rPr lang="en-US" sz="1200" smtClean="0"/>
              <a:pPr eaLnBrk="1" hangingPunct="1">
                <a:defRPr/>
              </a:pPr>
              <a:t>13</a:t>
            </a:fld>
            <a:endParaRPr lang="en-US" sz="1200" smtClean="0"/>
          </a:p>
        </p:txBody>
      </p:sp>
      <p:sp>
        <p:nvSpPr>
          <p:cNvPr id="5017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052D55A-850E-4BDB-B611-74690986DC73}" type="slidenum">
              <a:rPr lang="zh-CN" altLang="en-US" sz="1200">
                <a:ea typeface="TSC UMing S TT" pitchFamily="49" charset="-120"/>
              </a:rPr>
              <a:pPr algn="r" eaLnBrk="1" hangingPunct="1"/>
              <a:t>13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AF92CA5-ED2D-49B9-A06B-8C79E6A57758}" type="slidenum">
              <a:rPr lang="en-US" sz="1200" smtClean="0"/>
              <a:pPr eaLnBrk="1" hangingPunct="1">
                <a:defRPr/>
              </a:pPr>
              <a:t>14</a:t>
            </a:fld>
            <a:endParaRPr lang="en-US" sz="1200" smtClean="0"/>
          </a:p>
        </p:txBody>
      </p:sp>
      <p:sp>
        <p:nvSpPr>
          <p:cNvPr id="5120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97CF7B5-73DC-48EE-8968-76500C9F9421}" type="slidenum">
              <a:rPr lang="zh-CN" altLang="en-US" sz="1200">
                <a:ea typeface="TSC UMing S TT" pitchFamily="49" charset="-120"/>
              </a:rPr>
              <a:pPr algn="r" eaLnBrk="1" hangingPunct="1"/>
              <a:t>14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43DE2E4E-14A0-4433-B768-5853FF4B7B66}" type="slidenum">
              <a:rPr lang="en-US" sz="1200" smtClean="0"/>
              <a:pPr eaLnBrk="1" hangingPunct="1">
                <a:defRPr/>
              </a:pPr>
              <a:t>15</a:t>
            </a:fld>
            <a:endParaRPr lang="en-US" sz="1200" smtClean="0"/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66C1E895-7C4A-484B-8E22-B5C60541E773}" type="slidenum">
              <a:rPr lang="zh-CN" altLang="en-US" sz="1200">
                <a:ea typeface="TSC UMing S TT" pitchFamily="49" charset="-120"/>
              </a:rPr>
              <a:pPr algn="r" eaLnBrk="1" hangingPunct="1"/>
              <a:t>15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EECBB35-F2FF-4562-8680-F829C1426B80}" type="slidenum">
              <a:rPr lang="en-US" sz="1200" smtClean="0"/>
              <a:pPr eaLnBrk="1" hangingPunct="1">
                <a:defRPr/>
              </a:pPr>
              <a:t>16</a:t>
            </a:fld>
            <a:endParaRPr lang="en-US" sz="1200" smtClean="0"/>
          </a:p>
        </p:txBody>
      </p:sp>
      <p:sp>
        <p:nvSpPr>
          <p:cNvPr id="5325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3E1355A-37A4-4E30-8C3C-F8D848D6E073}" type="slidenum">
              <a:rPr lang="zh-CN" altLang="en-US" sz="1200">
                <a:ea typeface="TSC UMing S TT" pitchFamily="49" charset="-120"/>
              </a:rPr>
              <a:pPr algn="r" eaLnBrk="1" hangingPunct="1"/>
              <a:t>16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757069D-4BF4-4D0A-A2C2-0F514697466E}" type="slidenum">
              <a:rPr lang="en-US" sz="1200" smtClean="0"/>
              <a:pPr eaLnBrk="1" hangingPunct="1">
                <a:defRPr/>
              </a:pPr>
              <a:t>17</a:t>
            </a:fld>
            <a:endParaRPr lang="en-US" sz="1200" smtClean="0"/>
          </a:p>
        </p:txBody>
      </p:sp>
      <p:sp>
        <p:nvSpPr>
          <p:cNvPr id="5427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FC8B7D5-8F64-412C-ADC9-3A2D8A1077AA}" type="slidenum">
              <a:rPr lang="zh-CN" altLang="en-US" sz="1200">
                <a:ea typeface="TSC UMing S TT" pitchFamily="49" charset="-120"/>
              </a:rPr>
              <a:pPr algn="r" eaLnBrk="1" hangingPunct="1"/>
              <a:t>17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A715D79-2B59-4746-A0F6-B70770D0F174}" type="slidenum">
              <a:rPr lang="en-US" sz="1200" smtClean="0"/>
              <a:pPr eaLnBrk="1" hangingPunct="1">
                <a:defRPr/>
              </a:pPr>
              <a:t>18</a:t>
            </a:fld>
            <a:endParaRPr lang="en-US" sz="1200" smtClean="0"/>
          </a:p>
        </p:txBody>
      </p:sp>
      <p:sp>
        <p:nvSpPr>
          <p:cNvPr id="5529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45E4D64C-2E7C-46FB-AB92-6F4E70F8A241}" type="slidenum">
              <a:rPr lang="zh-CN" altLang="en-US" sz="1200">
                <a:ea typeface="TSC UMing S TT" pitchFamily="49" charset="-120"/>
              </a:rPr>
              <a:pPr algn="r" eaLnBrk="1" hangingPunct="1"/>
              <a:t>18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E6F7FD7-CCF8-4058-A18D-42D0FEA38FC2}" type="slidenum">
              <a:rPr lang="en-US" sz="1200" smtClean="0"/>
              <a:pPr eaLnBrk="1" hangingPunct="1">
                <a:defRPr/>
              </a:pPr>
              <a:t>19</a:t>
            </a:fld>
            <a:endParaRPr lang="en-US" sz="1200" smtClean="0"/>
          </a:p>
        </p:txBody>
      </p:sp>
      <p:sp>
        <p:nvSpPr>
          <p:cNvPr id="5632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9489AB8F-7D0F-4B3B-9E2F-567E7DD9BF96}" type="slidenum">
              <a:rPr lang="zh-CN" altLang="en-US" sz="1200">
                <a:ea typeface="TSC UMing S TT" pitchFamily="49" charset="-120"/>
              </a:rPr>
              <a:pPr algn="r" eaLnBrk="1" hangingPunct="1"/>
              <a:t>19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05A8544C-E74E-4AEA-B49A-D39BEBC04FCB}" type="slidenum">
              <a:rPr lang="en-US" sz="1200" smtClean="0"/>
              <a:pPr eaLnBrk="1" hangingPunct="1">
                <a:defRPr/>
              </a:pPr>
              <a:t>2</a:t>
            </a:fld>
            <a:endParaRPr lang="en-US" sz="1200" smtClean="0"/>
          </a:p>
        </p:txBody>
      </p:sp>
      <p:sp>
        <p:nvSpPr>
          <p:cNvPr id="389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DB46511C-4C03-456B-944D-3E6F75C7B9E3}" type="slidenum">
              <a:rPr lang="zh-CN" altLang="en-US" sz="1200">
                <a:ea typeface="TSC UMing S TT" pitchFamily="49" charset="-120"/>
              </a:rPr>
              <a:pPr algn="r" eaLnBrk="1" hangingPunct="1"/>
              <a:t>2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389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E264530F-7D36-4711-AE72-15ABCC6417C4}" type="slidenum">
              <a:rPr lang="en-US" sz="1200" smtClean="0"/>
              <a:pPr eaLnBrk="1" hangingPunct="1">
                <a:defRPr/>
              </a:pPr>
              <a:t>20</a:t>
            </a:fld>
            <a:endParaRPr lang="en-US" sz="1200" smtClean="0"/>
          </a:p>
        </p:txBody>
      </p:sp>
      <p:sp>
        <p:nvSpPr>
          <p:cNvPr id="5734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C76F67C-11E0-4289-A519-EFF9FB90F0D4}" type="slidenum">
              <a:rPr lang="zh-CN" altLang="en-US" sz="1200">
                <a:ea typeface="TSC UMing S TT" pitchFamily="49" charset="-120"/>
              </a:rPr>
              <a:pPr algn="r" eaLnBrk="1" hangingPunct="1"/>
              <a:t>20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97AC410-F243-4B58-927B-E6B61F2B72D9}" type="slidenum">
              <a:rPr lang="en-US" sz="1200" smtClean="0"/>
              <a:pPr eaLnBrk="1" hangingPunct="1">
                <a:defRPr/>
              </a:pPr>
              <a:t>21</a:t>
            </a:fld>
            <a:endParaRPr lang="en-US" sz="1200" smtClean="0"/>
          </a:p>
        </p:txBody>
      </p:sp>
      <p:sp>
        <p:nvSpPr>
          <p:cNvPr id="5837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33082663-44BB-418D-BCC7-C62CA8EE300B}" type="slidenum">
              <a:rPr lang="zh-CN" altLang="en-US" sz="1200">
                <a:ea typeface="TSC UMing S TT" pitchFamily="49" charset="-120"/>
              </a:rPr>
              <a:pPr algn="r" eaLnBrk="1" hangingPunct="1"/>
              <a:t>21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FE4942B-DD9E-4733-9A7A-7A2F6F3DAC5C}" type="slidenum">
              <a:rPr lang="en-US" sz="1200" smtClean="0"/>
              <a:pPr eaLnBrk="1" hangingPunct="1">
                <a:defRPr/>
              </a:pPr>
              <a:t>22</a:t>
            </a:fld>
            <a:endParaRPr lang="en-US" sz="1200" smtClean="0"/>
          </a:p>
        </p:txBody>
      </p:sp>
      <p:sp>
        <p:nvSpPr>
          <p:cNvPr id="5939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1904EC0-64C9-4766-8739-9C01360867ED}" type="slidenum">
              <a:rPr lang="zh-CN" altLang="en-US" sz="1200">
                <a:ea typeface="TSC UMing S TT" pitchFamily="49" charset="-120"/>
              </a:rPr>
              <a:pPr algn="r" eaLnBrk="1" hangingPunct="1"/>
              <a:t>22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DE0A2F9-9987-462E-A7D0-5E9BE0931165}" type="slidenum">
              <a:rPr lang="en-US" sz="1200" smtClean="0"/>
              <a:pPr eaLnBrk="1" hangingPunct="1">
                <a:defRPr/>
              </a:pPr>
              <a:t>23</a:t>
            </a:fld>
            <a:endParaRPr lang="en-US" sz="1200" smtClean="0"/>
          </a:p>
        </p:txBody>
      </p:sp>
      <p:sp>
        <p:nvSpPr>
          <p:cNvPr id="6041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480F4378-FC34-4A7C-B2FE-544E6F40CDAC}" type="slidenum">
              <a:rPr lang="zh-CN" altLang="en-US" sz="1200">
                <a:ea typeface="TSC UMing S TT" pitchFamily="49" charset="-120"/>
              </a:rPr>
              <a:pPr algn="r" eaLnBrk="1" hangingPunct="1"/>
              <a:t>23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1E67DFC6-3D7E-4779-A2B6-BDB54A53413C}" type="slidenum">
              <a:rPr lang="en-US" sz="1200" smtClean="0"/>
              <a:pPr eaLnBrk="1" hangingPunct="1">
                <a:defRPr/>
              </a:pPr>
              <a:t>24</a:t>
            </a:fld>
            <a:endParaRPr lang="en-US" sz="1200" smtClean="0"/>
          </a:p>
        </p:txBody>
      </p:sp>
      <p:sp>
        <p:nvSpPr>
          <p:cNvPr id="6144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2941B77-0874-42F5-BB64-CB2C29DD255A}" type="slidenum">
              <a:rPr lang="zh-CN" altLang="en-US" sz="1200">
                <a:ea typeface="TSC UMing S TT" pitchFamily="49" charset="-120"/>
              </a:rPr>
              <a:pPr algn="r" eaLnBrk="1" hangingPunct="1"/>
              <a:t>24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CD369E5-E197-4DD4-971B-E95E85BC8307}" type="slidenum">
              <a:rPr lang="en-US" sz="1200" smtClean="0"/>
              <a:pPr eaLnBrk="1" hangingPunct="1">
                <a:defRPr/>
              </a:pPr>
              <a:t>25</a:t>
            </a:fld>
            <a:endParaRPr lang="en-US" sz="1200" smtClean="0"/>
          </a:p>
        </p:txBody>
      </p:sp>
      <p:sp>
        <p:nvSpPr>
          <p:cNvPr id="6246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6EC34256-DDAA-4B34-8013-5A3935C2841D}" type="slidenum">
              <a:rPr lang="zh-CN" altLang="en-US" sz="1200">
                <a:ea typeface="TSC UMing S TT" pitchFamily="49" charset="-120"/>
              </a:rPr>
              <a:pPr algn="r" eaLnBrk="1" hangingPunct="1"/>
              <a:t>25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44EF015-62C3-4EBF-9B03-23FBAAA3F6C1}" type="slidenum">
              <a:rPr lang="en-US" sz="1200" smtClean="0"/>
              <a:pPr eaLnBrk="1" hangingPunct="1">
                <a:defRPr/>
              </a:pPr>
              <a:t>26</a:t>
            </a:fld>
            <a:endParaRPr lang="en-US" sz="1200" smtClean="0"/>
          </a:p>
        </p:txBody>
      </p:sp>
      <p:sp>
        <p:nvSpPr>
          <p:cNvPr id="6349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923CE2C7-1B5D-4B64-B93B-AD1B0024AF51}" type="slidenum">
              <a:rPr lang="zh-CN" altLang="en-US" sz="1200">
                <a:ea typeface="TSC UMing S TT" pitchFamily="49" charset="-120"/>
              </a:rPr>
              <a:pPr algn="r" eaLnBrk="1" hangingPunct="1"/>
              <a:t>26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314953F-9EE1-4E68-ABCF-5A6E358C188E}" type="slidenum">
              <a:rPr lang="en-US" sz="1200" smtClean="0"/>
              <a:pPr eaLnBrk="1" hangingPunct="1">
                <a:defRPr/>
              </a:pPr>
              <a:t>27</a:t>
            </a:fld>
            <a:endParaRPr lang="en-US" sz="1200" smtClean="0"/>
          </a:p>
        </p:txBody>
      </p:sp>
      <p:sp>
        <p:nvSpPr>
          <p:cNvPr id="6451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61A09D3B-A945-4E75-9F39-A851F159DB6C}" type="slidenum">
              <a:rPr lang="zh-CN" altLang="en-US" sz="1200">
                <a:ea typeface="TSC UMing S TT" pitchFamily="49" charset="-120"/>
              </a:rPr>
              <a:pPr algn="r" eaLnBrk="1" hangingPunct="1"/>
              <a:t>27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79023860-3F91-4F92-A947-EB51D97199DE}" type="slidenum">
              <a:rPr lang="en-US" sz="1200" smtClean="0"/>
              <a:pPr eaLnBrk="1" hangingPunct="1">
                <a:defRPr/>
              </a:pPr>
              <a:t>28</a:t>
            </a:fld>
            <a:endParaRPr lang="en-US" sz="1200" smtClean="0"/>
          </a:p>
        </p:txBody>
      </p:sp>
      <p:sp>
        <p:nvSpPr>
          <p:cNvPr id="655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7C681F00-B61C-4549-8584-E6124DA1C12E}" type="slidenum">
              <a:rPr lang="zh-CN" altLang="en-US" sz="1200">
                <a:ea typeface="TSC UMing S TT" pitchFamily="49" charset="-120"/>
              </a:rPr>
              <a:pPr algn="r" eaLnBrk="1" hangingPunct="1"/>
              <a:t>28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77CFBFC-563B-4981-A58E-23871ED37350}" type="slidenum">
              <a:rPr lang="en-US" sz="1200" smtClean="0"/>
              <a:pPr eaLnBrk="1" hangingPunct="1">
                <a:defRPr/>
              </a:pPr>
              <a:t>29</a:t>
            </a:fld>
            <a:endParaRPr lang="en-US" sz="1200" smtClean="0"/>
          </a:p>
        </p:txBody>
      </p:sp>
      <p:sp>
        <p:nvSpPr>
          <p:cNvPr id="665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1ED9B30B-C290-433F-B289-CD9DBE9E08FC}" type="slidenum">
              <a:rPr lang="zh-CN" altLang="en-US" sz="1200">
                <a:ea typeface="TSC UMing S TT" pitchFamily="49" charset="-120"/>
              </a:rPr>
              <a:pPr algn="r" eaLnBrk="1" hangingPunct="1"/>
              <a:t>29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3D56FD56-93A4-4E33-A0CF-A320BF011889}" type="slidenum">
              <a:rPr lang="en-US" sz="1200" smtClean="0"/>
              <a:pPr eaLnBrk="1" hangingPunct="1">
                <a:defRPr/>
              </a:pPr>
              <a:t>3</a:t>
            </a:fld>
            <a:endParaRPr lang="en-US" sz="1200" smtClean="0"/>
          </a:p>
        </p:txBody>
      </p:sp>
      <p:sp>
        <p:nvSpPr>
          <p:cNvPr id="3993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A549B08D-3FFC-4210-83A8-7056F34F8369}" type="slidenum">
              <a:rPr lang="zh-CN" altLang="en-US" sz="1200">
                <a:ea typeface="TSC UMing S TT" pitchFamily="49" charset="-120"/>
              </a:rPr>
              <a:pPr algn="r" eaLnBrk="1" hangingPunct="1"/>
              <a:t>3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399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BEE1CBDC-3739-42C6-9A0D-3F4ED9AB110D}" type="slidenum">
              <a:rPr lang="en-US" sz="1200" smtClean="0"/>
              <a:pPr eaLnBrk="1" hangingPunct="1">
                <a:defRPr/>
              </a:pPr>
              <a:t>30</a:t>
            </a:fld>
            <a:endParaRPr lang="en-US" sz="1200" smtClean="0"/>
          </a:p>
        </p:txBody>
      </p:sp>
      <p:sp>
        <p:nvSpPr>
          <p:cNvPr id="675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2B22FEEE-453D-4785-917F-285B25FBBAD2}" type="slidenum">
              <a:rPr lang="zh-CN" altLang="en-US" sz="1200">
                <a:ea typeface="TSC UMing S TT" pitchFamily="49" charset="-120"/>
              </a:rPr>
              <a:pPr algn="r" eaLnBrk="1" hangingPunct="1"/>
              <a:t>30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92954EC2-46CB-49EB-980C-A3FBEE7CA2E8}" type="slidenum">
              <a:rPr lang="en-US" sz="1200" smtClean="0"/>
              <a:pPr eaLnBrk="1" hangingPunct="1">
                <a:defRPr/>
              </a:pPr>
              <a:t>31</a:t>
            </a:fld>
            <a:endParaRPr lang="en-US" sz="1200" smtClean="0"/>
          </a:p>
        </p:txBody>
      </p:sp>
      <p:sp>
        <p:nvSpPr>
          <p:cNvPr id="686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E62CFD0E-0341-478D-9532-92F9703CC27B}" type="slidenum">
              <a:rPr lang="zh-CN" altLang="en-US" sz="1200">
                <a:ea typeface="TSC UMing S TT" pitchFamily="49" charset="-120"/>
              </a:rPr>
              <a:pPr algn="r" eaLnBrk="1" hangingPunct="1"/>
              <a:t>31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6CF85CD-A188-41E2-A336-B1BB872F4F19}" type="slidenum">
              <a:rPr lang="en-US" sz="1200" smtClean="0"/>
              <a:pPr eaLnBrk="1" hangingPunct="1">
                <a:defRPr/>
              </a:pPr>
              <a:t>32</a:t>
            </a:fld>
            <a:endParaRPr lang="en-US" sz="1200" smtClean="0"/>
          </a:p>
        </p:txBody>
      </p:sp>
      <p:sp>
        <p:nvSpPr>
          <p:cNvPr id="696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1AF46AD-BA67-46C9-9733-294375FA7E9D}" type="slidenum">
              <a:rPr lang="zh-CN" altLang="en-US" sz="1200">
                <a:ea typeface="TSC UMing S TT" pitchFamily="49" charset="-120"/>
              </a:rPr>
              <a:pPr algn="r" eaLnBrk="1" hangingPunct="1"/>
              <a:t>32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D75E2D33-4E18-4062-A3D8-275A7C2A2A58}" type="slidenum">
              <a:rPr lang="en-US" sz="1200" smtClean="0"/>
              <a:pPr eaLnBrk="1" hangingPunct="1">
                <a:defRPr/>
              </a:pPr>
              <a:t>33</a:t>
            </a:fld>
            <a:endParaRPr lang="en-US" sz="1200" smtClean="0"/>
          </a:p>
        </p:txBody>
      </p:sp>
      <p:sp>
        <p:nvSpPr>
          <p:cNvPr id="706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817FBCD5-4D4A-4369-AA28-A327BB918645}" type="slidenum">
              <a:rPr lang="zh-CN" altLang="en-US" sz="1200">
                <a:ea typeface="TSC UMing S TT" pitchFamily="49" charset="-120"/>
              </a:rPr>
              <a:pPr algn="r" eaLnBrk="1" hangingPunct="1"/>
              <a:t>33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415FFBE-7858-449F-8F18-B21E50A3B50F}" type="slidenum">
              <a:rPr lang="en-US" sz="1200" smtClean="0"/>
              <a:pPr eaLnBrk="1" hangingPunct="1">
                <a:defRPr/>
              </a:pPr>
              <a:t>34</a:t>
            </a:fld>
            <a:endParaRPr lang="en-US" sz="1200" smtClean="0"/>
          </a:p>
        </p:txBody>
      </p:sp>
      <p:sp>
        <p:nvSpPr>
          <p:cNvPr id="716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6A7C587A-A489-4881-A087-7BC130655544}" type="slidenum">
              <a:rPr lang="zh-CN" altLang="en-US" sz="1200">
                <a:ea typeface="TSC UMing S TT" pitchFamily="49" charset="-120"/>
              </a:rPr>
              <a:pPr algn="r" eaLnBrk="1" hangingPunct="1"/>
              <a:t>34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C2456A51-F24F-4E29-9EAC-E5A07B0861A6}" type="slidenum">
              <a:rPr lang="en-US" sz="1200" smtClean="0"/>
              <a:pPr eaLnBrk="1" hangingPunct="1">
                <a:defRPr/>
              </a:pPr>
              <a:t>4</a:t>
            </a:fld>
            <a:endParaRPr lang="en-US" sz="1200" smtClean="0"/>
          </a:p>
        </p:txBody>
      </p:sp>
      <p:sp>
        <p:nvSpPr>
          <p:cNvPr id="4096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40DEC60E-2657-4A35-929A-9954F7FFC2AC}" type="slidenum">
              <a:rPr lang="zh-CN" altLang="en-US" sz="1200">
                <a:ea typeface="TSC UMing S TT" pitchFamily="49" charset="-120"/>
              </a:rPr>
              <a:pPr algn="r" eaLnBrk="1" hangingPunct="1"/>
              <a:t>4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09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8F0E9E8D-8AB3-4383-BC2D-303D73AA7948}" type="slidenum">
              <a:rPr lang="en-US" sz="1200" smtClean="0"/>
              <a:pPr eaLnBrk="1" hangingPunct="1">
                <a:defRPr/>
              </a:pPr>
              <a:t>5</a:t>
            </a:fld>
            <a:endParaRPr lang="en-US" sz="1200" smtClean="0"/>
          </a:p>
        </p:txBody>
      </p:sp>
      <p:sp>
        <p:nvSpPr>
          <p:cNvPr id="4198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5EEE3D4B-B701-47FD-8813-529FD36F1775}" type="slidenum">
              <a:rPr lang="zh-CN" altLang="en-US" sz="1200">
                <a:ea typeface="TSC UMing S TT" pitchFamily="49" charset="-120"/>
              </a:rPr>
              <a:pPr algn="r" eaLnBrk="1" hangingPunct="1"/>
              <a:t>5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19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A39C7BA6-DAEA-42E6-833A-3CDC9678A0BD}" type="slidenum">
              <a:rPr lang="en-US" sz="1200" smtClean="0"/>
              <a:pPr eaLnBrk="1" hangingPunct="1">
                <a:defRPr/>
              </a:pPr>
              <a:t>6</a:t>
            </a:fld>
            <a:endParaRPr lang="en-US" sz="1200" smtClean="0"/>
          </a:p>
        </p:txBody>
      </p:sp>
      <p:sp>
        <p:nvSpPr>
          <p:cNvPr id="43011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FB2B1A2E-A7AF-4A20-AD54-72EE0B0F1198}" type="slidenum">
              <a:rPr lang="zh-CN" altLang="en-US" sz="1200">
                <a:ea typeface="TSC UMing S TT" pitchFamily="49" charset="-120"/>
              </a:rPr>
              <a:pPr algn="r" eaLnBrk="1" hangingPunct="1"/>
              <a:t>6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6A1C3997-3B73-43F6-B4E4-8BD67BAF4D5D}" type="slidenum">
              <a:rPr lang="en-US" sz="1200" smtClean="0"/>
              <a:pPr eaLnBrk="1" hangingPunct="1">
                <a:defRPr/>
              </a:pPr>
              <a:t>7</a:t>
            </a:fld>
            <a:endParaRPr lang="en-US" sz="1200" smtClean="0"/>
          </a:p>
        </p:txBody>
      </p:sp>
      <p:sp>
        <p:nvSpPr>
          <p:cNvPr id="44035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B075A14-343C-446B-BA8E-456303347036}" type="slidenum">
              <a:rPr lang="zh-CN" altLang="en-US" sz="1200">
                <a:ea typeface="TSC UMing S TT" pitchFamily="49" charset="-120"/>
              </a:rPr>
              <a:pPr algn="r" eaLnBrk="1" hangingPunct="1"/>
              <a:t>7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40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7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F9E28727-F06C-4E1E-AD20-124A0740052C}" type="slidenum">
              <a:rPr lang="en-US" sz="1200" smtClean="0"/>
              <a:pPr eaLnBrk="1" hangingPunct="1">
                <a:defRPr/>
              </a:pPr>
              <a:t>8</a:t>
            </a:fld>
            <a:endParaRPr lang="en-US" sz="1200" smtClean="0"/>
          </a:p>
        </p:txBody>
      </p:sp>
      <p:sp>
        <p:nvSpPr>
          <p:cNvPr id="45059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05708FCD-8530-47BB-87A8-9929D1FF232E}" type="slidenum">
              <a:rPr lang="zh-CN" altLang="en-US" sz="1200">
                <a:ea typeface="TSC UMing S TT" pitchFamily="49" charset="-120"/>
              </a:rPr>
              <a:pPr algn="r" eaLnBrk="1" hangingPunct="1"/>
              <a:t>8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fld id="{503F0622-D77F-4B80-93FF-AA43B0ECDB67}" type="slidenum">
              <a:rPr lang="en-US" sz="1200" smtClean="0"/>
              <a:pPr eaLnBrk="1" hangingPunct="1">
                <a:defRPr/>
              </a:pPr>
              <a:t>9</a:t>
            </a:fld>
            <a:endParaRPr lang="en-US" sz="1200" smtClean="0"/>
          </a:p>
        </p:txBody>
      </p:sp>
      <p:sp>
        <p:nvSpPr>
          <p:cNvPr id="4608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 eaLnBrk="1" hangingPunct="1"/>
            <a:fld id="{C3470EA2-0927-462D-8FDC-556491E5AD72}" type="slidenum">
              <a:rPr lang="zh-CN" altLang="en-US" sz="1200">
                <a:ea typeface="TSC UMing S TT" pitchFamily="49" charset="-120"/>
              </a:rPr>
              <a:pPr algn="r" eaLnBrk="1" hangingPunct="1"/>
              <a:t>9</a:t>
            </a:fld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mtClean="0">
              <a:latin typeface="Arial" pitchFamily="34" charset="0"/>
              <a:ea typeface="SimSun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4CFFD-A222-42E5-B4A9-0F30F149CC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6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97245-EECA-48A6-AAFA-05720A88E2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0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5C973-D2CC-4ECB-A608-844F71B1D5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5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48B75-E487-429A-8D2B-F4EA437359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4AD0E-C7B5-4379-9F2E-E3C814532E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96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C1793-D168-4BD5-9551-100FC879E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3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1DE9CB-25E4-46A0-BE0E-D9409504D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96345-6835-4613-8C8D-77E5E8F2E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68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F0E77-6E8D-4B80-9428-A1C6EE5FF6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3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F129CD-568A-4127-B6AC-3F1C799DF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4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0D51B-0525-408D-87DA-E1A88205E6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2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pPr>
              <a:defRPr/>
            </a:pPr>
            <a:fld id="{B83BBFD5-0888-4349-BC84-323AA3D0F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187450" y="952500"/>
            <a:ext cx="6840538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zh-CN" sz="2800">
              <a:ea typeface="PMingLiU" pitchFamily="18" charset="-120"/>
            </a:endParaRPr>
          </a:p>
          <a:p>
            <a:pPr algn="ctr" eaLnBrk="1" hangingPunct="1"/>
            <a:endParaRPr lang="en-US" altLang="zh-CN" sz="2800">
              <a:ea typeface="PMingLiU" pitchFamily="18" charset="-120"/>
            </a:endParaRPr>
          </a:p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algn="ctr" eaLnBrk="1" hangingPunct="1"/>
            <a:r>
              <a:rPr lang="en-US" sz="3600" b="1"/>
              <a:t>T</a:t>
            </a:r>
            <a:r>
              <a:rPr lang="ja-JP" altLang="en-US" sz="3600" b="1"/>
              <a:t>’</a:t>
            </a:r>
            <a:r>
              <a:rPr lang="en-US" altLang="ja-JP" sz="3600" b="1"/>
              <a:t>ang Studies Society</a:t>
            </a:r>
            <a:br>
              <a:rPr lang="en-US" altLang="ja-JP" sz="3600" b="1"/>
            </a:br>
            <a:r>
              <a:rPr lang="en-US" altLang="ja-JP" sz="3600" b="1"/>
              <a:t>Workshop on the </a:t>
            </a:r>
            <a:br>
              <a:rPr lang="en-US" altLang="ja-JP" sz="3600" b="1"/>
            </a:br>
            <a:r>
              <a:rPr lang="en-US" altLang="ja-JP" sz="3600" b="1"/>
              <a:t>China Biographical Database</a:t>
            </a:r>
            <a:br>
              <a:rPr lang="en-US" altLang="ja-JP" sz="3600" b="1"/>
            </a:br>
            <a:r>
              <a:rPr lang="en-US" altLang="ja-JP" sz="3200"/>
              <a:t/>
            </a:r>
            <a:br>
              <a:rPr lang="en-US" altLang="ja-JP" sz="3200"/>
            </a:br>
            <a:r>
              <a:rPr lang="en-US" altLang="ja-JP" sz="2800"/>
              <a:t>Harvard University</a:t>
            </a:r>
            <a:br>
              <a:rPr lang="en-US" altLang="ja-JP" sz="2800"/>
            </a:br>
            <a:r>
              <a:rPr lang="en-US" altLang="ja-JP" sz="2800">
                <a:ea typeface="TSC UMing S TT" pitchFamily="49" charset="-120"/>
              </a:rPr>
              <a:t>August 22-23, 2013</a:t>
            </a:r>
            <a:br>
              <a:rPr lang="en-US" altLang="ja-JP" sz="2800">
                <a:ea typeface="TSC UMing S TT" pitchFamily="49" charset="-120"/>
              </a:rPr>
            </a:br>
            <a:r>
              <a:rPr lang="en-US" altLang="ja-JP" sz="2800">
                <a:ea typeface="TSC UMing S TT" pitchFamily="49" charset="-120"/>
              </a:rPr>
              <a:t/>
            </a:r>
            <a:br>
              <a:rPr lang="en-US" altLang="ja-JP" sz="2800">
                <a:ea typeface="TSC UMing S TT" pitchFamily="49" charset="-120"/>
              </a:rPr>
            </a:br>
            <a:r>
              <a:rPr lang="en-US" altLang="ja-JP" sz="2800">
                <a:ea typeface="TSC UMing S TT" pitchFamily="49" charset="-120"/>
              </a:rPr>
              <a:t>Sponsored by the T</a:t>
            </a:r>
            <a:r>
              <a:rPr lang="ja-JP" altLang="en-US" sz="2800">
                <a:ea typeface="TSC UMing S TT" pitchFamily="49" charset="-120"/>
              </a:rPr>
              <a:t>’</a:t>
            </a:r>
            <a:r>
              <a:rPr lang="en-US" altLang="ja-JP" sz="2800">
                <a:ea typeface="TSC UMing S TT" pitchFamily="49" charset="-120"/>
              </a:rPr>
              <a:t>ang Studies Society</a:t>
            </a:r>
            <a:endParaRPr lang="en-US" sz="3200"/>
          </a:p>
        </p:txBody>
      </p:sp>
      <p:pic>
        <p:nvPicPr>
          <p:cNvPr id="205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350"/>
            <a:ext cx="7016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0" y="-26988"/>
            <a:ext cx="2124075" cy="97948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China Biographical Database Project (CBDB)</a:t>
            </a: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187450" y="952500"/>
            <a:ext cx="68405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eaLnBrk="1" hangingPunct="1"/>
            <a:r>
              <a:rPr lang="en-US" sz="3200"/>
              <a:t/>
            </a:r>
            <a:br>
              <a:rPr lang="en-US" sz="3200"/>
            </a:br>
            <a:endParaRPr lang="en-US" altLang="zh-CN" sz="3200">
              <a:ea typeface="TSC UMing S TT" pitchFamily="49" charset="-120"/>
            </a:endParaRPr>
          </a:p>
        </p:txBody>
      </p:sp>
      <p:pic>
        <p:nvPicPr>
          <p:cNvPr id="1126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11269" name="Text Box 90"/>
          <p:cNvSpPr txBox="1">
            <a:spLocks noChangeArrowheads="1"/>
          </p:cNvSpPr>
          <p:nvPr/>
        </p:nvSpPr>
        <p:spPr bwMode="auto">
          <a:xfrm>
            <a:off x="107950" y="890588"/>
            <a:ext cx="9150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800" b="1">
                <a:ea typeface="TSC UMing S TT" pitchFamily="49" charset="-120"/>
              </a:rPr>
              <a:t>Reorganizing the Data on Sima Guang</a:t>
            </a:r>
            <a:r>
              <a:rPr lang="en-US" altLang="zh-CN" sz="2800">
                <a:ea typeface="TSC UMing S TT" pitchFamily="49" charset="-120"/>
              </a:rPr>
              <a:t> (First Version):</a:t>
            </a:r>
          </a:p>
        </p:txBody>
      </p:sp>
      <p:sp>
        <p:nvSpPr>
          <p:cNvPr id="11270" name="Text Box 67"/>
          <p:cNvSpPr txBox="1">
            <a:spLocks noChangeArrowheads="1"/>
          </p:cNvSpPr>
          <p:nvPr/>
        </p:nvSpPr>
        <p:spPr bwMode="auto">
          <a:xfrm>
            <a:off x="611188" y="1557338"/>
            <a:ext cx="80645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dirty="0" smtClean="0"/>
              <a:t>Long columns that contain many individual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factoids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(like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Offices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and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Associations</a:t>
            </a:r>
            <a:r>
              <a:rPr lang="ja-JP" altLang="en-US" dirty="0" smtClean="0"/>
              <a:t>”</a:t>
            </a:r>
            <a:r>
              <a:rPr lang="en-US" altLang="ja-JP" dirty="0" smtClean="0"/>
              <a:t>) are </a:t>
            </a:r>
            <a:r>
              <a:rPr lang="en-US" altLang="ja-JP" b="1" dirty="0" smtClean="0"/>
              <a:t>hard to search</a:t>
            </a:r>
            <a:r>
              <a:rPr lang="en-US" altLang="ja-JP" dirty="0" smtClean="0"/>
              <a:t> and a </a:t>
            </a:r>
            <a:r>
              <a:rPr lang="en-US" altLang="ja-JP" b="1" dirty="0" smtClean="0"/>
              <a:t>very inflexible</a:t>
            </a:r>
            <a:r>
              <a:rPr lang="en-US" altLang="ja-JP" dirty="0" smtClean="0"/>
              <a:t> way of organizing the information.  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Therefore we have a first rule to help us restructure the data in a more accessible and flexible way</a:t>
            </a:r>
            <a:r>
              <a:rPr lang="en-US" altLang="ja-JP" dirty="0" smtClean="0"/>
              <a:t>: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ja-JP" dirty="0" smtClean="0"/>
              <a:t>If </a:t>
            </a:r>
            <a:r>
              <a:rPr lang="en-US" altLang="ja-JP" dirty="0" smtClean="0"/>
              <a:t>a category of information (a column like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Office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 the table) has more than one </a:t>
            </a:r>
            <a:r>
              <a:rPr lang="ja-JP" altLang="en-US" dirty="0" smtClean="0"/>
              <a:t>“</a:t>
            </a:r>
            <a:r>
              <a:rPr lang="en-US" altLang="ja-JP" dirty="0" smtClean="0"/>
              <a:t>factoid</a:t>
            </a:r>
            <a:r>
              <a:rPr lang="ja-JP" altLang="en-US" dirty="0" smtClean="0"/>
              <a:t>”</a:t>
            </a:r>
            <a:r>
              <a:rPr lang="en-US" altLang="ja-JP" dirty="0" smtClean="0"/>
              <a:t> in a cell, we need to create a separate table for it so that </a:t>
            </a:r>
            <a:r>
              <a:rPr lang="en-US" altLang="ja-JP" b="1" dirty="0" smtClean="0">
                <a:solidFill>
                  <a:srgbClr val="FF0000"/>
                </a:solidFill>
              </a:rPr>
              <a:t>each row in the new table records just one factoid</a:t>
            </a:r>
            <a:r>
              <a:rPr lang="en-US" altLang="ja-JP" dirty="0" smtClean="0"/>
              <a:t>.  We then can add as many rows of factoids as we need.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401638" y="1700213"/>
          <a:ext cx="3798887" cy="671512"/>
        </p:xfrm>
        <a:graphic>
          <a:graphicData uri="http://schemas.openxmlformats.org/drawingml/2006/table">
            <a:tbl>
              <a:tblPr/>
              <a:tblGrid>
                <a:gridCol w="2379662"/>
                <a:gridCol w="1419225"/>
              </a:tblGrid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832" marB="4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ＭＳ Ｐゴシック" pitchFamily="34" charset="-128"/>
                      </a:endParaRPr>
                    </a:p>
                  </a:txBody>
                  <a:tcPr marT="45832" marB="4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7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832" marB="458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832" marB="458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"/>
          <p:cNvGraphicFramePr>
            <a:graphicFrameLocks noGrp="1"/>
          </p:cNvGraphicFramePr>
          <p:nvPr/>
        </p:nvGraphicFramePr>
        <p:xfrm>
          <a:off x="377825" y="2571750"/>
          <a:ext cx="8534400" cy="1460672"/>
        </p:xfrm>
        <a:graphic>
          <a:graphicData uri="http://schemas.openxmlformats.org/drawingml/2006/table">
            <a:tbl>
              <a:tblPr/>
              <a:tblGrid>
                <a:gridCol w="2076450"/>
                <a:gridCol w="1568450"/>
                <a:gridCol w="4889500"/>
              </a:tblGrid>
              <a:tr h="33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Posting Date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 Title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1059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4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1085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538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4" marB="4567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1086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</a:t>
                      </a:r>
                    </a:p>
                  </a:txBody>
                  <a:tcPr marT="45674" marB="4567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377825" y="4221163"/>
          <a:ext cx="8561388" cy="2046288"/>
        </p:xfrm>
        <a:graphic>
          <a:graphicData uri="http://schemas.openxmlformats.org/drawingml/2006/table">
            <a:tbl>
              <a:tblPr/>
              <a:tblGrid>
                <a:gridCol w="2370138"/>
                <a:gridCol w="3276600"/>
                <a:gridCol w="2914650"/>
              </a:tblGrid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 Type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Associate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 member 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(not applicable)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 Dun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Chao Buzhi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晁補之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Fan Chunli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Ding Du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2355" name="Text Box 65"/>
          <p:cNvSpPr txBox="1">
            <a:spLocks noChangeArrowheads="1"/>
          </p:cNvSpPr>
          <p:nvPr/>
        </p:nvSpPr>
        <p:spPr bwMode="auto">
          <a:xfrm>
            <a:off x="271463" y="765175"/>
            <a:ext cx="86217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>First Advantage</a:t>
            </a:r>
            <a:r>
              <a:rPr lang="en-US" altLang="zh-CN" sz="2400">
                <a:solidFill>
                  <a:srgbClr val="0000FF"/>
                </a:solidFill>
                <a:ea typeface="TSC UMing S TT" pitchFamily="49" charset="-120"/>
              </a:rPr>
              <a:t>:  </a:t>
            </a:r>
            <a:br>
              <a:rPr lang="en-US" altLang="zh-CN" sz="2400">
                <a:solidFill>
                  <a:srgbClr val="0000FF"/>
                </a:solidFill>
                <a:ea typeface="TSC UMing S TT" pitchFamily="49" charset="-120"/>
              </a:rPr>
            </a:br>
            <a:r>
              <a:rPr lang="en-US" altLang="zh-CN" sz="2400">
                <a:solidFill>
                  <a:srgbClr val="0000FF"/>
                </a:solidFill>
                <a:ea typeface="TSC UMing S TT" pitchFamily="49" charset="-120"/>
              </a:rPr>
              <a:t>As many “One-to-Many” records as you want: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13316" name="Text Box 2"/>
          <p:cNvSpPr txBox="1">
            <a:spLocks noChangeArrowheads="1"/>
          </p:cNvSpPr>
          <p:nvPr/>
        </p:nvSpPr>
        <p:spPr bwMode="auto">
          <a:xfrm>
            <a:off x="395288" y="981075"/>
            <a:ext cx="84248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 dirty="0">
                <a:ea typeface="TSC UMing S TT" pitchFamily="49" charset="-120"/>
              </a:rPr>
              <a:t>The columns in the three new tables now present distinctive, important aspects that define and structure the information for the particular tables:</a:t>
            </a:r>
            <a:br>
              <a:rPr lang="en-US" altLang="zh-CN" sz="2400" dirty="0">
                <a:ea typeface="TSC UMing S TT" pitchFamily="49" charset="-120"/>
              </a:rPr>
            </a:br>
            <a:r>
              <a:rPr lang="en-US" altLang="zh-CN" sz="2400" dirty="0">
                <a:ea typeface="TSC UMing S TT" pitchFamily="49" charset="-120"/>
              </a:rPr>
              <a:t/>
            </a:r>
            <a:br>
              <a:rPr lang="en-US" altLang="zh-CN" sz="2400" dirty="0">
                <a:ea typeface="TSC UMing S TT" pitchFamily="49" charset="-120"/>
              </a:rPr>
            </a:br>
            <a:r>
              <a:rPr lang="en-US" altLang="zh-CN" sz="2400" dirty="0">
                <a:ea typeface="TSC UMing S TT" pitchFamily="49" charset="-120"/>
              </a:rPr>
              <a:t>For </a:t>
            </a:r>
            <a:r>
              <a:rPr lang="en-US" altLang="zh-CN" sz="2400" b="1" dirty="0">
                <a:ea typeface="TSC UMing S TT" pitchFamily="49" charset="-120"/>
              </a:rPr>
              <a:t>office</a:t>
            </a:r>
            <a:r>
              <a:rPr lang="en-US" altLang="zh-CN" sz="2400" dirty="0">
                <a:ea typeface="TSC UMing S TT" pitchFamily="49" charset="-120"/>
              </a:rPr>
              <a:t>, for example, we have </a:t>
            </a:r>
            <a:br>
              <a:rPr lang="en-US" altLang="zh-CN" sz="2400" dirty="0">
                <a:ea typeface="TSC UMing S TT" pitchFamily="49" charset="-120"/>
              </a:rPr>
            </a:br>
            <a:r>
              <a:rPr lang="en-US" altLang="zh-CN" sz="2400" dirty="0">
                <a:ea typeface="TSC UMing S TT" pitchFamily="49" charset="-120"/>
              </a:rPr>
              <a:t>1.  The </a:t>
            </a:r>
            <a:r>
              <a:rPr lang="en-US" altLang="zh-CN" sz="2400" i="1" dirty="0">
                <a:ea typeface="TSC UMing S TT" pitchFamily="49" charset="-120"/>
              </a:rPr>
              <a:t>person</a:t>
            </a:r>
            <a:r>
              <a:rPr lang="en-US" altLang="zh-CN" sz="2400" dirty="0">
                <a:ea typeface="TSC UMing S TT" pitchFamily="49" charset="-120"/>
              </a:rPr>
              <a:t/>
            </a:r>
            <a:br>
              <a:rPr lang="en-US" altLang="zh-CN" sz="2400" dirty="0">
                <a:ea typeface="TSC UMing S TT" pitchFamily="49" charset="-120"/>
              </a:rPr>
            </a:br>
            <a:r>
              <a:rPr lang="en-US" altLang="zh-CN" sz="2400" dirty="0">
                <a:ea typeface="TSC UMing S TT" pitchFamily="49" charset="-120"/>
              </a:rPr>
              <a:t>2.  The </a:t>
            </a:r>
            <a:r>
              <a:rPr lang="en-US" altLang="zh-CN" sz="2400" i="1" dirty="0">
                <a:ea typeface="TSC UMing S TT" pitchFamily="49" charset="-120"/>
              </a:rPr>
              <a:t>office name</a:t>
            </a:r>
            <a:r>
              <a:rPr lang="en-US" altLang="zh-CN" sz="2400" dirty="0">
                <a:ea typeface="TSC UMing S TT" pitchFamily="49" charset="-120"/>
              </a:rPr>
              <a:t/>
            </a:r>
            <a:br>
              <a:rPr lang="en-US" altLang="zh-CN" sz="2400" dirty="0">
                <a:ea typeface="TSC UMing S TT" pitchFamily="49" charset="-120"/>
              </a:rPr>
            </a:br>
            <a:r>
              <a:rPr lang="en-US" altLang="zh-CN" sz="2400" dirty="0">
                <a:ea typeface="TSC UMing S TT" pitchFamily="49" charset="-120"/>
              </a:rPr>
              <a:t>3.  The </a:t>
            </a:r>
            <a:r>
              <a:rPr lang="en-US" altLang="zh-CN" sz="2400" i="1" dirty="0">
                <a:ea typeface="TSC UMing S TT" pitchFamily="49" charset="-120"/>
              </a:rPr>
              <a:t>date of the </a:t>
            </a:r>
            <a:r>
              <a:rPr lang="en-US" altLang="zh-CN" sz="2400" i="1" dirty="0" smtClean="0">
                <a:ea typeface="TSC UMing S TT" pitchFamily="49" charset="-120"/>
              </a:rPr>
              <a:t>posting</a:t>
            </a:r>
            <a:r>
              <a:rPr lang="en-US" altLang="zh-CN" sz="2400" dirty="0" smtClean="0">
                <a:ea typeface="TSC UMing S TT" pitchFamily="49" charset="-120"/>
              </a:rPr>
              <a:t/>
            </a:r>
            <a:br>
              <a:rPr lang="en-US" altLang="zh-CN" sz="2400" dirty="0" smtClean="0">
                <a:ea typeface="TSC UMing S TT" pitchFamily="49" charset="-120"/>
              </a:rPr>
            </a:br>
            <a:endParaRPr lang="en-US" altLang="zh-CN" sz="2400" dirty="0" smtClean="0">
              <a:ea typeface="TSC UMing S TT" pitchFamily="49" charset="-120"/>
            </a:endParaRPr>
          </a:p>
          <a:p>
            <a:pPr eaLnBrk="1" hangingPunct="1"/>
            <a:r>
              <a:rPr lang="en-US" altLang="zh-CN" sz="2400" dirty="0" smtClean="0">
                <a:ea typeface="TSC UMing S TT" pitchFamily="49" charset="-120"/>
              </a:rPr>
              <a:t>We </a:t>
            </a:r>
            <a:r>
              <a:rPr lang="en-US" altLang="zh-CN" sz="2400" dirty="0">
                <a:ea typeface="TSC UMing S TT" pitchFamily="49" charset="-120"/>
              </a:rPr>
              <a:t>can </a:t>
            </a:r>
            <a:r>
              <a:rPr lang="en-US" altLang="zh-CN" sz="2400" b="1" dirty="0">
                <a:ea typeface="TSC UMing S TT" pitchFamily="49" charset="-120"/>
              </a:rPr>
              <a:t>add as many columns as we need</a:t>
            </a:r>
            <a:r>
              <a:rPr lang="en-US" altLang="zh-CN" sz="2400" dirty="0">
                <a:ea typeface="TSC UMing S TT" pitchFamily="49" charset="-120"/>
              </a:rPr>
              <a:t> to convey the information we find important.  We also can </a:t>
            </a:r>
            <a:r>
              <a:rPr lang="en-US" altLang="zh-CN" sz="2400" b="1" dirty="0">
                <a:ea typeface="TSC UMing S TT" pitchFamily="49" charset="-120"/>
              </a:rPr>
              <a:t>add as many tables as we need</a:t>
            </a:r>
            <a:r>
              <a:rPr lang="en-US" altLang="zh-CN" sz="2400" dirty="0">
                <a:ea typeface="TSC UMing S TT" pitchFamily="49" charset="-120"/>
              </a:rPr>
              <a:t> to capture the one-to-many relationships we consider important.  This ability to add additional information greatly increases our flexibility in capturing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14340" name="Text Box 65"/>
          <p:cNvSpPr txBox="1">
            <a:spLocks noChangeArrowheads="1"/>
          </p:cNvSpPr>
          <p:nvPr/>
        </p:nvSpPr>
        <p:spPr bwMode="auto">
          <a:xfrm>
            <a:off x="271463" y="862013"/>
            <a:ext cx="6140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>
                <a:ea typeface="TSC UMing S TT" pitchFamily="49" charset="-120"/>
              </a:rPr>
              <a:t>One can now sort on the separate columns:</a:t>
            </a: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425450" y="1412875"/>
          <a:ext cx="3798888" cy="701814"/>
        </p:xfrm>
        <a:graphic>
          <a:graphicData uri="http://schemas.openxmlformats.org/drawingml/2006/table">
            <a:tbl>
              <a:tblPr/>
              <a:tblGrid>
                <a:gridCol w="2379663"/>
                <a:gridCol w="1419225"/>
              </a:tblGrid>
              <a:tr h="366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姓名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日期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5"/>
          <p:cNvGraphicFramePr>
            <a:graphicFrameLocks noGrp="1"/>
          </p:cNvGraphicFramePr>
          <p:nvPr/>
        </p:nvGraphicFramePr>
        <p:xfrm>
          <a:off x="387350" y="2354263"/>
          <a:ext cx="8534400" cy="1733748"/>
        </p:xfrm>
        <a:graphic>
          <a:graphicData uri="http://schemas.openxmlformats.org/drawingml/2006/table">
            <a:tbl>
              <a:tblPr/>
              <a:tblGrid>
                <a:gridCol w="2076450"/>
                <a:gridCol w="1555750"/>
                <a:gridCol w="4902200"/>
              </a:tblGrid>
              <a:tr h="6094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人物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Posting Date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任命日期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 Title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官名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5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1059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51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1085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453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68" marB="4566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1086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</a:t>
                      </a:r>
                    </a:p>
                  </a:txBody>
                  <a:tcPr marT="45668" marB="4566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7"/>
          <p:cNvGraphicFramePr>
            <a:graphicFrameLocks noGrp="1"/>
          </p:cNvGraphicFramePr>
          <p:nvPr/>
        </p:nvGraphicFramePr>
        <p:xfrm>
          <a:off x="387350" y="4384675"/>
          <a:ext cx="8561388" cy="2041620"/>
        </p:xfrm>
        <a:graphic>
          <a:graphicData uri="http://schemas.openxmlformats.org/drawingml/2006/table">
            <a:tbl>
              <a:tblPr/>
              <a:tblGrid>
                <a:gridCol w="2370138"/>
                <a:gridCol w="3276600"/>
                <a:gridCol w="2914650"/>
              </a:tblGrid>
              <a:tr h="365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人物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 Type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社會關係人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 member 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(not applicable)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 Dun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by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Chao Buzhi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晁補之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Fan Chunli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Ding Du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14404" name="Line 67"/>
          <p:cNvSpPr>
            <a:spLocks noChangeShapeType="1"/>
          </p:cNvSpPr>
          <p:nvPr/>
        </p:nvSpPr>
        <p:spPr bwMode="auto">
          <a:xfrm>
            <a:off x="6327775" y="2038350"/>
            <a:ext cx="0" cy="31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4405" name="Line 68"/>
          <p:cNvSpPr>
            <a:spLocks noChangeShapeType="1"/>
          </p:cNvSpPr>
          <p:nvPr/>
        </p:nvSpPr>
        <p:spPr bwMode="auto">
          <a:xfrm>
            <a:off x="4297363" y="4071938"/>
            <a:ext cx="0" cy="31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14406" name="Line 69"/>
          <p:cNvSpPr>
            <a:spLocks noChangeShapeType="1"/>
          </p:cNvSpPr>
          <p:nvPr/>
        </p:nvSpPr>
        <p:spPr bwMode="auto">
          <a:xfrm>
            <a:off x="7473950" y="4068763"/>
            <a:ext cx="0" cy="31432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15364" name="TextBox 1"/>
          <p:cNvSpPr txBox="1">
            <a:spLocks noChangeArrowheads="1"/>
          </p:cNvSpPr>
          <p:nvPr/>
        </p:nvSpPr>
        <p:spPr bwMode="auto">
          <a:xfrm>
            <a:off x="395288" y="1125538"/>
            <a:ext cx="82804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/>
              <a:t>This ability to sort on individual columns in the tables may seem like a minor advantage.</a:t>
            </a:r>
            <a:br>
              <a:rPr lang="en-US" sz="2400"/>
            </a:br>
            <a:endParaRPr lang="en-US" sz="2400"/>
          </a:p>
          <a:p>
            <a:pPr eaLnBrk="1" hangingPunct="1"/>
            <a:r>
              <a:rPr lang="en-US" sz="2400"/>
              <a:t>But in fact </a:t>
            </a:r>
            <a:r>
              <a:rPr lang="en-US" sz="2400" b="1"/>
              <a:t>it changes how we approach the data</a:t>
            </a:r>
            <a:r>
              <a:rPr lang="en-US" sz="2400"/>
              <a:t>:</a:t>
            </a:r>
            <a:br>
              <a:rPr lang="en-US" sz="2400"/>
            </a:br>
            <a:endParaRPr lang="en-US" sz="2400"/>
          </a:p>
          <a:p>
            <a:pPr eaLnBrk="1" hangingPunct="1"/>
            <a:r>
              <a:rPr lang="en-US" sz="2400"/>
              <a:t>We no longer are looking just at the </a:t>
            </a:r>
            <a:r>
              <a:rPr lang="en-US" sz="2400" b="1">
                <a:solidFill>
                  <a:srgbClr val="FF0000"/>
                </a:solidFill>
              </a:rPr>
              <a:t>people</a:t>
            </a:r>
            <a:r>
              <a:rPr lang="en-US" sz="2400"/>
              <a:t> in the first column:  we can begin to explore systematically specific </a:t>
            </a:r>
            <a:r>
              <a:rPr lang="en-US" sz="2400" b="1">
                <a:solidFill>
                  <a:srgbClr val="FF0000"/>
                </a:solidFill>
              </a:rPr>
              <a:t>offices</a:t>
            </a:r>
            <a:r>
              <a:rPr lang="en-US" sz="2400"/>
              <a:t> in the POSTINGS table and </a:t>
            </a:r>
            <a:r>
              <a:rPr lang="en-US" sz="2400" b="1">
                <a:solidFill>
                  <a:srgbClr val="FF0000"/>
                </a:solidFill>
              </a:rPr>
              <a:t>types of associations</a:t>
            </a:r>
            <a:r>
              <a:rPr lang="en-US" sz="2400"/>
              <a:t> in the ASSOCIATIONS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16388" name="TextBox 1"/>
          <p:cNvSpPr txBox="1">
            <a:spLocks noChangeArrowheads="1"/>
          </p:cNvSpPr>
          <p:nvPr/>
        </p:nvSpPr>
        <p:spPr bwMode="auto">
          <a:xfrm>
            <a:off x="395288" y="836613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/>
              <a:t>We started with a single table –</a:t>
            </a:r>
            <a:br>
              <a:rPr lang="en-US" sz="2400"/>
            </a:br>
            <a:r>
              <a:rPr lang="en-US" sz="2400"/>
              <a:t/>
            </a:r>
            <a:br>
              <a:rPr lang="en-US" sz="2400"/>
            </a:br>
            <a:r>
              <a:rPr lang="en-US" sz="2400"/>
              <a:t>a </a:t>
            </a:r>
            <a:r>
              <a:rPr lang="ja-JP" altLang="en-US" sz="2400"/>
              <a:t>“</a:t>
            </a:r>
            <a:r>
              <a:rPr lang="en-US" altLang="ja-JP" sz="2400"/>
              <a:t>Flat</a:t>
            </a:r>
            <a:r>
              <a:rPr lang="ja-JP" altLang="en-US" sz="2400"/>
              <a:t>”</a:t>
            </a:r>
            <a:r>
              <a:rPr lang="en-US" altLang="ja-JP" sz="2400"/>
              <a:t> database looking at a single entity: PEOPLE.</a:t>
            </a:r>
            <a:endParaRPr lang="en-US" sz="2400"/>
          </a:p>
        </p:txBody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261938" y="2276475"/>
            <a:ext cx="2705100" cy="3819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TW" altLang="en-US" sz="2400">
                <a:ea typeface="PMingLiU" pitchFamily="18" charset="-120"/>
              </a:rPr>
              <a:t>  </a:t>
            </a:r>
            <a:r>
              <a:rPr lang="zh-TW" altLang="en-US" sz="2000">
                <a:ea typeface="PMingLiU" pitchFamily="18" charset="-120"/>
              </a:rPr>
              <a:t/>
            </a:r>
            <a:br>
              <a:rPr lang="zh-TW" altLang="en-US" sz="2000">
                <a:ea typeface="PMingLiU" pitchFamily="18" charset="-120"/>
              </a:rPr>
            </a:br>
            <a:r>
              <a:rPr lang="zh-TW" altLang="en-US" sz="2000">
                <a:ea typeface="PMingLiU" pitchFamily="18" charset="-120"/>
              </a:rPr>
              <a:t>     </a:t>
            </a:r>
            <a:r>
              <a:rPr lang="en-US" altLang="zh-TW" sz="200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People Table</a:t>
            </a:r>
            <a:r>
              <a:rPr lang="en-US" altLang="zh-TW" sz="2000">
                <a:ea typeface="PMingLiU" pitchFamily="18" charset="-120"/>
              </a:rPr>
              <a:t/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     PersonID</a:t>
            </a:r>
            <a:br>
              <a:rPr lang="en-US" altLang="zh-TW" sz="2000">
                <a:ea typeface="PMingLiU" pitchFamily="18" charset="-120"/>
              </a:rPr>
            </a:br>
            <a:r>
              <a:rPr lang="en-US" altLang="zh-TW" sz="2000">
                <a:ea typeface="PMingLiU" pitchFamily="18" charset="-120"/>
              </a:rPr>
              <a:t>     </a:t>
            </a:r>
            <a: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Name</a:t>
            </a:r>
            <a:b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Birth Year</a:t>
            </a:r>
            <a:b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Death Year</a:t>
            </a:r>
            <a:b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Associates</a:t>
            </a:r>
            <a:b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Birthplace</a:t>
            </a:r>
            <a:b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Entry into Office</a:t>
            </a:r>
            <a:b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Official Career</a:t>
            </a:r>
            <a:b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Writings</a:t>
            </a:r>
            <a:br>
              <a:rPr lang="en-US" altLang="zh-TW" sz="20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</a:br>
            <a:endParaRPr lang="en-US" altLang="zh-TW" sz="20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graphicFrame>
        <p:nvGraphicFramePr>
          <p:cNvPr id="7" name="Group 6"/>
          <p:cNvGraphicFramePr>
            <a:graphicFrameLocks noGrp="1"/>
          </p:cNvGraphicFramePr>
          <p:nvPr/>
        </p:nvGraphicFramePr>
        <p:xfrm>
          <a:off x="3155950" y="2295525"/>
          <a:ext cx="5945188" cy="3886200"/>
        </p:xfrm>
        <a:graphic>
          <a:graphicData uri="http://schemas.openxmlformats.org/drawingml/2006/table">
            <a:tbl>
              <a:tblPr/>
              <a:tblGrid>
                <a:gridCol w="908050"/>
                <a:gridCol w="738188"/>
                <a:gridCol w="1651000"/>
                <a:gridCol w="264795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Official Career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(1) 1059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Auditor; (2) 1085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Chancellery; (3) 1086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[….]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(1) Yuanyou coalition member 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); (2) An Dun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by; (3) Chao Buzhi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晁補之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by; (4) Chen Jian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陳薦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for; (5) Chen Min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陳敏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Honored by; (6) Cheng Yi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程頤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Recommended; (7) Ding Du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for; (8) Fan Chunli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of;  [….]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17412" name="TextBox 1"/>
          <p:cNvSpPr txBox="1">
            <a:spLocks noChangeArrowheads="1"/>
          </p:cNvSpPr>
          <p:nvPr/>
        </p:nvSpPr>
        <p:spPr bwMode="auto">
          <a:xfrm>
            <a:off x="395288" y="1125538"/>
            <a:ext cx="82804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 dirty="0"/>
              <a:t>By breaking the one-to-many </a:t>
            </a:r>
            <a:r>
              <a:rPr lang="en-US" sz="2400" dirty="0" smtClean="0"/>
              <a:t>relationships into separate tables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one person / many postings</a:t>
            </a:r>
            <a:br>
              <a:rPr lang="en-US" sz="2400" dirty="0"/>
            </a:br>
            <a:r>
              <a:rPr lang="en-US" sz="2400" dirty="0"/>
              <a:t>	one person / many associations</a:t>
            </a:r>
            <a:br>
              <a:rPr lang="en-US" sz="2400" dirty="0"/>
            </a:br>
            <a:r>
              <a:rPr lang="en-US" sz="2400" dirty="0"/>
              <a:t>	one person / many kin</a:t>
            </a:r>
            <a:br>
              <a:rPr lang="en-US" sz="2400" dirty="0"/>
            </a:br>
            <a:r>
              <a:rPr lang="en-US" sz="2400" dirty="0"/>
              <a:t>	one person / many texts</a:t>
            </a:r>
            <a:br>
              <a:rPr lang="en-US" sz="2400" dirty="0"/>
            </a:br>
            <a:r>
              <a:rPr lang="en-US" sz="2400" dirty="0" smtClean="0"/>
              <a:t>we </a:t>
            </a:r>
            <a:r>
              <a:rPr lang="en-US" sz="2400" dirty="0"/>
              <a:t>have changed from a flat database with a single entity (people) to a </a:t>
            </a:r>
            <a:r>
              <a:rPr lang="en-US" sz="2400" b="1" dirty="0"/>
              <a:t>relational database.</a:t>
            </a:r>
            <a:br>
              <a:rPr lang="en-US" sz="2400" b="1" dirty="0"/>
            </a:br>
            <a:endParaRPr lang="en-US" sz="2400" b="1" dirty="0"/>
          </a:p>
          <a:p>
            <a:pPr eaLnBrk="1" hangingPunct="1"/>
            <a:r>
              <a:rPr lang="en-US" sz="2400" dirty="0"/>
              <a:t>As the name suggests, a relational database </a:t>
            </a:r>
            <a:r>
              <a:rPr lang="en-US" sz="2400" b="1" dirty="0">
                <a:solidFill>
                  <a:srgbClr val="FF0000"/>
                </a:solidFill>
              </a:rPr>
              <a:t>relates data connecting many entities</a:t>
            </a:r>
            <a:r>
              <a:rPr lang="en-US" sz="2400" dirty="0"/>
              <a:t>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In practice, what does this mean?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395288" y="1935163"/>
          <a:ext cx="3798887" cy="701814"/>
        </p:xfrm>
        <a:graphic>
          <a:graphicData uri="http://schemas.openxmlformats.org/drawingml/2006/table">
            <a:tbl>
              <a:tblPr/>
              <a:tblGrid>
                <a:gridCol w="2379662"/>
                <a:gridCol w="1419225"/>
              </a:tblGrid>
              <a:tr h="366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姓名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日期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"/>
          <p:cNvGraphicFramePr>
            <a:graphicFrameLocks noGrp="1"/>
          </p:cNvGraphicFramePr>
          <p:nvPr/>
        </p:nvGraphicFramePr>
        <p:xfrm>
          <a:off x="377825" y="5006975"/>
          <a:ext cx="8534400" cy="1733951"/>
        </p:xfrm>
        <a:graphic>
          <a:graphicData uri="http://schemas.openxmlformats.org/drawingml/2006/table">
            <a:tbl>
              <a:tblPr/>
              <a:tblGrid>
                <a:gridCol w="2076450"/>
                <a:gridCol w="1695450"/>
                <a:gridCol w="4762500"/>
              </a:tblGrid>
              <a:tr h="609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人物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Posting Date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任命日期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 Title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官名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1059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3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377825" y="2781300"/>
          <a:ext cx="8561388" cy="2041620"/>
        </p:xfrm>
        <a:graphic>
          <a:graphicData uri="http://schemas.openxmlformats.org/drawingml/2006/table">
            <a:tbl>
              <a:tblPr/>
              <a:tblGrid>
                <a:gridCol w="2370138"/>
                <a:gridCol w="3276600"/>
                <a:gridCol w="2914650"/>
              </a:tblGrid>
              <a:tr h="365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人物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 Type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社會關係人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 member 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(not applicable)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An Dun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by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Chao Buzhi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晁補之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Fan Chunli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Ding Du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8499" name="Text Box 65"/>
          <p:cNvSpPr txBox="1">
            <a:spLocks noChangeArrowheads="1"/>
          </p:cNvSpPr>
          <p:nvPr/>
        </p:nvSpPr>
        <p:spPr bwMode="auto">
          <a:xfrm>
            <a:off x="271463" y="692150"/>
            <a:ext cx="3525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800">
                <a:ea typeface="TSC UMing S TT" pitchFamily="49" charset="-120"/>
              </a:rPr>
              <a:t>Relational Database:</a:t>
            </a:r>
          </a:p>
        </p:txBody>
      </p:sp>
      <p:sp>
        <p:nvSpPr>
          <p:cNvPr id="18500" name="Text Box 70"/>
          <p:cNvSpPr txBox="1">
            <a:spLocks noChangeArrowheads="1"/>
          </p:cNvSpPr>
          <p:nvPr/>
        </p:nvSpPr>
        <p:spPr bwMode="auto">
          <a:xfrm>
            <a:off x="5078413" y="765175"/>
            <a:ext cx="26622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 b="1" u="sng">
                <a:ea typeface="TSC UMing S TT" pitchFamily="49" charset="-120"/>
              </a:rPr>
              <a:t>Many Entities</a:t>
            </a:r>
            <a:r>
              <a:rPr lang="zh-CN" altLang="en-US" sz="2400">
                <a:ea typeface="TSC UMing S TT" pitchFamily="49" charset="-120"/>
              </a:rPr>
              <a:t/>
            </a:r>
            <a:br>
              <a:rPr lang="zh-CN" altLang="en-US" sz="2400">
                <a:ea typeface="TSC UMing S TT" pitchFamily="49" charset="-120"/>
              </a:rPr>
            </a:br>
            <a:r>
              <a:rPr lang="en-US" altLang="zh-CN" sz="2400">
                <a:ea typeface="TSC UMing S TT" pitchFamily="49" charset="-120"/>
              </a:rPr>
              <a:t>People</a:t>
            </a:r>
            <a:endParaRPr lang="zh-CN" altLang="en-US" sz="2400">
              <a:ea typeface="PMingLiU" pitchFamily="18" charset="-120"/>
            </a:endParaRPr>
          </a:p>
          <a:p>
            <a:pPr eaLnBrk="1" hangingPunct="1"/>
            <a:r>
              <a:rPr lang="en-US" altLang="zh-CN" sz="2400">
                <a:ea typeface="TSC UMing S TT" pitchFamily="49" charset="-120"/>
              </a:rPr>
              <a:t>Association Types</a:t>
            </a:r>
            <a:endParaRPr lang="zh-CN" altLang="en-US" sz="2400">
              <a:ea typeface="TSC UMing S TT" pitchFamily="49" charset="-120"/>
            </a:endParaRPr>
          </a:p>
          <a:p>
            <a:pPr eaLnBrk="1" hangingPunct="1"/>
            <a:r>
              <a:rPr lang="en-US" altLang="zh-CN" sz="2400">
                <a:ea typeface="TSC UMing S TT" pitchFamily="49" charset="-120"/>
              </a:rPr>
              <a:t>Offices</a:t>
            </a:r>
            <a:endParaRPr lang="zh-CN" altLang="en-US" sz="2400">
              <a:ea typeface="SimSun" pitchFamily="2" charset="-122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1835150" y="1341438"/>
            <a:ext cx="3168650" cy="5746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4427538" y="1781175"/>
            <a:ext cx="650875" cy="1000125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651500" y="2281238"/>
            <a:ext cx="215900" cy="273208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395288" y="1935163"/>
          <a:ext cx="3798887" cy="701814"/>
        </p:xfrm>
        <a:graphic>
          <a:graphicData uri="http://schemas.openxmlformats.org/drawingml/2006/table">
            <a:tbl>
              <a:tblPr/>
              <a:tblGrid>
                <a:gridCol w="2379662"/>
                <a:gridCol w="1419225"/>
              </a:tblGrid>
              <a:tr h="3665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姓名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日期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3"/>
          <p:cNvGraphicFramePr>
            <a:graphicFrameLocks noGrp="1"/>
          </p:cNvGraphicFramePr>
          <p:nvPr/>
        </p:nvGraphicFramePr>
        <p:xfrm>
          <a:off x="377825" y="5006975"/>
          <a:ext cx="8534400" cy="1733951"/>
        </p:xfrm>
        <a:graphic>
          <a:graphicData uri="http://schemas.openxmlformats.org/drawingml/2006/table">
            <a:tbl>
              <a:tblPr/>
              <a:tblGrid>
                <a:gridCol w="2076450"/>
                <a:gridCol w="1695450"/>
                <a:gridCol w="4762500"/>
              </a:tblGrid>
              <a:tr h="6093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人物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Posting Date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任命日期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 Title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官名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1059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51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1085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3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11" marB="457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1086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</a:t>
                      </a: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5"/>
          <p:cNvGraphicFramePr>
            <a:graphicFrameLocks noGrp="1"/>
          </p:cNvGraphicFramePr>
          <p:nvPr/>
        </p:nvGraphicFramePr>
        <p:xfrm>
          <a:off x="377825" y="2781300"/>
          <a:ext cx="8561388" cy="2041620"/>
        </p:xfrm>
        <a:graphic>
          <a:graphicData uri="http://schemas.openxmlformats.org/drawingml/2006/table">
            <a:tbl>
              <a:tblPr/>
              <a:tblGrid>
                <a:gridCol w="2370138"/>
                <a:gridCol w="3276600"/>
                <a:gridCol w="2914650"/>
              </a:tblGrid>
              <a:tr h="3656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人物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 Type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Associate </a:t>
                      </a: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社會關係人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 member 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(not applicable)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An Dun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by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Chao Buzhi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晁補之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Fan Chunli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1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75" marB="456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  <a:cs typeface="Arial" pitchFamily="34" charset="0"/>
                        </a:rPr>
                        <a:t>Ding Du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</a:t>
                      </a:r>
                    </a:p>
                  </a:txBody>
                  <a:tcPr marT="45675" marB="4567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19523" name="Text Box 65"/>
          <p:cNvSpPr txBox="1">
            <a:spLocks noChangeArrowheads="1"/>
          </p:cNvSpPr>
          <p:nvPr/>
        </p:nvSpPr>
        <p:spPr bwMode="auto">
          <a:xfrm>
            <a:off x="271463" y="692150"/>
            <a:ext cx="35258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800">
                <a:ea typeface="TSC UMing S TT" pitchFamily="49" charset="-120"/>
              </a:rPr>
              <a:t>Relational Database:</a:t>
            </a:r>
          </a:p>
        </p:txBody>
      </p:sp>
      <p:sp>
        <p:nvSpPr>
          <p:cNvPr id="19524" name="Text Box 70"/>
          <p:cNvSpPr txBox="1">
            <a:spLocks noChangeArrowheads="1"/>
          </p:cNvSpPr>
          <p:nvPr/>
        </p:nvSpPr>
        <p:spPr bwMode="auto">
          <a:xfrm>
            <a:off x="4500563" y="765175"/>
            <a:ext cx="469106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>
                <a:ea typeface="TSC UMing S TT" pitchFamily="49" charset="-120"/>
              </a:rPr>
              <a:t>The second and third tables here </a:t>
            </a:r>
            <a:br>
              <a:rPr lang="en-US" altLang="zh-CN" sz="2400">
                <a:ea typeface="TSC UMing S TT" pitchFamily="49" charset="-120"/>
              </a:rPr>
            </a:br>
            <a:r>
              <a:rPr lang="en-US" altLang="zh-CN" sz="2400">
                <a:ea typeface="TSC UMing S TT" pitchFamily="49" charset="-120"/>
              </a:rPr>
              <a:t>give us links between entities of </a:t>
            </a:r>
            <a:br>
              <a:rPr lang="en-US" altLang="zh-CN" sz="2400">
                <a:ea typeface="TSC UMing S TT" pitchFamily="49" charset="-120"/>
              </a:rPr>
            </a:br>
            <a:r>
              <a:rPr lang="en-US" altLang="zh-CN" sz="2400">
                <a:ea typeface="TSC UMing S TT" pitchFamily="49" charset="-120"/>
              </a:rPr>
              <a:t>type PEOPLE and entities of type ASSOCIATIONS and OFFICES</a:t>
            </a:r>
            <a:endParaRPr lang="zh-CN" altLang="en-US" sz="240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457200" y="2349500"/>
            <a:ext cx="840105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TW" sz="2800" b="1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Entity Relations Modeling</a:t>
            </a:r>
            <a:r>
              <a:rPr lang="en-US" altLang="zh-TW" sz="28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:</a:t>
            </a:r>
            <a:br>
              <a:rPr lang="en-US" altLang="zh-TW" sz="28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</a:br>
            <a:r>
              <a:rPr lang="en-US" altLang="zh-TW" sz="28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Abstracting the features of the Biographical World</a:t>
            </a:r>
            <a:endParaRPr lang="zh-TW" altLang="en-US" sz="3200" b="1">
              <a:solidFill>
                <a:schemeClr val="tx2"/>
              </a:solidFill>
              <a:ea typeface="PMingLiU" pitchFamily="18" charset="-120"/>
            </a:endParaRP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3813175" y="3687763"/>
            <a:ext cx="1392238" cy="461962"/>
          </a:xfrm>
          <a:prstGeom prst="rect">
            <a:avLst/>
          </a:prstGeom>
          <a:solidFill>
            <a:srgbClr val="FF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Person</a:t>
            </a:r>
            <a:endParaRPr lang="zh-CN" altLang="en-US" sz="2400" b="1">
              <a:solidFill>
                <a:srgbClr val="0000FF"/>
              </a:solidFill>
              <a:ea typeface="PMingLiU" pitchFamily="18" charset="-12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217488" y="3687763"/>
            <a:ext cx="3108325" cy="46196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Association Types</a:t>
            </a:r>
            <a:endParaRPr lang="zh-CN" altLang="en-US" sz="2400">
              <a:ea typeface="PMingLiU" pitchFamily="18" charset="-120"/>
            </a:endParaRP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2011363" y="6267450"/>
            <a:ext cx="1768475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Association</a:t>
            </a:r>
            <a:endParaRPr lang="zh-CN" altLang="en-US" sz="2400">
              <a:solidFill>
                <a:srgbClr val="0000FF"/>
              </a:solidFill>
              <a:ea typeface="PMingLiU" pitchFamily="18" charset="-120"/>
            </a:endParaRPr>
          </a:p>
        </p:txBody>
      </p:sp>
      <p:sp>
        <p:nvSpPr>
          <p:cNvPr id="20488" name="Line 11"/>
          <p:cNvSpPr>
            <a:spLocks noChangeShapeType="1"/>
          </p:cNvSpPr>
          <p:nvPr/>
        </p:nvSpPr>
        <p:spPr bwMode="auto">
          <a:xfrm>
            <a:off x="1692275" y="4149725"/>
            <a:ext cx="9747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5649913" y="3687763"/>
            <a:ext cx="1171575" cy="46196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Place</a:t>
            </a:r>
            <a:endParaRPr lang="zh-CN" altLang="en-US" sz="2400" b="1">
              <a:solidFill>
                <a:srgbClr val="0000FF"/>
              </a:solidFill>
              <a:ea typeface="PMingLiU" pitchFamily="18" charset="-120"/>
            </a:endParaRPr>
          </a:p>
        </p:txBody>
      </p:sp>
      <p:sp>
        <p:nvSpPr>
          <p:cNvPr id="20490" name="Text Box 23"/>
          <p:cNvSpPr txBox="1">
            <a:spLocks noChangeArrowheads="1"/>
          </p:cNvSpPr>
          <p:nvPr/>
        </p:nvSpPr>
        <p:spPr bwMode="auto">
          <a:xfrm>
            <a:off x="7240588" y="3687763"/>
            <a:ext cx="1454150" cy="461962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>
                <a:solidFill>
                  <a:srgbClr val="0000FF"/>
                </a:solidFill>
                <a:ea typeface="Arial Unicode MS" pitchFamily="34" charset="-128"/>
                <a:cs typeface="Arial Unicode MS" pitchFamily="34" charset="-128"/>
              </a:rPr>
              <a:t>Offices</a:t>
            </a:r>
            <a:endParaRPr lang="zh-CN" altLang="en-US" sz="2400" b="1">
              <a:solidFill>
                <a:srgbClr val="0000FF"/>
              </a:solidFill>
              <a:ea typeface="PMingLiU" pitchFamily="18" charset="-120"/>
            </a:endParaRPr>
          </a:p>
        </p:txBody>
      </p:sp>
      <p:sp>
        <p:nvSpPr>
          <p:cNvPr id="20491" name="Text Box 24"/>
          <p:cNvSpPr txBox="1">
            <a:spLocks noChangeArrowheads="1"/>
          </p:cNvSpPr>
          <p:nvPr/>
        </p:nvSpPr>
        <p:spPr bwMode="auto">
          <a:xfrm>
            <a:off x="5311775" y="6267450"/>
            <a:ext cx="1420813" cy="4667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solidFill>
                  <a:srgbClr val="0000FF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Postings</a:t>
            </a:r>
            <a:endParaRPr lang="zh-CN" altLang="en-US" sz="2400">
              <a:solidFill>
                <a:srgbClr val="0000FF"/>
              </a:solidFill>
              <a:ea typeface="PMingLiU" pitchFamily="18" charset="-120"/>
            </a:endParaRPr>
          </a:p>
        </p:txBody>
      </p:sp>
      <p:sp>
        <p:nvSpPr>
          <p:cNvPr id="20492" name="Line 25"/>
          <p:cNvSpPr>
            <a:spLocks noChangeShapeType="1"/>
          </p:cNvSpPr>
          <p:nvPr/>
        </p:nvSpPr>
        <p:spPr bwMode="auto">
          <a:xfrm flipH="1" flipV="1">
            <a:off x="4267200" y="4165600"/>
            <a:ext cx="1397000" cy="210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Line 26"/>
          <p:cNvSpPr>
            <a:spLocks noChangeShapeType="1"/>
          </p:cNvSpPr>
          <p:nvPr/>
        </p:nvSpPr>
        <p:spPr bwMode="auto">
          <a:xfrm flipH="1">
            <a:off x="6019800" y="4124325"/>
            <a:ext cx="41275" cy="2143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4" name="Line 27"/>
          <p:cNvSpPr>
            <a:spLocks noChangeShapeType="1"/>
          </p:cNvSpPr>
          <p:nvPr/>
        </p:nvSpPr>
        <p:spPr bwMode="auto">
          <a:xfrm flipH="1">
            <a:off x="6413500" y="4164013"/>
            <a:ext cx="1597025" cy="2103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5" name="Line 33"/>
          <p:cNvSpPr>
            <a:spLocks noChangeShapeType="1"/>
          </p:cNvSpPr>
          <p:nvPr/>
        </p:nvSpPr>
        <p:spPr bwMode="auto">
          <a:xfrm flipH="1">
            <a:off x="3054350" y="4179888"/>
            <a:ext cx="1214438" cy="2087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Text Box 34"/>
          <p:cNvSpPr txBox="1">
            <a:spLocks noChangeArrowheads="1"/>
          </p:cNvSpPr>
          <p:nvPr/>
        </p:nvSpPr>
        <p:spPr bwMode="auto">
          <a:xfrm>
            <a:off x="1346200" y="5048250"/>
            <a:ext cx="1062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is an </a:t>
            </a:r>
          </a:p>
        </p:txBody>
      </p:sp>
      <p:sp>
        <p:nvSpPr>
          <p:cNvPr id="20497" name="Text Box 35"/>
          <p:cNvSpPr txBox="1">
            <a:spLocks noChangeArrowheads="1"/>
          </p:cNvSpPr>
          <p:nvPr/>
        </p:nvSpPr>
        <p:spPr bwMode="auto">
          <a:xfrm>
            <a:off x="7156450" y="5200650"/>
            <a:ext cx="654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is a </a:t>
            </a:r>
          </a:p>
        </p:txBody>
      </p:sp>
      <p:sp>
        <p:nvSpPr>
          <p:cNvPr id="20498" name="Text Box 36"/>
          <p:cNvSpPr txBox="1">
            <a:spLocks noChangeArrowheads="1"/>
          </p:cNvSpPr>
          <p:nvPr/>
        </p:nvSpPr>
        <p:spPr bwMode="auto">
          <a:xfrm>
            <a:off x="3130550" y="5016500"/>
            <a:ext cx="955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TSC UMing S TT" pitchFamily="49" charset="-120"/>
              </a:rPr>
              <a:t>has an</a:t>
            </a:r>
          </a:p>
        </p:txBody>
      </p:sp>
      <p:sp>
        <p:nvSpPr>
          <p:cNvPr id="20499" name="Text Box 37"/>
          <p:cNvSpPr txBox="1">
            <a:spLocks noChangeArrowheads="1"/>
          </p:cNvSpPr>
          <p:nvPr/>
        </p:nvSpPr>
        <p:spPr bwMode="auto">
          <a:xfrm>
            <a:off x="5686425" y="5048250"/>
            <a:ext cx="795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is  at </a:t>
            </a:r>
          </a:p>
        </p:txBody>
      </p:sp>
      <p:sp>
        <p:nvSpPr>
          <p:cNvPr id="20500" name="Text Box 38"/>
          <p:cNvSpPr txBox="1">
            <a:spLocks noChangeArrowheads="1"/>
          </p:cNvSpPr>
          <p:nvPr/>
        </p:nvSpPr>
        <p:spPr bwMode="auto">
          <a:xfrm>
            <a:off x="4483100" y="504825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000">
                <a:ea typeface="TSC UMing S TT" pitchFamily="49" charset="-120"/>
              </a:rPr>
              <a:t>has  a </a:t>
            </a:r>
          </a:p>
        </p:txBody>
      </p:sp>
      <p:sp>
        <p:nvSpPr>
          <p:cNvPr id="20501" name="Rectangle 2"/>
          <p:cNvSpPr txBox="1">
            <a:spLocks noChangeArrowheads="1"/>
          </p:cNvSpPr>
          <p:nvPr/>
        </p:nvSpPr>
        <p:spPr bwMode="auto">
          <a:xfrm>
            <a:off x="539750" y="692150"/>
            <a:ext cx="84010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TW" sz="24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In designing an approach to the “things” we want to explore, we need to think about what interactions (captured by the tables) we want to examine as we accumulate data.</a:t>
            </a:r>
          </a:p>
          <a:p>
            <a:pPr eaLnBrk="1" hangingPunct="1"/>
            <a:r>
              <a:rPr lang="en-US" altLang="zh-TW" sz="2400">
                <a:solidFill>
                  <a:schemeClr val="tx2"/>
                </a:solidFill>
                <a:ea typeface="Arial Unicode MS" pitchFamily="34" charset="-128"/>
                <a:cs typeface="Arial Unicode MS" pitchFamily="34" charset="-128"/>
              </a:rPr>
              <a:t>Thinking about and formalizing these interactions is:</a:t>
            </a:r>
            <a:endParaRPr lang="zh-TW" altLang="en-US" sz="2400">
              <a:solidFill>
                <a:schemeClr val="tx2"/>
              </a:solidFill>
              <a:ea typeface="PMingLiU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187450" y="952500"/>
            <a:ext cx="6840538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zh-CN" sz="1400">
              <a:ea typeface="PMingLiU" pitchFamily="18" charset="-120"/>
            </a:endParaRPr>
          </a:p>
          <a:p>
            <a:pPr algn="ctr" eaLnBrk="1" hangingPunct="1"/>
            <a:endParaRPr lang="en-US" altLang="zh-CN" sz="1400">
              <a:ea typeface="PMingLiU" pitchFamily="18" charset="-120"/>
            </a:endParaRPr>
          </a:p>
          <a:p>
            <a:pPr algn="ctr" eaLnBrk="1" hangingPunct="1"/>
            <a:r>
              <a:rPr lang="en-US" sz="3200"/>
              <a:t>Session One:</a:t>
            </a:r>
            <a:br>
              <a:rPr lang="en-US" sz="3200"/>
            </a:br>
            <a:endParaRPr lang="en-US" sz="3200"/>
          </a:p>
          <a:p>
            <a:pPr algn="ctr" eaLnBrk="1" hangingPunct="1"/>
            <a:r>
              <a:rPr lang="en-US" sz="3200" b="1"/>
              <a:t>From Flatland </a:t>
            </a:r>
            <a:br>
              <a:rPr lang="en-US" sz="3200" b="1"/>
            </a:br>
            <a:r>
              <a:rPr lang="en-US" sz="3200" b="1"/>
              <a:t>to Modeling Historical Experience:</a:t>
            </a:r>
            <a:r>
              <a:rPr lang="en-US" sz="3200"/>
              <a:t> </a:t>
            </a:r>
            <a:br>
              <a:rPr lang="en-US" sz="3200"/>
            </a:br>
            <a:r>
              <a:rPr lang="en-US" sz="3200"/>
              <a:t/>
            </a:r>
            <a:br>
              <a:rPr lang="en-US" sz="3200"/>
            </a:br>
            <a:r>
              <a:rPr lang="en-US" sz="3200"/>
              <a:t>Thinking through Relational Databases</a:t>
            </a:r>
            <a:br>
              <a:rPr lang="en-US" sz="3200"/>
            </a:br>
            <a:endParaRPr lang="en-US" altLang="zh-CN" sz="3200">
              <a:ea typeface="TSC UMing S TT" pitchFamily="49" charset="-120"/>
            </a:endParaRPr>
          </a:p>
        </p:txBody>
      </p:sp>
      <p:pic>
        <p:nvPicPr>
          <p:cNvPr id="307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6350"/>
            <a:ext cx="701675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2787650" y="5759450"/>
            <a:ext cx="3729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zh-CN" sz="2800" smtClean="0">
                <a:ea typeface="TSC UMing S TT" pitchFamily="49" charset="-120"/>
              </a:rPr>
              <a:t>Michael A. Fuller</a:t>
            </a:r>
            <a:endParaRPr lang="zh-CN" altLang="en-US" sz="2800" smtClean="0">
              <a:ea typeface="TSC UMing S TT" pitchFamily="49" charset="-120"/>
            </a:endParaRPr>
          </a:p>
        </p:txBody>
      </p:sp>
      <p:sp>
        <p:nvSpPr>
          <p:cNvPr id="3077" name="TextBox 1"/>
          <p:cNvSpPr txBox="1">
            <a:spLocks noChangeArrowheads="1"/>
          </p:cNvSpPr>
          <p:nvPr/>
        </p:nvSpPr>
        <p:spPr bwMode="auto">
          <a:xfrm>
            <a:off x="0" y="-26988"/>
            <a:ext cx="2124075" cy="97948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China Biographical Database Project (CBDB)</a:t>
            </a:r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21508" name="TextBox 1"/>
          <p:cNvSpPr txBox="1">
            <a:spLocks noChangeArrowheads="1"/>
          </p:cNvSpPr>
          <p:nvPr/>
        </p:nvSpPr>
        <p:spPr bwMode="auto">
          <a:xfrm>
            <a:off x="250825" y="981075"/>
            <a:ext cx="864235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/>
              <a:t>As we design a database based on the material we want to explore, thinking about entities and interactions is a crucial first step.</a:t>
            </a:r>
            <a:br>
              <a:rPr lang="en-US" sz="2400"/>
            </a:br>
            <a:endParaRPr lang="en-US" sz="2400"/>
          </a:p>
          <a:p>
            <a:pPr eaLnBrk="1" hangingPunct="1"/>
            <a:r>
              <a:rPr lang="en-US" sz="2400"/>
              <a:t>However, relational databases have other important features that I would like to introduce because, while seemingly cumbersome, they reduce error and greatly add to the analytic power of the system.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287338" y="1677988"/>
          <a:ext cx="3478212" cy="670416"/>
        </p:xfrm>
        <a:graphic>
          <a:graphicData uri="http://schemas.openxmlformats.org/drawingml/2006/table">
            <a:tbl>
              <a:tblPr/>
              <a:tblGrid>
                <a:gridCol w="2162175"/>
                <a:gridCol w="1316037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姓名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日期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6"/>
          <p:cNvGraphicFramePr>
            <a:graphicFrameLocks noGrp="1"/>
          </p:cNvGraphicFramePr>
          <p:nvPr/>
        </p:nvGraphicFramePr>
        <p:xfrm>
          <a:off x="234950" y="2740025"/>
          <a:ext cx="8870950" cy="1343026"/>
        </p:xfrm>
        <a:graphic>
          <a:graphicData uri="http://schemas.openxmlformats.org/drawingml/2006/table">
            <a:tbl>
              <a:tblPr/>
              <a:tblGrid>
                <a:gridCol w="2039938"/>
                <a:gridCol w="2314575"/>
                <a:gridCol w="4516437"/>
              </a:tblGrid>
              <a:tr h="33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PMingLiU" pitchFamily="18" charset="-120"/>
                        </a:rPr>
                        <a:t>人物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Posting Date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任命日期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 Title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官名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1059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1085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59" marB="45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1086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</a:t>
                      </a:r>
                    </a:p>
                  </a:txBody>
                  <a:tcPr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249238" y="4573588"/>
          <a:ext cx="8561387" cy="2012950"/>
        </p:xfrm>
        <a:graphic>
          <a:graphicData uri="http://schemas.openxmlformats.org/drawingml/2006/table">
            <a:tbl>
              <a:tblPr/>
              <a:tblGrid>
                <a:gridCol w="2370137"/>
                <a:gridCol w="3276600"/>
                <a:gridCol w="2914650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人物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 Type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 member 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(not applicable)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 Dun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Chen Jian(5)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Fan Chunli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Ding Du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2595" name="Text Box 65"/>
          <p:cNvSpPr txBox="1">
            <a:spLocks noChangeArrowheads="1"/>
          </p:cNvSpPr>
          <p:nvPr/>
        </p:nvSpPr>
        <p:spPr bwMode="auto">
          <a:xfrm>
            <a:off x="200025" y="765175"/>
            <a:ext cx="9163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>
                <a:ea typeface="TSC UMing S TT" pitchFamily="49" charset="-120"/>
              </a:rPr>
              <a:t>Let’s return to our earlier tables:  Much of the information in these </a:t>
            </a:r>
            <a:br>
              <a:rPr lang="en-US" altLang="zh-CN" sz="2400">
                <a:ea typeface="TSC UMing S TT" pitchFamily="49" charset="-120"/>
              </a:rPr>
            </a:br>
            <a:r>
              <a:rPr lang="en-US" altLang="zh-CN" sz="2400">
                <a:ea typeface="TSC UMing S TT" pitchFamily="49" charset="-120"/>
              </a:rPr>
              <a:t>tables is very repetitive:  “</a:t>
            </a:r>
            <a:r>
              <a:rPr lang="en-US" altLang="zh-CN" sz="2400">
                <a:ea typeface="SimSun" pitchFamily="2" charset="-122"/>
              </a:rPr>
              <a:t>Sima Guang </a:t>
            </a:r>
            <a:r>
              <a:rPr lang="zh-CN" altLang="en-US" sz="2400">
                <a:ea typeface="SimSun" pitchFamily="2" charset="-122"/>
              </a:rPr>
              <a:t>司馬光</a:t>
            </a:r>
            <a:r>
              <a:rPr lang="en-US" altLang="zh-CN" sz="2400">
                <a:ea typeface="SimSun" pitchFamily="2" charset="-122"/>
              </a:rPr>
              <a:t>” appears 8 times</a:t>
            </a:r>
          </a:p>
        </p:txBody>
      </p:sp>
      <p:sp>
        <p:nvSpPr>
          <p:cNvPr id="22596" name="Text Box 79"/>
          <p:cNvSpPr txBox="1">
            <a:spLocks noChangeArrowheads="1"/>
          </p:cNvSpPr>
          <p:nvPr/>
        </p:nvSpPr>
        <p:spPr bwMode="auto">
          <a:xfrm>
            <a:off x="222250" y="2352675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Postings Data</a:t>
            </a:r>
            <a:endParaRPr lang="zh-CN" altLang="en-US" sz="2000" b="1">
              <a:ea typeface="TSC UMing S TT" pitchFamily="49" charset="-120"/>
            </a:endParaRPr>
          </a:p>
        </p:txBody>
      </p:sp>
      <p:sp>
        <p:nvSpPr>
          <p:cNvPr id="22597" name="Text Box 80"/>
          <p:cNvSpPr txBox="1">
            <a:spLocks noChangeArrowheads="1"/>
          </p:cNvSpPr>
          <p:nvPr/>
        </p:nvSpPr>
        <p:spPr bwMode="auto">
          <a:xfrm>
            <a:off x="222250" y="4178300"/>
            <a:ext cx="2363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Associations Data</a:t>
            </a:r>
            <a:endParaRPr lang="zh-CN" altLang="en-US" sz="2000" b="1">
              <a:ea typeface="TSC UMing S TT" pitchFamily="49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graphicFrame>
        <p:nvGraphicFramePr>
          <p:cNvPr id="5" name="Group 2"/>
          <p:cNvGraphicFramePr>
            <a:graphicFrameLocks noGrp="1"/>
          </p:cNvGraphicFramePr>
          <p:nvPr/>
        </p:nvGraphicFramePr>
        <p:xfrm>
          <a:off x="287338" y="1663700"/>
          <a:ext cx="3962400" cy="669992"/>
        </p:xfrm>
        <a:graphic>
          <a:graphicData uri="http://schemas.openxmlformats.org/drawingml/2006/table">
            <a:tbl>
              <a:tblPr/>
              <a:tblGrid>
                <a:gridCol w="484187"/>
                <a:gridCol w="2162175"/>
                <a:gridCol w="1316038"/>
              </a:tblGrid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marT="45578" marB="455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姓名</a:t>
                      </a:r>
                    </a:p>
                  </a:txBody>
                  <a:tcPr marT="45578" marB="455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日期</a:t>
                      </a:r>
                    </a:p>
                  </a:txBody>
                  <a:tcPr marT="45578" marB="455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marT="45578" marB="455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578" marB="455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578" marB="4557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Group 16"/>
          <p:cNvGraphicFramePr>
            <a:graphicFrameLocks noGrp="1"/>
          </p:cNvGraphicFramePr>
          <p:nvPr/>
        </p:nvGraphicFramePr>
        <p:xfrm>
          <a:off x="234950" y="2814638"/>
          <a:ext cx="8224838" cy="1343026"/>
        </p:xfrm>
        <a:graphic>
          <a:graphicData uri="http://schemas.openxmlformats.org/drawingml/2006/table">
            <a:tbl>
              <a:tblPr/>
              <a:tblGrid>
                <a:gridCol w="1239838"/>
                <a:gridCol w="2376487"/>
                <a:gridCol w="4608513"/>
              </a:tblGrid>
              <a:tr h="33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ID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PMingLiU" pitchFamily="18" charset="-120"/>
                      </a:endParaRPr>
                    </a:p>
                  </a:txBody>
                  <a:tcPr marL="91433" marR="91433" marT="45759" marB="45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Posting Date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任命日期</a:t>
                      </a:r>
                    </a:p>
                  </a:txBody>
                  <a:tcPr marL="91433" marR="91433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 Title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官名</a:t>
                      </a:r>
                    </a:p>
                  </a:txBody>
                  <a:tcPr marL="91433" marR="91433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33" marR="91433" marT="45759" marB="45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1059</a:t>
                      </a:r>
                    </a:p>
                  </a:txBody>
                  <a:tcPr marL="91433" marR="91433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</a:t>
                      </a:r>
                    </a:p>
                  </a:txBody>
                  <a:tcPr marL="91433" marR="91433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6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33" marR="91433" marT="45759" marB="45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1085</a:t>
                      </a:r>
                    </a:p>
                  </a:txBody>
                  <a:tcPr marL="91433" marR="91433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</a:t>
                      </a:r>
                    </a:p>
                  </a:txBody>
                  <a:tcPr marL="91433" marR="91433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33" marR="91433" marT="45759" marB="4575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1086</a:t>
                      </a:r>
                    </a:p>
                  </a:txBody>
                  <a:tcPr marL="91433" marR="91433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</a:t>
                      </a:r>
                    </a:p>
                  </a:txBody>
                  <a:tcPr marL="91433" marR="91433" marT="45759" marB="4575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Group 38"/>
          <p:cNvGraphicFramePr>
            <a:graphicFrameLocks noGrp="1"/>
          </p:cNvGraphicFramePr>
          <p:nvPr/>
        </p:nvGraphicFramePr>
        <p:xfrm>
          <a:off x="249238" y="4648200"/>
          <a:ext cx="6915150" cy="2012950"/>
        </p:xfrm>
        <a:graphic>
          <a:graphicData uri="http://schemas.openxmlformats.org/drawingml/2006/table">
            <a:tbl>
              <a:tblPr/>
              <a:tblGrid>
                <a:gridCol w="1227137"/>
                <a:gridCol w="3095625"/>
                <a:gridCol w="2592388"/>
              </a:tblGrid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Person ID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 Type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Associate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社會關係人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 member (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(not applicable)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 Dun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Chen Jian(5)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陳薦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Fan Chunli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L="91441" marR="914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B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Ding Du </a:t>
                      </a:r>
                      <a:r>
                        <a:rPr kumimoji="0" lang="zh-CN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</a:t>
                      </a:r>
                    </a:p>
                  </a:txBody>
                  <a:tcPr marL="91441" marR="914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3622" name="Text Box 65"/>
          <p:cNvSpPr txBox="1">
            <a:spLocks noChangeArrowheads="1"/>
          </p:cNvSpPr>
          <p:nvPr/>
        </p:nvSpPr>
        <p:spPr bwMode="auto">
          <a:xfrm>
            <a:off x="200025" y="765175"/>
            <a:ext cx="89598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FF"/>
                </a:solidFill>
                <a:ea typeface="TSC UMing S TT" pitchFamily="49" charset="-120"/>
              </a:rPr>
              <a:t>We can eliminate this repetition by assigning Sima Guang an ID </a:t>
            </a:r>
            <a:br>
              <a:rPr lang="en-US" altLang="zh-CN" sz="2400">
                <a:solidFill>
                  <a:srgbClr val="0000FF"/>
                </a:solidFill>
                <a:ea typeface="TSC UMing S TT" pitchFamily="49" charset="-120"/>
              </a:rPr>
            </a:br>
            <a:r>
              <a:rPr lang="en-US" altLang="zh-CN" sz="2400">
                <a:solidFill>
                  <a:srgbClr val="0000FF"/>
                </a:solidFill>
                <a:ea typeface="TSC UMing S TT" pitchFamily="49" charset="-120"/>
              </a:rPr>
              <a:t>and using that ID instead of his name in the other tables:</a:t>
            </a:r>
            <a:endParaRPr lang="zh-CN" altLang="en-US" sz="2800" b="1">
              <a:solidFill>
                <a:srgbClr val="0000FF"/>
              </a:solidFill>
              <a:ea typeface="TSC UMing S TT" pitchFamily="49" charset="-120"/>
            </a:endParaRPr>
          </a:p>
        </p:txBody>
      </p:sp>
      <p:sp>
        <p:nvSpPr>
          <p:cNvPr id="23623" name="Text Box 79"/>
          <p:cNvSpPr txBox="1">
            <a:spLocks noChangeArrowheads="1"/>
          </p:cNvSpPr>
          <p:nvPr/>
        </p:nvSpPr>
        <p:spPr bwMode="auto">
          <a:xfrm>
            <a:off x="222250" y="2427288"/>
            <a:ext cx="292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Postings Data  </a:t>
            </a:r>
            <a:r>
              <a:rPr lang="zh-CN" altLang="en-US" sz="2000" b="1">
                <a:ea typeface="TSC UMing S TT" pitchFamily="49" charset="-120"/>
              </a:rPr>
              <a:t>任官資料</a:t>
            </a:r>
          </a:p>
        </p:txBody>
      </p:sp>
      <p:sp>
        <p:nvSpPr>
          <p:cNvPr id="23624" name="Text Box 80"/>
          <p:cNvSpPr txBox="1">
            <a:spLocks noChangeArrowheads="1"/>
          </p:cNvSpPr>
          <p:nvPr/>
        </p:nvSpPr>
        <p:spPr bwMode="auto">
          <a:xfrm>
            <a:off x="222250" y="4252913"/>
            <a:ext cx="4729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Associations Data  </a:t>
            </a:r>
            <a:r>
              <a:rPr lang="zh-CN" altLang="en-US" sz="2000" b="1">
                <a:ea typeface="TSC UMing S TT" pitchFamily="49" charset="-120"/>
              </a:rPr>
              <a:t>社會關係資料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700" name="Group 172"/>
          <p:cNvGraphicFramePr>
            <a:graphicFrameLocks noGrp="1"/>
          </p:cNvGraphicFramePr>
          <p:nvPr>
            <p:ph sz="quarter" idx="4294967295"/>
          </p:nvPr>
        </p:nvGraphicFramePr>
        <p:xfrm>
          <a:off x="271463" y="1785938"/>
          <a:ext cx="2751137" cy="4240210"/>
        </p:xfrm>
        <a:graphic>
          <a:graphicData uri="http://schemas.openxmlformats.org/drawingml/2006/table">
            <a:tbl>
              <a:tblPr/>
              <a:tblGrid>
                <a:gridCol w="503237"/>
                <a:gridCol w="1362075"/>
                <a:gridCol w="885825"/>
              </a:tblGrid>
              <a:tr h="3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 Dun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Chao Buzhi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晁補之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Chen Jian(5)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陳薦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Chen Min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陳敏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Cheng Yi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程頤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Ding Du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Fan Chunli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620" name="Text Box 90"/>
          <p:cNvSpPr txBox="1">
            <a:spLocks noChangeArrowheads="1"/>
          </p:cNvSpPr>
          <p:nvPr/>
        </p:nvSpPr>
        <p:spPr bwMode="auto">
          <a:xfrm>
            <a:off x="239713" y="115888"/>
            <a:ext cx="8724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>Reorganizing the Data (2nd Version):</a:t>
            </a:r>
            <a:r>
              <a:rPr lang="en-US" altLang="zh-CN" sz="2400">
                <a:ea typeface="TSC UMing S TT" pitchFamily="49" charset="-120"/>
              </a:rPr>
              <a:t/>
            </a:r>
            <a:br>
              <a:rPr lang="en-US" altLang="zh-CN" sz="2400">
                <a:ea typeface="TSC UMing S TT" pitchFamily="49" charset="-120"/>
              </a:rPr>
            </a:br>
            <a:r>
              <a:rPr lang="en-US" altLang="zh-CN" sz="2400">
                <a:ea typeface="TSC UMing S TT" pitchFamily="49" charset="-120"/>
              </a:rPr>
              <a:t>Assign IDs to </a:t>
            </a:r>
            <a:r>
              <a:rPr lang="en-US" altLang="zh-CN" sz="2400" b="1">
                <a:ea typeface="TSC UMing S TT" pitchFamily="49" charset="-120"/>
              </a:rPr>
              <a:t>all instances of entities</a:t>
            </a:r>
            <a:r>
              <a:rPr lang="en-US" altLang="zh-CN" sz="2400">
                <a:ea typeface="TSC UMing S TT" pitchFamily="49" charset="-120"/>
              </a:rPr>
              <a:t> (people, offices, etc.)</a:t>
            </a:r>
            <a:endParaRPr lang="en-US" altLang="zh-CN" sz="3600" b="1">
              <a:solidFill>
                <a:srgbClr val="0000FF"/>
              </a:solidFill>
              <a:ea typeface="TSC UMing S TT" pitchFamily="49" charset="-120"/>
            </a:endParaRPr>
          </a:p>
        </p:txBody>
      </p:sp>
      <p:sp>
        <p:nvSpPr>
          <p:cNvPr id="24621" name="Text Box 177"/>
          <p:cNvSpPr txBox="1">
            <a:spLocks noChangeArrowheads="1"/>
          </p:cNvSpPr>
          <p:nvPr/>
        </p:nvSpPr>
        <p:spPr bwMode="auto">
          <a:xfrm>
            <a:off x="239713" y="1370013"/>
            <a:ext cx="984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People</a:t>
            </a:r>
            <a:endParaRPr lang="zh-CN" altLang="en-US" sz="2000" b="1">
              <a:ea typeface="TSC UMing S TT" pitchFamily="49" charset="-120"/>
            </a:endParaRPr>
          </a:p>
        </p:txBody>
      </p:sp>
      <p:graphicFrame>
        <p:nvGraphicFramePr>
          <p:cNvPr id="150684" name="Group 156"/>
          <p:cNvGraphicFramePr>
            <a:graphicFrameLocks noGrp="1"/>
          </p:cNvGraphicFramePr>
          <p:nvPr>
            <p:ph type="tbl" idx="4294967295"/>
          </p:nvPr>
        </p:nvGraphicFramePr>
        <p:xfrm>
          <a:off x="3389313" y="1284288"/>
          <a:ext cx="2514600" cy="2073422"/>
        </p:xfrm>
        <a:graphic>
          <a:graphicData uri="http://schemas.openxmlformats.org/drawingml/2006/table">
            <a:tbl>
              <a:tblPr/>
              <a:tblGrid>
                <a:gridCol w="457200"/>
                <a:gridCol w="2057400"/>
              </a:tblGrid>
              <a:tr h="304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 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7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31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685" name="Group 157"/>
          <p:cNvGraphicFramePr>
            <a:graphicFrameLocks noGrp="1"/>
          </p:cNvGraphicFramePr>
          <p:nvPr>
            <p:ph type="tbl" idx="4294967295"/>
          </p:nvPr>
        </p:nvGraphicFramePr>
        <p:xfrm>
          <a:off x="3359150" y="3708400"/>
          <a:ext cx="2627313" cy="3079749"/>
        </p:xfrm>
        <a:graphic>
          <a:graphicData uri="http://schemas.openxmlformats.org/drawingml/2006/table">
            <a:tbl>
              <a:tblPr/>
              <a:tblGrid>
                <a:gridCol w="420688"/>
                <a:gridCol w="2206625"/>
              </a:tblGrid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 Type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 coalition member 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by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Honored by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Recommended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4668" name="Text Box 175"/>
          <p:cNvSpPr txBox="1">
            <a:spLocks noChangeArrowheads="1"/>
          </p:cNvSpPr>
          <p:nvPr/>
        </p:nvSpPr>
        <p:spPr bwMode="auto">
          <a:xfrm>
            <a:off x="3282950" y="927100"/>
            <a:ext cx="151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Office Titles</a:t>
            </a:r>
            <a:endParaRPr lang="zh-CN" altLang="en-US" sz="2000" b="1">
              <a:ea typeface="TSC UMing S TT" pitchFamily="49" charset="-120"/>
            </a:endParaRPr>
          </a:p>
        </p:txBody>
      </p:sp>
      <p:sp>
        <p:nvSpPr>
          <p:cNvPr id="24669" name="Text Box 176"/>
          <p:cNvSpPr txBox="1">
            <a:spLocks noChangeArrowheads="1"/>
          </p:cNvSpPr>
          <p:nvPr/>
        </p:nvSpPr>
        <p:spPr bwMode="auto">
          <a:xfrm>
            <a:off x="3240088" y="3357563"/>
            <a:ext cx="2700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Associations</a:t>
            </a:r>
            <a:endParaRPr lang="zh-CN" altLang="en-US" sz="2000">
              <a:ea typeface="TSC UMing S TT" pitchFamily="49" charset="-120"/>
            </a:endParaRPr>
          </a:p>
        </p:txBody>
      </p:sp>
      <p:graphicFrame>
        <p:nvGraphicFramePr>
          <p:cNvPr id="150687" name="Group 159"/>
          <p:cNvGraphicFramePr>
            <a:graphicFrameLocks noGrp="1"/>
          </p:cNvGraphicFramePr>
          <p:nvPr>
            <p:ph type="tbl" idx="4294967295"/>
          </p:nvPr>
        </p:nvGraphicFramePr>
        <p:xfrm>
          <a:off x="6308725" y="1565275"/>
          <a:ext cx="2741613" cy="1436696"/>
        </p:xfrm>
        <a:graphic>
          <a:graphicData uri="http://schemas.openxmlformats.org/drawingml/2006/table">
            <a:tbl>
              <a:tblPr/>
              <a:tblGrid>
                <a:gridCol w="927100"/>
                <a:gridCol w="874713"/>
                <a:gridCol w="939800"/>
              </a:tblGrid>
              <a:tr h="518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Person ID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Office ID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Posting Date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1059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1085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9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1086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4692" name="Text Box 173"/>
          <p:cNvSpPr txBox="1">
            <a:spLocks noChangeArrowheads="1"/>
          </p:cNvSpPr>
          <p:nvPr/>
        </p:nvSpPr>
        <p:spPr bwMode="auto">
          <a:xfrm>
            <a:off x="6284913" y="1196975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Postings Data</a:t>
            </a:r>
          </a:p>
        </p:txBody>
      </p:sp>
      <p:sp>
        <p:nvSpPr>
          <p:cNvPr id="24693" name="Text Box 174"/>
          <p:cNvSpPr txBox="1">
            <a:spLocks noChangeArrowheads="1"/>
          </p:cNvSpPr>
          <p:nvPr/>
        </p:nvSpPr>
        <p:spPr bwMode="auto">
          <a:xfrm>
            <a:off x="6297613" y="3357563"/>
            <a:ext cx="2846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Associations Data</a:t>
            </a:r>
          </a:p>
        </p:txBody>
      </p:sp>
      <p:graphicFrame>
        <p:nvGraphicFramePr>
          <p:cNvPr id="32886" name="Group 118"/>
          <p:cNvGraphicFramePr>
            <a:graphicFrameLocks noGrp="1"/>
          </p:cNvGraphicFramePr>
          <p:nvPr/>
        </p:nvGraphicFramePr>
        <p:xfrm>
          <a:off x="6253163" y="3716338"/>
          <a:ext cx="2641600" cy="2971802"/>
        </p:xfrm>
        <a:graphic>
          <a:graphicData uri="http://schemas.openxmlformats.org/drawingml/2006/table">
            <a:tbl>
              <a:tblPr/>
              <a:tblGrid>
                <a:gridCol w="979487"/>
                <a:gridCol w="900113"/>
                <a:gridCol w="762000"/>
              </a:tblGrid>
              <a:tr h="51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Assoc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Type 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Person ID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Assoc ID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700" name="Group 172"/>
          <p:cNvGraphicFramePr>
            <a:graphicFrameLocks noGrp="1"/>
          </p:cNvGraphicFramePr>
          <p:nvPr>
            <p:ph sz="quarter" idx="4294967295"/>
          </p:nvPr>
        </p:nvGraphicFramePr>
        <p:xfrm>
          <a:off x="271463" y="1785938"/>
          <a:ext cx="2751137" cy="4240210"/>
        </p:xfrm>
        <a:graphic>
          <a:graphicData uri="http://schemas.openxmlformats.org/drawingml/2006/table">
            <a:tbl>
              <a:tblPr/>
              <a:tblGrid>
                <a:gridCol w="503237"/>
                <a:gridCol w="1362075"/>
                <a:gridCol w="885825"/>
              </a:tblGrid>
              <a:tr h="3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An Dun 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Chao Buzhi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晁補之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Chen Jian(5)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陳薦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Chen Min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陳敏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Cheng Yi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程頤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Ding Du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8</a:t>
                      </a:r>
                    </a:p>
                  </a:txBody>
                  <a:tcPr marT="45733" marB="457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Fan Chunli </a:t>
                      </a:r>
                      <a:b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</a:b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</a:t>
                      </a: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33" marB="457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644" name="Text Box 90"/>
          <p:cNvSpPr txBox="1">
            <a:spLocks noChangeArrowheads="1"/>
          </p:cNvSpPr>
          <p:nvPr/>
        </p:nvSpPr>
        <p:spPr bwMode="auto">
          <a:xfrm>
            <a:off x="239713" y="115888"/>
            <a:ext cx="87249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>
                <a:ea typeface="TSC UMing S TT" pitchFamily="49" charset="-120"/>
              </a:rPr>
              <a:t>What we now have are three tables for entities (yellow) and two for interactions between entities (as in the ERM)</a:t>
            </a:r>
            <a:endParaRPr lang="en-US" altLang="zh-CN" sz="3600">
              <a:solidFill>
                <a:srgbClr val="0000FF"/>
              </a:solidFill>
              <a:ea typeface="TSC UMing S TT" pitchFamily="49" charset="-120"/>
            </a:endParaRPr>
          </a:p>
        </p:txBody>
      </p:sp>
      <p:sp>
        <p:nvSpPr>
          <p:cNvPr id="25645" name="Text Box 177"/>
          <p:cNvSpPr txBox="1">
            <a:spLocks noChangeArrowheads="1"/>
          </p:cNvSpPr>
          <p:nvPr/>
        </p:nvSpPr>
        <p:spPr bwMode="auto">
          <a:xfrm>
            <a:off x="239713" y="1370013"/>
            <a:ext cx="984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People</a:t>
            </a:r>
            <a:endParaRPr lang="zh-CN" altLang="en-US" sz="2000" b="1">
              <a:ea typeface="TSC UMing S TT" pitchFamily="49" charset="-120"/>
            </a:endParaRPr>
          </a:p>
        </p:txBody>
      </p:sp>
      <p:graphicFrame>
        <p:nvGraphicFramePr>
          <p:cNvPr id="150684" name="Group 156"/>
          <p:cNvGraphicFramePr>
            <a:graphicFrameLocks noGrp="1"/>
          </p:cNvGraphicFramePr>
          <p:nvPr>
            <p:ph type="tbl" idx="4294967295"/>
          </p:nvPr>
        </p:nvGraphicFramePr>
        <p:xfrm>
          <a:off x="3389313" y="1284288"/>
          <a:ext cx="2514600" cy="2073422"/>
        </p:xfrm>
        <a:graphic>
          <a:graphicData uri="http://schemas.openxmlformats.org/drawingml/2006/table">
            <a:tbl>
              <a:tblPr/>
              <a:tblGrid>
                <a:gridCol w="457200"/>
                <a:gridCol w="2057400"/>
              </a:tblGrid>
              <a:tr h="3047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 Name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79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7316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Dept of Ministries</a:t>
                      </a:r>
                    </a:p>
                  </a:txBody>
                  <a:tcPr marT="45688" marB="4568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685" name="Group 157"/>
          <p:cNvGraphicFramePr>
            <a:graphicFrameLocks noGrp="1"/>
          </p:cNvGraphicFramePr>
          <p:nvPr>
            <p:ph type="tbl" idx="4294967295"/>
          </p:nvPr>
        </p:nvGraphicFramePr>
        <p:xfrm>
          <a:off x="3359150" y="3708400"/>
          <a:ext cx="2627313" cy="3079749"/>
        </p:xfrm>
        <a:graphic>
          <a:graphicData uri="http://schemas.openxmlformats.org/drawingml/2006/table">
            <a:tbl>
              <a:tblPr/>
              <a:tblGrid>
                <a:gridCol w="420688"/>
                <a:gridCol w="2206625"/>
              </a:tblGrid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ID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 Type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 coalition member (</a:t>
                      </a: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91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3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by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5182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4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5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Honored by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6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Recommended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048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7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5692" name="Text Box 175"/>
          <p:cNvSpPr txBox="1">
            <a:spLocks noChangeArrowheads="1"/>
          </p:cNvSpPr>
          <p:nvPr/>
        </p:nvSpPr>
        <p:spPr bwMode="auto">
          <a:xfrm>
            <a:off x="3282950" y="927100"/>
            <a:ext cx="151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Office Titles</a:t>
            </a:r>
            <a:endParaRPr lang="zh-CN" altLang="en-US" sz="2000" b="1">
              <a:ea typeface="TSC UMing S TT" pitchFamily="49" charset="-120"/>
            </a:endParaRPr>
          </a:p>
        </p:txBody>
      </p:sp>
      <p:sp>
        <p:nvSpPr>
          <p:cNvPr id="25693" name="Text Box 176"/>
          <p:cNvSpPr txBox="1">
            <a:spLocks noChangeArrowheads="1"/>
          </p:cNvSpPr>
          <p:nvPr/>
        </p:nvSpPr>
        <p:spPr bwMode="auto">
          <a:xfrm>
            <a:off x="3240088" y="3357563"/>
            <a:ext cx="27003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Associations</a:t>
            </a:r>
            <a:endParaRPr lang="zh-CN" altLang="en-US" sz="2000">
              <a:ea typeface="TSC UMing S TT" pitchFamily="49" charset="-120"/>
            </a:endParaRPr>
          </a:p>
        </p:txBody>
      </p:sp>
      <p:graphicFrame>
        <p:nvGraphicFramePr>
          <p:cNvPr id="150687" name="Group 159"/>
          <p:cNvGraphicFramePr>
            <a:graphicFrameLocks noGrp="1"/>
          </p:cNvGraphicFramePr>
          <p:nvPr>
            <p:ph type="tbl" idx="4294967295"/>
          </p:nvPr>
        </p:nvGraphicFramePr>
        <p:xfrm>
          <a:off x="6308725" y="1565275"/>
          <a:ext cx="2741613" cy="1436696"/>
        </p:xfrm>
        <a:graphic>
          <a:graphicData uri="http://schemas.openxmlformats.org/drawingml/2006/table">
            <a:tbl>
              <a:tblPr/>
              <a:tblGrid>
                <a:gridCol w="927100"/>
                <a:gridCol w="874713"/>
                <a:gridCol w="939800"/>
              </a:tblGrid>
              <a:tr h="5180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Person ID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Office ID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Posting Date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1059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1085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92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71" marB="456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1086</a:t>
                      </a:r>
                    </a:p>
                  </a:txBody>
                  <a:tcPr marT="45671" marB="456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25716" name="Text Box 173"/>
          <p:cNvSpPr txBox="1">
            <a:spLocks noChangeArrowheads="1"/>
          </p:cNvSpPr>
          <p:nvPr/>
        </p:nvSpPr>
        <p:spPr bwMode="auto">
          <a:xfrm>
            <a:off x="6284913" y="1196975"/>
            <a:ext cx="1781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Postings Data</a:t>
            </a:r>
          </a:p>
        </p:txBody>
      </p:sp>
      <p:sp>
        <p:nvSpPr>
          <p:cNvPr id="25717" name="Text Box 174"/>
          <p:cNvSpPr txBox="1">
            <a:spLocks noChangeArrowheads="1"/>
          </p:cNvSpPr>
          <p:nvPr/>
        </p:nvSpPr>
        <p:spPr bwMode="auto">
          <a:xfrm>
            <a:off x="6297613" y="3357563"/>
            <a:ext cx="28463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000">
                <a:ea typeface="TSC UMing S TT" pitchFamily="49" charset="-120"/>
              </a:rPr>
              <a:t>Associations Data</a:t>
            </a:r>
          </a:p>
        </p:txBody>
      </p:sp>
      <p:graphicFrame>
        <p:nvGraphicFramePr>
          <p:cNvPr id="32886" name="Group 118"/>
          <p:cNvGraphicFramePr>
            <a:graphicFrameLocks noGrp="1"/>
          </p:cNvGraphicFramePr>
          <p:nvPr/>
        </p:nvGraphicFramePr>
        <p:xfrm>
          <a:off x="6253163" y="3716338"/>
          <a:ext cx="2641600" cy="2971802"/>
        </p:xfrm>
        <a:graphic>
          <a:graphicData uri="http://schemas.openxmlformats.org/drawingml/2006/table">
            <a:tbl>
              <a:tblPr/>
              <a:tblGrid>
                <a:gridCol w="979487"/>
                <a:gridCol w="900113"/>
                <a:gridCol w="762000"/>
              </a:tblGrid>
              <a:tr h="5183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Assoc</a:t>
                      </a: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 Type ID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Person ID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Assoc ID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49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  <a:tr h="309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1258888" y="836613"/>
            <a:ext cx="65643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400">
                <a:ea typeface="TSC UMing S TT" pitchFamily="49" charset="-120"/>
              </a:rPr>
              <a:t>This reorganization introduces </a:t>
            </a:r>
            <a:br>
              <a:rPr lang="en-US" altLang="zh-CN" sz="2400">
                <a:ea typeface="TSC UMing S TT" pitchFamily="49" charset="-120"/>
              </a:rPr>
            </a:br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>The Second Advantage of </a:t>
            </a:r>
            <a:b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</a:br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>Relational Databases: “Data Normalization”</a:t>
            </a:r>
          </a:p>
        </p:txBody>
      </p:sp>
      <p:sp>
        <p:nvSpPr>
          <p:cNvPr id="26629" name="Rectangle 4"/>
          <p:cNvSpPr txBox="1">
            <a:spLocks noChangeArrowheads="1"/>
          </p:cNvSpPr>
          <p:nvPr/>
        </p:nvSpPr>
        <p:spPr bwMode="auto">
          <a:xfrm>
            <a:off x="344488" y="2349500"/>
            <a:ext cx="8115300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 dirty="0">
                <a:ea typeface="SimSun" pitchFamily="2" charset="-122"/>
              </a:rPr>
              <a:t>That is:</a:t>
            </a:r>
            <a:br>
              <a:rPr lang="en-US" altLang="zh-CN" sz="2400" dirty="0">
                <a:ea typeface="SimSun" pitchFamily="2" charset="-122"/>
              </a:rPr>
            </a:br>
            <a:endParaRPr lang="en-US" altLang="zh-CN" sz="2400" dirty="0">
              <a:ea typeface="SimSun" pitchFamily="2" charset="-122"/>
            </a:endParaRPr>
          </a:p>
          <a:p>
            <a:pPr marL="228600" indent="-228600" eaLnBrk="1" hangingPunct="1">
              <a:buFontTx/>
              <a:buChar char="•"/>
            </a:pPr>
            <a:r>
              <a:rPr lang="en-US" altLang="zh-CN" sz="2400" dirty="0">
                <a:ea typeface="SimSun" pitchFamily="2" charset="-122"/>
              </a:rPr>
              <a:t>Information about entities appears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just once</a:t>
            </a:r>
            <a:r>
              <a:rPr lang="en-US" altLang="zh-CN" sz="2400" dirty="0">
                <a:ea typeface="SimSun" pitchFamily="2" charset="-122"/>
              </a:rPr>
              <a:t> in the database.</a:t>
            </a:r>
          </a:p>
          <a:p>
            <a:pPr marL="228600" indent="-228600" eaLnBrk="1" hangingPunct="1">
              <a:buFontTx/>
              <a:buChar char="•"/>
            </a:pPr>
            <a:r>
              <a:rPr lang="en-US" altLang="zh-CN" sz="2400" dirty="0">
                <a:ea typeface="SimSun" pitchFamily="2" charset="-122"/>
              </a:rPr>
              <a:t>Errors in information need to be corrected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just once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marL="228600" indent="-228600"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400" dirty="0">
                <a:ea typeface="SimSun" pitchFamily="2" charset="-122"/>
              </a:rPr>
              <a:t>New information uses “table-look-up” about entities that </a:t>
            </a:r>
            <a:r>
              <a:rPr lang="en-US" altLang="zh-CN" sz="2400" b="1" dirty="0">
                <a:ea typeface="SimSun" pitchFamily="2" charset="-122"/>
              </a:rPr>
              <a:t>reduces data-entry mistakes</a:t>
            </a:r>
            <a:r>
              <a:rPr lang="en-US" altLang="zh-CN" sz="2400" dirty="0">
                <a:ea typeface="SimSun" pitchFamily="2" charset="-122"/>
              </a:rPr>
              <a:t>.</a:t>
            </a:r>
            <a:endParaRPr lang="zh-CN" altLang="en-US" sz="2400" dirty="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1042988" y="836613"/>
            <a:ext cx="6604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>Second Advantage of Relational Databases:</a:t>
            </a:r>
            <a:b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</a:br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>“Data Normalization”</a:t>
            </a:r>
            <a:b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</a:br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/>
            </a:r>
            <a:b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</a:br>
            <a:r>
              <a:rPr lang="en-US" altLang="zh-CN" sz="2400" b="1">
                <a:ea typeface="TSC UMing S TT" pitchFamily="49" charset="-120"/>
              </a:rPr>
              <a:t>An Example</a:t>
            </a:r>
            <a:endParaRPr lang="en-US" altLang="zh-CN" sz="2400" b="1">
              <a:solidFill>
                <a:srgbClr val="0000FF"/>
              </a:solidFill>
              <a:ea typeface="TSC UMing S TT" pitchFamily="49" charset="-120"/>
            </a:endParaRPr>
          </a:p>
        </p:txBody>
      </p:sp>
      <p:sp>
        <p:nvSpPr>
          <p:cNvPr id="27653" name="Rectangle 4"/>
          <p:cNvSpPr txBox="1">
            <a:spLocks noChangeArrowheads="1"/>
          </p:cNvSpPr>
          <p:nvPr/>
        </p:nvSpPr>
        <p:spPr bwMode="auto">
          <a:xfrm>
            <a:off x="696913" y="2636838"/>
            <a:ext cx="762000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>
                <a:ea typeface="SimSun" pitchFamily="2" charset="-122"/>
              </a:rPr>
              <a:t>People are instances of the </a:t>
            </a:r>
            <a:r>
              <a:rPr lang="en-US" altLang="zh-CN" sz="2400" b="1">
                <a:ea typeface="SimSun" pitchFamily="2" charset="-122"/>
              </a:rPr>
              <a:t>entity PEOPLE</a:t>
            </a:r>
            <a:r>
              <a:rPr lang="en-US" altLang="zh-CN" sz="2400">
                <a:ea typeface="SimSun" pitchFamily="2" charset="-122"/>
              </a:rPr>
              <a:t>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>
                <a:ea typeface="SimSun" pitchFamily="2" charset="-122"/>
              </a:rPr>
              <a:t>Their names are </a:t>
            </a:r>
            <a:r>
              <a:rPr lang="en-US" altLang="zh-CN" sz="2400" i="1">
                <a:ea typeface="SimSun" pitchFamily="2" charset="-122"/>
              </a:rPr>
              <a:t>information</a:t>
            </a:r>
            <a:r>
              <a:rPr lang="en-US" altLang="zh-CN" sz="2400">
                <a:ea typeface="SimSun" pitchFamily="2" charset="-122"/>
              </a:rPr>
              <a:t> about them.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>
                <a:ea typeface="SimSun" pitchFamily="2" charset="-122"/>
              </a:rPr>
              <a:t>Misromanization (</a:t>
            </a:r>
            <a:r>
              <a:rPr lang="zh-TW" altLang="en-US" sz="2400">
                <a:ea typeface="PMingLiU" pitchFamily="18" charset="-120"/>
              </a:rPr>
              <a:t>岑參 </a:t>
            </a:r>
            <a:r>
              <a:rPr lang="en-US" altLang="zh-TW" sz="2400">
                <a:ea typeface="PMingLiU" pitchFamily="18" charset="-120"/>
              </a:rPr>
              <a:t>as “Cen Can”) </a:t>
            </a:r>
            <a:br>
              <a:rPr lang="en-US" altLang="zh-TW" sz="2400">
                <a:ea typeface="PMingLiU" pitchFamily="18" charset="-120"/>
              </a:rPr>
            </a:br>
            <a:r>
              <a:rPr lang="en-US" altLang="zh-TW" sz="2400">
                <a:ea typeface="PMingLiU" pitchFamily="18" charset="-120"/>
              </a:rPr>
              <a:t>needs to be corrected </a:t>
            </a:r>
            <a:r>
              <a:rPr lang="en-US" altLang="zh-TW" sz="2400" b="1">
                <a:solidFill>
                  <a:srgbClr val="FF0000"/>
                </a:solidFill>
                <a:ea typeface="PMingLiU" pitchFamily="18" charset="-120"/>
              </a:rPr>
              <a:t>in just one place</a:t>
            </a:r>
            <a:r>
              <a:rPr lang="en-US" altLang="zh-TW" sz="2400">
                <a:ea typeface="PMingLiU" pitchFamily="18" charset="-120"/>
              </a:rPr>
              <a:t>.</a:t>
            </a:r>
            <a:endParaRPr lang="en-US" altLang="zh-CN" sz="2400">
              <a:ea typeface="SimSun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400">
                <a:ea typeface="SimSun" pitchFamily="2" charset="-122"/>
              </a:rPr>
              <a:t>Inputters need not know how to romanize </a:t>
            </a:r>
            <a:r>
              <a:rPr lang="zh-TW" altLang="en-US" sz="2400">
                <a:ea typeface="PMingLiU" pitchFamily="18" charset="-120"/>
              </a:rPr>
              <a:t>岑參 </a:t>
            </a:r>
            <a:br>
              <a:rPr lang="zh-TW" altLang="en-US" sz="2400">
                <a:ea typeface="PMingLiU" pitchFamily="18" charset="-120"/>
              </a:rPr>
            </a:br>
            <a:r>
              <a:rPr lang="en-US" altLang="zh-TW" sz="2400">
                <a:ea typeface="PMingLiU" pitchFamily="18" charset="-120"/>
              </a:rPr>
              <a:t>since they will get his ID from the “PEOPLE” table</a:t>
            </a:r>
            <a:r>
              <a:rPr lang="en-US" altLang="zh-CN" sz="2400">
                <a:ea typeface="SimSun" pitchFamily="2" charset="-122"/>
              </a:rPr>
              <a:t>.</a:t>
            </a:r>
            <a:endParaRPr lang="en-US" altLang="zh-TW" sz="2400">
              <a:ea typeface="PMingLiU" pitchFamily="18" charset="-12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zh-CN" altLang="en-US" sz="240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28676" name="Text Box 5"/>
          <p:cNvSpPr txBox="1">
            <a:spLocks noChangeArrowheads="1"/>
          </p:cNvSpPr>
          <p:nvPr/>
        </p:nvSpPr>
        <p:spPr bwMode="auto">
          <a:xfrm>
            <a:off x="309563" y="1781175"/>
            <a:ext cx="1974850" cy="2601913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b="1" u="sng">
                <a:ea typeface="TSC UMing S TT" pitchFamily="49" charset="-120"/>
              </a:rPr>
              <a:t>PEOPLE TABLE</a:t>
            </a:r>
          </a:p>
          <a:p>
            <a:pPr eaLnBrk="1" hangingPunct="1"/>
            <a:r>
              <a:rPr lang="zh-CN" altLang="en-US" b="1" u="sng">
                <a:ea typeface="TSC UMing S TT" pitchFamily="49" charset="-120"/>
              </a:rPr>
              <a:t>人物資料表</a:t>
            </a:r>
          </a:p>
          <a:p>
            <a:pPr eaLnBrk="1" hangingPunct="1"/>
            <a:r>
              <a:rPr lang="en-US" altLang="zh-CN" b="1">
                <a:solidFill>
                  <a:srgbClr val="FF3300"/>
                </a:solidFill>
                <a:ea typeface="TSC UMing S TT" pitchFamily="49" charset="-120"/>
              </a:rPr>
              <a:t>Person ID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Name</a:t>
            </a:r>
          </a:p>
          <a:p>
            <a:pPr eaLnBrk="1" hangingPunct="1"/>
            <a:r>
              <a:rPr lang="zh-TW" altLang="en-US">
                <a:ea typeface="PMingLiU" pitchFamily="18" charset="-120"/>
              </a:rPr>
              <a:t>姓名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Born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Died</a:t>
            </a:r>
          </a:p>
          <a:p>
            <a:pPr eaLnBrk="1" hangingPunct="1"/>
            <a:r>
              <a:rPr lang="en-US" altLang="zh-CN" i="1">
                <a:ea typeface="TSC UMing S TT" pitchFamily="49" charset="-120"/>
              </a:rPr>
              <a:t>Choronym ID </a:t>
            </a:r>
          </a:p>
          <a:p>
            <a:pPr eaLnBrk="1" hangingPunct="1"/>
            <a:r>
              <a:rPr lang="en-US" altLang="zh-CN" i="1">
                <a:ea typeface="TSC UMing S TT" pitchFamily="49" charset="-120"/>
              </a:rPr>
              <a:t>Dynasty ID, etc </a:t>
            </a:r>
          </a:p>
        </p:txBody>
      </p:sp>
      <p:sp>
        <p:nvSpPr>
          <p:cNvPr id="28677" name="Text Box 6"/>
          <p:cNvSpPr txBox="1">
            <a:spLocks noChangeArrowheads="1"/>
          </p:cNvSpPr>
          <p:nvPr/>
        </p:nvSpPr>
        <p:spPr bwMode="auto">
          <a:xfrm>
            <a:off x="323850" y="4487863"/>
            <a:ext cx="2190750" cy="1778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b="1" u="sng">
                <a:ea typeface="TSC UMing S TT" pitchFamily="49" charset="-120"/>
              </a:rPr>
              <a:t>ADDRESS TABLE</a:t>
            </a:r>
          </a:p>
          <a:p>
            <a:pPr eaLnBrk="1" hangingPunct="1"/>
            <a:r>
              <a:rPr lang="zh-CN" altLang="en-US" b="1" u="sng">
                <a:ea typeface="TSC UMing S TT" pitchFamily="49" charset="-120"/>
              </a:rPr>
              <a:t>地名代碼表</a:t>
            </a:r>
          </a:p>
          <a:p>
            <a:pPr eaLnBrk="1" hangingPunct="1"/>
            <a:r>
              <a:rPr lang="en-US" altLang="zh-CN" b="1">
                <a:solidFill>
                  <a:srgbClr val="FF3300"/>
                </a:solidFill>
                <a:ea typeface="TSC UMing S TT" pitchFamily="49" charset="-120"/>
              </a:rPr>
              <a:t>Address ID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Place Name</a:t>
            </a:r>
          </a:p>
          <a:p>
            <a:pPr eaLnBrk="1" hangingPunct="1"/>
            <a:r>
              <a:rPr lang="zh-TW" altLang="en-US">
                <a:ea typeface="PMingLiU" pitchFamily="18" charset="-120"/>
              </a:rPr>
              <a:t>地名</a:t>
            </a:r>
          </a:p>
          <a:p>
            <a:pPr eaLnBrk="1" hangingPunct="1"/>
            <a:r>
              <a:rPr lang="en-US" altLang="zh-TW" i="1">
                <a:ea typeface="PMingLiU" pitchFamily="18" charset="-120"/>
              </a:rPr>
              <a:t>Admin Unit ID, etc. </a:t>
            </a:r>
          </a:p>
        </p:txBody>
      </p:sp>
      <p:sp>
        <p:nvSpPr>
          <p:cNvPr id="28678" name="Text Box 7"/>
          <p:cNvSpPr txBox="1">
            <a:spLocks noChangeArrowheads="1"/>
          </p:cNvSpPr>
          <p:nvPr/>
        </p:nvSpPr>
        <p:spPr bwMode="auto">
          <a:xfrm>
            <a:off x="6761163" y="1798638"/>
            <a:ext cx="1885950" cy="1778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b="1" u="sng">
                <a:ea typeface="TSC UMing S TT" pitchFamily="49" charset="-120"/>
              </a:rPr>
              <a:t>OFFICE TABLE</a:t>
            </a:r>
          </a:p>
          <a:p>
            <a:pPr eaLnBrk="1" hangingPunct="1"/>
            <a:r>
              <a:rPr lang="zh-CN" altLang="en-US" b="1" u="sng">
                <a:ea typeface="TSC UMing S TT" pitchFamily="49" charset="-120"/>
              </a:rPr>
              <a:t>官名代碼表</a:t>
            </a:r>
          </a:p>
          <a:p>
            <a:pPr eaLnBrk="1" hangingPunct="1"/>
            <a:r>
              <a:rPr lang="en-US" altLang="zh-CN" b="1">
                <a:solidFill>
                  <a:srgbClr val="FF3300"/>
                </a:solidFill>
                <a:ea typeface="TSC UMing S TT" pitchFamily="49" charset="-120"/>
              </a:rPr>
              <a:t>Office ID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Office Name</a:t>
            </a:r>
          </a:p>
          <a:p>
            <a:pPr eaLnBrk="1" hangingPunct="1"/>
            <a:r>
              <a:rPr lang="zh-TW" altLang="en-US">
                <a:ea typeface="PMingLiU" pitchFamily="18" charset="-120"/>
              </a:rPr>
              <a:t>官名</a:t>
            </a:r>
          </a:p>
          <a:p>
            <a:pPr eaLnBrk="1" hangingPunct="1"/>
            <a:r>
              <a:rPr lang="en-US" altLang="zh-TW" i="1">
                <a:ea typeface="PMingLiU" pitchFamily="18" charset="-120"/>
              </a:rPr>
              <a:t>Office Type ID</a:t>
            </a:r>
            <a:r>
              <a:rPr lang="en-US" altLang="zh-TW">
                <a:ea typeface="PMingLiU" pitchFamily="18" charset="-120"/>
              </a:rPr>
              <a:t> </a:t>
            </a:r>
          </a:p>
        </p:txBody>
      </p:sp>
      <p:sp>
        <p:nvSpPr>
          <p:cNvPr id="28679" name="Text Box 8"/>
          <p:cNvSpPr txBox="1">
            <a:spLocks noChangeArrowheads="1"/>
          </p:cNvSpPr>
          <p:nvPr/>
        </p:nvSpPr>
        <p:spPr bwMode="auto">
          <a:xfrm>
            <a:off x="3756025" y="2027238"/>
            <a:ext cx="2200275" cy="22987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b="1" u="sng">
                <a:ea typeface="TSC UMing S TT" pitchFamily="49" charset="-120"/>
              </a:rPr>
              <a:t>POSTINGS TABLE</a:t>
            </a:r>
          </a:p>
          <a:p>
            <a:pPr eaLnBrk="1" hangingPunct="1"/>
            <a:r>
              <a:rPr lang="zh-CN" altLang="en-US" b="1" u="sng">
                <a:ea typeface="TSC UMing S TT" pitchFamily="49" charset="-120"/>
              </a:rPr>
              <a:t>任官資料表</a:t>
            </a:r>
          </a:p>
          <a:p>
            <a:pPr eaLnBrk="1" hangingPunct="1"/>
            <a:r>
              <a:rPr lang="en-US" altLang="zh-CN" b="1" i="1">
                <a:solidFill>
                  <a:srgbClr val="FF3300"/>
                </a:solidFill>
                <a:ea typeface="TSC UMing S TT" pitchFamily="49" charset="-120"/>
              </a:rPr>
              <a:t>Person ID</a:t>
            </a:r>
          </a:p>
          <a:p>
            <a:pPr eaLnBrk="1" hangingPunct="1"/>
            <a:r>
              <a:rPr lang="en-US" altLang="zh-CN" b="1" i="1">
                <a:solidFill>
                  <a:srgbClr val="FF3300"/>
                </a:solidFill>
                <a:ea typeface="TSC UMing S TT" pitchFamily="49" charset="-120"/>
              </a:rPr>
              <a:t>Office ID</a:t>
            </a:r>
          </a:p>
          <a:p>
            <a:pPr eaLnBrk="1" hangingPunct="1"/>
            <a:r>
              <a:rPr lang="en-US" altLang="zh-CN" b="1" i="1">
                <a:solidFill>
                  <a:srgbClr val="FF3300"/>
                </a:solidFill>
                <a:ea typeface="TSC UMing S TT" pitchFamily="49" charset="-120"/>
              </a:rPr>
              <a:t>Address ID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Start Date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End Date</a:t>
            </a:r>
          </a:p>
          <a:p>
            <a:pPr eaLnBrk="1" hangingPunct="1"/>
            <a:r>
              <a:rPr lang="en-US" altLang="zh-CN" i="1">
                <a:ea typeface="TSC UMing S TT" pitchFamily="49" charset="-120"/>
              </a:rPr>
              <a:t>Post Type ID</a:t>
            </a:r>
          </a:p>
        </p:txBody>
      </p:sp>
      <p:sp>
        <p:nvSpPr>
          <p:cNvPr id="28680" name="Line 9"/>
          <p:cNvSpPr>
            <a:spLocks noChangeShapeType="1"/>
          </p:cNvSpPr>
          <p:nvPr/>
        </p:nvSpPr>
        <p:spPr bwMode="auto">
          <a:xfrm>
            <a:off x="1541463" y="2525713"/>
            <a:ext cx="2222500" cy="227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10"/>
          <p:cNvSpPr>
            <a:spLocks noChangeShapeType="1"/>
          </p:cNvSpPr>
          <p:nvPr/>
        </p:nvSpPr>
        <p:spPr bwMode="auto">
          <a:xfrm flipV="1">
            <a:off x="2825750" y="3287713"/>
            <a:ext cx="927100" cy="185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1"/>
          <p:cNvSpPr>
            <a:spLocks noChangeShapeType="1"/>
          </p:cNvSpPr>
          <p:nvPr/>
        </p:nvSpPr>
        <p:spPr bwMode="auto">
          <a:xfrm flipH="1">
            <a:off x="4927600" y="2606675"/>
            <a:ext cx="1855788" cy="450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2"/>
          <p:cNvSpPr>
            <a:spLocks noChangeShapeType="1"/>
          </p:cNvSpPr>
          <p:nvPr/>
        </p:nvSpPr>
        <p:spPr bwMode="auto">
          <a:xfrm flipH="1">
            <a:off x="1641475" y="5122863"/>
            <a:ext cx="1177925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3757613" y="4500563"/>
            <a:ext cx="3584575" cy="20240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b="1" u="sng">
                <a:ea typeface="TSC UMing S TT" pitchFamily="49" charset="-120"/>
              </a:rPr>
              <a:t>BIOGRAPHY ADDRESS TABLE</a:t>
            </a:r>
          </a:p>
          <a:p>
            <a:pPr eaLnBrk="1" hangingPunct="1"/>
            <a:r>
              <a:rPr lang="zh-CN" altLang="en-US" b="1" u="sng">
                <a:ea typeface="PMingLiU" pitchFamily="18" charset="-120"/>
              </a:rPr>
              <a:t>地址資料表</a:t>
            </a:r>
          </a:p>
          <a:p>
            <a:pPr eaLnBrk="1" hangingPunct="1"/>
            <a:r>
              <a:rPr lang="en-US" altLang="zh-CN" b="1" i="1">
                <a:solidFill>
                  <a:srgbClr val="FF3300"/>
                </a:solidFill>
                <a:ea typeface="TSC UMing S TT" pitchFamily="49" charset="-120"/>
              </a:rPr>
              <a:t>Person ID</a:t>
            </a:r>
          </a:p>
          <a:p>
            <a:pPr eaLnBrk="1" hangingPunct="1"/>
            <a:r>
              <a:rPr lang="en-US" altLang="zh-CN" b="1" i="1">
                <a:solidFill>
                  <a:srgbClr val="FF3300"/>
                </a:solidFill>
                <a:ea typeface="TSC UMing S TT" pitchFamily="49" charset="-120"/>
              </a:rPr>
              <a:t>Address ID</a:t>
            </a:r>
          </a:p>
          <a:p>
            <a:pPr eaLnBrk="1" hangingPunct="1"/>
            <a:r>
              <a:rPr lang="en-US" altLang="zh-CN" i="1">
                <a:ea typeface="TSC UMing S TT" pitchFamily="49" charset="-120"/>
              </a:rPr>
              <a:t>Address Type ID 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Start Date</a:t>
            </a:r>
          </a:p>
          <a:p>
            <a:pPr eaLnBrk="1" hangingPunct="1"/>
            <a:r>
              <a:rPr lang="en-US" altLang="zh-CN">
                <a:ea typeface="TSC UMing S TT" pitchFamily="49" charset="-120"/>
              </a:rPr>
              <a:t>End Date</a:t>
            </a:r>
          </a:p>
        </p:txBody>
      </p:sp>
      <p:sp>
        <p:nvSpPr>
          <p:cNvPr id="28685" name="Line 14"/>
          <p:cNvSpPr>
            <a:spLocks noChangeShapeType="1"/>
          </p:cNvSpPr>
          <p:nvPr/>
        </p:nvSpPr>
        <p:spPr bwMode="auto">
          <a:xfrm>
            <a:off x="2833688" y="5108575"/>
            <a:ext cx="969962" cy="319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Line 15"/>
          <p:cNvSpPr>
            <a:spLocks noChangeShapeType="1"/>
          </p:cNvSpPr>
          <p:nvPr/>
        </p:nvSpPr>
        <p:spPr bwMode="auto">
          <a:xfrm>
            <a:off x="1555750" y="2544763"/>
            <a:ext cx="2244725" cy="261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Text Box 16"/>
          <p:cNvSpPr txBox="1">
            <a:spLocks noChangeArrowheads="1"/>
          </p:cNvSpPr>
          <p:nvPr/>
        </p:nvSpPr>
        <p:spPr bwMode="auto">
          <a:xfrm>
            <a:off x="209550" y="817563"/>
            <a:ext cx="860583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>
                <a:ea typeface="TSC UMing S TT" pitchFamily="49" charset="-120"/>
              </a:rPr>
              <a:t>In a Relational Database, we use linked tables based on an </a:t>
            </a:r>
            <a:br>
              <a:rPr lang="en-US" altLang="zh-CN" sz="2400">
                <a:ea typeface="TSC UMing S TT" pitchFamily="49" charset="-120"/>
              </a:rPr>
            </a:br>
            <a:r>
              <a:rPr lang="en-US" altLang="zh-CN" sz="2400">
                <a:ea typeface="TSC UMing S TT" pitchFamily="49" charset="-120"/>
              </a:rPr>
              <a:t>Entity-Relations Model where the </a:t>
            </a:r>
            <a:r>
              <a:rPr lang="en-US" altLang="zh-CN" sz="2400" b="1">
                <a:solidFill>
                  <a:srgbClr val="FF0000"/>
                </a:solidFill>
                <a:ea typeface="TSC UMing S TT" pitchFamily="49" charset="-120"/>
              </a:rPr>
              <a:t>Entity IDs</a:t>
            </a:r>
            <a:r>
              <a:rPr lang="en-US" altLang="zh-CN" sz="2400">
                <a:ea typeface="TSC UMing S TT" pitchFamily="49" charset="-120"/>
              </a:rPr>
              <a:t> provide the links.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0" y="765175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>Third Advantage:</a:t>
            </a:r>
            <a:r>
              <a:rPr lang="en-US" altLang="zh-CN" sz="2400">
                <a:solidFill>
                  <a:srgbClr val="0000FF"/>
                </a:solidFill>
                <a:ea typeface="TSC UMing S TT" pitchFamily="49" charset="-120"/>
              </a:rPr>
              <a:t>  </a:t>
            </a:r>
            <a:r>
              <a:rPr lang="en-US" altLang="zh-CN" sz="2400" b="1">
                <a:solidFill>
                  <a:srgbClr val="0000FF"/>
                </a:solidFill>
                <a:ea typeface="TSC UMing S TT" pitchFamily="49" charset="-120"/>
              </a:rPr>
              <a:t>Relational databases greatly facilitate searches in looking at the interaction of entities. </a:t>
            </a:r>
            <a:r>
              <a:rPr lang="en-US" altLang="zh-CN" sz="2400">
                <a:ea typeface="TSC UMing S TT" pitchFamily="49" charset="-120"/>
              </a:rPr>
              <a:t> </a:t>
            </a:r>
            <a:endParaRPr lang="en-US" altLang="zh-CN" sz="2400" b="1">
              <a:ea typeface="TSC UMing S TT" pitchFamily="49" charset="-120"/>
            </a:endParaRPr>
          </a:p>
        </p:txBody>
      </p:sp>
      <p:sp>
        <p:nvSpPr>
          <p:cNvPr id="29702" name="TextBox 4"/>
          <p:cNvSpPr txBox="1">
            <a:spLocks noChangeArrowheads="1"/>
          </p:cNvSpPr>
          <p:nvPr/>
        </p:nvSpPr>
        <p:spPr bwMode="auto">
          <a:xfrm>
            <a:off x="520700" y="2204864"/>
            <a:ext cx="793908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 dirty="0"/>
              <a:t>We use the links between tables created by the shared IDs (people IDs, kinship ID, and office IDs) to </a:t>
            </a:r>
            <a:r>
              <a:rPr lang="en-US" sz="2400" dirty="0" smtClean="0"/>
              <a:t>pose questions about interactions that can be traced through the connections.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Posing questions is extremely flexible once the initial links are created.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30724" name="Rectangle 21"/>
          <p:cNvSpPr>
            <a:spLocks noChangeArrowheads="1"/>
          </p:cNvSpPr>
          <p:nvPr/>
        </p:nvSpPr>
        <p:spPr bwMode="auto">
          <a:xfrm>
            <a:off x="160338" y="765175"/>
            <a:ext cx="8875712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US" altLang="ja-JP" sz="2000" dirty="0" smtClean="0">
                <a:latin typeface="Arial" pitchFamily="34" charset="0"/>
                <a:ea typeface="PMingLiU" pitchFamily="18" charset="-120"/>
              </a:rPr>
              <a:t>For example,</a:t>
            </a:r>
            <a:r>
              <a:rPr lang="ja-JP" altLang="en-US" sz="2000" dirty="0">
                <a:latin typeface="Arial" pitchFamily="34" charset="0"/>
                <a:ea typeface="PMingLiU" pitchFamily="18" charset="-120"/>
              </a:rPr>
              <a:t> </a:t>
            </a:r>
            <a:r>
              <a:rPr lang="en-US" altLang="ja-JP" sz="2000" dirty="0" smtClean="0">
                <a:latin typeface="Arial" pitchFamily="34" charset="0"/>
                <a:ea typeface="PMingLiU" pitchFamily="18" charset="-120"/>
              </a:rPr>
              <a:t>“W</a:t>
            </a:r>
            <a:r>
              <a:rPr lang="en-US" altLang="ja-JP" sz="2000" dirty="0" smtClean="0">
                <a:latin typeface="Arial" pitchFamily="34" charset="0"/>
                <a:ea typeface="PMingLiU" pitchFamily="18" charset="-120"/>
              </a:rPr>
              <a:t>as </a:t>
            </a:r>
            <a:r>
              <a:rPr lang="en-US" altLang="ja-JP" sz="2000" dirty="0">
                <a:latin typeface="Arial" pitchFamily="34" charset="0"/>
                <a:ea typeface="PMingLiU" pitchFamily="18" charset="-120"/>
              </a:rPr>
              <a:t>the role of medical officials hereditary, that is, were medical officials the </a:t>
            </a:r>
            <a:r>
              <a:rPr lang="en-US" altLang="ja-JP" sz="2000" dirty="0" smtClean="0">
                <a:latin typeface="Arial" pitchFamily="34" charset="0"/>
                <a:ea typeface="PMingLiU" pitchFamily="18" charset="-120"/>
              </a:rPr>
              <a:t>sons </a:t>
            </a:r>
            <a:r>
              <a:rPr lang="en-US" altLang="ja-JP" sz="2000" dirty="0">
                <a:latin typeface="Arial" pitchFamily="34" charset="0"/>
                <a:ea typeface="PMingLiU" pitchFamily="18" charset="-120"/>
              </a:rPr>
              <a:t>or nephews of medical officials, and did the families of </a:t>
            </a:r>
            <a:r>
              <a:rPr lang="en-US" altLang="ja-JP" sz="2000" b="1" dirty="0">
                <a:latin typeface="Arial" pitchFamily="34" charset="0"/>
                <a:ea typeface="PMingLiU" pitchFamily="18" charset="-120"/>
              </a:rPr>
              <a:t>medical officials</a:t>
            </a:r>
            <a:r>
              <a:rPr lang="en-US" altLang="ja-JP" sz="2000" dirty="0">
                <a:latin typeface="Arial" pitchFamily="34" charset="0"/>
                <a:ea typeface="PMingLiU" pitchFamily="18" charset="-120"/>
              </a:rPr>
              <a:t> marry their children to one another</a:t>
            </a:r>
            <a:r>
              <a:rPr lang="en-US" altLang="ja-JP" sz="2000" dirty="0" smtClean="0">
                <a:latin typeface="Arial" pitchFamily="34" charset="0"/>
                <a:ea typeface="PMingLiU" pitchFamily="18" charset="-120"/>
              </a:rPr>
              <a:t>?</a:t>
            </a:r>
            <a:r>
              <a:rPr lang="en-US" altLang="ja-JP" sz="2000" dirty="0" smtClean="0">
                <a:latin typeface="Arial" pitchFamily="34" charset="0"/>
                <a:ea typeface="PMingLiU" pitchFamily="18" charset="-120"/>
              </a:rPr>
              <a:t>”</a:t>
            </a:r>
            <a:r>
              <a:rPr lang="en-US" altLang="ja-JP" sz="2000" dirty="0" smtClean="0">
                <a:latin typeface="Arial" pitchFamily="34" charset="0"/>
                <a:ea typeface="PMingLiU" pitchFamily="18" charset="-120"/>
              </a:rPr>
              <a:t>  </a:t>
            </a:r>
            <a:r>
              <a:rPr lang="en-US" altLang="ja-JP" sz="2000" dirty="0">
                <a:latin typeface="Arial" pitchFamily="34" charset="0"/>
                <a:ea typeface="PMingLiU" pitchFamily="18" charset="-120"/>
              </a:rPr>
              <a:t>What about men who held mid-level </a:t>
            </a:r>
            <a:r>
              <a:rPr lang="en-US" altLang="ja-JP" sz="2000" b="1" dirty="0">
                <a:latin typeface="Arial" pitchFamily="34" charset="0"/>
                <a:ea typeface="PMingLiU" pitchFamily="18" charset="-120"/>
              </a:rPr>
              <a:t>military ranks</a:t>
            </a:r>
            <a:r>
              <a:rPr lang="en-US" altLang="ja-JP" sz="2000" dirty="0">
                <a:latin typeface="Arial" pitchFamily="34" charset="0"/>
                <a:ea typeface="PMingLiU" pitchFamily="18" charset="-120"/>
              </a:rPr>
              <a:t>:  were those who moved into civil posts likely to </a:t>
            </a:r>
            <a:r>
              <a:rPr lang="en-US" altLang="ja-JP" sz="2000" b="1" dirty="0">
                <a:latin typeface="Arial" pitchFamily="34" charset="0"/>
                <a:ea typeface="PMingLiU" pitchFamily="18" charset="-120"/>
              </a:rPr>
              <a:t>marry daughters</a:t>
            </a:r>
            <a:r>
              <a:rPr lang="en-US" altLang="ja-JP" sz="2000" dirty="0">
                <a:latin typeface="Arial" pitchFamily="34" charset="0"/>
                <a:ea typeface="PMingLiU" pitchFamily="18" charset="-120"/>
              </a:rPr>
              <a:t> of men who held civil posts?  </a:t>
            </a:r>
            <a:endParaRPr lang="en-US" sz="2000" dirty="0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30725" name="Canvas 54"/>
          <p:cNvGrpSpPr>
            <a:grpSpLocks/>
          </p:cNvGrpSpPr>
          <p:nvPr/>
        </p:nvGrpSpPr>
        <p:grpSpPr bwMode="auto">
          <a:xfrm>
            <a:off x="144463" y="549275"/>
            <a:ext cx="7235825" cy="5183188"/>
            <a:chOff x="0" y="0"/>
            <a:chExt cx="7236296" cy="5083784"/>
          </a:xfrm>
        </p:grpSpPr>
        <p:sp>
          <p:nvSpPr>
            <p:cNvPr id="30727" name="Rectangle 30"/>
            <p:cNvSpPr>
              <a:spLocks noChangeArrowheads="1"/>
            </p:cNvSpPr>
            <p:nvPr/>
          </p:nvSpPr>
          <p:spPr bwMode="auto">
            <a:xfrm>
              <a:off x="0" y="0"/>
              <a:ext cx="5257800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3534005" y="3536072"/>
              <a:ext cx="1020828" cy="32853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474883" y="2329354"/>
              <a:ext cx="1071633" cy="32853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Places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1474883" y="4755245"/>
              <a:ext cx="1093859" cy="32853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Kinship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6180539" y="4749017"/>
              <a:ext cx="984314" cy="32853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>
                  <a:latin typeface="+mn-lt"/>
                  <a:ea typeface="PMingLiU"/>
                  <a:cs typeface="Times New Roman"/>
                </a:rPr>
                <a:t>Office</a:t>
              </a:r>
            </a:p>
          </p:txBody>
        </p:sp>
        <p:sp>
          <p:nvSpPr>
            <p:cNvPr id="36" name="Text Box 60"/>
            <p:cNvSpPr txBox="1">
              <a:spLocks noChangeArrowheads="1"/>
            </p:cNvSpPr>
            <p:nvPr/>
          </p:nvSpPr>
          <p:spPr bwMode="auto">
            <a:xfrm>
              <a:off x="1835269" y="4045228"/>
              <a:ext cx="1879722" cy="37680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People-Kinship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4443701" y="4045228"/>
              <a:ext cx="1928939" cy="37680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People-Office</a:t>
              </a:r>
            </a:p>
          </p:txBody>
        </p:sp>
        <p:sp>
          <p:nvSpPr>
            <p:cNvPr id="38" name="Text Box 62"/>
            <p:cNvSpPr txBox="1">
              <a:spLocks noChangeArrowheads="1"/>
            </p:cNvSpPr>
            <p:nvPr/>
          </p:nvSpPr>
          <p:spPr bwMode="auto">
            <a:xfrm>
              <a:off x="1835269" y="2902350"/>
              <a:ext cx="1841620" cy="36746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People-Places</a:t>
              </a:r>
            </a:p>
          </p:txBody>
        </p:sp>
        <p:cxnSp>
          <p:nvCxnSpPr>
            <p:cNvPr id="30735" name="Line 63"/>
            <p:cNvCxnSpPr>
              <a:cxnSpLocks noChangeShapeType="1"/>
              <a:stCxn id="34" idx="0"/>
              <a:endCxn id="36" idx="2"/>
            </p:cNvCxnSpPr>
            <p:nvPr/>
          </p:nvCxnSpPr>
          <p:spPr bwMode="auto">
            <a:xfrm flipV="1">
              <a:off x="2021818" y="4421760"/>
              <a:ext cx="753800" cy="333715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6" name="Line 64"/>
            <p:cNvCxnSpPr>
              <a:cxnSpLocks noChangeShapeType="1"/>
              <a:stCxn id="32" idx="2"/>
              <a:endCxn id="36" idx="0"/>
            </p:cNvCxnSpPr>
            <p:nvPr/>
          </p:nvCxnSpPr>
          <p:spPr bwMode="auto">
            <a:xfrm flipH="1">
              <a:off x="2775618" y="3864739"/>
              <a:ext cx="1268778" cy="181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7" name="Line 65"/>
            <p:cNvCxnSpPr>
              <a:cxnSpLocks noChangeShapeType="1"/>
              <a:stCxn id="35" idx="0"/>
              <a:endCxn id="37" idx="2"/>
            </p:cNvCxnSpPr>
            <p:nvPr/>
          </p:nvCxnSpPr>
          <p:spPr bwMode="auto">
            <a:xfrm flipH="1" flipV="1">
              <a:off x="5408020" y="4421760"/>
              <a:ext cx="1264192" cy="32708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8" name="Line 66"/>
            <p:cNvCxnSpPr>
              <a:cxnSpLocks noChangeShapeType="1"/>
              <a:stCxn id="32" idx="2"/>
              <a:endCxn id="37" idx="0"/>
            </p:cNvCxnSpPr>
            <p:nvPr/>
          </p:nvCxnSpPr>
          <p:spPr bwMode="auto">
            <a:xfrm>
              <a:off x="4044396" y="3864739"/>
              <a:ext cx="1363624" cy="1810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39" name="Line 67"/>
            <p:cNvCxnSpPr>
              <a:cxnSpLocks noChangeShapeType="1"/>
              <a:stCxn id="32" idx="0"/>
              <a:endCxn id="38" idx="2"/>
            </p:cNvCxnSpPr>
            <p:nvPr/>
          </p:nvCxnSpPr>
          <p:spPr bwMode="auto">
            <a:xfrm flipH="1" flipV="1">
              <a:off x="2756568" y="3269723"/>
              <a:ext cx="1287828" cy="2667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0" name="Line 68"/>
            <p:cNvCxnSpPr>
              <a:cxnSpLocks noChangeShapeType="1"/>
              <a:stCxn id="33" idx="2"/>
            </p:cNvCxnSpPr>
            <p:nvPr/>
          </p:nvCxnSpPr>
          <p:spPr bwMode="auto">
            <a:xfrm>
              <a:off x="2011440" y="2658377"/>
              <a:ext cx="628548" cy="243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69"/>
            <p:cNvSpPr txBox="1">
              <a:spLocks noChangeArrowheads="1"/>
            </p:cNvSpPr>
            <p:nvPr/>
          </p:nvSpPr>
          <p:spPr bwMode="auto">
            <a:xfrm>
              <a:off x="4881880" y="2329354"/>
              <a:ext cx="2354416" cy="32853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Social Relations</a:t>
              </a:r>
            </a:p>
          </p:txBody>
        </p:sp>
        <p:sp>
          <p:nvSpPr>
            <p:cNvPr id="46" name="Text Box 70"/>
            <p:cNvSpPr txBox="1">
              <a:spLocks noChangeArrowheads="1"/>
            </p:cNvSpPr>
            <p:nvPr/>
          </p:nvSpPr>
          <p:spPr bwMode="auto">
            <a:xfrm>
              <a:off x="4213499" y="2902350"/>
              <a:ext cx="2806883" cy="36746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People-Social Relations</a:t>
              </a:r>
            </a:p>
          </p:txBody>
        </p:sp>
        <p:cxnSp>
          <p:nvCxnSpPr>
            <p:cNvPr id="30743" name="Line 71"/>
            <p:cNvCxnSpPr>
              <a:cxnSpLocks noChangeShapeType="1"/>
              <a:stCxn id="45" idx="2"/>
              <a:endCxn id="46" idx="0"/>
            </p:cNvCxnSpPr>
            <p:nvPr/>
          </p:nvCxnSpPr>
          <p:spPr bwMode="auto">
            <a:xfrm flipH="1">
              <a:off x="5616506" y="2658377"/>
              <a:ext cx="442662" cy="243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4" name="Line 72"/>
            <p:cNvCxnSpPr>
              <a:cxnSpLocks noChangeShapeType="1"/>
              <a:stCxn id="32" idx="0"/>
              <a:endCxn id="46" idx="2"/>
            </p:cNvCxnSpPr>
            <p:nvPr/>
          </p:nvCxnSpPr>
          <p:spPr bwMode="auto">
            <a:xfrm flipV="1">
              <a:off x="4044396" y="3269722"/>
              <a:ext cx="1572110" cy="2667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45" name="Line 73"/>
            <p:cNvCxnSpPr>
              <a:cxnSpLocks noChangeShapeType="1"/>
              <a:stCxn id="36" idx="3"/>
              <a:endCxn id="37" idx="1"/>
            </p:cNvCxnSpPr>
            <p:nvPr/>
          </p:nvCxnSpPr>
          <p:spPr bwMode="auto">
            <a:xfrm>
              <a:off x="3715540" y="4233752"/>
              <a:ext cx="7283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0726" name="Rectangle 31"/>
          <p:cNvSpPr>
            <a:spLocks noChangeArrowheads="1"/>
          </p:cNvSpPr>
          <p:nvPr/>
        </p:nvSpPr>
        <p:spPr bwMode="auto">
          <a:xfrm>
            <a:off x="287338" y="5951538"/>
            <a:ext cx="853281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endParaRPr lang="en-US" sz="1200">
              <a:latin typeface="Arial" pitchFamily="34" charset="0"/>
              <a:ea typeface="PMingLiU" pitchFamily="18" charset="-120"/>
            </a:endParaRPr>
          </a:p>
          <a:p>
            <a:pPr algn="ctr" eaLnBrk="0" hangingPunct="0">
              <a:defRPr/>
            </a:pPr>
            <a:r>
              <a:rPr lang="en-US" sz="2000">
                <a:latin typeface="Arial" pitchFamily="34" charset="0"/>
                <a:ea typeface="PMingLiU" pitchFamily="18" charset="-120"/>
              </a:rPr>
              <a:t>Querying the Relationship between OFFICE and KINSHIP</a:t>
            </a:r>
            <a:endParaRPr lang="en-US" sz="1200">
              <a:latin typeface="Arial" pitchFamily="34" charset="0"/>
              <a:ea typeface="PMingLiU" pitchFamily="18" charset="-120"/>
            </a:endParaRPr>
          </a:p>
          <a:p>
            <a:pPr algn="ctr" eaLnBrk="0" hangingPunct="0">
              <a:defRPr/>
            </a:pPr>
            <a:endParaRPr lang="en-US">
              <a:latin typeface="Arial" pitchFamily="34" charset="0"/>
              <a:ea typeface="PMingLiU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1187450" y="952500"/>
            <a:ext cx="68405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eaLnBrk="1" hangingPunct="1"/>
            <a:r>
              <a:rPr lang="en-US" sz="3200"/>
              <a:t/>
            </a:r>
            <a:br>
              <a:rPr lang="en-US" sz="3200"/>
            </a:br>
            <a:endParaRPr lang="en-US" altLang="zh-CN" sz="3200">
              <a:ea typeface="TSC UMing S TT" pitchFamily="49" charset="-120"/>
            </a:endParaRPr>
          </a:p>
        </p:txBody>
      </p:sp>
      <p:pic>
        <p:nvPicPr>
          <p:cNvPr id="409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4101" name="TextBox 2"/>
          <p:cNvSpPr txBox="1">
            <a:spLocks noChangeArrowheads="1"/>
          </p:cNvSpPr>
          <p:nvPr/>
        </p:nvSpPr>
        <p:spPr bwMode="auto">
          <a:xfrm>
            <a:off x="468313" y="952500"/>
            <a:ext cx="8207375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 dirty="0"/>
              <a:t>In this session, we will discuss how we organize the data we want to explore.</a:t>
            </a:r>
            <a:br>
              <a:rPr lang="en-US" sz="2400" dirty="0"/>
            </a:br>
            <a:endParaRPr lang="en-US" sz="1400" dirty="0"/>
          </a:p>
          <a:p>
            <a:pPr eaLnBrk="1" hangingPunct="1"/>
            <a:r>
              <a:rPr lang="en-US" sz="2400" dirty="0"/>
              <a:t>The key point I hope to convey is the question we need to think about beforehand</a:t>
            </a:r>
            <a:r>
              <a:rPr lang="en-US" sz="2400" dirty="0" smtClean="0"/>
              <a:t>:</a:t>
            </a:r>
          </a:p>
          <a:p>
            <a:pPr eaLnBrk="1" hangingPunct="1"/>
            <a:endParaRPr lang="en-US" sz="1400" dirty="0"/>
          </a:p>
          <a:p>
            <a:pPr marL="457200" eaLnBrk="1" hangingPunct="1"/>
            <a:r>
              <a:rPr lang="en-US" sz="2400" b="1" dirty="0"/>
              <a:t>How do we want to structure our data, </a:t>
            </a:r>
            <a:br>
              <a:rPr lang="en-US" sz="2400" b="1" dirty="0"/>
            </a:br>
            <a:r>
              <a:rPr lang="en-US" sz="2400" b="1" dirty="0"/>
              <a:t>based on what we want to do with it</a:t>
            </a:r>
            <a:r>
              <a:rPr lang="en-US" sz="2400" dirty="0"/>
              <a:t>?</a:t>
            </a:r>
          </a:p>
          <a:p>
            <a:pPr eaLnBrk="1" hangingPunct="1"/>
            <a:endParaRPr lang="en-US" sz="1400" dirty="0"/>
          </a:p>
          <a:p>
            <a:pPr eaLnBrk="1" hangingPunct="1"/>
            <a:r>
              <a:rPr lang="en-US" sz="2400" dirty="0"/>
              <a:t>Planning is needed because </a:t>
            </a:r>
            <a:r>
              <a:rPr lang="en-US" sz="2400" dirty="0">
                <a:solidFill>
                  <a:srgbClr val="FF0000"/>
                </a:solidFill>
              </a:rPr>
              <a:t>biographical data for the Tang dynasty are inherently complex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1400" dirty="0"/>
              <a:t/>
            </a:r>
            <a:br>
              <a:rPr lang="en-US" sz="1400" dirty="0"/>
            </a:br>
            <a:r>
              <a:rPr lang="en-US" sz="2400" dirty="0"/>
              <a:t>People are imbedded in </a:t>
            </a:r>
            <a:r>
              <a:rPr lang="en-US" sz="2400" b="1" dirty="0"/>
              <a:t>social, regional, and bureaucratic networks</a:t>
            </a:r>
            <a:r>
              <a:rPr lang="en-US" sz="2400" dirty="0"/>
              <a:t> that inform their actions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31748" name="Rectangle 21"/>
          <p:cNvSpPr>
            <a:spLocks noChangeArrowheads="1"/>
          </p:cNvSpPr>
          <p:nvPr/>
        </p:nvSpPr>
        <p:spPr bwMode="auto">
          <a:xfrm>
            <a:off x="87313" y="677863"/>
            <a:ext cx="894873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000"/>
              <a:t>We can ask similar sorts of questions about </a:t>
            </a:r>
            <a:r>
              <a:rPr lang="en-US" sz="2000" b="1"/>
              <a:t>PLACE</a:t>
            </a:r>
            <a:r>
              <a:rPr lang="en-US" sz="2000"/>
              <a:t> and </a:t>
            </a:r>
            <a:r>
              <a:rPr lang="en-US" sz="2000" b="1"/>
              <a:t>SOCIAL RELATIONS</a:t>
            </a:r>
            <a:r>
              <a:rPr lang="en-US" sz="2000"/>
              <a:t>.  Were </a:t>
            </a:r>
            <a:r>
              <a:rPr lang="en-US" sz="2000" b="1"/>
              <a:t>people from Sichuan</a:t>
            </a:r>
            <a:r>
              <a:rPr lang="en-US" sz="2000"/>
              <a:t>, for example, forming local connections, or did they establish empire-wide networks.  Did these patterns change from the early to late Tang and then again from the Five Dynasties to the late Southern Song?</a:t>
            </a:r>
            <a:r>
              <a:rPr lang="en-US" sz="2000">
                <a:ea typeface="PMingLiU" pitchFamily="18" charset="-120"/>
              </a:rPr>
              <a:t>  </a:t>
            </a:r>
            <a:endParaRPr lang="en-US" sz="2000"/>
          </a:p>
        </p:txBody>
      </p:sp>
      <p:sp>
        <p:nvSpPr>
          <p:cNvPr id="31749" name="Rectangle 31"/>
          <p:cNvSpPr>
            <a:spLocks noChangeArrowheads="1"/>
          </p:cNvSpPr>
          <p:nvPr/>
        </p:nvSpPr>
        <p:spPr bwMode="auto">
          <a:xfrm>
            <a:off x="287338" y="5951538"/>
            <a:ext cx="853281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endParaRPr lang="en-US" sz="1200">
              <a:latin typeface="Arial" pitchFamily="34" charset="0"/>
              <a:ea typeface="PMingLiU" pitchFamily="18" charset="-120"/>
            </a:endParaRPr>
          </a:p>
          <a:p>
            <a:pPr algn="ctr" eaLnBrk="0" hangingPunct="0">
              <a:defRPr/>
            </a:pPr>
            <a:r>
              <a:rPr lang="en-US" sz="2000">
                <a:latin typeface="Arial" pitchFamily="34" charset="0"/>
                <a:ea typeface="PMingLiU" pitchFamily="18" charset="-120"/>
              </a:rPr>
              <a:t>Querying the Relationship between PLACE and SOCIAL RELATIONS</a:t>
            </a:r>
            <a:endParaRPr lang="en-US" sz="1200">
              <a:latin typeface="Arial" pitchFamily="34" charset="0"/>
              <a:ea typeface="PMingLiU" pitchFamily="18" charset="-120"/>
            </a:endParaRPr>
          </a:p>
          <a:p>
            <a:pPr algn="ctr" eaLnBrk="0" hangingPunct="0">
              <a:defRPr/>
            </a:pPr>
            <a:endParaRPr lang="en-US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31750" name="Canvas 155"/>
          <p:cNvGrpSpPr>
            <a:grpSpLocks/>
          </p:cNvGrpSpPr>
          <p:nvPr/>
        </p:nvGrpSpPr>
        <p:grpSpPr bwMode="auto">
          <a:xfrm>
            <a:off x="1619250" y="2420938"/>
            <a:ext cx="5832475" cy="3240087"/>
            <a:chOff x="-216024" y="-21932"/>
            <a:chExt cx="5832648" cy="3240360"/>
          </a:xfrm>
        </p:grpSpPr>
        <p:sp>
          <p:nvSpPr>
            <p:cNvPr id="31751" name="Rectangle 26"/>
            <p:cNvSpPr>
              <a:spLocks noChangeArrowheads="1"/>
            </p:cNvSpPr>
            <p:nvPr/>
          </p:nvSpPr>
          <p:spPr bwMode="auto">
            <a:xfrm>
              <a:off x="0" y="0"/>
              <a:ext cx="5143500" cy="2786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157"/>
            <p:cNvSpPr txBox="1">
              <a:spLocks noChangeArrowheads="1"/>
            </p:cNvSpPr>
            <p:nvPr/>
          </p:nvSpPr>
          <p:spPr bwMode="auto">
            <a:xfrm>
              <a:off x="1822386" y="1421227"/>
              <a:ext cx="1057306" cy="4286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 dirty="0">
                  <a:latin typeface="+mn-lt"/>
                  <a:ea typeface="PMingLiU"/>
                  <a:cs typeface="Times New Roman"/>
                </a:rPr>
                <a:t>People</a:t>
              </a:r>
            </a:p>
          </p:txBody>
        </p:sp>
        <p:sp>
          <p:nvSpPr>
            <p:cNvPr id="51" name="Text Box 158"/>
            <p:cNvSpPr txBox="1">
              <a:spLocks noChangeArrowheads="1"/>
            </p:cNvSpPr>
            <p:nvPr/>
          </p:nvSpPr>
          <p:spPr bwMode="auto">
            <a:xfrm>
              <a:off x="-216024" y="-21932"/>
              <a:ext cx="1000155" cy="4286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 dirty="0">
                  <a:latin typeface="+mn-lt"/>
                  <a:ea typeface="PMingLiU"/>
                  <a:cs typeface="Times New Roman"/>
                </a:rPr>
                <a:t>Places</a:t>
              </a:r>
            </a:p>
          </p:txBody>
        </p:sp>
        <p:sp>
          <p:nvSpPr>
            <p:cNvPr id="52" name="Text Box 159"/>
            <p:cNvSpPr txBox="1">
              <a:spLocks noChangeArrowheads="1"/>
            </p:cNvSpPr>
            <p:nvPr/>
          </p:nvSpPr>
          <p:spPr bwMode="auto">
            <a:xfrm>
              <a:off x="-216024" y="2826283"/>
              <a:ext cx="1063657" cy="3921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 dirty="0">
                  <a:latin typeface="+mn-lt"/>
                  <a:ea typeface="PMingLiU"/>
                  <a:cs typeface="Times New Roman"/>
                </a:rPr>
                <a:t>Kinship</a:t>
              </a:r>
            </a:p>
          </p:txBody>
        </p:sp>
        <p:sp>
          <p:nvSpPr>
            <p:cNvPr id="53" name="Text Box 160"/>
            <p:cNvSpPr txBox="1">
              <a:spLocks noChangeArrowheads="1"/>
            </p:cNvSpPr>
            <p:nvPr/>
          </p:nvSpPr>
          <p:spPr bwMode="auto">
            <a:xfrm>
              <a:off x="4614882" y="2754839"/>
              <a:ext cx="1001742" cy="39214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>
                  <a:latin typeface="+mn-lt"/>
                  <a:ea typeface="PMingLiU"/>
                  <a:cs typeface="Times New Roman"/>
                </a:rPr>
                <a:t>Office</a:t>
              </a:r>
            </a:p>
          </p:txBody>
        </p:sp>
        <p:sp>
          <p:nvSpPr>
            <p:cNvPr id="54" name="Text Box 161"/>
            <p:cNvSpPr txBox="1">
              <a:spLocks noChangeArrowheads="1"/>
            </p:cNvSpPr>
            <p:nvPr/>
          </p:nvSpPr>
          <p:spPr bwMode="auto">
            <a:xfrm>
              <a:off x="71323" y="2075332"/>
              <a:ext cx="1963795" cy="42072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 dirty="0">
                  <a:latin typeface="+mn-lt"/>
                  <a:ea typeface="PMingLiU"/>
                  <a:cs typeface="Times New Roman"/>
                </a:rPr>
                <a:t>People-Kinship</a:t>
              </a:r>
            </a:p>
          </p:txBody>
        </p:sp>
        <p:sp>
          <p:nvSpPr>
            <p:cNvPr id="55" name="Text Box 162"/>
            <p:cNvSpPr txBox="1">
              <a:spLocks noChangeArrowheads="1"/>
            </p:cNvSpPr>
            <p:nvPr/>
          </p:nvSpPr>
          <p:spPr bwMode="auto">
            <a:xfrm>
              <a:off x="2786028" y="2075332"/>
              <a:ext cx="1822504" cy="420723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 dirty="0">
                  <a:latin typeface="+mn-lt"/>
                  <a:ea typeface="PMingLiU"/>
                  <a:cs typeface="Times New Roman"/>
                </a:rPr>
                <a:t>People-Office</a:t>
              </a:r>
            </a:p>
          </p:txBody>
        </p:sp>
        <p:sp>
          <p:nvSpPr>
            <p:cNvPr id="56" name="Text Box 163"/>
            <p:cNvSpPr txBox="1">
              <a:spLocks noChangeArrowheads="1"/>
            </p:cNvSpPr>
            <p:nvPr/>
          </p:nvSpPr>
          <p:spPr bwMode="auto">
            <a:xfrm>
              <a:off x="214202" y="787761"/>
              <a:ext cx="1820916" cy="40325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 dirty="0">
                  <a:latin typeface="+mn-lt"/>
                  <a:ea typeface="PMingLiU"/>
                  <a:cs typeface="Times New Roman"/>
                </a:rPr>
                <a:t>People-Places</a:t>
              </a:r>
            </a:p>
          </p:txBody>
        </p:sp>
        <p:cxnSp>
          <p:nvCxnSpPr>
            <p:cNvPr id="31759" name="Line 164"/>
            <p:cNvCxnSpPr>
              <a:cxnSpLocks noChangeShapeType="1"/>
              <a:stCxn id="52" idx="0"/>
              <a:endCxn id="54" idx="2"/>
            </p:cNvCxnSpPr>
            <p:nvPr/>
          </p:nvCxnSpPr>
          <p:spPr bwMode="auto">
            <a:xfrm flipV="1">
              <a:off x="315471" y="2496497"/>
              <a:ext cx="738439" cy="3300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0" name="Line 165"/>
            <p:cNvCxnSpPr>
              <a:cxnSpLocks noChangeShapeType="1"/>
              <a:endCxn id="54" idx="0"/>
            </p:cNvCxnSpPr>
            <p:nvPr/>
          </p:nvCxnSpPr>
          <p:spPr bwMode="auto">
            <a:xfrm flipH="1">
              <a:off x="1053910" y="1852305"/>
              <a:ext cx="1303211" cy="222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1" name="Line 166"/>
            <p:cNvCxnSpPr>
              <a:cxnSpLocks noChangeShapeType="1"/>
              <a:stCxn id="53" idx="0"/>
              <a:endCxn id="55" idx="2"/>
            </p:cNvCxnSpPr>
            <p:nvPr/>
          </p:nvCxnSpPr>
          <p:spPr bwMode="auto">
            <a:xfrm flipH="1" flipV="1">
              <a:off x="3697446" y="2496497"/>
              <a:ext cx="1418069" cy="2579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2" name="Line 167"/>
            <p:cNvCxnSpPr>
              <a:cxnSpLocks noChangeShapeType="1"/>
              <a:endCxn id="55" idx="0"/>
            </p:cNvCxnSpPr>
            <p:nvPr/>
          </p:nvCxnSpPr>
          <p:spPr bwMode="auto">
            <a:xfrm>
              <a:off x="2357755" y="1852305"/>
              <a:ext cx="1339691" cy="22223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3" name="Line 168"/>
            <p:cNvCxnSpPr>
              <a:cxnSpLocks noChangeShapeType="1"/>
              <a:stCxn id="28" idx="0"/>
              <a:endCxn id="56" idx="2"/>
            </p:cNvCxnSpPr>
            <p:nvPr/>
          </p:nvCxnSpPr>
          <p:spPr bwMode="auto">
            <a:xfrm flipH="1" flipV="1">
              <a:off x="1125221" y="1190496"/>
              <a:ext cx="1225221" cy="230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4" name="Line 169"/>
            <p:cNvCxnSpPr>
              <a:cxnSpLocks noChangeShapeType="1"/>
              <a:stCxn id="51" idx="2"/>
              <a:endCxn id="56" idx="0"/>
            </p:cNvCxnSpPr>
            <p:nvPr/>
          </p:nvCxnSpPr>
          <p:spPr bwMode="auto">
            <a:xfrm>
              <a:off x="283912" y="406692"/>
              <a:ext cx="841309" cy="380579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 Box 170"/>
            <p:cNvSpPr txBox="1">
              <a:spLocks noChangeArrowheads="1"/>
            </p:cNvSpPr>
            <p:nvPr/>
          </p:nvSpPr>
          <p:spPr bwMode="auto">
            <a:xfrm>
              <a:off x="3430572" y="-21932"/>
              <a:ext cx="2186052" cy="42866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 dirty="0">
                  <a:latin typeface="+mn-lt"/>
                  <a:ea typeface="PMingLiU"/>
                  <a:cs typeface="Times New Roman"/>
                </a:rPr>
                <a:t>Social Relations</a:t>
              </a:r>
            </a:p>
          </p:txBody>
        </p:sp>
        <p:sp>
          <p:nvSpPr>
            <p:cNvPr id="64" name="Text Box 171"/>
            <p:cNvSpPr txBox="1">
              <a:spLocks noChangeArrowheads="1"/>
            </p:cNvSpPr>
            <p:nvPr/>
          </p:nvSpPr>
          <p:spPr bwMode="auto">
            <a:xfrm>
              <a:off x="2587584" y="787761"/>
              <a:ext cx="2957601" cy="40325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6026" tIns="43013" rIns="86026" bIns="43013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kern="1000" dirty="0">
                  <a:latin typeface="+mn-lt"/>
                  <a:ea typeface="PMingLiU"/>
                  <a:cs typeface="Times New Roman"/>
                </a:rPr>
                <a:t>People-Social Relations</a:t>
              </a:r>
            </a:p>
          </p:txBody>
        </p:sp>
        <p:cxnSp>
          <p:nvCxnSpPr>
            <p:cNvPr id="31767" name="Line 173"/>
            <p:cNvCxnSpPr>
              <a:cxnSpLocks noChangeShapeType="1"/>
              <a:stCxn id="28" idx="0"/>
              <a:endCxn id="64" idx="2"/>
            </p:cNvCxnSpPr>
            <p:nvPr/>
          </p:nvCxnSpPr>
          <p:spPr bwMode="auto">
            <a:xfrm flipV="1">
              <a:off x="2350442" y="1190496"/>
              <a:ext cx="1715996" cy="2308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8" name="Line 174"/>
            <p:cNvCxnSpPr>
              <a:cxnSpLocks noChangeShapeType="1"/>
              <a:stCxn id="56" idx="3"/>
              <a:endCxn id="64" idx="1"/>
            </p:cNvCxnSpPr>
            <p:nvPr/>
          </p:nvCxnSpPr>
          <p:spPr bwMode="auto">
            <a:xfrm>
              <a:off x="2035811" y="988884"/>
              <a:ext cx="552449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769" name="Line 175"/>
            <p:cNvCxnSpPr>
              <a:cxnSpLocks noChangeShapeType="1"/>
              <a:stCxn id="64" idx="0"/>
              <a:endCxn id="63" idx="2"/>
            </p:cNvCxnSpPr>
            <p:nvPr/>
          </p:nvCxnSpPr>
          <p:spPr bwMode="auto">
            <a:xfrm flipV="1">
              <a:off x="4066438" y="406693"/>
              <a:ext cx="457389" cy="380578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32772" name="Rectangle 21"/>
          <p:cNvSpPr>
            <a:spLocks noChangeArrowheads="1"/>
          </p:cNvSpPr>
          <p:nvPr/>
        </p:nvSpPr>
        <p:spPr bwMode="auto">
          <a:xfrm>
            <a:off x="87313" y="677863"/>
            <a:ext cx="8948737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sz="2000"/>
              <a:t>Finally, we can look at the interaction of multiple factors like the role of PLACE in the relationship between KINSHIP and OFFICE.  Were </a:t>
            </a:r>
            <a:r>
              <a:rPr lang="en-US" sz="2000" b="1"/>
              <a:t>officials from Fujian</a:t>
            </a:r>
            <a:r>
              <a:rPr lang="en-US" sz="2000"/>
              <a:t> more likely to develop local kinship networks than were </a:t>
            </a:r>
            <a:r>
              <a:rPr lang="en-US" sz="2000" b="1"/>
              <a:t>officials from Zhejiang</a:t>
            </a:r>
            <a:r>
              <a:rPr lang="en-US" sz="2000"/>
              <a:t>?  Did patterns differ depending on the rank, and did the patterns change over time?</a:t>
            </a:r>
            <a:r>
              <a:rPr lang="en-US" sz="2000">
                <a:ea typeface="PMingLiU" pitchFamily="18" charset="-120"/>
              </a:rPr>
              <a:t>  </a:t>
            </a:r>
            <a:endParaRPr lang="en-US" sz="2000"/>
          </a:p>
        </p:txBody>
      </p:sp>
      <p:sp>
        <p:nvSpPr>
          <p:cNvPr id="32773" name="Rectangle 31"/>
          <p:cNvSpPr>
            <a:spLocks noChangeArrowheads="1"/>
          </p:cNvSpPr>
          <p:nvPr/>
        </p:nvSpPr>
        <p:spPr bwMode="auto">
          <a:xfrm>
            <a:off x="287338" y="5951538"/>
            <a:ext cx="8532812" cy="86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defRPr/>
            </a:pPr>
            <a:endParaRPr lang="en-US" sz="1200">
              <a:latin typeface="Arial" pitchFamily="34" charset="0"/>
              <a:ea typeface="PMingLiU" pitchFamily="18" charset="-120"/>
            </a:endParaRPr>
          </a:p>
          <a:p>
            <a:pPr algn="ctr" eaLnBrk="0" hangingPunct="0">
              <a:defRPr/>
            </a:pPr>
            <a:r>
              <a:rPr lang="en-US" sz="2000">
                <a:latin typeface="Arial" pitchFamily="34" charset="0"/>
                <a:ea typeface="PMingLiU" pitchFamily="18" charset="-120"/>
              </a:rPr>
              <a:t>Querying PLACE, KINSHIP, and SOCIAL RELATIONS</a:t>
            </a:r>
            <a:endParaRPr lang="en-US" sz="1200">
              <a:latin typeface="Arial" pitchFamily="34" charset="0"/>
              <a:ea typeface="PMingLiU" pitchFamily="18" charset="-120"/>
            </a:endParaRPr>
          </a:p>
          <a:p>
            <a:pPr algn="ctr" eaLnBrk="0" hangingPunct="0">
              <a:defRPr/>
            </a:pPr>
            <a:endParaRPr lang="en-US">
              <a:latin typeface="Arial" pitchFamily="34" charset="0"/>
              <a:ea typeface="PMingLiU" pitchFamily="18" charset="-120"/>
            </a:endParaRPr>
          </a:p>
        </p:txBody>
      </p:sp>
      <p:grpSp>
        <p:nvGrpSpPr>
          <p:cNvPr id="32774" name="Canvas 176"/>
          <p:cNvGrpSpPr>
            <a:grpSpLocks/>
          </p:cNvGrpSpPr>
          <p:nvPr/>
        </p:nvGrpSpPr>
        <p:grpSpPr bwMode="auto">
          <a:xfrm>
            <a:off x="1763713" y="2636838"/>
            <a:ext cx="5472112" cy="3095625"/>
            <a:chOff x="-72008" y="-72008"/>
            <a:chExt cx="5472608" cy="3096344"/>
          </a:xfrm>
        </p:grpSpPr>
        <p:sp>
          <p:nvSpPr>
            <p:cNvPr id="32775" name="Rectangle 69"/>
            <p:cNvSpPr>
              <a:spLocks noChangeArrowheads="1"/>
            </p:cNvSpPr>
            <p:nvPr/>
          </p:nvSpPr>
          <p:spPr bwMode="auto">
            <a:xfrm>
              <a:off x="0" y="0"/>
              <a:ext cx="5257800" cy="284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78"/>
            <p:cNvSpPr txBox="1">
              <a:spLocks noChangeArrowheads="1"/>
            </p:cNvSpPr>
            <p:nvPr/>
          </p:nvSpPr>
          <p:spPr bwMode="auto">
            <a:xfrm>
              <a:off x="1872855" y="1296735"/>
              <a:ext cx="1085948" cy="32710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</a:t>
              </a:r>
            </a:p>
          </p:txBody>
        </p:sp>
        <p:sp>
          <p:nvSpPr>
            <p:cNvPr id="72" name="Text Box 179"/>
            <p:cNvSpPr txBox="1">
              <a:spLocks noChangeArrowheads="1"/>
            </p:cNvSpPr>
            <p:nvPr/>
          </p:nvSpPr>
          <p:spPr bwMode="auto">
            <a:xfrm>
              <a:off x="-72008" y="-72008"/>
              <a:ext cx="950998" cy="438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Places</a:t>
              </a:r>
            </a:p>
          </p:txBody>
        </p:sp>
        <p:sp>
          <p:nvSpPr>
            <p:cNvPr id="73" name="Text Box 180"/>
            <p:cNvSpPr txBox="1">
              <a:spLocks noChangeArrowheads="1"/>
            </p:cNvSpPr>
            <p:nvPr/>
          </p:nvSpPr>
          <p:spPr bwMode="auto">
            <a:xfrm>
              <a:off x="-72008" y="2589260"/>
              <a:ext cx="1095474" cy="4350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Kinship</a:t>
              </a:r>
            </a:p>
          </p:txBody>
        </p:sp>
        <p:sp>
          <p:nvSpPr>
            <p:cNvPr id="74" name="Text Box 181"/>
            <p:cNvSpPr txBox="1">
              <a:spLocks noChangeArrowheads="1"/>
            </p:cNvSpPr>
            <p:nvPr/>
          </p:nvSpPr>
          <p:spPr bwMode="auto">
            <a:xfrm>
              <a:off x="4265435" y="2589260"/>
              <a:ext cx="1063721" cy="43507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Office</a:t>
              </a:r>
            </a:p>
          </p:txBody>
        </p:sp>
        <p:sp>
          <p:nvSpPr>
            <p:cNvPr id="75" name="Text Box 182"/>
            <p:cNvSpPr txBox="1">
              <a:spLocks noChangeArrowheads="1"/>
            </p:cNvSpPr>
            <p:nvPr/>
          </p:nvSpPr>
          <p:spPr bwMode="auto">
            <a:xfrm>
              <a:off x="359831" y="1930294"/>
              <a:ext cx="1759109" cy="30645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People-Kinship</a:t>
              </a:r>
            </a:p>
          </p:txBody>
        </p:sp>
        <p:sp>
          <p:nvSpPr>
            <p:cNvPr id="76" name="Text Box 183"/>
            <p:cNvSpPr txBox="1">
              <a:spLocks noChangeArrowheads="1"/>
            </p:cNvSpPr>
            <p:nvPr/>
          </p:nvSpPr>
          <p:spPr bwMode="auto">
            <a:xfrm>
              <a:off x="2847669" y="1930294"/>
              <a:ext cx="1760698" cy="30645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People-Office</a:t>
              </a:r>
            </a:p>
          </p:txBody>
        </p:sp>
        <p:sp>
          <p:nvSpPr>
            <p:cNvPr id="77" name="Text Box 184"/>
            <p:cNvSpPr txBox="1">
              <a:spLocks noChangeArrowheads="1"/>
            </p:cNvSpPr>
            <p:nvPr/>
          </p:nvSpPr>
          <p:spPr bwMode="auto">
            <a:xfrm>
              <a:off x="359831" y="656823"/>
              <a:ext cx="1721006" cy="41443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People-Places</a:t>
              </a:r>
            </a:p>
          </p:txBody>
        </p:sp>
        <p:cxnSp>
          <p:nvCxnSpPr>
            <p:cNvPr id="32783" name="Line 185"/>
            <p:cNvCxnSpPr>
              <a:cxnSpLocks noChangeShapeType="1"/>
              <a:stCxn id="73" idx="0"/>
              <a:endCxn id="75" idx="2"/>
            </p:cNvCxnSpPr>
            <p:nvPr/>
          </p:nvCxnSpPr>
          <p:spPr bwMode="auto">
            <a:xfrm flipV="1">
              <a:off x="475642" y="2235977"/>
              <a:ext cx="764179" cy="35271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4" name="Line 186"/>
            <p:cNvCxnSpPr>
              <a:cxnSpLocks noChangeShapeType="1"/>
              <a:stCxn id="71" idx="2"/>
              <a:endCxn id="75" idx="0"/>
            </p:cNvCxnSpPr>
            <p:nvPr/>
          </p:nvCxnSpPr>
          <p:spPr bwMode="auto">
            <a:xfrm flipH="1">
              <a:off x="1239821" y="1624453"/>
              <a:ext cx="1175813" cy="306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Line 187"/>
            <p:cNvCxnSpPr>
              <a:cxnSpLocks noChangeShapeType="1"/>
              <a:stCxn id="74" idx="0"/>
              <a:endCxn id="76" idx="2"/>
            </p:cNvCxnSpPr>
            <p:nvPr/>
          </p:nvCxnSpPr>
          <p:spPr bwMode="auto">
            <a:xfrm flipH="1" flipV="1">
              <a:off x="3728206" y="2235977"/>
              <a:ext cx="1069164" cy="352716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6" name="Line 188"/>
            <p:cNvCxnSpPr>
              <a:cxnSpLocks noChangeShapeType="1"/>
              <a:stCxn id="71" idx="2"/>
              <a:endCxn id="76" idx="0"/>
            </p:cNvCxnSpPr>
            <p:nvPr/>
          </p:nvCxnSpPr>
          <p:spPr bwMode="auto">
            <a:xfrm>
              <a:off x="2415634" y="1624453"/>
              <a:ext cx="1312572" cy="3061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7" name="Line 189"/>
            <p:cNvCxnSpPr>
              <a:cxnSpLocks noChangeShapeType="1"/>
              <a:stCxn id="71" idx="0"/>
              <a:endCxn id="77" idx="2"/>
            </p:cNvCxnSpPr>
            <p:nvPr/>
          </p:nvCxnSpPr>
          <p:spPr bwMode="auto">
            <a:xfrm flipH="1" flipV="1">
              <a:off x="1220771" y="1071878"/>
              <a:ext cx="1194863" cy="224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3" name="Text Box 191"/>
            <p:cNvSpPr txBox="1">
              <a:spLocks noChangeArrowheads="1"/>
            </p:cNvSpPr>
            <p:nvPr/>
          </p:nvSpPr>
          <p:spPr bwMode="auto">
            <a:xfrm>
              <a:off x="3428746" y="-72008"/>
              <a:ext cx="1971854" cy="43825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Social Relations</a:t>
              </a:r>
            </a:p>
          </p:txBody>
        </p:sp>
        <p:sp>
          <p:nvSpPr>
            <p:cNvPr id="84" name="Text Box 192"/>
            <p:cNvSpPr txBox="1">
              <a:spLocks noChangeArrowheads="1"/>
            </p:cNvSpPr>
            <p:nvPr/>
          </p:nvSpPr>
          <p:spPr bwMode="auto">
            <a:xfrm>
              <a:off x="2617461" y="656823"/>
              <a:ext cx="2640251" cy="41443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87819" tIns="43909" rIns="87819" bIns="43909" upright="1"/>
            <a:lstStyle/>
            <a:p>
              <a:pPr algn="ctr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kern="1000" dirty="0">
                  <a:latin typeface="+mn-lt"/>
                  <a:ea typeface="PMingLiU"/>
                  <a:cs typeface="Times New Roman"/>
                </a:rPr>
                <a:t>People-Social Relations</a:t>
              </a:r>
            </a:p>
          </p:txBody>
        </p:sp>
        <p:cxnSp>
          <p:nvCxnSpPr>
            <p:cNvPr id="32790" name="Line 193"/>
            <p:cNvCxnSpPr>
              <a:cxnSpLocks noChangeShapeType="1"/>
              <a:stCxn id="83" idx="2"/>
              <a:endCxn id="84" idx="0"/>
            </p:cNvCxnSpPr>
            <p:nvPr/>
          </p:nvCxnSpPr>
          <p:spPr bwMode="auto">
            <a:xfrm flipH="1">
              <a:off x="3937300" y="366103"/>
              <a:ext cx="477450" cy="2911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1" name="Line 194"/>
            <p:cNvCxnSpPr>
              <a:cxnSpLocks noChangeShapeType="1"/>
              <a:stCxn id="71" idx="0"/>
              <a:endCxn id="84" idx="2"/>
            </p:cNvCxnSpPr>
            <p:nvPr/>
          </p:nvCxnSpPr>
          <p:spPr bwMode="auto">
            <a:xfrm flipV="1">
              <a:off x="2415634" y="1071878"/>
              <a:ext cx="1521666" cy="2242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2" name="Line 195"/>
            <p:cNvCxnSpPr>
              <a:cxnSpLocks noChangeShapeType="1"/>
            </p:cNvCxnSpPr>
            <p:nvPr/>
          </p:nvCxnSpPr>
          <p:spPr bwMode="auto">
            <a:xfrm>
              <a:off x="2119600" y="2088232"/>
              <a:ext cx="7283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Line 196"/>
            <p:cNvCxnSpPr>
              <a:cxnSpLocks noChangeShapeType="1"/>
              <a:stCxn id="77" idx="2"/>
              <a:endCxn id="75" idx="0"/>
            </p:cNvCxnSpPr>
            <p:nvPr/>
          </p:nvCxnSpPr>
          <p:spPr bwMode="auto">
            <a:xfrm>
              <a:off x="1220771" y="1071878"/>
              <a:ext cx="19050" cy="858691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4" name="Line 197"/>
            <p:cNvCxnSpPr>
              <a:cxnSpLocks noChangeShapeType="1"/>
              <a:stCxn id="72" idx="2"/>
              <a:endCxn id="77" idx="0"/>
            </p:cNvCxnSpPr>
            <p:nvPr/>
          </p:nvCxnSpPr>
          <p:spPr bwMode="auto">
            <a:xfrm>
              <a:off x="403634" y="366104"/>
              <a:ext cx="817137" cy="291113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33796" name="AutoShape 7"/>
          <p:cNvSpPr>
            <a:spLocks noChangeArrowheads="1"/>
          </p:cNvSpPr>
          <p:nvPr/>
        </p:nvSpPr>
        <p:spPr bwMode="auto">
          <a:xfrm rot="-5400000">
            <a:off x="2324100" y="735013"/>
            <a:ext cx="4495800" cy="4572000"/>
          </a:xfrm>
          <a:prstGeom prst="cube">
            <a:avLst>
              <a:gd name="adj" fmla="val 250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3797" name="Rectangle 6"/>
          <p:cNvSpPr txBox="1">
            <a:spLocks noChangeArrowheads="1"/>
          </p:cNvSpPr>
          <p:nvPr/>
        </p:nvSpPr>
        <p:spPr bwMode="auto">
          <a:xfrm>
            <a:off x="1638300" y="811213"/>
            <a:ext cx="56578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zh-CN" sz="1000">
                <a:ea typeface="SimSun" pitchFamily="2" charset="-122"/>
              </a:rPr>
              <a:t>                     </a:t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>         </a:t>
            </a:r>
            <a:r>
              <a:rPr lang="en-US" altLang="zh-CN" sz="1400" b="1">
                <a:ea typeface="SimSun" pitchFamily="2" charset="-122"/>
              </a:rPr>
              <a:t>Sima(1) Guang </a:t>
            </a:r>
            <a:r>
              <a:rPr lang="zh-CN" altLang="en-US" sz="1400" b="1">
                <a:ea typeface="SimSun" pitchFamily="2" charset="-122"/>
              </a:rPr>
              <a:t>司馬光</a:t>
            </a:r>
            <a:r>
              <a:rPr lang="en-US" altLang="zh-CN" sz="1400" b="1">
                <a:ea typeface="SimSun" pitchFamily="2" charset="-122"/>
              </a:rPr>
              <a:t>. 1019-1086</a:t>
            </a:r>
            <a:r>
              <a:rPr lang="en-US" altLang="zh-CN" sz="1200">
                <a:ea typeface="SimSun" pitchFamily="2" charset="-122"/>
              </a:rPr>
              <a:t>.</a:t>
            </a:r>
            <a:r>
              <a:rPr lang="en-US" altLang="zh-CN" sz="1000">
                <a:ea typeface="SimSun" pitchFamily="2" charset="-122"/>
              </a:rPr>
              <a:t> </a:t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>  </a:t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endParaRPr lang="en-US" altLang="zh-CN" sz="1000">
              <a:ea typeface="SimSun" pitchFamily="2" charset="-122"/>
            </a:endParaRPr>
          </a:p>
          <a:p>
            <a:pPr lvl="2" eaLnBrk="1" hangingPunct="1">
              <a:spcBef>
                <a:spcPct val="20000"/>
              </a:spcBef>
            </a:pPr>
            <a:r>
              <a:rPr lang="en-US" altLang="zh-TW" sz="1000">
                <a:ea typeface="PMingLiU" pitchFamily="18" charset="-120"/>
              </a:rPr>
              <a:t/>
            </a:r>
            <a:br>
              <a:rPr lang="en-US" altLang="zh-TW" sz="1000">
                <a:ea typeface="PMingLiU" pitchFamily="18" charset="-120"/>
              </a:rPr>
            </a:br>
            <a:r>
              <a:rPr lang="en-US" altLang="zh-TW" sz="1000">
                <a:ea typeface="PMingLiU" pitchFamily="18" charset="-120"/>
              </a:rPr>
              <a:t/>
            </a:r>
            <a:br>
              <a:rPr lang="en-US" altLang="zh-TW" sz="1000">
                <a:ea typeface="PMingLiU" pitchFamily="18" charset="-120"/>
              </a:rPr>
            </a:br>
            <a:r>
              <a:rPr lang="en-US" altLang="zh-CN" sz="1000">
                <a:ea typeface="SimSun" pitchFamily="2" charset="-122"/>
              </a:rPr>
              <a:t>                            </a:t>
            </a:r>
            <a:r>
              <a:rPr lang="en-US" altLang="zh-CN" sz="1200" i="1">
                <a:ea typeface="SimSun" pitchFamily="2" charset="-122"/>
              </a:rPr>
              <a:t>Offices</a:t>
            </a:r>
            <a:r>
              <a:rPr lang="en-US" altLang="zh-CN" sz="1200">
                <a:ea typeface="SimSun" pitchFamily="2" charset="-122"/>
              </a:rPr>
              <a:t/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200">
                <a:ea typeface="SimSun" pitchFamily="2" charset="-122"/>
              </a:rPr>
              <a:t>                            1059 </a:t>
            </a:r>
            <a:r>
              <a:rPr lang="zh-CN" altLang="en-US" sz="1200">
                <a:ea typeface="SimSun" pitchFamily="2" charset="-122"/>
              </a:rPr>
              <a:t>度支勾院 </a:t>
            </a:r>
            <a:r>
              <a:rPr lang="en-US" altLang="zh-CN" sz="1200">
                <a:ea typeface="SimSun" pitchFamily="2" charset="-122"/>
              </a:rPr>
              <a:t>Budget Auditor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TW" sz="1200">
                <a:ea typeface="PMingLiU" pitchFamily="18" charset="-120"/>
              </a:rPr>
              <a:t> </a:t>
            </a:r>
            <a:r>
              <a:rPr lang="en-US" altLang="zh-CN" sz="1200">
                <a:ea typeface="SimSun" pitchFamily="2" charset="-122"/>
              </a:rPr>
              <a:t>                           1085 </a:t>
            </a:r>
            <a:r>
              <a:rPr lang="zh-CN" altLang="en-US" sz="1200">
                <a:ea typeface="SimSun" pitchFamily="2" charset="-122"/>
              </a:rPr>
              <a:t>門下侍郎 </a:t>
            </a:r>
            <a:br>
              <a:rPr lang="zh-CN" altLang="en-US" sz="1200">
                <a:ea typeface="SimSun" pitchFamily="2" charset="-122"/>
              </a:rPr>
            </a:br>
            <a:r>
              <a:rPr lang="zh-CN" altLang="en-US" sz="1200">
                <a:ea typeface="SimSun" pitchFamily="2" charset="-122"/>
              </a:rPr>
              <a:t> </a:t>
            </a:r>
            <a:r>
              <a:rPr lang="zh-CN" sz="1200">
                <a:ea typeface="SimSun" pitchFamily="2" charset="-122"/>
              </a:rPr>
              <a:t> </a:t>
            </a:r>
            <a:r>
              <a:rPr lang="zh-CN" altLang="en-US" sz="1200">
                <a:ea typeface="SimSun" pitchFamily="2" charset="-122"/>
              </a:rPr>
              <a:t>                                   </a:t>
            </a:r>
            <a:r>
              <a:rPr lang="en-US" altLang="zh-CN" sz="1200">
                <a:ea typeface="SimSun" pitchFamily="2" charset="-122"/>
              </a:rPr>
              <a:t>Executive of the Chancellery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200">
                <a:ea typeface="SimSun" pitchFamily="2" charset="-122"/>
              </a:rPr>
              <a:t>                            1086 </a:t>
            </a:r>
            <a:r>
              <a:rPr lang="zh-CN" altLang="en-US" sz="1200">
                <a:ea typeface="SimSun" pitchFamily="2" charset="-122"/>
              </a:rPr>
              <a:t>左僕射兼門下侍郎 </a:t>
            </a:r>
            <a:br>
              <a:rPr lang="zh-CN" altLang="en-US" sz="1200">
                <a:ea typeface="SimSun" pitchFamily="2" charset="-122"/>
              </a:rPr>
            </a:br>
            <a:r>
              <a:rPr lang="zh-CN" altLang="en-US" sz="1200">
                <a:ea typeface="SimSun" pitchFamily="2" charset="-122"/>
              </a:rPr>
              <a:t>                                     </a:t>
            </a:r>
            <a:r>
              <a:rPr lang="en-US" altLang="zh-CN" sz="1200">
                <a:ea typeface="SimSun" pitchFamily="2" charset="-122"/>
              </a:rPr>
              <a:t>Left Executive, Dept of Ministries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endParaRPr lang="en-US" altLang="zh-CN" sz="1000">
              <a:ea typeface="SimSun" pitchFamily="2" charset="-122"/>
            </a:endParaRPr>
          </a:p>
        </p:txBody>
      </p:sp>
      <p:sp>
        <p:nvSpPr>
          <p:cNvPr id="33798" name="Line 8"/>
          <p:cNvSpPr>
            <a:spLocks noChangeShapeType="1"/>
          </p:cNvSpPr>
          <p:nvPr/>
        </p:nvSpPr>
        <p:spPr bwMode="auto">
          <a:xfrm>
            <a:off x="5715000" y="773113"/>
            <a:ext cx="0" cy="3276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Line 9"/>
          <p:cNvSpPr>
            <a:spLocks noChangeShapeType="1"/>
          </p:cNvSpPr>
          <p:nvPr/>
        </p:nvSpPr>
        <p:spPr bwMode="auto">
          <a:xfrm>
            <a:off x="5715000" y="4049713"/>
            <a:ext cx="1143000" cy="1219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 flipV="1">
            <a:off x="2286000" y="4049713"/>
            <a:ext cx="34290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Text Box 11"/>
          <p:cNvSpPr txBox="1">
            <a:spLocks noChangeArrowheads="1"/>
          </p:cNvSpPr>
          <p:nvPr/>
        </p:nvSpPr>
        <p:spPr bwMode="auto">
          <a:xfrm>
            <a:off x="2667000" y="5497513"/>
            <a:ext cx="487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>
              <a:ea typeface="TSC UMing S TT" pitchFamily="49" charset="-120"/>
            </a:endParaRPr>
          </a:p>
        </p:txBody>
      </p:sp>
      <p:sp>
        <p:nvSpPr>
          <p:cNvPr id="33802" name="Text Box 12"/>
          <p:cNvSpPr txBox="1">
            <a:spLocks noChangeArrowheads="1"/>
          </p:cNvSpPr>
          <p:nvPr/>
        </p:nvSpPr>
        <p:spPr bwMode="auto">
          <a:xfrm rot="2838617">
            <a:off x="4926013" y="2632075"/>
            <a:ext cx="4040188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chemeClr val="bg2"/>
                </a:solidFill>
                <a:ea typeface="SimSun" pitchFamily="2" charset="-122"/>
              </a:rPr>
              <a:t>Places</a:t>
            </a:r>
            <a:br>
              <a:rPr lang="en-US" altLang="zh-CN" sz="1200" b="1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Basic Affiliation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Yongxing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永興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,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Shan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陝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,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     Xia Xian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夏縣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0-0</a:t>
            </a:r>
            <a:endParaRPr lang="en-US" altLang="zh-CN" sz="12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3803" name="Text Box 13"/>
          <p:cNvSpPr txBox="1">
            <a:spLocks noChangeArrowheads="1"/>
          </p:cNvSpPr>
          <p:nvPr/>
        </p:nvSpPr>
        <p:spPr bwMode="auto">
          <a:xfrm>
            <a:off x="2667000" y="4081463"/>
            <a:ext cx="419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i="1">
                <a:solidFill>
                  <a:schemeClr val="bg2"/>
                </a:solidFill>
                <a:ea typeface="SimSun" pitchFamily="2" charset="-122"/>
              </a:rPr>
              <a:t>Alternate Names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/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Junshi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君實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Capping Name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Wenzheng Gong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文正公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Posthumous Name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    Sushui Xiansheng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涑水先生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Other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       Yufu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迂夫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Style Name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             Yusou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迂叟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Style Name</a:t>
            </a:r>
            <a:endParaRPr lang="en-US" altLang="zh-CN" sz="12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3804" name="Text Box 14"/>
          <p:cNvSpPr txBox="1">
            <a:spLocks noChangeArrowheads="1"/>
          </p:cNvSpPr>
          <p:nvPr/>
        </p:nvSpPr>
        <p:spPr bwMode="auto">
          <a:xfrm rot="2654137">
            <a:off x="2235200" y="2387600"/>
            <a:ext cx="14160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i="1">
                <a:ea typeface="SimSun" pitchFamily="2" charset="-122"/>
              </a:rPr>
              <a:t>Entry</a:t>
            </a:r>
            <a:r>
              <a:rPr lang="en-US" altLang="zh-TW" sz="1200" i="1">
                <a:ea typeface="PMingLiU" pitchFamily="18" charset="-120"/>
              </a:rPr>
              <a:t> </a:t>
            </a:r>
            <a:r>
              <a:rPr lang="zh-TW" altLang="en-US" sz="1200">
                <a:ea typeface="PMingLiU" pitchFamily="18" charset="-120"/>
              </a:rPr>
              <a:t>入法</a:t>
            </a:r>
            <a:r>
              <a:rPr lang="en-US" altLang="zh-CN" sz="1200">
                <a:ea typeface="SimSun" pitchFamily="2" charset="-122"/>
              </a:rPr>
              <a:t>: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200">
                <a:ea typeface="SimSun" pitchFamily="2" charset="-122"/>
              </a:rPr>
              <a:t>    </a:t>
            </a:r>
            <a:r>
              <a:rPr lang="zh-TW" altLang="en-US" sz="1200">
                <a:ea typeface="PMingLiU" pitchFamily="18" charset="-120"/>
              </a:rPr>
              <a:t>蔭</a:t>
            </a:r>
            <a:r>
              <a:rPr lang="en-US" altLang="zh-CN" sz="1200">
                <a:ea typeface="SimSun" pitchFamily="2" charset="-122"/>
              </a:rPr>
              <a:t>yin 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200">
                <a:ea typeface="SimSun" pitchFamily="2" charset="-122"/>
              </a:rPr>
              <a:t>       </a:t>
            </a:r>
            <a:r>
              <a:rPr lang="zh-TW" altLang="en-US" sz="1200">
                <a:ea typeface="PMingLiU" pitchFamily="18" charset="-120"/>
              </a:rPr>
              <a:t>進士</a:t>
            </a:r>
            <a:r>
              <a:rPr lang="zh-CN" altLang="en-US" sz="1200">
                <a:ea typeface="SimSun" pitchFamily="2" charset="-122"/>
              </a:rPr>
              <a:t> </a:t>
            </a:r>
            <a:r>
              <a:rPr lang="en-US" altLang="zh-CN" sz="1200">
                <a:ea typeface="SimSun" pitchFamily="2" charset="-122"/>
              </a:rPr>
              <a:t>jinshi</a:t>
            </a:r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33805" name="Text Box 15"/>
          <p:cNvSpPr txBox="1">
            <a:spLocks noChangeArrowheads="1"/>
          </p:cNvSpPr>
          <p:nvPr/>
        </p:nvSpPr>
        <p:spPr bwMode="auto">
          <a:xfrm>
            <a:off x="3048000" y="1611313"/>
            <a:ext cx="2057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i="1">
                <a:solidFill>
                  <a:schemeClr val="bg2"/>
                </a:solidFill>
                <a:ea typeface="SimSun" pitchFamily="2" charset="-122"/>
              </a:rPr>
              <a:t>Employment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/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1 office: finance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2 office: state council</a:t>
            </a:r>
            <a:endParaRPr lang="en-US" altLang="zh-CN" sz="12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3806" name="Text Box 16"/>
          <p:cNvSpPr txBox="1">
            <a:spLocks noChangeArrowheads="1"/>
          </p:cNvSpPr>
          <p:nvPr/>
        </p:nvSpPr>
        <p:spPr bwMode="auto">
          <a:xfrm>
            <a:off x="250825" y="5445125"/>
            <a:ext cx="8929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>
                <a:ea typeface="PMingLiU" pitchFamily="18" charset="-120"/>
              </a:rPr>
              <a:t>One way of thinking about this is that a relational database (CBDB) sees a person as playing many different roles, interacting with many other types of entities in a complex world.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34820" name="AutoShape 7"/>
          <p:cNvSpPr>
            <a:spLocks noChangeArrowheads="1"/>
          </p:cNvSpPr>
          <p:nvPr/>
        </p:nvSpPr>
        <p:spPr bwMode="auto">
          <a:xfrm rot="-5400000">
            <a:off x="2324100" y="889000"/>
            <a:ext cx="4495800" cy="4572000"/>
          </a:xfrm>
          <a:prstGeom prst="cube">
            <a:avLst>
              <a:gd name="adj" fmla="val 250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4821" name="Rectangle 6"/>
          <p:cNvSpPr txBox="1">
            <a:spLocks noChangeArrowheads="1"/>
          </p:cNvSpPr>
          <p:nvPr/>
        </p:nvSpPr>
        <p:spPr bwMode="auto">
          <a:xfrm>
            <a:off x="1638300" y="965200"/>
            <a:ext cx="56578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lvl="2" eaLnBrk="1" hangingPunct="1">
              <a:spcBef>
                <a:spcPct val="20000"/>
              </a:spcBef>
            </a:pPr>
            <a:r>
              <a:rPr lang="en-US" altLang="zh-CN" sz="1000">
                <a:ea typeface="SimSun" pitchFamily="2" charset="-122"/>
              </a:rPr>
              <a:t>                     </a:t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>         </a:t>
            </a:r>
            <a:r>
              <a:rPr lang="en-US" altLang="zh-CN" sz="1400" b="1">
                <a:ea typeface="SimSun" pitchFamily="2" charset="-122"/>
              </a:rPr>
              <a:t>Sima(1) Guang </a:t>
            </a:r>
            <a:r>
              <a:rPr lang="zh-CN" altLang="en-US" sz="1400" b="1">
                <a:ea typeface="SimSun" pitchFamily="2" charset="-122"/>
              </a:rPr>
              <a:t>司馬光</a:t>
            </a:r>
            <a:r>
              <a:rPr lang="en-US" altLang="zh-CN" sz="1400" b="1">
                <a:ea typeface="SimSun" pitchFamily="2" charset="-122"/>
              </a:rPr>
              <a:t>. 1019-1086</a:t>
            </a:r>
            <a:r>
              <a:rPr lang="en-US" altLang="zh-CN" sz="1200">
                <a:ea typeface="SimSun" pitchFamily="2" charset="-122"/>
              </a:rPr>
              <a:t>.</a:t>
            </a:r>
            <a:r>
              <a:rPr lang="en-US" altLang="zh-CN" sz="1000">
                <a:ea typeface="SimSun" pitchFamily="2" charset="-122"/>
              </a:rPr>
              <a:t> </a:t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>  </a:t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endParaRPr lang="en-US" altLang="zh-CN" sz="1000">
              <a:ea typeface="SimSun" pitchFamily="2" charset="-122"/>
            </a:endParaRPr>
          </a:p>
          <a:p>
            <a:pPr lvl="2" eaLnBrk="1" hangingPunct="1">
              <a:spcBef>
                <a:spcPct val="20000"/>
              </a:spcBef>
            </a:pPr>
            <a:r>
              <a:rPr lang="en-US" altLang="zh-TW" sz="1000">
                <a:ea typeface="PMingLiU" pitchFamily="18" charset="-120"/>
              </a:rPr>
              <a:t/>
            </a:r>
            <a:br>
              <a:rPr lang="en-US" altLang="zh-TW" sz="1000">
                <a:ea typeface="PMingLiU" pitchFamily="18" charset="-120"/>
              </a:rPr>
            </a:br>
            <a:r>
              <a:rPr lang="en-US" altLang="zh-TW" sz="1000">
                <a:ea typeface="PMingLiU" pitchFamily="18" charset="-120"/>
              </a:rPr>
              <a:t/>
            </a:r>
            <a:br>
              <a:rPr lang="en-US" altLang="zh-TW" sz="1000">
                <a:ea typeface="PMingLiU" pitchFamily="18" charset="-120"/>
              </a:rPr>
            </a:br>
            <a:r>
              <a:rPr lang="en-US" altLang="zh-CN" sz="1000">
                <a:ea typeface="SimSun" pitchFamily="2" charset="-122"/>
              </a:rPr>
              <a:t>                            </a:t>
            </a:r>
            <a:r>
              <a:rPr lang="en-US" altLang="zh-CN" sz="1200" i="1">
                <a:ea typeface="SimSun" pitchFamily="2" charset="-122"/>
              </a:rPr>
              <a:t>Offices</a:t>
            </a:r>
            <a:r>
              <a:rPr lang="en-US" altLang="zh-CN" sz="1200">
                <a:ea typeface="SimSun" pitchFamily="2" charset="-122"/>
              </a:rPr>
              <a:t/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200">
                <a:ea typeface="SimSun" pitchFamily="2" charset="-122"/>
              </a:rPr>
              <a:t>                            1059 </a:t>
            </a:r>
            <a:r>
              <a:rPr lang="zh-CN" altLang="en-US" sz="1200">
                <a:ea typeface="SimSun" pitchFamily="2" charset="-122"/>
              </a:rPr>
              <a:t>度支勾院 </a:t>
            </a:r>
            <a:r>
              <a:rPr lang="en-US" altLang="zh-CN" sz="1200">
                <a:ea typeface="SimSun" pitchFamily="2" charset="-122"/>
              </a:rPr>
              <a:t>Budget Auditor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TW" sz="1200">
                <a:ea typeface="PMingLiU" pitchFamily="18" charset="-120"/>
              </a:rPr>
              <a:t> </a:t>
            </a:r>
            <a:r>
              <a:rPr lang="en-US" altLang="zh-CN" sz="1200">
                <a:ea typeface="SimSun" pitchFamily="2" charset="-122"/>
              </a:rPr>
              <a:t>                           1085 </a:t>
            </a:r>
            <a:r>
              <a:rPr lang="zh-CN" altLang="en-US" sz="1200">
                <a:ea typeface="SimSun" pitchFamily="2" charset="-122"/>
              </a:rPr>
              <a:t>門下侍郎 </a:t>
            </a:r>
            <a:br>
              <a:rPr lang="zh-CN" altLang="en-US" sz="1200">
                <a:ea typeface="SimSun" pitchFamily="2" charset="-122"/>
              </a:rPr>
            </a:br>
            <a:r>
              <a:rPr lang="zh-CN" altLang="en-US" sz="1200">
                <a:ea typeface="SimSun" pitchFamily="2" charset="-122"/>
              </a:rPr>
              <a:t> </a:t>
            </a:r>
            <a:r>
              <a:rPr lang="zh-CN" sz="1200">
                <a:ea typeface="SimSun" pitchFamily="2" charset="-122"/>
              </a:rPr>
              <a:t> </a:t>
            </a:r>
            <a:r>
              <a:rPr lang="zh-CN" altLang="en-US" sz="1200">
                <a:ea typeface="SimSun" pitchFamily="2" charset="-122"/>
              </a:rPr>
              <a:t>                                   </a:t>
            </a:r>
            <a:r>
              <a:rPr lang="en-US" altLang="zh-CN" sz="1200">
                <a:ea typeface="SimSun" pitchFamily="2" charset="-122"/>
              </a:rPr>
              <a:t>Executive of the Chancellery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200">
                <a:ea typeface="SimSun" pitchFamily="2" charset="-122"/>
              </a:rPr>
              <a:t>                            1086 </a:t>
            </a:r>
            <a:r>
              <a:rPr lang="zh-CN" altLang="en-US" sz="1200">
                <a:ea typeface="SimSun" pitchFamily="2" charset="-122"/>
              </a:rPr>
              <a:t>左僕射兼門下侍郎 </a:t>
            </a:r>
            <a:br>
              <a:rPr lang="zh-CN" altLang="en-US" sz="1200">
                <a:ea typeface="SimSun" pitchFamily="2" charset="-122"/>
              </a:rPr>
            </a:br>
            <a:r>
              <a:rPr lang="zh-CN" altLang="en-US" sz="1200">
                <a:ea typeface="SimSun" pitchFamily="2" charset="-122"/>
              </a:rPr>
              <a:t>                                     </a:t>
            </a:r>
            <a:r>
              <a:rPr lang="en-US" altLang="zh-CN" sz="1200">
                <a:ea typeface="SimSun" pitchFamily="2" charset="-122"/>
              </a:rPr>
              <a:t>Left Executive, Dept of Ministries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endParaRPr lang="en-US" altLang="zh-CN" sz="1000">
              <a:ea typeface="SimSun" pitchFamily="2" charset="-122"/>
            </a:endParaRPr>
          </a:p>
        </p:txBody>
      </p:sp>
      <p:sp>
        <p:nvSpPr>
          <p:cNvPr id="34822" name="Line 8"/>
          <p:cNvSpPr>
            <a:spLocks noChangeShapeType="1"/>
          </p:cNvSpPr>
          <p:nvPr/>
        </p:nvSpPr>
        <p:spPr bwMode="auto">
          <a:xfrm>
            <a:off x="5715000" y="927100"/>
            <a:ext cx="0" cy="3276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>
            <a:off x="5715000" y="4203700"/>
            <a:ext cx="1143000" cy="1219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10"/>
          <p:cNvSpPr>
            <a:spLocks noChangeShapeType="1"/>
          </p:cNvSpPr>
          <p:nvPr/>
        </p:nvSpPr>
        <p:spPr bwMode="auto">
          <a:xfrm flipV="1">
            <a:off x="2286000" y="4203700"/>
            <a:ext cx="3429000" cy="762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Text Box 11"/>
          <p:cNvSpPr txBox="1">
            <a:spLocks noChangeArrowheads="1"/>
          </p:cNvSpPr>
          <p:nvPr/>
        </p:nvSpPr>
        <p:spPr bwMode="auto">
          <a:xfrm>
            <a:off x="2667000" y="565150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endParaRPr lang="zh-CN" altLang="en-US">
              <a:ea typeface="TSC UMing S TT" pitchFamily="49" charset="-120"/>
            </a:endParaRPr>
          </a:p>
        </p:txBody>
      </p:sp>
      <p:sp>
        <p:nvSpPr>
          <p:cNvPr id="34826" name="Text Box 12"/>
          <p:cNvSpPr txBox="1">
            <a:spLocks noChangeArrowheads="1"/>
          </p:cNvSpPr>
          <p:nvPr/>
        </p:nvSpPr>
        <p:spPr bwMode="auto">
          <a:xfrm rot="2838617">
            <a:off x="4926013" y="2786063"/>
            <a:ext cx="4040187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b="1">
                <a:solidFill>
                  <a:schemeClr val="bg2"/>
                </a:solidFill>
                <a:ea typeface="SimSun" pitchFamily="2" charset="-122"/>
              </a:rPr>
              <a:t>Places</a:t>
            </a:r>
            <a:br>
              <a:rPr lang="en-US" altLang="zh-CN" sz="1200" b="1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Basic Affiliation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Yongxing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永興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,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Shan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陝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,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     Xia Xian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夏縣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0-0</a:t>
            </a:r>
            <a:endParaRPr lang="en-US" altLang="zh-CN" sz="12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4827" name="Text Box 13"/>
          <p:cNvSpPr txBox="1">
            <a:spLocks noChangeArrowheads="1"/>
          </p:cNvSpPr>
          <p:nvPr/>
        </p:nvSpPr>
        <p:spPr bwMode="auto">
          <a:xfrm>
            <a:off x="2667000" y="4235450"/>
            <a:ext cx="4191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i="1">
                <a:solidFill>
                  <a:schemeClr val="bg2"/>
                </a:solidFill>
                <a:ea typeface="SimSun" pitchFamily="2" charset="-122"/>
              </a:rPr>
              <a:t>Alternate Names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/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Junshi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君實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Capping Name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Wenzheng Gong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文正公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Posthumous Name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    Sushui Xiansheng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涑水先生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Other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       Yufu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迂夫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Style Name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                     Yusou </a:t>
            </a:r>
            <a:r>
              <a:rPr lang="zh-CN" altLang="en-US" sz="1200">
                <a:solidFill>
                  <a:schemeClr val="bg2"/>
                </a:solidFill>
                <a:ea typeface="SimSun" pitchFamily="2" charset="-122"/>
              </a:rPr>
              <a:t>迂叟 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Style Name</a:t>
            </a:r>
            <a:endParaRPr lang="en-US" altLang="zh-CN" sz="12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4828" name="Text Box 14"/>
          <p:cNvSpPr txBox="1">
            <a:spLocks noChangeArrowheads="1"/>
          </p:cNvSpPr>
          <p:nvPr/>
        </p:nvSpPr>
        <p:spPr bwMode="auto">
          <a:xfrm rot="2654137">
            <a:off x="2235200" y="2541588"/>
            <a:ext cx="141605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i="1">
                <a:ea typeface="SimSun" pitchFamily="2" charset="-122"/>
              </a:rPr>
              <a:t>Entry</a:t>
            </a:r>
            <a:r>
              <a:rPr lang="en-US" altLang="zh-TW" sz="1200" i="1">
                <a:ea typeface="PMingLiU" pitchFamily="18" charset="-120"/>
              </a:rPr>
              <a:t> </a:t>
            </a:r>
            <a:r>
              <a:rPr lang="zh-TW" altLang="en-US" sz="1200">
                <a:ea typeface="PMingLiU" pitchFamily="18" charset="-120"/>
              </a:rPr>
              <a:t>入法</a:t>
            </a:r>
            <a:r>
              <a:rPr lang="en-US" altLang="zh-CN" sz="1200">
                <a:ea typeface="SimSun" pitchFamily="2" charset="-122"/>
              </a:rPr>
              <a:t>: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200">
                <a:ea typeface="SimSun" pitchFamily="2" charset="-122"/>
              </a:rPr>
              <a:t>    </a:t>
            </a:r>
            <a:r>
              <a:rPr lang="zh-TW" altLang="en-US" sz="1200">
                <a:ea typeface="PMingLiU" pitchFamily="18" charset="-120"/>
              </a:rPr>
              <a:t>蔭</a:t>
            </a:r>
            <a:r>
              <a:rPr lang="en-US" altLang="zh-CN" sz="1200">
                <a:ea typeface="SimSun" pitchFamily="2" charset="-122"/>
              </a:rPr>
              <a:t>yin </a:t>
            </a:r>
            <a:br>
              <a:rPr lang="en-US" altLang="zh-CN" sz="1200">
                <a:ea typeface="SimSun" pitchFamily="2" charset="-122"/>
              </a:rPr>
            </a:br>
            <a:r>
              <a:rPr lang="en-US" altLang="zh-CN" sz="1200">
                <a:ea typeface="SimSun" pitchFamily="2" charset="-122"/>
              </a:rPr>
              <a:t>       </a:t>
            </a:r>
            <a:r>
              <a:rPr lang="zh-TW" altLang="en-US" sz="1200">
                <a:ea typeface="PMingLiU" pitchFamily="18" charset="-120"/>
              </a:rPr>
              <a:t>進士</a:t>
            </a:r>
            <a:r>
              <a:rPr lang="zh-CN" altLang="en-US" sz="1200">
                <a:ea typeface="SimSun" pitchFamily="2" charset="-122"/>
              </a:rPr>
              <a:t> </a:t>
            </a:r>
            <a:r>
              <a:rPr lang="en-US" altLang="zh-CN" sz="1200">
                <a:ea typeface="SimSun" pitchFamily="2" charset="-122"/>
              </a:rPr>
              <a:t>jinshi</a:t>
            </a:r>
            <a:endParaRPr lang="en-US" altLang="zh-CN" sz="1200">
              <a:ea typeface="TSC UMing S TT" pitchFamily="49" charset="-120"/>
            </a:endParaRPr>
          </a:p>
        </p:txBody>
      </p:sp>
      <p:sp>
        <p:nvSpPr>
          <p:cNvPr id="34829" name="Text Box 15"/>
          <p:cNvSpPr txBox="1">
            <a:spLocks noChangeArrowheads="1"/>
          </p:cNvSpPr>
          <p:nvPr/>
        </p:nvSpPr>
        <p:spPr bwMode="auto">
          <a:xfrm>
            <a:off x="3048000" y="1765300"/>
            <a:ext cx="20574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200" i="1">
                <a:solidFill>
                  <a:schemeClr val="bg2"/>
                </a:solidFill>
                <a:ea typeface="SimSun" pitchFamily="2" charset="-122"/>
              </a:rPr>
              <a:t>Employment</a:t>
            </a: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/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1 office: finance </a:t>
            </a:r>
            <a:br>
              <a:rPr lang="en-US" altLang="zh-CN" sz="12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1200">
                <a:solidFill>
                  <a:schemeClr val="bg2"/>
                </a:solidFill>
                <a:ea typeface="SimSun" pitchFamily="2" charset="-122"/>
              </a:rPr>
              <a:t>   2 office: state council</a:t>
            </a:r>
            <a:endParaRPr lang="en-US" altLang="zh-CN" sz="12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4830" name="Text Box 16"/>
          <p:cNvSpPr txBox="1">
            <a:spLocks noChangeArrowheads="1"/>
          </p:cNvSpPr>
          <p:nvPr/>
        </p:nvSpPr>
        <p:spPr bwMode="auto">
          <a:xfrm>
            <a:off x="903288" y="5622925"/>
            <a:ext cx="78279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i="1">
                <a:solidFill>
                  <a:schemeClr val="accent2"/>
                </a:solidFill>
                <a:ea typeface="PMingLiU" pitchFamily="18" charset="-120"/>
              </a:rPr>
              <a:t>Data</a:t>
            </a:r>
            <a:r>
              <a:rPr lang="en-US" altLang="zh-TW" sz="2400">
                <a:ea typeface="PMingLiU" pitchFamily="18" charset="-120"/>
              </a:rPr>
              <a:t> on people in a relational database (CBDB) is in the interaction between entities (person, place, etc.)</a:t>
            </a:r>
            <a:endParaRPr lang="zh-TW" altLang="en-US" sz="2400" b="1">
              <a:ea typeface="PMingLiU" pitchFamily="18" charset="-12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35844" name="Line 13"/>
          <p:cNvSpPr>
            <a:spLocks noChangeShapeType="1"/>
          </p:cNvSpPr>
          <p:nvPr/>
        </p:nvSpPr>
        <p:spPr bwMode="auto">
          <a:xfrm rot="16200000" flipV="1">
            <a:off x="5210175" y="3181350"/>
            <a:ext cx="247650" cy="2476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5" name="AutoShape 4"/>
          <p:cNvSpPr>
            <a:spLocks noChangeArrowheads="1"/>
          </p:cNvSpPr>
          <p:nvPr/>
        </p:nvSpPr>
        <p:spPr bwMode="auto">
          <a:xfrm rot="-5400000">
            <a:off x="5362575" y="3390900"/>
            <a:ext cx="762000" cy="8382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46" name="AutoShape 5"/>
          <p:cNvSpPr>
            <a:spLocks noChangeArrowheads="1"/>
          </p:cNvSpPr>
          <p:nvPr/>
        </p:nvSpPr>
        <p:spPr bwMode="auto">
          <a:xfrm rot="-5400000">
            <a:off x="5553075" y="3590925"/>
            <a:ext cx="762000" cy="838200"/>
          </a:xfrm>
          <a:prstGeom prst="cube">
            <a:avLst>
              <a:gd name="adj" fmla="val 25000"/>
            </a:avLst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47" name="AutoShape 6"/>
          <p:cNvSpPr>
            <a:spLocks noChangeArrowheads="1"/>
          </p:cNvSpPr>
          <p:nvPr/>
        </p:nvSpPr>
        <p:spPr bwMode="auto">
          <a:xfrm rot="-5400000">
            <a:off x="5753100" y="3790950"/>
            <a:ext cx="762000" cy="838200"/>
          </a:xfrm>
          <a:prstGeom prst="cube">
            <a:avLst>
              <a:gd name="adj" fmla="val 25000"/>
            </a:avLst>
          </a:prstGeom>
          <a:solidFill>
            <a:srgbClr val="A9F7A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48" name="AutoShape 7"/>
          <p:cNvSpPr>
            <a:spLocks noChangeArrowheads="1"/>
          </p:cNvSpPr>
          <p:nvPr/>
        </p:nvSpPr>
        <p:spPr bwMode="auto">
          <a:xfrm rot="-5400000">
            <a:off x="5953125" y="3990975"/>
            <a:ext cx="762000" cy="838200"/>
          </a:xfrm>
          <a:prstGeom prst="cube">
            <a:avLst>
              <a:gd name="adj" fmla="val 25000"/>
            </a:avLst>
          </a:prstGeom>
          <a:solidFill>
            <a:srgbClr val="A6B0F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49" name="AutoShape 8"/>
          <p:cNvSpPr>
            <a:spLocks noChangeArrowheads="1"/>
          </p:cNvSpPr>
          <p:nvPr/>
        </p:nvSpPr>
        <p:spPr bwMode="auto">
          <a:xfrm rot="-5400000">
            <a:off x="6153150" y="4191000"/>
            <a:ext cx="762000" cy="838200"/>
          </a:xfrm>
          <a:prstGeom prst="cube">
            <a:avLst>
              <a:gd name="adj" fmla="val 25000"/>
            </a:avLst>
          </a:prstGeom>
          <a:solidFill>
            <a:srgbClr val="E9EFA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50" name="AutoShape 9"/>
          <p:cNvSpPr>
            <a:spLocks noChangeArrowheads="1"/>
          </p:cNvSpPr>
          <p:nvPr/>
        </p:nvSpPr>
        <p:spPr bwMode="auto">
          <a:xfrm rot="-5400000">
            <a:off x="6343650" y="4381500"/>
            <a:ext cx="762000" cy="838200"/>
          </a:xfrm>
          <a:prstGeom prst="cube">
            <a:avLst>
              <a:gd name="adj" fmla="val 25000"/>
            </a:avLst>
          </a:prstGeom>
          <a:solidFill>
            <a:srgbClr val="E9B5E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51" name="AutoShape 10"/>
          <p:cNvSpPr>
            <a:spLocks noChangeArrowheads="1"/>
          </p:cNvSpPr>
          <p:nvPr/>
        </p:nvSpPr>
        <p:spPr bwMode="auto">
          <a:xfrm rot="-5400000">
            <a:off x="6534150" y="4581525"/>
            <a:ext cx="762000" cy="838200"/>
          </a:xfrm>
          <a:prstGeom prst="cube">
            <a:avLst>
              <a:gd name="adj" fmla="val 25000"/>
            </a:avLst>
          </a:prstGeom>
          <a:solidFill>
            <a:srgbClr val="FCAFA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52" name="AutoShape 11"/>
          <p:cNvSpPr>
            <a:spLocks noChangeArrowheads="1"/>
          </p:cNvSpPr>
          <p:nvPr/>
        </p:nvSpPr>
        <p:spPr bwMode="auto">
          <a:xfrm rot="-5400000">
            <a:off x="6724650" y="4772025"/>
            <a:ext cx="762000" cy="8382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 rot="16200000" flipH="1">
            <a:off x="7200900" y="5334000"/>
            <a:ext cx="476250" cy="4381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4" name="Text Box 25"/>
          <p:cNvSpPr txBox="1">
            <a:spLocks noChangeArrowheads="1"/>
          </p:cNvSpPr>
          <p:nvPr/>
        </p:nvSpPr>
        <p:spPr bwMode="auto">
          <a:xfrm>
            <a:off x="0" y="896938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zh-CN" sz="2400" b="1">
                <a:ea typeface="TSC UMing S TT" pitchFamily="49" charset="-120"/>
              </a:rPr>
              <a:t>And we can rearrange our perspective to look at </a:t>
            </a:r>
            <a:br>
              <a:rPr lang="en-US" altLang="zh-CN" sz="2400" b="1">
                <a:ea typeface="TSC UMing S TT" pitchFamily="49" charset="-120"/>
              </a:rPr>
            </a:br>
            <a:r>
              <a:rPr lang="en-US" altLang="zh-CN" sz="2400" b="1">
                <a:ea typeface="TSC UMing S TT" pitchFamily="49" charset="-120"/>
              </a:rPr>
              <a:t>the data on people from many different</a:t>
            </a:r>
            <a:br>
              <a:rPr lang="en-US" altLang="zh-CN" sz="2400" b="1">
                <a:ea typeface="TSC UMing S TT" pitchFamily="49" charset="-120"/>
              </a:rPr>
            </a:br>
            <a:r>
              <a:rPr lang="en-US" altLang="zh-CN" sz="2400" b="1">
                <a:ea typeface="TSC UMing S TT" pitchFamily="49" charset="-120"/>
              </a:rPr>
              <a:t>angles of their interaction with the world</a:t>
            </a:r>
            <a:endParaRPr lang="en-US" altLang="zh-CN" sz="2400">
              <a:ea typeface="TSC UMing S TT" pitchFamily="49" charset="-120"/>
            </a:endParaRPr>
          </a:p>
        </p:txBody>
      </p:sp>
      <p:sp>
        <p:nvSpPr>
          <p:cNvPr id="35855" name="AutoShape 15"/>
          <p:cNvSpPr>
            <a:spLocks noChangeArrowheads="1"/>
          </p:cNvSpPr>
          <p:nvPr/>
        </p:nvSpPr>
        <p:spPr bwMode="auto">
          <a:xfrm rot="-5400000">
            <a:off x="1704975" y="3284538"/>
            <a:ext cx="2247900" cy="2286000"/>
          </a:xfrm>
          <a:prstGeom prst="cube">
            <a:avLst>
              <a:gd name="adj" fmla="val 250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TSC UMing S TT" pitchFamily="49" charset="-120"/>
            </a:endParaRPr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390900" y="3295650"/>
            <a:ext cx="1588" cy="16383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7" name="Line 17"/>
          <p:cNvSpPr>
            <a:spLocks noChangeShapeType="1"/>
          </p:cNvSpPr>
          <p:nvPr/>
        </p:nvSpPr>
        <p:spPr bwMode="auto">
          <a:xfrm>
            <a:off x="3390900" y="4924425"/>
            <a:ext cx="5715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V="1">
            <a:off x="1685925" y="4933950"/>
            <a:ext cx="1714500" cy="381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 rot="2838617">
            <a:off x="1309688" y="4338638"/>
            <a:ext cx="20208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" b="1">
                <a:ea typeface="SimSun" pitchFamily="2" charset="-122"/>
              </a:rPr>
              <a:t>Places</a:t>
            </a:r>
            <a:br>
              <a:rPr lang="en-US" altLang="zh-CN" sz="600" b="1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>    Basic Affiliation</a:t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>      Yongxing </a:t>
            </a:r>
            <a:r>
              <a:rPr lang="zh-CN" altLang="en-US" sz="600">
                <a:ea typeface="SimSun" pitchFamily="2" charset="-122"/>
              </a:rPr>
              <a:t>永興</a:t>
            </a:r>
            <a:r>
              <a:rPr lang="en-US" altLang="zh-CN" sz="600">
                <a:ea typeface="SimSun" pitchFamily="2" charset="-122"/>
              </a:rPr>
              <a:t>, </a:t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>           Shan </a:t>
            </a:r>
            <a:r>
              <a:rPr lang="zh-CN" altLang="en-US" sz="600">
                <a:ea typeface="SimSun" pitchFamily="2" charset="-122"/>
              </a:rPr>
              <a:t>陝</a:t>
            </a:r>
            <a:r>
              <a:rPr lang="en-US" altLang="zh-CN" sz="600">
                <a:ea typeface="SimSun" pitchFamily="2" charset="-122"/>
              </a:rPr>
              <a:t>,</a:t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>                Xia Xian </a:t>
            </a:r>
            <a:r>
              <a:rPr lang="zh-CN" altLang="en-US" sz="600">
                <a:ea typeface="SimSun" pitchFamily="2" charset="-122"/>
              </a:rPr>
              <a:t>夏縣 </a:t>
            </a:r>
            <a:r>
              <a:rPr lang="en-US" altLang="zh-CN" sz="600">
                <a:ea typeface="SimSun" pitchFamily="2" charset="-122"/>
              </a:rPr>
              <a:t>0-0</a:t>
            </a:r>
            <a:endParaRPr lang="en-US" altLang="zh-CN" sz="600">
              <a:ea typeface="TSC UMing S TT" pitchFamily="49" charset="-120"/>
            </a:endParaRPr>
          </a:p>
        </p:txBody>
      </p:sp>
      <p:sp>
        <p:nvSpPr>
          <p:cNvPr id="35860" name="Text Box 20"/>
          <p:cNvSpPr txBox="1">
            <a:spLocks noChangeArrowheads="1"/>
          </p:cNvSpPr>
          <p:nvPr/>
        </p:nvSpPr>
        <p:spPr bwMode="auto">
          <a:xfrm>
            <a:off x="1914525" y="4908550"/>
            <a:ext cx="20955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" i="1">
                <a:solidFill>
                  <a:schemeClr val="bg2"/>
                </a:solidFill>
                <a:ea typeface="SimSun" pitchFamily="2" charset="-122"/>
              </a:rPr>
              <a:t>Alternate Names</a:t>
            </a: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/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  Junshi </a:t>
            </a:r>
            <a:r>
              <a:rPr lang="zh-CN" altLang="en-US" sz="600">
                <a:solidFill>
                  <a:schemeClr val="bg2"/>
                </a:solidFill>
                <a:ea typeface="SimSun" pitchFamily="2" charset="-122"/>
              </a:rPr>
              <a:t>君實 </a:t>
            </a: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Capping Name </a:t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       Wenzheng Gong </a:t>
            </a:r>
            <a:r>
              <a:rPr lang="zh-CN" altLang="en-US" sz="600">
                <a:solidFill>
                  <a:schemeClr val="bg2"/>
                </a:solidFill>
                <a:ea typeface="SimSun" pitchFamily="2" charset="-122"/>
              </a:rPr>
              <a:t>文正公 </a:t>
            </a: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Posthumous Name </a:t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            Sushui Xiansheng </a:t>
            </a:r>
            <a:r>
              <a:rPr lang="zh-CN" altLang="en-US" sz="600">
                <a:solidFill>
                  <a:schemeClr val="bg2"/>
                </a:solidFill>
                <a:ea typeface="SimSun" pitchFamily="2" charset="-122"/>
              </a:rPr>
              <a:t>涑水先生 </a:t>
            </a: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Other </a:t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               Yufu </a:t>
            </a:r>
            <a:r>
              <a:rPr lang="zh-CN" altLang="en-US" sz="600">
                <a:solidFill>
                  <a:schemeClr val="bg2"/>
                </a:solidFill>
                <a:ea typeface="SimSun" pitchFamily="2" charset="-122"/>
              </a:rPr>
              <a:t>迂夫 </a:t>
            </a: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Style Name </a:t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                     Yusou </a:t>
            </a:r>
            <a:r>
              <a:rPr lang="zh-CN" altLang="en-US" sz="600">
                <a:solidFill>
                  <a:schemeClr val="bg2"/>
                </a:solidFill>
                <a:ea typeface="SimSun" pitchFamily="2" charset="-122"/>
              </a:rPr>
              <a:t>迂叟 </a:t>
            </a: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Style Name</a:t>
            </a:r>
            <a:endParaRPr lang="en-US" altLang="zh-CN" sz="6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 rot="2654137">
            <a:off x="3386138" y="3922713"/>
            <a:ext cx="533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" i="1">
                <a:solidFill>
                  <a:schemeClr val="bg2"/>
                </a:solidFill>
                <a:ea typeface="SimSun" pitchFamily="2" charset="-122"/>
              </a:rPr>
              <a:t>Entry</a:t>
            </a: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:</a:t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 yin </a:t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 jinshi</a:t>
            </a:r>
            <a:endParaRPr lang="en-US" altLang="zh-CN" sz="6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5862" name="Text Box 22"/>
          <p:cNvSpPr txBox="1">
            <a:spLocks noChangeArrowheads="1"/>
          </p:cNvSpPr>
          <p:nvPr/>
        </p:nvSpPr>
        <p:spPr bwMode="auto">
          <a:xfrm>
            <a:off x="2190750" y="3933825"/>
            <a:ext cx="10287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" i="1">
                <a:solidFill>
                  <a:schemeClr val="bg2"/>
                </a:solidFill>
                <a:ea typeface="SimSun" pitchFamily="2" charset="-122"/>
              </a:rPr>
              <a:t>Employment</a:t>
            </a: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/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1 office: finance </a:t>
            </a:r>
            <a:br>
              <a:rPr lang="en-US" altLang="zh-CN" sz="600">
                <a:solidFill>
                  <a:schemeClr val="bg2"/>
                </a:solidFill>
                <a:ea typeface="SimSun" pitchFamily="2" charset="-122"/>
              </a:rPr>
            </a:br>
            <a:r>
              <a:rPr lang="en-US" altLang="zh-CN" sz="600">
                <a:solidFill>
                  <a:schemeClr val="bg2"/>
                </a:solidFill>
                <a:ea typeface="SimSun" pitchFamily="2" charset="-122"/>
              </a:rPr>
              <a:t>   2 office: state council</a:t>
            </a:r>
            <a:endParaRPr lang="en-US" altLang="zh-CN" sz="600">
              <a:solidFill>
                <a:schemeClr val="bg2"/>
              </a:solidFill>
              <a:ea typeface="TSC UMing S TT" pitchFamily="49" charset="-120"/>
            </a:endParaRPr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-381000" y="3133725"/>
            <a:ext cx="46101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143000" lvl="2" indent="-228600">
              <a:spcBef>
                <a:spcPct val="20000"/>
              </a:spcBef>
            </a:pPr>
            <a:r>
              <a:rPr lang="en-US" altLang="zh-CN" sz="1000">
                <a:ea typeface="SimSun" pitchFamily="2" charset="-122"/>
              </a:rPr>
              <a:t>                     </a:t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/>
            </a:r>
            <a:br>
              <a:rPr lang="en-US" altLang="zh-CN" sz="1000">
                <a:ea typeface="SimSun" pitchFamily="2" charset="-122"/>
              </a:rPr>
            </a:br>
            <a:r>
              <a:rPr lang="en-US" altLang="zh-CN" sz="1000">
                <a:ea typeface="SimSun" pitchFamily="2" charset="-122"/>
              </a:rPr>
              <a:t>                                  </a:t>
            </a:r>
            <a:r>
              <a:rPr lang="en-US" altLang="zh-CN" sz="800" b="1">
                <a:ea typeface="SimSun" pitchFamily="2" charset="-122"/>
              </a:rPr>
              <a:t>Sima(1) Guang </a:t>
            </a:r>
            <a:r>
              <a:rPr lang="zh-CN" altLang="en-US" sz="800" b="1">
                <a:ea typeface="SimSun" pitchFamily="2" charset="-122"/>
              </a:rPr>
              <a:t>司馬光</a:t>
            </a:r>
            <a:r>
              <a:rPr lang="en-US" altLang="zh-CN" sz="800" b="1">
                <a:ea typeface="SimSun" pitchFamily="2" charset="-122"/>
              </a:rPr>
              <a:t>. 1019-1086</a:t>
            </a:r>
            <a:r>
              <a:rPr lang="en-US" altLang="zh-CN" sz="600">
                <a:ea typeface="SimSun" pitchFamily="2" charset="-122"/>
              </a:rPr>
              <a:t>. </a:t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/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/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/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/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>  </a:t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/>
            </a:r>
            <a:br>
              <a:rPr lang="en-US" altLang="zh-CN" sz="600">
                <a:ea typeface="SimSun" pitchFamily="2" charset="-122"/>
              </a:rPr>
            </a:br>
            <a:endParaRPr lang="en-US" altLang="zh-CN" sz="600">
              <a:ea typeface="SimSun" pitchFamily="2" charset="-122"/>
            </a:endParaRPr>
          </a:p>
          <a:p>
            <a:pPr marL="1143000" lvl="2" indent="-228600">
              <a:spcBef>
                <a:spcPct val="20000"/>
              </a:spcBef>
            </a:pPr>
            <a:r>
              <a:rPr lang="en-US" altLang="zh-CN" sz="600">
                <a:ea typeface="SimSun" pitchFamily="2" charset="-122"/>
              </a:rPr>
              <a:t>                                                                                           </a:t>
            </a:r>
            <a:r>
              <a:rPr lang="en-US" altLang="zh-CN" sz="600" i="1">
                <a:solidFill>
                  <a:srgbClr val="FF3300"/>
                </a:solidFill>
                <a:ea typeface="TSC UMing S TT" pitchFamily="49" charset="-120"/>
              </a:rPr>
              <a:t>Offices</a:t>
            </a:r>
            <a: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  <a:t/>
            </a:r>
            <a:b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</a:br>
            <a: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  <a:t>                                                                                  1059 </a:t>
            </a:r>
            <a:r>
              <a:rPr lang="zh-CN" altLang="en-US" sz="600">
                <a:solidFill>
                  <a:srgbClr val="FF3300"/>
                </a:solidFill>
                <a:ea typeface="TSC UMing S TT" pitchFamily="49" charset="-120"/>
              </a:rPr>
              <a:t>度支勾院 </a:t>
            </a:r>
            <a: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  <a:t>Budget Auditor</a:t>
            </a:r>
            <a:b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</a:br>
            <a: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  <a:t>                                                                                  1085 </a:t>
            </a:r>
            <a:r>
              <a:rPr lang="zh-CN" altLang="en-US" sz="600">
                <a:solidFill>
                  <a:srgbClr val="FF3300"/>
                </a:solidFill>
                <a:ea typeface="TSC UMing S TT" pitchFamily="49" charset="-120"/>
              </a:rPr>
              <a:t>門下侍郎 </a:t>
            </a:r>
            <a:br>
              <a:rPr lang="zh-CN" altLang="en-US" sz="600">
                <a:solidFill>
                  <a:srgbClr val="FF3300"/>
                </a:solidFill>
                <a:ea typeface="TSC UMing S TT" pitchFamily="49" charset="-120"/>
              </a:rPr>
            </a:br>
            <a:r>
              <a:rPr lang="zh-CN" altLang="en-US" sz="600">
                <a:solidFill>
                  <a:srgbClr val="FF3300"/>
                </a:solidFill>
                <a:ea typeface="TSC UMing S TT" pitchFamily="49" charset="-120"/>
              </a:rPr>
              <a:t>                                                                                           </a:t>
            </a:r>
            <a: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  <a:t>Executive of the Chancellery</a:t>
            </a:r>
            <a:b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</a:br>
            <a: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  <a:t>                                                                                  1086 </a:t>
            </a:r>
            <a:r>
              <a:rPr lang="zh-CN" altLang="en-US" sz="600">
                <a:solidFill>
                  <a:srgbClr val="FF3300"/>
                </a:solidFill>
                <a:ea typeface="TSC UMing S TT" pitchFamily="49" charset="-120"/>
              </a:rPr>
              <a:t>左僕射兼門下侍郎 </a:t>
            </a:r>
            <a:br>
              <a:rPr lang="zh-CN" altLang="en-US" sz="600">
                <a:solidFill>
                  <a:srgbClr val="FF3300"/>
                </a:solidFill>
                <a:ea typeface="TSC UMing S TT" pitchFamily="49" charset="-120"/>
              </a:rPr>
            </a:br>
            <a:r>
              <a:rPr lang="zh-CN" altLang="en-US" sz="600">
                <a:solidFill>
                  <a:srgbClr val="FF3300"/>
                </a:solidFill>
                <a:ea typeface="TSC UMing S TT" pitchFamily="49" charset="-120"/>
              </a:rPr>
              <a:t>                                                                                           </a:t>
            </a:r>
            <a:r>
              <a:rPr lang="en-US" altLang="zh-CN" sz="600">
                <a:solidFill>
                  <a:srgbClr val="FF3300"/>
                </a:solidFill>
                <a:ea typeface="TSC UMing S TT" pitchFamily="49" charset="-120"/>
              </a:rPr>
              <a:t>Left Executive, Dept of Ministries</a:t>
            </a:r>
            <a:r>
              <a:rPr lang="en-US" altLang="zh-CN" sz="600">
                <a:ea typeface="SimSun" pitchFamily="2" charset="-122"/>
              </a:rPr>
              <a:t/>
            </a:r>
            <a:br>
              <a:rPr lang="en-US" altLang="zh-CN" sz="600">
                <a:ea typeface="SimSun" pitchFamily="2" charset="-122"/>
              </a:rPr>
            </a:br>
            <a:r>
              <a:rPr lang="en-US" altLang="zh-CN" sz="600">
                <a:ea typeface="SimSun" pitchFamily="2" charset="-122"/>
              </a:rPr>
              <a:t/>
            </a:r>
            <a:br>
              <a:rPr lang="en-US" altLang="zh-CN" sz="600">
                <a:ea typeface="SimSun" pitchFamily="2" charset="-122"/>
              </a:rPr>
            </a:br>
            <a:endParaRPr lang="en-US" altLang="zh-CN" sz="600">
              <a:ea typeface="SimSun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187450" y="952500"/>
            <a:ext cx="68405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eaLnBrk="1" hangingPunct="1"/>
            <a:r>
              <a:rPr lang="en-US" sz="3200"/>
              <a:t/>
            </a:r>
            <a:br>
              <a:rPr lang="en-US" sz="3200"/>
            </a:br>
            <a:endParaRPr lang="en-US" altLang="zh-CN" sz="3200">
              <a:ea typeface="TSC UMing S TT" pitchFamily="49" charset="-120"/>
            </a:endParaRPr>
          </a:p>
        </p:txBody>
      </p:sp>
      <p:pic>
        <p:nvPicPr>
          <p:cNvPr id="512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5125" name="TextBox 2"/>
          <p:cNvSpPr txBox="1">
            <a:spLocks noChangeArrowheads="1"/>
          </p:cNvSpPr>
          <p:nvPr/>
        </p:nvSpPr>
        <p:spPr bwMode="auto">
          <a:xfrm>
            <a:off x="468313" y="952500"/>
            <a:ext cx="82073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 dirty="0"/>
              <a:t>A good design: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Recognizes the elements (people, places, texts, genres, offices, etc.) that we consider are of particular significance in our research.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buFont typeface="Arial" charset="0"/>
              <a:buChar char="•"/>
            </a:pPr>
            <a:r>
              <a:rPr lang="en-US" sz="2400" dirty="0"/>
              <a:t>Allows us to focus </a:t>
            </a:r>
            <a:r>
              <a:rPr lang="en-US" sz="2400" dirty="0" smtClean="0"/>
              <a:t>specifically on </a:t>
            </a:r>
            <a:r>
              <a:rPr lang="en-US" sz="2400" dirty="0"/>
              <a:t>the roles of each element (and combinations of elements) in the actions (including writing poems) we want to examine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I will argue that a Relational Database gives us the best way to explore these complex interactions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187450" y="952500"/>
            <a:ext cx="68405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eaLnBrk="1" hangingPunct="1"/>
            <a:r>
              <a:rPr lang="en-US" sz="3200"/>
              <a:t/>
            </a:r>
            <a:br>
              <a:rPr lang="en-US" sz="3200"/>
            </a:br>
            <a:endParaRPr lang="en-US" altLang="zh-CN" sz="3200">
              <a:ea typeface="TSC UMing S TT" pitchFamily="49" charset="-120"/>
            </a:endParaRPr>
          </a:p>
        </p:txBody>
      </p:sp>
      <p:pic>
        <p:nvPicPr>
          <p:cNvPr id="61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6149" name="TextBox 2"/>
          <p:cNvSpPr txBox="1">
            <a:spLocks noChangeArrowheads="1"/>
          </p:cNvSpPr>
          <p:nvPr/>
        </p:nvSpPr>
        <p:spPr bwMode="auto">
          <a:xfrm>
            <a:off x="468313" y="952500"/>
            <a:ext cx="8207375" cy="538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 dirty="0"/>
              <a:t>A relational database is more than </a:t>
            </a:r>
            <a:br>
              <a:rPr lang="en-US" sz="2800" b="1" dirty="0"/>
            </a:br>
            <a:r>
              <a:rPr lang="en-US" sz="2800" b="1" dirty="0"/>
              <a:t>just a different sort of tool.</a:t>
            </a:r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A relational database is a different way of </a:t>
            </a:r>
            <a:r>
              <a:rPr lang="en-US" sz="2400" b="1" dirty="0"/>
              <a:t>thinking</a:t>
            </a:r>
            <a:r>
              <a:rPr lang="en-US" sz="2400" dirty="0"/>
              <a:t> about and understanding data and the world.  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Simply put, we approach the world of our data as multidimensional, as the intersection of many interacting factors.</a:t>
            </a:r>
            <a:br>
              <a:rPr lang="en-US" sz="2400" dirty="0"/>
            </a:br>
            <a:endParaRPr lang="en-US" sz="2400" dirty="0"/>
          </a:p>
          <a:p>
            <a:pPr eaLnBrk="1" hangingPunct="1"/>
            <a:r>
              <a:rPr lang="en-US" sz="2400" dirty="0"/>
              <a:t>As humanists, this is how we have approached our research all along:  relational databases allow us to formalize our understandings and test them against large sets of data.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187450" y="952500"/>
            <a:ext cx="68405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eaLnBrk="1" hangingPunct="1"/>
            <a:r>
              <a:rPr lang="en-US" sz="3200"/>
              <a:t/>
            </a:r>
            <a:br>
              <a:rPr lang="en-US" sz="3200"/>
            </a:br>
            <a:endParaRPr lang="en-US" altLang="zh-CN" sz="3200">
              <a:ea typeface="TSC UMing S TT" pitchFamily="49" charset="-120"/>
            </a:endParaRPr>
          </a:p>
        </p:txBody>
      </p:sp>
      <p:pic>
        <p:nvPicPr>
          <p:cNvPr id="717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7173" name="TextBox 2"/>
          <p:cNvSpPr txBox="1">
            <a:spLocks noChangeArrowheads="1"/>
          </p:cNvSpPr>
          <p:nvPr/>
        </p:nvSpPr>
        <p:spPr bwMode="auto">
          <a:xfrm>
            <a:off x="468313" y="692150"/>
            <a:ext cx="8207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/>
              <a:t>Lets begin with some information:</a:t>
            </a:r>
          </a:p>
        </p:txBody>
      </p:sp>
      <p:pic>
        <p:nvPicPr>
          <p:cNvPr id="717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316038"/>
            <a:ext cx="7264400" cy="528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187450" y="952500"/>
            <a:ext cx="6840538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algn="ctr" eaLnBrk="1" hangingPunct="1"/>
            <a:endParaRPr lang="en-US" altLang="zh-CN" sz="2000">
              <a:ea typeface="PMingLiU" pitchFamily="18" charset="-120"/>
            </a:endParaRPr>
          </a:p>
          <a:p>
            <a:pPr eaLnBrk="1" hangingPunct="1"/>
            <a:r>
              <a:rPr lang="en-US" sz="3200"/>
              <a:t/>
            </a:r>
            <a:br>
              <a:rPr lang="en-US" sz="3200"/>
            </a:br>
            <a:endParaRPr lang="en-US" altLang="zh-CN" sz="3200">
              <a:ea typeface="TSC UMing S TT" pitchFamily="49" charset="-120"/>
            </a:endParaRPr>
          </a:p>
        </p:txBody>
      </p:sp>
      <p:pic>
        <p:nvPicPr>
          <p:cNvPr id="819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8197" name="TextBox 2"/>
          <p:cNvSpPr txBox="1">
            <a:spLocks noChangeArrowheads="1"/>
          </p:cNvSpPr>
          <p:nvPr/>
        </p:nvSpPr>
        <p:spPr bwMode="auto">
          <a:xfrm>
            <a:off x="107950" y="692150"/>
            <a:ext cx="9026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2400"/>
              <a:t>Just kidding: I need to recycle some old material on Sima Guang:</a:t>
            </a:r>
          </a:p>
        </p:txBody>
      </p:sp>
      <p:pic>
        <p:nvPicPr>
          <p:cNvPr id="8198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266825"/>
            <a:ext cx="72644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9220" name="Text Box 64"/>
          <p:cNvSpPr txBox="1">
            <a:spLocks noChangeArrowheads="1"/>
          </p:cNvSpPr>
          <p:nvPr/>
        </p:nvSpPr>
        <p:spPr bwMode="auto">
          <a:xfrm>
            <a:off x="179388" y="765175"/>
            <a:ext cx="864076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>
                <a:ea typeface="TSC UMing S TT" pitchFamily="49" charset="-120"/>
              </a:rPr>
              <a:t>We first compile data on Sima Guang, as one entry in a large Excel spreadsheet about people:</a:t>
            </a:r>
          </a:p>
        </p:txBody>
      </p:sp>
      <p:pic>
        <p:nvPicPr>
          <p:cNvPr id="9221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1762125"/>
            <a:ext cx="9126538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6350"/>
            <a:ext cx="44910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Box 1"/>
          <p:cNvSpPr txBox="1">
            <a:spLocks noChangeArrowheads="1"/>
          </p:cNvSpPr>
          <p:nvPr/>
        </p:nvSpPr>
        <p:spPr bwMode="auto">
          <a:xfrm>
            <a:off x="0" y="-26988"/>
            <a:ext cx="4651375" cy="642938"/>
          </a:xfrm>
          <a:prstGeom prst="rect">
            <a:avLst/>
          </a:prstGeom>
          <a:solidFill>
            <a:srgbClr val="EFEAC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600" b="1"/>
              <a:t> China Biographical Database Project (CBDB)</a:t>
            </a:r>
            <a:endParaRPr lang="en-US" sz="1600"/>
          </a:p>
        </p:txBody>
      </p:sp>
      <p:sp>
        <p:nvSpPr>
          <p:cNvPr id="10244" name="Text Box 64"/>
          <p:cNvSpPr txBox="1">
            <a:spLocks noChangeArrowheads="1"/>
          </p:cNvSpPr>
          <p:nvPr/>
        </p:nvSpPr>
        <p:spPr bwMode="auto">
          <a:xfrm>
            <a:off x="485775" y="806450"/>
            <a:ext cx="69659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>
                <a:ea typeface="TSC UMing S TT" pitchFamily="49" charset="-120"/>
              </a:rPr>
              <a:t>Or, more schematically, this is what we begin with:</a:t>
            </a:r>
          </a:p>
        </p:txBody>
      </p:sp>
      <p:graphicFrame>
        <p:nvGraphicFramePr>
          <p:cNvPr id="8" name="Group 2"/>
          <p:cNvGraphicFramePr>
            <a:graphicFrameLocks noGrp="1"/>
          </p:cNvGraphicFramePr>
          <p:nvPr/>
        </p:nvGraphicFramePr>
        <p:xfrm>
          <a:off x="357188" y="1557338"/>
          <a:ext cx="8531225" cy="4068762"/>
        </p:xfrm>
        <a:graphic>
          <a:graphicData uri="http://schemas.openxmlformats.org/drawingml/2006/table">
            <a:tbl>
              <a:tblPr/>
              <a:tblGrid>
                <a:gridCol w="1700212"/>
                <a:gridCol w="935038"/>
                <a:gridCol w="2035175"/>
                <a:gridCol w="38608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Name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Dates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Offices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Associations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SimSun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36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Sima Guang </a:t>
                      </a: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司馬光 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1019-1086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(1) 1059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度支勾院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Budget Auditor; (2) 1085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門下侍郎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Executive of the Chancellery; (3) 1086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左僕射兼門下侍郎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Left Executive,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Dept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of Ministries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[….]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(1)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Yuanyou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coalition member (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元祐黨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); (2) An Dun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安惇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Desires opposed by; (3) Chao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Buzhi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晁補之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by; (4) Chen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Jian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陳薦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for; (5) Chen Min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陳敏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Honored by; (6) Cheng Yi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程頤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Recommended; (7) Ding Du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丁度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Sacrificial prayer written for; (8) Fan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Chunli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 </a:t>
                      </a: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范純禮 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SimSun" pitchFamily="2" charset="-122"/>
                        </a:rPr>
                        <a:t>Patron of;  [….]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262" name="Text Box 64"/>
          <p:cNvSpPr txBox="1">
            <a:spLocks noChangeArrowheads="1"/>
          </p:cNvSpPr>
          <p:nvPr/>
        </p:nvSpPr>
        <p:spPr bwMode="auto">
          <a:xfrm>
            <a:off x="250825" y="5775325"/>
            <a:ext cx="8569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zh-CN" sz="2400" dirty="0">
                <a:ea typeface="TSC UMing S TT" pitchFamily="49" charset="-120"/>
              </a:rPr>
              <a:t>This approach is “flat:” one record per person.  </a:t>
            </a:r>
            <a:r>
              <a:rPr lang="en-US" altLang="zh-CN" sz="2400" b="1" dirty="0">
                <a:ea typeface="TSC UMing S TT" pitchFamily="49" charset="-120"/>
              </a:rPr>
              <a:t>It will not do</a:t>
            </a:r>
            <a:r>
              <a:rPr lang="en-US" altLang="zh-CN" sz="2400" dirty="0">
                <a:ea typeface="TSC UMing S TT" pitchFamily="49" charset="-12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2697</Words>
  <Application>Microsoft Office PowerPoint</Application>
  <PresentationFormat>On-screen Show (4:3)</PresentationFormat>
  <Paragraphs>702</Paragraphs>
  <Slides>34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Harvard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Bol</dc:creator>
  <cp:lastModifiedBy>MAF</cp:lastModifiedBy>
  <cp:revision>49</cp:revision>
  <dcterms:created xsi:type="dcterms:W3CDTF">2010-08-28T23:07:50Z</dcterms:created>
  <dcterms:modified xsi:type="dcterms:W3CDTF">2013-08-21T22:32:05Z</dcterms:modified>
</cp:coreProperties>
</file>