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2694" autoAdjust="0"/>
  </p:normalViewPr>
  <p:slideViewPr>
    <p:cSldViewPr>
      <p:cViewPr varScale="1">
        <p:scale>
          <a:sx n="42" d="100"/>
          <a:sy n="42" d="100"/>
        </p:scale>
        <p:origin x="24" y="-1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mini%20projects\Social%20Buzz\Reac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mini%20projects\Social%20Buzz\Reac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cuments\mini%20projects\Social%20Buzz\Reac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/>
              <a:t>Top</a:t>
            </a:r>
            <a:r>
              <a:rPr lang="en-US" sz="3200" baseline="0"/>
              <a:t> 5 Content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'Top 5'!$B$1</c:f>
              <c:strCache>
                <c:ptCount val="1"/>
                <c:pt idx="0">
                  <c:v>Aggregate Score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 5'!$A$2:$A$5</c:f>
              <c:strCache>
                <c:ptCount val="4"/>
                <c:pt idx="0">
                  <c:v>public speaking</c:v>
                </c:pt>
                <c:pt idx="1">
                  <c:v>veganism</c:v>
                </c:pt>
                <c:pt idx="2">
                  <c:v>culture</c:v>
                </c:pt>
                <c:pt idx="3">
                  <c:v>fitness</c:v>
                </c:pt>
              </c:strCache>
            </c:strRef>
          </c:cat>
          <c:val>
            <c:numRef>
              <c:f>'Top 5'!$B$2:$B$5</c:f>
              <c:numCache>
                <c:formatCode>General</c:formatCode>
                <c:ptCount val="4"/>
                <c:pt idx="0">
                  <c:v>73724</c:v>
                </c:pt>
                <c:pt idx="1">
                  <c:v>71351</c:v>
                </c:pt>
                <c:pt idx="2">
                  <c:v>67710</c:v>
                </c:pt>
                <c:pt idx="3">
                  <c:v>67659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86-43C6-B6AA-616BA87EC79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965328239"/>
        <c:axId val="1965337839"/>
      </c:barChart>
      <c:catAx>
        <c:axId val="1965328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5337839"/>
        <c:crosses val="autoZero"/>
        <c:auto val="1"/>
        <c:lblAlgn val="ctr"/>
        <c:lblOffset val="100"/>
        <c:noMultiLvlLbl val="0"/>
      </c:catAx>
      <c:valAx>
        <c:axId val="1965337839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5328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[Reactions.xlsx]Pivot Table 1!PivotTable2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Months</a:t>
            </a:r>
            <a:r>
              <a:rPr lang="en-US" sz="2000" baseline="0"/>
              <a:t> with the Most Post</a:t>
            </a:r>
            <a:endParaRPr lang="en-US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Table 1'!$B$3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 1'!$A$4:$A$16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Table 1'!$B$4:$B$16</c:f>
              <c:numCache>
                <c:formatCode>General</c:formatCode>
                <c:ptCount val="12"/>
                <c:pt idx="0">
                  <c:v>2118</c:v>
                </c:pt>
                <c:pt idx="1">
                  <c:v>1896</c:v>
                </c:pt>
                <c:pt idx="2">
                  <c:v>2018</c:v>
                </c:pt>
                <c:pt idx="3">
                  <c:v>1993</c:v>
                </c:pt>
                <c:pt idx="4">
                  <c:v>2139</c:v>
                </c:pt>
                <c:pt idx="5">
                  <c:v>2017</c:v>
                </c:pt>
                <c:pt idx="6">
                  <c:v>2081</c:v>
                </c:pt>
                <c:pt idx="7">
                  <c:v>2099</c:v>
                </c:pt>
                <c:pt idx="8">
                  <c:v>2023</c:v>
                </c:pt>
                <c:pt idx="9">
                  <c:v>2062</c:v>
                </c:pt>
                <c:pt idx="10">
                  <c:v>2031</c:v>
                </c:pt>
                <c:pt idx="11">
                  <c:v>2096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79-4458-A485-762DFB11B70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80428271"/>
        <c:axId val="2080428751"/>
      </c:lineChart>
      <c:catAx>
        <c:axId val="208042827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428751"/>
        <c:crosses val="autoZero"/>
        <c:auto val="1"/>
        <c:lblAlgn val="ctr"/>
        <c:lblOffset val="100"/>
        <c:noMultiLvlLbl val="0"/>
      </c:catAx>
      <c:valAx>
        <c:axId val="208042875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428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[Reactions.xlsx]Pivot Table 2!PivotTable1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Reactions</a:t>
            </a:r>
            <a:r>
              <a:rPr lang="en-US" sz="2400" baseline="0"/>
              <a:t> to the Most Popular Category</a:t>
            </a: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3196673050147076E-2"/>
          <c:y val="0.11851487103511626"/>
          <c:w val="0.87085145485356874"/>
          <c:h val="0.396148284781150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 2'!$B$3:$B$4</c:f>
              <c:strCache>
                <c:ptCount val="1"/>
                <c:pt idx="0">
                  <c:v>adore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 2'!$A$5:$A$9</c:f>
              <c:strCache>
                <c:ptCount val="4"/>
                <c:pt idx="0">
                  <c:v>culture</c:v>
                </c:pt>
                <c:pt idx="1">
                  <c:v>fitness</c:v>
                </c:pt>
                <c:pt idx="2">
                  <c:v>public speaking</c:v>
                </c:pt>
                <c:pt idx="3">
                  <c:v>veganism</c:v>
                </c:pt>
              </c:strCache>
            </c:strRef>
          </c:cat>
          <c:val>
            <c:numRef>
              <c:f>'Pivot Table 2'!$B$5:$B$9</c:f>
              <c:numCache>
                <c:formatCode>General</c:formatCode>
                <c:ptCount val="4"/>
                <c:pt idx="0">
                  <c:v>108</c:v>
                </c:pt>
                <c:pt idx="1">
                  <c:v>87</c:v>
                </c:pt>
                <c:pt idx="2">
                  <c:v>82</c:v>
                </c:pt>
                <c:pt idx="3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2-4970-B1DF-BA0007F31F0C}"/>
            </c:ext>
          </c:extLst>
        </c:ser>
        <c:ser>
          <c:idx val="1"/>
          <c:order val="1"/>
          <c:tx>
            <c:strRef>
              <c:f>'Pivot Table 2'!$C$3:$C$4</c:f>
              <c:strCache>
                <c:ptCount val="1"/>
                <c:pt idx="0">
                  <c:v>cherish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 2'!$A$5:$A$9</c:f>
              <c:strCache>
                <c:ptCount val="4"/>
                <c:pt idx="0">
                  <c:v>culture</c:v>
                </c:pt>
                <c:pt idx="1">
                  <c:v>fitness</c:v>
                </c:pt>
                <c:pt idx="2">
                  <c:v>public speaking</c:v>
                </c:pt>
                <c:pt idx="3">
                  <c:v>veganism</c:v>
                </c:pt>
              </c:strCache>
            </c:strRef>
          </c:cat>
          <c:val>
            <c:numRef>
              <c:f>'Pivot Table 2'!$C$5:$C$9</c:f>
              <c:numCache>
                <c:formatCode>General</c:formatCode>
                <c:ptCount val="4"/>
                <c:pt idx="0">
                  <c:v>123</c:v>
                </c:pt>
                <c:pt idx="1">
                  <c:v>81</c:v>
                </c:pt>
                <c:pt idx="2">
                  <c:v>76</c:v>
                </c:pt>
                <c:pt idx="3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42-4970-B1DF-BA0007F31F0C}"/>
            </c:ext>
          </c:extLst>
        </c:ser>
        <c:ser>
          <c:idx val="2"/>
          <c:order val="2"/>
          <c:tx>
            <c:strRef>
              <c:f>'Pivot Table 2'!$D$3:$D$4</c:f>
              <c:strCache>
                <c:ptCount val="1"/>
                <c:pt idx="0">
                  <c:v>disgust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'Pivot Table 2'!$A$5:$A$9</c:f>
              <c:strCache>
                <c:ptCount val="4"/>
                <c:pt idx="0">
                  <c:v>culture</c:v>
                </c:pt>
                <c:pt idx="1">
                  <c:v>fitness</c:v>
                </c:pt>
                <c:pt idx="2">
                  <c:v>public speaking</c:v>
                </c:pt>
                <c:pt idx="3">
                  <c:v>veganism</c:v>
                </c:pt>
              </c:strCache>
            </c:strRef>
          </c:cat>
          <c:val>
            <c:numRef>
              <c:f>'Pivot Table 2'!$D$5:$D$9</c:f>
              <c:numCache>
                <c:formatCode>General</c:formatCode>
                <c:ptCount val="4"/>
                <c:pt idx="0">
                  <c:v>100</c:v>
                </c:pt>
                <c:pt idx="1">
                  <c:v>97</c:v>
                </c:pt>
                <c:pt idx="2">
                  <c:v>81</c:v>
                </c:pt>
                <c:pt idx="3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42-4970-B1DF-BA0007F31F0C}"/>
            </c:ext>
          </c:extLst>
        </c:ser>
        <c:ser>
          <c:idx val="3"/>
          <c:order val="3"/>
          <c:tx>
            <c:strRef>
              <c:f>'Pivot Table 2'!$E$3:$E$4</c:f>
              <c:strCache>
                <c:ptCount val="1"/>
                <c:pt idx="0">
                  <c:v>dislike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 2'!$A$5:$A$9</c:f>
              <c:strCache>
                <c:ptCount val="4"/>
                <c:pt idx="0">
                  <c:v>culture</c:v>
                </c:pt>
                <c:pt idx="1">
                  <c:v>fitness</c:v>
                </c:pt>
                <c:pt idx="2">
                  <c:v>public speaking</c:v>
                </c:pt>
                <c:pt idx="3">
                  <c:v>veganism</c:v>
                </c:pt>
              </c:strCache>
            </c:strRef>
          </c:cat>
          <c:val>
            <c:numRef>
              <c:f>'Pivot Table 2'!$E$5:$E$9</c:f>
              <c:numCache>
                <c:formatCode>General</c:formatCode>
                <c:ptCount val="4"/>
                <c:pt idx="0">
                  <c:v>105</c:v>
                </c:pt>
                <c:pt idx="1">
                  <c:v>91</c:v>
                </c:pt>
                <c:pt idx="2">
                  <c:v>79</c:v>
                </c:pt>
                <c:pt idx="3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42-4970-B1DF-BA0007F31F0C}"/>
            </c:ext>
          </c:extLst>
        </c:ser>
        <c:ser>
          <c:idx val="4"/>
          <c:order val="4"/>
          <c:tx>
            <c:strRef>
              <c:f>'Pivot Table 2'!$F$3:$F$4</c:f>
              <c:strCache>
                <c:ptCount val="1"/>
                <c:pt idx="0">
                  <c:v>hate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'Pivot Table 2'!$A$5:$A$9</c:f>
              <c:strCache>
                <c:ptCount val="4"/>
                <c:pt idx="0">
                  <c:v>culture</c:v>
                </c:pt>
                <c:pt idx="1">
                  <c:v>fitness</c:v>
                </c:pt>
                <c:pt idx="2">
                  <c:v>public speaking</c:v>
                </c:pt>
                <c:pt idx="3">
                  <c:v>veganism</c:v>
                </c:pt>
              </c:strCache>
            </c:strRef>
          </c:cat>
          <c:val>
            <c:numRef>
              <c:f>'Pivot Table 2'!$F$5:$F$9</c:f>
              <c:numCache>
                <c:formatCode>General</c:formatCode>
                <c:ptCount val="4"/>
                <c:pt idx="0">
                  <c:v>101</c:v>
                </c:pt>
                <c:pt idx="1">
                  <c:v>94</c:v>
                </c:pt>
                <c:pt idx="2">
                  <c:v>87</c:v>
                </c:pt>
                <c:pt idx="3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42-4970-B1DF-BA0007F31F0C}"/>
            </c:ext>
          </c:extLst>
        </c:ser>
        <c:ser>
          <c:idx val="5"/>
          <c:order val="5"/>
          <c:tx>
            <c:strRef>
              <c:f>'Pivot Table 2'!$G$3:$G$4</c:f>
              <c:strCache>
                <c:ptCount val="1"/>
                <c:pt idx="0">
                  <c:v>heart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'Pivot Table 2'!$A$5:$A$9</c:f>
              <c:strCache>
                <c:ptCount val="4"/>
                <c:pt idx="0">
                  <c:v>culture</c:v>
                </c:pt>
                <c:pt idx="1">
                  <c:v>fitness</c:v>
                </c:pt>
                <c:pt idx="2">
                  <c:v>public speaking</c:v>
                </c:pt>
                <c:pt idx="3">
                  <c:v>veganism</c:v>
                </c:pt>
              </c:strCache>
            </c:strRef>
          </c:cat>
          <c:val>
            <c:numRef>
              <c:f>'Pivot Table 2'!$G$5:$G$9</c:f>
              <c:numCache>
                <c:formatCode>General</c:formatCode>
                <c:ptCount val="4"/>
                <c:pt idx="0">
                  <c:v>112</c:v>
                </c:pt>
                <c:pt idx="1">
                  <c:v>95</c:v>
                </c:pt>
                <c:pt idx="2">
                  <c:v>85</c:v>
                </c:pt>
                <c:pt idx="3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42-4970-B1DF-BA0007F31F0C}"/>
            </c:ext>
          </c:extLst>
        </c:ser>
        <c:ser>
          <c:idx val="6"/>
          <c:order val="6"/>
          <c:tx>
            <c:strRef>
              <c:f>'Pivot Table 2'!$H$3:$H$4</c:f>
              <c:strCache>
                <c:ptCount val="1"/>
                <c:pt idx="0">
                  <c:v>indifferent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 2'!$A$5:$A$9</c:f>
              <c:strCache>
                <c:ptCount val="4"/>
                <c:pt idx="0">
                  <c:v>culture</c:v>
                </c:pt>
                <c:pt idx="1">
                  <c:v>fitness</c:v>
                </c:pt>
                <c:pt idx="2">
                  <c:v>public speaking</c:v>
                </c:pt>
                <c:pt idx="3">
                  <c:v>veganism</c:v>
                </c:pt>
              </c:strCache>
            </c:strRef>
          </c:cat>
          <c:val>
            <c:numRef>
              <c:f>'Pivot Table 2'!$H$5:$H$9</c:f>
              <c:numCache>
                <c:formatCode>General</c:formatCode>
                <c:ptCount val="4"/>
                <c:pt idx="0">
                  <c:v>104</c:v>
                </c:pt>
                <c:pt idx="1">
                  <c:v>85</c:v>
                </c:pt>
                <c:pt idx="2">
                  <c:v>73</c:v>
                </c:pt>
                <c:pt idx="3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42-4970-B1DF-BA0007F31F0C}"/>
            </c:ext>
          </c:extLst>
        </c:ser>
        <c:ser>
          <c:idx val="7"/>
          <c:order val="7"/>
          <c:tx>
            <c:strRef>
              <c:f>'Pivot Table 2'!$I$3:$I$4</c:f>
              <c:strCache>
                <c:ptCount val="1"/>
                <c:pt idx="0">
                  <c:v>interested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 2'!$A$5:$A$9</c:f>
              <c:strCache>
                <c:ptCount val="4"/>
                <c:pt idx="0">
                  <c:v>culture</c:v>
                </c:pt>
                <c:pt idx="1">
                  <c:v>fitness</c:v>
                </c:pt>
                <c:pt idx="2">
                  <c:v>public speaking</c:v>
                </c:pt>
                <c:pt idx="3">
                  <c:v>veganism</c:v>
                </c:pt>
              </c:strCache>
            </c:strRef>
          </c:cat>
          <c:val>
            <c:numRef>
              <c:f>'Pivot Table 2'!$I$5:$I$9</c:f>
              <c:numCache>
                <c:formatCode>General</c:formatCode>
                <c:ptCount val="4"/>
                <c:pt idx="0">
                  <c:v>90</c:v>
                </c:pt>
                <c:pt idx="1">
                  <c:v>100</c:v>
                </c:pt>
                <c:pt idx="2">
                  <c:v>62</c:v>
                </c:pt>
                <c:pt idx="3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742-4970-B1DF-BA0007F31F0C}"/>
            </c:ext>
          </c:extLst>
        </c:ser>
        <c:ser>
          <c:idx val="8"/>
          <c:order val="8"/>
          <c:tx>
            <c:strRef>
              <c:f>'Pivot Table 2'!$J$3:$J$4</c:f>
              <c:strCache>
                <c:ptCount val="1"/>
                <c:pt idx="0">
                  <c:v>intrigued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 2'!$A$5:$A$9</c:f>
              <c:strCache>
                <c:ptCount val="4"/>
                <c:pt idx="0">
                  <c:v>culture</c:v>
                </c:pt>
                <c:pt idx="1">
                  <c:v>fitness</c:v>
                </c:pt>
                <c:pt idx="2">
                  <c:v>public speaking</c:v>
                </c:pt>
                <c:pt idx="3">
                  <c:v>veganism</c:v>
                </c:pt>
              </c:strCache>
            </c:strRef>
          </c:cat>
          <c:val>
            <c:numRef>
              <c:f>'Pivot Table 2'!$J$5:$J$9</c:f>
              <c:numCache>
                <c:formatCode>General</c:formatCode>
                <c:ptCount val="4"/>
                <c:pt idx="0">
                  <c:v>90</c:v>
                </c:pt>
                <c:pt idx="1">
                  <c:v>83</c:v>
                </c:pt>
                <c:pt idx="2">
                  <c:v>93</c:v>
                </c:pt>
                <c:pt idx="3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42-4970-B1DF-BA0007F31F0C}"/>
            </c:ext>
          </c:extLst>
        </c:ser>
        <c:ser>
          <c:idx val="9"/>
          <c:order val="9"/>
          <c:tx>
            <c:strRef>
              <c:f>'Pivot Table 2'!$K$3:$K$4</c:f>
              <c:strCache>
                <c:ptCount val="1"/>
                <c:pt idx="0">
                  <c:v>like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 2'!$A$5:$A$9</c:f>
              <c:strCache>
                <c:ptCount val="4"/>
                <c:pt idx="0">
                  <c:v>culture</c:v>
                </c:pt>
                <c:pt idx="1">
                  <c:v>fitness</c:v>
                </c:pt>
                <c:pt idx="2">
                  <c:v>public speaking</c:v>
                </c:pt>
                <c:pt idx="3">
                  <c:v>veganism</c:v>
                </c:pt>
              </c:strCache>
            </c:strRef>
          </c:cat>
          <c:val>
            <c:numRef>
              <c:f>'Pivot Table 2'!$K$5:$K$9</c:f>
              <c:numCache>
                <c:formatCode>General</c:formatCode>
                <c:ptCount val="4"/>
                <c:pt idx="0">
                  <c:v>96</c:v>
                </c:pt>
                <c:pt idx="1">
                  <c:v>97</c:v>
                </c:pt>
                <c:pt idx="2">
                  <c:v>69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742-4970-B1DF-BA0007F31F0C}"/>
            </c:ext>
          </c:extLst>
        </c:ser>
        <c:ser>
          <c:idx val="10"/>
          <c:order val="10"/>
          <c:tx>
            <c:strRef>
              <c:f>'Pivot Table 2'!$L$3:$L$4</c:f>
              <c:strCache>
                <c:ptCount val="1"/>
                <c:pt idx="0">
                  <c:v>love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 2'!$A$5:$A$9</c:f>
              <c:strCache>
                <c:ptCount val="4"/>
                <c:pt idx="0">
                  <c:v>culture</c:v>
                </c:pt>
                <c:pt idx="1">
                  <c:v>fitness</c:v>
                </c:pt>
                <c:pt idx="2">
                  <c:v>public speaking</c:v>
                </c:pt>
                <c:pt idx="3">
                  <c:v>veganism</c:v>
                </c:pt>
              </c:strCache>
            </c:strRef>
          </c:cat>
          <c:val>
            <c:numRef>
              <c:f>'Pivot Table 2'!$L$5:$L$9</c:f>
              <c:numCache>
                <c:formatCode>General</c:formatCode>
                <c:ptCount val="4"/>
                <c:pt idx="0">
                  <c:v>87</c:v>
                </c:pt>
                <c:pt idx="1">
                  <c:v>94</c:v>
                </c:pt>
                <c:pt idx="2">
                  <c:v>81</c:v>
                </c:pt>
                <c:pt idx="3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742-4970-B1DF-BA0007F31F0C}"/>
            </c:ext>
          </c:extLst>
        </c:ser>
        <c:ser>
          <c:idx val="11"/>
          <c:order val="11"/>
          <c:tx>
            <c:strRef>
              <c:f>'Pivot Table 2'!$M$3:$M$4</c:f>
              <c:strCache>
                <c:ptCount val="1"/>
                <c:pt idx="0">
                  <c:v>peeking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 2'!$A$5:$A$9</c:f>
              <c:strCache>
                <c:ptCount val="4"/>
                <c:pt idx="0">
                  <c:v>culture</c:v>
                </c:pt>
                <c:pt idx="1">
                  <c:v>fitness</c:v>
                </c:pt>
                <c:pt idx="2">
                  <c:v>public speaking</c:v>
                </c:pt>
                <c:pt idx="3">
                  <c:v>veganism</c:v>
                </c:pt>
              </c:strCache>
            </c:strRef>
          </c:cat>
          <c:val>
            <c:numRef>
              <c:f>'Pivot Table 2'!$M$5:$M$9</c:f>
              <c:numCache>
                <c:formatCode>General</c:formatCode>
                <c:ptCount val="4"/>
                <c:pt idx="0">
                  <c:v>104</c:v>
                </c:pt>
                <c:pt idx="1">
                  <c:v>90</c:v>
                </c:pt>
                <c:pt idx="2">
                  <c:v>69</c:v>
                </c:pt>
                <c:pt idx="3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D742-4970-B1DF-BA0007F31F0C}"/>
            </c:ext>
          </c:extLst>
        </c:ser>
        <c:ser>
          <c:idx val="12"/>
          <c:order val="12"/>
          <c:tx>
            <c:strRef>
              <c:f>'Pivot Table 2'!$N$3:$N$4</c:f>
              <c:strCache>
                <c:ptCount val="1"/>
                <c:pt idx="0">
                  <c:v>scared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 2'!$A$5:$A$9</c:f>
              <c:strCache>
                <c:ptCount val="4"/>
                <c:pt idx="0">
                  <c:v>culture</c:v>
                </c:pt>
                <c:pt idx="1">
                  <c:v>fitness</c:v>
                </c:pt>
                <c:pt idx="2">
                  <c:v>public speaking</c:v>
                </c:pt>
                <c:pt idx="3">
                  <c:v>veganism</c:v>
                </c:pt>
              </c:strCache>
            </c:strRef>
          </c:cat>
          <c:val>
            <c:numRef>
              <c:f>'Pivot Table 2'!$N$5:$N$9</c:f>
              <c:numCache>
                <c:formatCode>General</c:formatCode>
                <c:ptCount val="4"/>
                <c:pt idx="0">
                  <c:v>102</c:v>
                </c:pt>
                <c:pt idx="1">
                  <c:v>102</c:v>
                </c:pt>
                <c:pt idx="2">
                  <c:v>86</c:v>
                </c:pt>
                <c:pt idx="3">
                  <c:v>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742-4970-B1DF-BA0007F31F0C}"/>
            </c:ext>
          </c:extLst>
        </c:ser>
        <c:ser>
          <c:idx val="13"/>
          <c:order val="13"/>
          <c:tx>
            <c:strRef>
              <c:f>'Pivot Table 2'!$O$3:$O$4</c:f>
              <c:strCache>
                <c:ptCount val="1"/>
                <c:pt idx="0">
                  <c:v>super love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 2'!$A$5:$A$9</c:f>
              <c:strCache>
                <c:ptCount val="4"/>
                <c:pt idx="0">
                  <c:v>culture</c:v>
                </c:pt>
                <c:pt idx="1">
                  <c:v>fitness</c:v>
                </c:pt>
                <c:pt idx="2">
                  <c:v>public speaking</c:v>
                </c:pt>
                <c:pt idx="3">
                  <c:v>veganism</c:v>
                </c:pt>
              </c:strCache>
            </c:strRef>
          </c:cat>
          <c:val>
            <c:numRef>
              <c:f>'Pivot Table 2'!$O$5:$O$9</c:f>
              <c:numCache>
                <c:formatCode>General</c:formatCode>
                <c:ptCount val="4"/>
                <c:pt idx="0">
                  <c:v>103</c:v>
                </c:pt>
                <c:pt idx="1">
                  <c:v>76</c:v>
                </c:pt>
                <c:pt idx="2">
                  <c:v>90</c:v>
                </c:pt>
                <c:pt idx="3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742-4970-B1DF-BA0007F31F0C}"/>
            </c:ext>
          </c:extLst>
        </c:ser>
        <c:ser>
          <c:idx val="14"/>
          <c:order val="14"/>
          <c:tx>
            <c:strRef>
              <c:f>'Pivot Table 2'!$P$3:$P$4</c:f>
              <c:strCache>
                <c:ptCount val="1"/>
                <c:pt idx="0">
                  <c:v>want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 2'!$A$5:$A$9</c:f>
              <c:strCache>
                <c:ptCount val="4"/>
                <c:pt idx="0">
                  <c:v>culture</c:v>
                </c:pt>
                <c:pt idx="1">
                  <c:v>fitness</c:v>
                </c:pt>
                <c:pt idx="2">
                  <c:v>public speaking</c:v>
                </c:pt>
                <c:pt idx="3">
                  <c:v>veganism</c:v>
                </c:pt>
              </c:strCache>
            </c:strRef>
          </c:cat>
          <c:val>
            <c:numRef>
              <c:f>'Pivot Table 2'!$P$5:$P$9</c:f>
              <c:numCache>
                <c:formatCode>General</c:formatCode>
                <c:ptCount val="4"/>
                <c:pt idx="0">
                  <c:v>96</c:v>
                </c:pt>
                <c:pt idx="1">
                  <c:v>79</c:v>
                </c:pt>
                <c:pt idx="2">
                  <c:v>72</c:v>
                </c:pt>
                <c:pt idx="3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D742-4970-B1DF-BA0007F31F0C}"/>
            </c:ext>
          </c:extLst>
        </c:ser>
        <c:ser>
          <c:idx val="15"/>
          <c:order val="15"/>
          <c:tx>
            <c:strRef>
              <c:f>'Pivot Table 2'!$Q$3:$Q$4</c:f>
              <c:strCache>
                <c:ptCount val="1"/>
                <c:pt idx="0">
                  <c:v>worried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 2'!$A$5:$A$9</c:f>
              <c:strCache>
                <c:ptCount val="4"/>
                <c:pt idx="0">
                  <c:v>culture</c:v>
                </c:pt>
                <c:pt idx="1">
                  <c:v>fitness</c:v>
                </c:pt>
                <c:pt idx="2">
                  <c:v>public speaking</c:v>
                </c:pt>
                <c:pt idx="3">
                  <c:v>veganism</c:v>
                </c:pt>
              </c:strCache>
            </c:strRef>
          </c:cat>
          <c:val>
            <c:numRef>
              <c:f>'Pivot Table 2'!$Q$5:$Q$9</c:f>
              <c:numCache>
                <c:formatCode>General</c:formatCode>
                <c:ptCount val="4"/>
                <c:pt idx="0">
                  <c:v>96</c:v>
                </c:pt>
                <c:pt idx="1">
                  <c:v>82</c:v>
                </c:pt>
                <c:pt idx="2">
                  <c:v>77</c:v>
                </c:pt>
                <c:pt idx="3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D742-4970-B1DF-BA0007F31F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0426351"/>
        <c:axId val="2080431631"/>
      </c:barChart>
      <c:catAx>
        <c:axId val="2080426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431631"/>
        <c:crosses val="autoZero"/>
        <c:auto val="1"/>
        <c:lblAlgn val="ctr"/>
        <c:lblOffset val="100"/>
        <c:noMultiLvlLbl val="0"/>
      </c:catAx>
      <c:valAx>
        <c:axId val="20804316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8042635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99EDE14-A5FC-E7AD-0B4B-10DFF9C200D9}"/>
              </a:ext>
            </a:extLst>
          </p:cNvPr>
          <p:cNvSpPr txBox="1"/>
          <p:nvPr/>
        </p:nvSpPr>
        <p:spPr>
          <a:xfrm>
            <a:off x="11044500" y="2286889"/>
            <a:ext cx="622376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0" dirty="0">
                <a:effectLst/>
                <a:latin typeface="Inter"/>
              </a:rPr>
              <a:t>By identifying critical datasets aligned with Social Buzz’s business goals, which required cleaning, validating, and merging to ensure data integrity. I have been able to pinpointed the top 5 content categories.</a:t>
            </a:r>
            <a:endParaRPr lang="en-US"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135215" y="1593140"/>
            <a:ext cx="12579105" cy="7072053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2A59BBDE-47FE-7884-46A7-22317CB61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2235" y="1519653"/>
            <a:ext cx="9026802" cy="7294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Scalability issue and management of unstructured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Objectives: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600" dirty="0">
                <a:latin typeface="Arial" panose="020B0604020202020204" pitchFamily="34" charset="0"/>
              </a:rPr>
              <a:t>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dentify and highlight the top 5 most popular content categories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Assist Social Buzz in achieving sustainable growth and operational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Highlights: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client objectives and requirements.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necessary datasets to answer business questions.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Clean, validate, and merge data to ensure accuracy.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data to find the top five content categories.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insights clearly and effectively.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93235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948140" y="290939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3A0216-543E-9C59-ACBF-A6FDBC7543C4}"/>
              </a:ext>
            </a:extLst>
          </p:cNvPr>
          <p:cNvSpPr txBox="1"/>
          <p:nvPr/>
        </p:nvSpPr>
        <p:spPr>
          <a:xfrm>
            <a:off x="1936446" y="2117306"/>
            <a:ext cx="7622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Social Buzz is facing challenges in scaling operations, managing massive unstructured data, and preparing for an IPO.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FE667-1107-03E5-6CAD-C6AF07580ACD}"/>
              </a:ext>
            </a:extLst>
          </p:cNvPr>
          <p:cNvSpPr txBox="1"/>
          <p:nvPr/>
        </p:nvSpPr>
        <p:spPr>
          <a:xfrm>
            <a:off x="4132278" y="5356919"/>
            <a:ext cx="50857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 Conduct a big data audit, provide  and Identify the top 5 most popular content categories.</a:t>
            </a:r>
            <a:endParaRPr lang="en-US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C81948-1524-5076-7103-C00F0129697D}"/>
              </a:ext>
            </a:extLst>
          </p:cNvPr>
          <p:cNvSpPr txBox="1"/>
          <p:nvPr/>
        </p:nvSpPr>
        <p:spPr>
          <a:xfrm>
            <a:off x="2353108" y="5300228"/>
            <a:ext cx="1869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Purpose</a:t>
            </a:r>
            <a:r>
              <a:rPr lang="en-US" sz="3200" b="1" dirty="0">
                <a:solidFill>
                  <a:schemeClr val="bg1"/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471509-7EF1-779B-25E9-F7268F5E5A67}"/>
              </a:ext>
            </a:extLst>
          </p:cNvPr>
          <p:cNvSpPr txBox="1"/>
          <p:nvPr/>
        </p:nvSpPr>
        <p:spPr>
          <a:xfrm>
            <a:off x="14088113" y="1440453"/>
            <a:ext cx="3581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i="0" dirty="0">
                <a:effectLst/>
                <a:latin typeface="Inter"/>
              </a:rPr>
              <a:t>Andrew Fleming</a:t>
            </a:r>
            <a:r>
              <a:rPr lang="en-US" sz="3200" b="0" i="0" dirty="0">
                <a:effectLst/>
                <a:latin typeface="Inter"/>
              </a:rPr>
              <a:t> (Chief Technical Architect)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6D59F7-3638-094C-A242-DF53AE6ACAAE}"/>
              </a:ext>
            </a:extLst>
          </p:cNvPr>
          <p:cNvSpPr txBox="1"/>
          <p:nvPr/>
        </p:nvSpPr>
        <p:spPr>
          <a:xfrm>
            <a:off x="13967560" y="4393628"/>
            <a:ext cx="4038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dirty="0">
                <a:effectLst/>
                <a:latin typeface="Inter"/>
              </a:rPr>
              <a:t>Marcus </a:t>
            </a:r>
            <a:r>
              <a:rPr lang="en-US" sz="3200" b="1" i="0" dirty="0" err="1">
                <a:effectLst/>
                <a:latin typeface="Inter"/>
              </a:rPr>
              <a:t>Rompton</a:t>
            </a:r>
            <a:r>
              <a:rPr lang="en-US" sz="3200" b="0" i="0" dirty="0">
                <a:effectLst/>
                <a:latin typeface="Inter"/>
              </a:rPr>
              <a:t> (Senior Principle)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C0EF1C-96B0-7A37-5A9A-A145B04C8BD3}"/>
              </a:ext>
            </a:extLst>
          </p:cNvPr>
          <p:cNvSpPr txBox="1"/>
          <p:nvPr/>
        </p:nvSpPr>
        <p:spPr>
          <a:xfrm>
            <a:off x="13967560" y="7658100"/>
            <a:ext cx="416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Inter"/>
              </a:rPr>
              <a:t>Sai Forge</a:t>
            </a:r>
            <a:r>
              <a:rPr lang="en-US" sz="3200" b="0" i="0" dirty="0">
                <a:effectLst/>
                <a:latin typeface="Inter"/>
              </a:rPr>
              <a:t> (Lead Analyst)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849167" y="412338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874767-0501-8961-C096-A028FB5A5017}"/>
              </a:ext>
            </a:extLst>
          </p:cNvPr>
          <p:cNvSpPr txBox="1"/>
          <p:nvPr/>
        </p:nvSpPr>
        <p:spPr>
          <a:xfrm>
            <a:off x="3817655" y="1182522"/>
            <a:ext cx="53713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Understand </a:t>
            </a:r>
            <a:r>
              <a:rPr lang="en-US" sz="3600" b="1" dirty="0">
                <a:solidFill>
                  <a:schemeClr val="bg1"/>
                </a:solidFill>
              </a:rPr>
              <a:t>Client</a:t>
            </a:r>
            <a:r>
              <a:rPr lang="en-US" sz="3200" b="1" dirty="0">
                <a:solidFill>
                  <a:schemeClr val="bg1"/>
                </a:solidFill>
              </a:rPr>
              <a:t> Objectives and Requirements</a:t>
            </a:r>
          </a:p>
          <a:p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730CB6-D72A-0A98-8591-2A2AC3525EA3}"/>
              </a:ext>
            </a:extLst>
          </p:cNvPr>
          <p:cNvSpPr txBox="1"/>
          <p:nvPr/>
        </p:nvSpPr>
        <p:spPr>
          <a:xfrm>
            <a:off x="5580611" y="2643604"/>
            <a:ext cx="10821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Identify the datasets required to address the client's specific business </a:t>
            </a:r>
            <a:r>
              <a:rPr lang="en-US" sz="3200" b="1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83146F-B7A8-3D9A-92E7-711E0A40DD04}"/>
              </a:ext>
            </a:extLst>
          </p:cNvPr>
          <p:cNvSpPr txBox="1"/>
          <p:nvPr/>
        </p:nvSpPr>
        <p:spPr>
          <a:xfrm>
            <a:off x="7457218" y="4457081"/>
            <a:ext cx="10373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Clean, validate, and merge datasets to ensure data integrity and readiness for analysis.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F0D08-F4FE-2DE7-3CC7-3D955ED43FCD}"/>
              </a:ext>
            </a:extLst>
          </p:cNvPr>
          <p:cNvSpPr txBox="1"/>
          <p:nvPr/>
        </p:nvSpPr>
        <p:spPr>
          <a:xfrm>
            <a:off x="9294198" y="6099282"/>
            <a:ext cx="78602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Highlight the top five most popular content categories.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F8E314-D315-7C95-B92C-5CA64410ED4A}"/>
              </a:ext>
            </a:extLst>
          </p:cNvPr>
          <p:cNvSpPr txBox="1"/>
          <p:nvPr/>
        </p:nvSpPr>
        <p:spPr>
          <a:xfrm>
            <a:off x="11138182" y="7862238"/>
            <a:ext cx="7200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Present final data in a clear manner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00885" y="723699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27669" y="184901"/>
            <a:ext cx="3619499" cy="1167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2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27669" y="818168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6934200" y="7236996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596737" y="7207861"/>
            <a:ext cx="2972219" cy="88175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748841-889B-266B-867F-B277CA6AE65C}"/>
              </a:ext>
            </a:extLst>
          </p:cNvPr>
          <p:cNvSpPr/>
          <p:nvPr/>
        </p:nvSpPr>
        <p:spPr>
          <a:xfrm>
            <a:off x="755386" y="2226794"/>
            <a:ext cx="1493520" cy="1417320"/>
          </a:xfrm>
          <a:prstGeom prst="roundRect">
            <a:avLst/>
          </a:prstGeom>
          <a:solidFill>
            <a:srgbClr val="8D3CD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5400" b="1" dirty="0">
                <a:solidFill>
                  <a:schemeClr val="bg1"/>
                </a:solidFill>
              </a:rPr>
              <a:t> 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C7B44F-55BC-65A5-2FEE-9EE9F2CBDE0A}"/>
              </a:ext>
            </a:extLst>
          </p:cNvPr>
          <p:cNvSpPr txBox="1"/>
          <p:nvPr/>
        </p:nvSpPr>
        <p:spPr>
          <a:xfrm>
            <a:off x="320456" y="1527763"/>
            <a:ext cx="2621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Unique Category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F3A348A-7CDB-4C58-A5B9-CF7FE727E9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362295"/>
              </p:ext>
            </p:extLst>
          </p:nvPr>
        </p:nvGraphicFramePr>
        <p:xfrm>
          <a:off x="3276600" y="1527762"/>
          <a:ext cx="13106400" cy="5368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5D5AE732-9248-4450-8E79-36D4E463B3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6355289"/>
              </p:ext>
            </p:extLst>
          </p:nvPr>
        </p:nvGraphicFramePr>
        <p:xfrm>
          <a:off x="3352800" y="1383831"/>
          <a:ext cx="14097000" cy="7467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B79B383C-97AA-47C5-AF74-192217119F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892063"/>
              </p:ext>
            </p:extLst>
          </p:nvPr>
        </p:nvGraphicFramePr>
        <p:xfrm>
          <a:off x="3169898" y="952500"/>
          <a:ext cx="13828402" cy="8538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299</Words>
  <Application>Microsoft Office PowerPoint</Application>
  <PresentationFormat>Custom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Inter</vt:lpstr>
      <vt:lpstr>Graphik Regular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Geordie Cipher</cp:lastModifiedBy>
  <cp:revision>18</cp:revision>
  <dcterms:created xsi:type="dcterms:W3CDTF">2006-08-16T00:00:00Z</dcterms:created>
  <dcterms:modified xsi:type="dcterms:W3CDTF">2025-02-22T18:02:44Z</dcterms:modified>
  <dc:identifier>DAEhDyfaYKE</dc:identifier>
</cp:coreProperties>
</file>