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Source Sans Pro SemiBold" panose="020B0604020202020204" charset="0"/>
      <p:regular r:id="rId23"/>
      <p:bold r:id="rId24"/>
      <p:italic r:id="rId25"/>
      <p:boldItalic r:id="rId26"/>
    </p:embeddedFont>
    <p:embeddedFont>
      <p:font typeface="Open Sans"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21D0F05-06D0-40AB-B64D-A48526359030}">
  <a:tblStyle styleId="{721D0F05-06D0-40AB-B64D-A4852635903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4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Modify whatever you like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-total num features ~ 170</a:t>
            </a:r>
          </a:p>
          <a:p>
            <a:pPr lvl="0">
              <a:spcBef>
                <a:spcPts val="0"/>
              </a:spcBef>
              <a:buNone/>
            </a:pPr>
            <a:r>
              <a:rPr lang="en"/>
              <a:t>-Lasso 5-fold CV to pick best alpha</a:t>
            </a:r>
          </a:p>
          <a:p>
            <a:pPr lvl="0">
              <a:spcBef>
                <a:spcPts val="0"/>
              </a:spcBef>
              <a:buNone/>
            </a:pPr>
            <a:r>
              <a:rPr lang="en"/>
              <a:t> -RF 500 trees, mtry=.33%, min tree sample = 5, max depth = 7</a:t>
            </a:r>
          </a:p>
          <a:p>
            <a:pPr lvl="0">
              <a:spcBef>
                <a:spcPts val="0"/>
              </a:spcBef>
              <a:buNone/>
            </a:pPr>
            <a:r>
              <a:rPr lang="en"/>
              <a:t>-RF feature importance is calculated by how often it is selected in trees (GINI importance).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Eve’s notes: So after we know what features may influence student’s attendance, competencies, scores. We want to know is there any early warning signs for students’ to quit their studies.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Even though we know the risk has played a crucial part of whether a student will complete their degree or not, we want to know more details about what kind of risks influence students to discharge. We split risks into different part, and we apply logistic regression on them. Although we saw that students who suffered from risk of death tend to discharge their studies, but actually, anxiety and depression have much more significant impact on their studies.</a:t>
            </a:r>
          </a:p>
          <a:p>
            <a:pPr lvl="0">
              <a:spcBef>
                <a:spcPts val="0"/>
              </a:spcBef>
              <a:buNone/>
            </a:pPr>
            <a:r>
              <a:rPr lang="en"/>
              <a:t>2. Example: I have anxiety</a:t>
            </a:r>
          </a:p>
          <a:p>
            <a:pPr lvl="0" rtl="0">
              <a:spcBef>
                <a:spcPts val="0"/>
              </a:spcBef>
              <a:buNone/>
            </a:pPr>
            <a:r>
              <a:rPr lang="en"/>
              <a:t>3. Pay much more attention on student’s mental health, e.g. promote more counseling programs like UCLA does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spcBef>
                <a:spcPts val="0"/>
              </a:spcBef>
              <a:buClr>
                <a:schemeClr val="dk1"/>
              </a:buClr>
              <a:buSzPct val="100000"/>
              <a:buFont typeface="Calibri"/>
              <a:buAutoNum type="arabicPeriod"/>
            </a:pPr>
            <a:r>
              <a:rPr lang="en" sz="1200">
                <a:solidFill>
                  <a:schemeClr val="dk1"/>
                </a:solidFill>
                <a:latin typeface="Calibri"/>
                <a:ea typeface="Calibri"/>
                <a:cs typeface="Calibri"/>
                <a:sym typeface="Calibri"/>
              </a:rPr>
              <a:t>Analyze the commonalities of students who successfully graduate.</a:t>
            </a:r>
          </a:p>
          <a:p>
            <a:pPr marL="457200" lvl="0" indent="-304800" rtl="0">
              <a:spcBef>
                <a:spcPts val="0"/>
              </a:spcBef>
              <a:buClr>
                <a:schemeClr val="dk1"/>
              </a:buClr>
              <a:buSzPct val="100000"/>
              <a:buFont typeface="Calibri"/>
              <a:buAutoNum type="arabicPeriod"/>
            </a:pPr>
            <a:r>
              <a:rPr lang="en" sz="1200">
                <a:solidFill>
                  <a:schemeClr val="dk1"/>
                </a:solidFill>
                <a:latin typeface="Calibri"/>
                <a:ea typeface="Calibri"/>
                <a:cs typeface="Calibri"/>
                <a:sym typeface="Calibri"/>
              </a:rPr>
              <a:t>Demographic  - The odds of graduating for females is 14 times that of males.</a:t>
            </a:r>
          </a:p>
          <a:p>
            <a:pPr marL="457200" lvl="0" indent="-304800" rtl="0">
              <a:spcBef>
                <a:spcPts val="0"/>
              </a:spcBef>
              <a:buClr>
                <a:schemeClr val="dk1"/>
              </a:buClr>
              <a:buSzPct val="100000"/>
              <a:buFont typeface="Calibri"/>
              <a:buAutoNum type="arabicPeriod"/>
            </a:pPr>
            <a:r>
              <a:rPr lang="en" sz="1200">
                <a:solidFill>
                  <a:schemeClr val="dk1"/>
                </a:solidFill>
                <a:latin typeface="Calibri"/>
                <a:ea typeface="Calibri"/>
                <a:cs typeface="Calibri"/>
                <a:sym typeface="Calibri"/>
              </a:rPr>
              <a:t>Educational background: Every one more additional exemptions make people 1.4 times more likely to graduate</a:t>
            </a:r>
          </a:p>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Last thing, we assume our models will be applied to new students’ data for school to predict their graduation rate.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Eve’s notes: So after we know what features may influence student’s attendance, competencies, scores. We want to know is there any early warning signs for students’ to quit their studies.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Current students</a:t>
            </a:r>
            <a:br>
              <a:rPr lang="en"/>
            </a:br>
            <a:r>
              <a:rPr lang="en"/>
              <a:t>38.9% overall student attendance rate (incl drop/grad)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3 plots -&gt; 3 categories</a:t>
            </a:r>
          </a:p>
          <a:p>
            <a:pPr marL="457200" lvl="0" indent="-228600">
              <a:spcBef>
                <a:spcPts val="0"/>
              </a:spcBef>
              <a:buAutoNum type="arabicPeriod"/>
            </a:pPr>
            <a:r>
              <a:rPr lang="en"/>
              <a:t>Ordered by significance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Consider intervention/attendance rate by trimester</a:t>
            </a:r>
          </a:p>
          <a:p>
            <a:pPr marL="457200" lvl="0" indent="-228600" rtl="0">
              <a:spcBef>
                <a:spcPts val="0"/>
              </a:spcBef>
              <a:buAutoNum type="arabicPeriod"/>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Downdrift</a:t>
            </a:r>
          </a:p>
          <a:p>
            <a:pPr marL="457200" lvl="0" indent="-228600" rtl="0">
              <a:spcBef>
                <a:spcPts val="0"/>
              </a:spcBef>
              <a:buAutoNum type="arabicPeriod"/>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79900" y="480525"/>
            <a:ext cx="7906200" cy="2610300"/>
          </a:xfrm>
          <a:prstGeom prst="rect">
            <a:avLst/>
          </a:prstGeom>
          <a:noFill/>
        </p:spPr>
        <p:txBody>
          <a:bodyPr lIns="91425" tIns="91425" rIns="91425" bIns="91425" anchor="b" anchorCtr="0">
            <a:noAutofit/>
          </a:bodyPr>
          <a:lstStyle/>
          <a:p>
            <a:pPr lvl="0" algn="r" rtl="0">
              <a:spcBef>
                <a:spcPts val="0"/>
              </a:spcBef>
              <a:buNone/>
            </a:pPr>
            <a:r>
              <a:rPr lang="en" sz="6000">
                <a:solidFill>
                  <a:schemeClr val="accent5"/>
                </a:solidFill>
                <a:latin typeface="Source Sans Pro SemiBold"/>
                <a:ea typeface="Source Sans Pro SemiBold"/>
                <a:cs typeface="Source Sans Pro SemiBold"/>
                <a:sym typeface="Source Sans Pro SemiBold"/>
              </a:rPr>
              <a:t>UCLA/Salesforce </a:t>
            </a:r>
            <a:br>
              <a:rPr lang="en" sz="6000">
                <a:solidFill>
                  <a:schemeClr val="accent5"/>
                </a:solidFill>
                <a:latin typeface="Source Sans Pro SemiBold"/>
                <a:ea typeface="Source Sans Pro SemiBold"/>
                <a:cs typeface="Source Sans Pro SemiBold"/>
                <a:sym typeface="Source Sans Pro SemiBold"/>
              </a:rPr>
            </a:br>
            <a:r>
              <a:rPr lang="en" sz="6000">
                <a:solidFill>
                  <a:schemeClr val="accent5"/>
                </a:solidFill>
                <a:latin typeface="Source Sans Pro SemiBold"/>
                <a:ea typeface="Source Sans Pro SemiBold"/>
                <a:cs typeface="Source Sans Pro SemiBold"/>
                <a:sym typeface="Source Sans Pro SemiBold"/>
              </a:rPr>
              <a:t>Data Science Challenge</a:t>
            </a:r>
          </a:p>
        </p:txBody>
      </p:sp>
      <p:sp>
        <p:nvSpPr>
          <p:cNvPr id="55" name="Shape 55"/>
          <p:cNvSpPr txBox="1">
            <a:spLocks noGrp="1"/>
          </p:cNvSpPr>
          <p:nvPr>
            <p:ph type="subTitle" idx="1"/>
          </p:nvPr>
        </p:nvSpPr>
        <p:spPr>
          <a:xfrm>
            <a:off x="5418850" y="3090825"/>
            <a:ext cx="5304900" cy="2445300"/>
          </a:xfrm>
          <a:prstGeom prst="rect">
            <a:avLst/>
          </a:prstGeom>
        </p:spPr>
        <p:txBody>
          <a:bodyPr lIns="91425" tIns="91425" rIns="91425" bIns="91425" anchor="t" anchorCtr="0">
            <a:noAutofit/>
          </a:bodyPr>
          <a:lstStyle/>
          <a:p>
            <a:pPr lvl="0" algn="l">
              <a:spcBef>
                <a:spcPts val="0"/>
              </a:spcBef>
              <a:buNone/>
            </a:pPr>
            <a:r>
              <a:rPr lang="en" sz="2400">
                <a:solidFill>
                  <a:schemeClr val="accent3"/>
                </a:solidFill>
                <a:latin typeface="Source Sans Pro SemiBold"/>
                <a:ea typeface="Source Sans Pro SemiBold"/>
                <a:cs typeface="Source Sans Pro SemiBold"/>
                <a:sym typeface="Source Sans Pro SemiBold"/>
              </a:rPr>
              <a:t>Spencer Bujarski</a:t>
            </a:r>
            <a:br>
              <a:rPr lang="en" sz="2400">
                <a:solidFill>
                  <a:schemeClr val="accent3"/>
                </a:solidFill>
                <a:latin typeface="Source Sans Pro SemiBold"/>
                <a:ea typeface="Source Sans Pro SemiBold"/>
                <a:cs typeface="Source Sans Pro SemiBold"/>
                <a:sym typeface="Source Sans Pro SemiBold"/>
              </a:rPr>
            </a:br>
            <a:r>
              <a:rPr lang="en" sz="2400">
                <a:solidFill>
                  <a:schemeClr val="accent3"/>
                </a:solidFill>
                <a:latin typeface="Source Sans Pro SemiBold"/>
                <a:ea typeface="Source Sans Pro SemiBold"/>
                <a:cs typeface="Source Sans Pro SemiBold"/>
                <a:sym typeface="Source Sans Pro SemiBold"/>
              </a:rPr>
              <a:t>Tsang-Kai Chang</a:t>
            </a:r>
          </a:p>
          <a:p>
            <a:pPr lvl="0" algn="l">
              <a:spcBef>
                <a:spcPts val="0"/>
              </a:spcBef>
              <a:buNone/>
            </a:pPr>
            <a:r>
              <a:rPr lang="en" sz="2400">
                <a:solidFill>
                  <a:schemeClr val="accent3"/>
                </a:solidFill>
                <a:latin typeface="Source Sans Pro SemiBold"/>
                <a:ea typeface="Source Sans Pro SemiBold"/>
                <a:cs typeface="Source Sans Pro SemiBold"/>
                <a:sym typeface="Source Sans Pro SemiBold"/>
              </a:rPr>
              <a:t>Gina Charusombat</a:t>
            </a:r>
          </a:p>
          <a:p>
            <a:pPr lvl="0" algn="l">
              <a:spcBef>
                <a:spcPts val="0"/>
              </a:spcBef>
              <a:buNone/>
            </a:pPr>
            <a:r>
              <a:rPr lang="en" sz="2400">
                <a:solidFill>
                  <a:schemeClr val="accent3"/>
                </a:solidFill>
                <a:latin typeface="Source Sans Pro SemiBold"/>
                <a:ea typeface="Source Sans Pro SemiBold"/>
                <a:cs typeface="Source Sans Pro SemiBold"/>
                <a:sym typeface="Source Sans Pro SemiBold"/>
              </a:rPr>
              <a:t>Yuan Yi Chen</a:t>
            </a:r>
          </a:p>
          <a:p>
            <a:pPr lvl="0" algn="l">
              <a:spcBef>
                <a:spcPts val="0"/>
              </a:spcBef>
              <a:buNone/>
            </a:pPr>
            <a:r>
              <a:rPr lang="en" sz="2400">
                <a:solidFill>
                  <a:schemeClr val="accent3"/>
                </a:solidFill>
                <a:latin typeface="Source Sans Pro SemiBold"/>
                <a:ea typeface="Source Sans Pro SemiBold"/>
                <a:cs typeface="Source Sans Pro SemiBold"/>
                <a:sym typeface="Source Sans Pro SemiBold"/>
              </a:rPr>
              <a:t>Yeou Chiou</a:t>
            </a:r>
          </a:p>
          <a:p>
            <a:pPr lvl="0" algn="l" rtl="0">
              <a:spcBef>
                <a:spcPts val="0"/>
              </a:spcBef>
              <a:buNone/>
            </a:pPr>
            <a:r>
              <a:rPr lang="en" sz="2400">
                <a:solidFill>
                  <a:schemeClr val="accent3"/>
                </a:solidFill>
                <a:latin typeface="Source Sans Pro SemiBold"/>
                <a:ea typeface="Source Sans Pro SemiBold"/>
                <a:cs typeface="Source Sans Pro SemiBold"/>
                <a:sym typeface="Source Sans Pro SemiBold"/>
              </a:rPr>
              <a:t>Hubert Jenq</a:t>
            </a:r>
          </a:p>
        </p:txBody>
      </p:sp>
      <p:sp>
        <p:nvSpPr>
          <p:cNvPr id="56" name="Shape 56"/>
          <p:cNvSpPr txBox="1">
            <a:spLocks noGrp="1"/>
          </p:cNvSpPr>
          <p:nvPr>
            <p:ph type="ctrTitle"/>
          </p:nvPr>
        </p:nvSpPr>
        <p:spPr>
          <a:xfrm>
            <a:off x="2647150" y="3090825"/>
            <a:ext cx="2771700" cy="1001400"/>
          </a:xfrm>
          <a:prstGeom prst="rect">
            <a:avLst/>
          </a:prstGeom>
        </p:spPr>
        <p:txBody>
          <a:bodyPr lIns="91425" tIns="91425" rIns="91425" bIns="91425" anchor="b" anchorCtr="0">
            <a:noAutofit/>
          </a:bodyPr>
          <a:lstStyle/>
          <a:p>
            <a:pPr lvl="0" algn="l" rtl="0">
              <a:spcBef>
                <a:spcPts val="0"/>
              </a:spcBef>
              <a:buNone/>
            </a:pPr>
            <a:r>
              <a:rPr lang="en" b="1">
                <a:solidFill>
                  <a:schemeClr val="accent4"/>
                </a:solidFill>
                <a:latin typeface="Open Sans"/>
                <a:ea typeface="Open Sans"/>
                <a:cs typeface="Open Sans"/>
                <a:sym typeface="Open Sans"/>
              </a:rPr>
              <a:t>Team 6</a:t>
            </a:r>
          </a:p>
        </p:txBody>
      </p:sp>
      <p:sp>
        <p:nvSpPr>
          <p:cNvPr id="57" name="Shape 57"/>
          <p:cNvSpPr txBox="1">
            <a:spLocks noGrp="1"/>
          </p:cNvSpPr>
          <p:nvPr>
            <p:ph type="ctrTitle"/>
          </p:nvPr>
        </p:nvSpPr>
        <p:spPr>
          <a:xfrm>
            <a:off x="443025" y="3664975"/>
            <a:ext cx="4749000" cy="1001400"/>
          </a:xfrm>
          <a:prstGeom prst="rect">
            <a:avLst/>
          </a:prstGeom>
        </p:spPr>
        <p:txBody>
          <a:bodyPr lIns="91425" tIns="91425" rIns="91425" bIns="91425" anchor="b" anchorCtr="0">
            <a:noAutofit/>
          </a:bodyPr>
          <a:lstStyle/>
          <a:p>
            <a:pPr lvl="0" algn="r" rtl="0">
              <a:spcBef>
                <a:spcPts val="0"/>
              </a:spcBef>
              <a:buNone/>
            </a:pPr>
            <a:r>
              <a:rPr lang="en" sz="2400" b="1">
                <a:solidFill>
                  <a:schemeClr val="accent4"/>
                </a:solidFill>
                <a:latin typeface="Open Sans"/>
                <a:ea typeface="Open Sans"/>
                <a:cs typeface="Open Sans"/>
                <a:sym typeface="Open Sans"/>
              </a:rPr>
              <a:t>Aug. 31,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Which Features Predict Competency?</a:t>
            </a:r>
          </a:p>
        </p:txBody>
      </p:sp>
      <p:sp>
        <p:nvSpPr>
          <p:cNvPr id="141" name="Shape 141"/>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rtl="0">
              <a:lnSpc>
                <a:spcPct val="100000"/>
              </a:lnSpc>
              <a:spcBef>
                <a:spcPts val="0"/>
              </a:spcBef>
              <a:spcAft>
                <a:spcPts val="0"/>
              </a:spcAft>
              <a:buNone/>
            </a:pPr>
            <a:endParaRPr/>
          </a:p>
          <a:p>
            <a:pPr lvl="0" rtl="0">
              <a:lnSpc>
                <a:spcPct val="100000"/>
              </a:lnSpc>
              <a:spcBef>
                <a:spcPts val="0"/>
              </a:spcBef>
              <a:spcAft>
                <a:spcPts val="0"/>
              </a:spcAft>
              <a:buNone/>
            </a:pPr>
            <a:r>
              <a:rPr lang="en"/>
              <a:t>Two co-primary outcomes</a:t>
            </a:r>
          </a:p>
          <a:p>
            <a:pPr marL="457200" lvl="0" indent="-342900" rtl="0">
              <a:lnSpc>
                <a:spcPct val="100000"/>
              </a:lnSpc>
              <a:spcBef>
                <a:spcPts val="0"/>
              </a:spcBef>
              <a:spcAft>
                <a:spcPts val="0"/>
              </a:spcAft>
              <a:buSzPct val="100000"/>
            </a:pPr>
            <a:r>
              <a:rPr lang="en" sz="1800"/>
              <a:t>Competency in courses - “Success” is highly competent or competent</a:t>
            </a:r>
          </a:p>
          <a:p>
            <a:pPr marL="457200" lvl="0" indent="-342900" rtl="0">
              <a:lnSpc>
                <a:spcPct val="100000"/>
              </a:lnSpc>
              <a:spcBef>
                <a:spcPts val="0"/>
              </a:spcBef>
              <a:spcAft>
                <a:spcPts val="0"/>
              </a:spcAft>
              <a:buSzPct val="100000"/>
            </a:pPr>
            <a:r>
              <a:rPr lang="en" sz="1800"/>
              <a:t>MCAS scores - Average of English Language, Mathematics, and Science</a:t>
            </a:r>
          </a:p>
          <a:p>
            <a:pPr lvl="0" rtl="0">
              <a:lnSpc>
                <a:spcPct val="100000"/>
              </a:lnSpc>
              <a:spcBef>
                <a:spcPts val="0"/>
              </a:spcBef>
              <a:spcAft>
                <a:spcPts val="0"/>
              </a:spcAft>
              <a:buNone/>
            </a:pPr>
            <a:endParaRPr/>
          </a:p>
          <a:p>
            <a:pPr lvl="0" rtl="0">
              <a:lnSpc>
                <a:spcPct val="100000"/>
              </a:lnSpc>
              <a:spcBef>
                <a:spcPts val="0"/>
              </a:spcBef>
              <a:spcAft>
                <a:spcPts val="0"/>
              </a:spcAft>
              <a:buNone/>
            </a:pPr>
            <a:endParaRPr/>
          </a:p>
          <a:p>
            <a:pPr lvl="0" rtl="0">
              <a:lnSpc>
                <a:spcPct val="100000"/>
              </a:lnSpc>
              <a:spcBef>
                <a:spcPts val="0"/>
              </a:spcBef>
              <a:spcAft>
                <a:spcPts val="0"/>
              </a:spcAft>
              <a:buNone/>
            </a:pPr>
            <a:r>
              <a:rPr lang="en"/>
              <a:t>Random forest analysis and lasso regression used to examine many factors</a:t>
            </a:r>
          </a:p>
          <a:p>
            <a:pPr marL="457200" lvl="0" indent="-228600" rtl="0">
              <a:lnSpc>
                <a:spcPct val="100000"/>
              </a:lnSpc>
              <a:spcBef>
                <a:spcPts val="0"/>
              </a:spcBef>
              <a:spcAft>
                <a:spcPts val="0"/>
              </a:spcAft>
            </a:pPr>
            <a:r>
              <a:rPr lang="en"/>
              <a:t>Risk Factors: Depression, Anxiety, Recent Death, etc.</a:t>
            </a:r>
          </a:p>
          <a:p>
            <a:pPr marL="457200" lvl="0" indent="-228600" rtl="0">
              <a:lnSpc>
                <a:spcPct val="100000"/>
              </a:lnSpc>
              <a:spcBef>
                <a:spcPts val="0"/>
              </a:spcBef>
              <a:spcAft>
                <a:spcPts val="0"/>
              </a:spcAft>
            </a:pPr>
            <a:r>
              <a:rPr lang="en"/>
              <a:t>Demographics: Race, Gender, Zip code, etc. </a:t>
            </a:r>
          </a:p>
          <a:p>
            <a:pPr marL="457200" lvl="0" indent="-228600" rtl="0">
              <a:lnSpc>
                <a:spcPct val="100000"/>
              </a:lnSpc>
              <a:spcBef>
                <a:spcPts val="0"/>
              </a:spcBef>
              <a:spcAft>
                <a:spcPts val="0"/>
              </a:spcAft>
            </a:pPr>
            <a:r>
              <a:rPr lang="en"/>
              <a:t>Services: SNAP, Section 8, etc.</a:t>
            </a:r>
          </a:p>
          <a:p>
            <a:pPr marL="457200" lvl="0" indent="-228600" rtl="0">
              <a:lnSpc>
                <a:spcPct val="100000"/>
              </a:lnSpc>
              <a:spcBef>
                <a:spcPts val="0"/>
              </a:spcBef>
              <a:spcAft>
                <a:spcPts val="0"/>
              </a:spcAft>
            </a:pPr>
            <a:r>
              <a:rPr lang="en"/>
              <a:t>Classes: Specific classes taken</a:t>
            </a:r>
          </a:p>
          <a:p>
            <a:pPr lvl="0" rtl="0">
              <a:lnSpc>
                <a:spcPct val="100000"/>
              </a:lnSpc>
              <a:spcBef>
                <a:spcPts val="0"/>
              </a:spcBef>
              <a:spcAft>
                <a:spcPts val="0"/>
              </a:spcAft>
              <a:buNone/>
            </a:pPr>
            <a:endParaRPr/>
          </a:p>
          <a:p>
            <a:pPr lvl="0" rtl="0">
              <a:lnSpc>
                <a:spcPct val="100000"/>
              </a:lnSpc>
              <a:spcBef>
                <a:spcPts val="0"/>
              </a:spcBef>
              <a:spcAft>
                <a:spcPts val="0"/>
              </a:spcAft>
              <a:buNone/>
            </a:pPr>
            <a:endParaRPr/>
          </a:p>
        </p:txBody>
      </p:sp>
      <p:sp>
        <p:nvSpPr>
          <p:cNvPr id="142" name="Shape 14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MCAS Scores</a:t>
            </a:r>
          </a:p>
        </p:txBody>
      </p:sp>
      <p:pic>
        <p:nvPicPr>
          <p:cNvPr id="148" name="Shape 148"/>
          <p:cNvPicPr preferRelativeResize="0"/>
          <p:nvPr/>
        </p:nvPicPr>
        <p:blipFill>
          <a:blip r:embed="rId3">
            <a:alphaModFix/>
          </a:blip>
          <a:stretch>
            <a:fillRect/>
          </a:stretch>
        </p:blipFill>
        <p:spPr>
          <a:xfrm>
            <a:off x="76562" y="1376899"/>
            <a:ext cx="3705338" cy="3433125"/>
          </a:xfrm>
          <a:prstGeom prst="rect">
            <a:avLst/>
          </a:prstGeom>
          <a:noFill/>
          <a:ln>
            <a:noFill/>
          </a:ln>
        </p:spPr>
      </p:pic>
      <p:pic>
        <p:nvPicPr>
          <p:cNvPr id="149" name="Shape 149"/>
          <p:cNvPicPr preferRelativeResize="0"/>
          <p:nvPr/>
        </p:nvPicPr>
        <p:blipFill>
          <a:blip r:embed="rId4">
            <a:alphaModFix/>
          </a:blip>
          <a:stretch>
            <a:fillRect/>
          </a:stretch>
        </p:blipFill>
        <p:spPr>
          <a:xfrm>
            <a:off x="3549675" y="1180425"/>
            <a:ext cx="5594321" cy="3846100"/>
          </a:xfrm>
          <a:prstGeom prst="rect">
            <a:avLst/>
          </a:prstGeom>
          <a:noFill/>
          <a:ln>
            <a:noFill/>
          </a:ln>
        </p:spPr>
      </p:pic>
      <p:sp>
        <p:nvSpPr>
          <p:cNvPr id="150" name="Shape 150"/>
          <p:cNvSpPr txBox="1"/>
          <p:nvPr/>
        </p:nvSpPr>
        <p:spPr>
          <a:xfrm>
            <a:off x="5766300" y="5411552"/>
            <a:ext cx="3066000" cy="807600"/>
          </a:xfrm>
          <a:prstGeom prst="rect">
            <a:avLst/>
          </a:prstGeom>
          <a:noFill/>
          <a:ln>
            <a:noFill/>
          </a:ln>
        </p:spPr>
        <p:txBody>
          <a:bodyPr lIns="91425" tIns="91425" rIns="91425" bIns="91425" anchor="t" anchorCtr="0">
            <a:noAutofit/>
          </a:bodyPr>
          <a:lstStyle/>
          <a:p>
            <a:pPr lvl="0" rtl="0">
              <a:spcBef>
                <a:spcPts val="0"/>
              </a:spcBef>
              <a:buNone/>
            </a:pPr>
            <a:r>
              <a:rPr lang="en"/>
              <a:t>Training:80% (143) , Test:20% (36) </a:t>
            </a:r>
          </a:p>
          <a:p>
            <a:pPr lvl="0" rtl="0">
              <a:spcBef>
                <a:spcPts val="0"/>
              </a:spcBef>
              <a:buNone/>
            </a:pPr>
            <a:r>
              <a:rPr lang="en"/>
              <a:t>Lasso Test: R^2=0.62, RMSE=23.1 </a:t>
            </a:r>
          </a:p>
          <a:p>
            <a:pPr lvl="0" rtl="0">
              <a:spcBef>
                <a:spcPts val="0"/>
              </a:spcBef>
              <a:buNone/>
            </a:pPr>
            <a:r>
              <a:rPr lang="en"/>
              <a:t>RF Test: R^2=0.52, RMSE=25.7</a:t>
            </a:r>
          </a:p>
        </p:txBody>
      </p:sp>
      <p:sp>
        <p:nvSpPr>
          <p:cNvPr id="151" name="Shape 151"/>
          <p:cNvSpPr txBox="1"/>
          <p:nvPr/>
        </p:nvSpPr>
        <p:spPr>
          <a:xfrm>
            <a:off x="76575" y="4772700"/>
            <a:ext cx="4171500" cy="2085300"/>
          </a:xfrm>
          <a:prstGeom prst="rect">
            <a:avLst/>
          </a:prstGeom>
          <a:noFill/>
          <a:ln>
            <a:noFill/>
          </a:ln>
        </p:spPr>
        <p:txBody>
          <a:bodyPr lIns="91425" tIns="91425" rIns="91425" bIns="91425" anchor="t" anchorCtr="0">
            <a:noAutofit/>
          </a:bodyPr>
          <a:lstStyle/>
          <a:p>
            <a:pPr lvl="0">
              <a:spcBef>
                <a:spcPts val="0"/>
              </a:spcBef>
              <a:buNone/>
            </a:pPr>
            <a:r>
              <a:rPr lang="en" sz="1800"/>
              <a:t>Factors to Consider:</a:t>
            </a:r>
          </a:p>
          <a:p>
            <a:pPr marL="457200" lvl="0" indent="-342900" rtl="0">
              <a:spcBef>
                <a:spcPts val="0"/>
              </a:spcBef>
              <a:buSzPct val="100000"/>
              <a:buChar char="●"/>
            </a:pPr>
            <a:r>
              <a:rPr lang="en" sz="1800"/>
              <a:t>Number of exemptions</a:t>
            </a:r>
          </a:p>
          <a:p>
            <a:pPr marL="457200" lvl="0" indent="-342900" rtl="0">
              <a:spcBef>
                <a:spcPts val="0"/>
              </a:spcBef>
              <a:buSzPct val="100000"/>
              <a:buChar char="●"/>
            </a:pPr>
            <a:r>
              <a:rPr lang="en" sz="1800"/>
              <a:t>Days Tardy</a:t>
            </a:r>
          </a:p>
          <a:p>
            <a:pPr marL="457200" lvl="0" indent="-342900" rtl="0">
              <a:spcBef>
                <a:spcPts val="0"/>
              </a:spcBef>
              <a:buSzPct val="100000"/>
              <a:buChar char="●"/>
            </a:pPr>
            <a:r>
              <a:rPr lang="en" sz="1800"/>
              <a:t>Why specific courses?</a:t>
            </a:r>
          </a:p>
          <a:p>
            <a:pPr marL="914400" lvl="1" indent="-342900" rtl="0">
              <a:spcBef>
                <a:spcPts val="0"/>
              </a:spcBef>
              <a:buSzPct val="100000"/>
              <a:buChar char="○"/>
            </a:pPr>
            <a:r>
              <a:rPr lang="en" sz="1800"/>
              <a:t>Number Sense, Yoga, Drawing Big</a:t>
            </a:r>
          </a:p>
          <a:p>
            <a:pPr marL="457200" lvl="0" indent="-342900" rtl="0">
              <a:spcBef>
                <a:spcPts val="0"/>
              </a:spcBef>
              <a:buSzPct val="100000"/>
              <a:buChar char="●"/>
            </a:pPr>
            <a:r>
              <a:rPr lang="en" sz="1800"/>
              <a:t>Zip codes 2118</a:t>
            </a:r>
          </a:p>
          <a:p>
            <a:pPr lvl="0" rtl="0">
              <a:spcBef>
                <a:spcPts val="0"/>
              </a:spcBef>
              <a:buNone/>
            </a:pPr>
            <a:endParaRPr sz="1800"/>
          </a:p>
        </p:txBody>
      </p:sp>
      <p:sp>
        <p:nvSpPr>
          <p:cNvPr id="152" name="Shape 15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Competencies</a:t>
            </a:r>
          </a:p>
        </p:txBody>
      </p:sp>
      <p:pic>
        <p:nvPicPr>
          <p:cNvPr id="158" name="Shape 158"/>
          <p:cNvPicPr preferRelativeResize="0"/>
          <p:nvPr/>
        </p:nvPicPr>
        <p:blipFill>
          <a:blip r:embed="rId3">
            <a:alphaModFix/>
          </a:blip>
          <a:stretch>
            <a:fillRect/>
          </a:stretch>
        </p:blipFill>
        <p:spPr>
          <a:xfrm>
            <a:off x="224075" y="1311499"/>
            <a:ext cx="3111974" cy="3771150"/>
          </a:xfrm>
          <a:prstGeom prst="rect">
            <a:avLst/>
          </a:prstGeom>
          <a:noFill/>
          <a:ln>
            <a:noFill/>
          </a:ln>
        </p:spPr>
      </p:pic>
      <p:pic>
        <p:nvPicPr>
          <p:cNvPr id="159" name="Shape 159"/>
          <p:cNvPicPr preferRelativeResize="0"/>
          <p:nvPr/>
        </p:nvPicPr>
        <p:blipFill>
          <a:blip r:embed="rId4">
            <a:alphaModFix/>
          </a:blip>
          <a:stretch>
            <a:fillRect/>
          </a:stretch>
        </p:blipFill>
        <p:spPr>
          <a:xfrm>
            <a:off x="3406441" y="1311499"/>
            <a:ext cx="5737560" cy="3944576"/>
          </a:xfrm>
          <a:prstGeom prst="rect">
            <a:avLst/>
          </a:prstGeom>
          <a:noFill/>
          <a:ln>
            <a:noFill/>
          </a:ln>
        </p:spPr>
      </p:pic>
      <p:sp>
        <p:nvSpPr>
          <p:cNvPr id="160" name="Shape 160"/>
          <p:cNvSpPr txBox="1"/>
          <p:nvPr/>
        </p:nvSpPr>
        <p:spPr>
          <a:xfrm>
            <a:off x="4965300" y="5577877"/>
            <a:ext cx="3867000" cy="801300"/>
          </a:xfrm>
          <a:prstGeom prst="rect">
            <a:avLst/>
          </a:prstGeom>
          <a:noFill/>
          <a:ln>
            <a:noFill/>
          </a:ln>
        </p:spPr>
        <p:txBody>
          <a:bodyPr lIns="91425" tIns="91425" rIns="91425" bIns="91425" anchor="t" anchorCtr="0">
            <a:noAutofit/>
          </a:bodyPr>
          <a:lstStyle/>
          <a:p>
            <a:pPr lvl="0">
              <a:spcBef>
                <a:spcPts val="0"/>
              </a:spcBef>
              <a:buNone/>
            </a:pPr>
            <a:r>
              <a:rPr lang="en"/>
              <a:t>Training:80% (309) , Test:20% (77) </a:t>
            </a:r>
          </a:p>
          <a:p>
            <a:pPr lvl="0">
              <a:spcBef>
                <a:spcPts val="0"/>
              </a:spcBef>
              <a:buNone/>
            </a:pPr>
            <a:r>
              <a:rPr lang="en"/>
              <a:t>Lasso Test: R^2=0.86, RMSE=0.09 </a:t>
            </a:r>
          </a:p>
          <a:p>
            <a:pPr lvl="0">
              <a:spcBef>
                <a:spcPts val="0"/>
              </a:spcBef>
              <a:buNone/>
            </a:pPr>
            <a:r>
              <a:rPr lang="en"/>
              <a:t>RF Test: R^2=0.82, RMSE=0.10</a:t>
            </a:r>
          </a:p>
        </p:txBody>
      </p:sp>
      <p:sp>
        <p:nvSpPr>
          <p:cNvPr id="161" name="Shape 161"/>
          <p:cNvSpPr txBox="1"/>
          <p:nvPr/>
        </p:nvSpPr>
        <p:spPr>
          <a:xfrm>
            <a:off x="311700" y="5214725"/>
            <a:ext cx="3691200" cy="1527600"/>
          </a:xfrm>
          <a:prstGeom prst="rect">
            <a:avLst/>
          </a:prstGeom>
          <a:noFill/>
          <a:ln>
            <a:noFill/>
          </a:ln>
        </p:spPr>
        <p:txBody>
          <a:bodyPr lIns="91425" tIns="91425" rIns="91425" bIns="91425" anchor="t" anchorCtr="0">
            <a:noAutofit/>
          </a:bodyPr>
          <a:lstStyle/>
          <a:p>
            <a:pPr lvl="0" rtl="0">
              <a:spcBef>
                <a:spcPts val="0"/>
              </a:spcBef>
              <a:buNone/>
            </a:pPr>
            <a:r>
              <a:rPr lang="en" sz="1800"/>
              <a:t>Factors to Consider:</a:t>
            </a:r>
          </a:p>
          <a:p>
            <a:pPr marL="457200" lvl="0" indent="-342900" rtl="0">
              <a:spcBef>
                <a:spcPts val="0"/>
              </a:spcBef>
              <a:buSzPct val="100000"/>
              <a:buChar char="●"/>
            </a:pPr>
            <a:r>
              <a:rPr lang="en" sz="1800"/>
              <a:t>Benchmarks earned</a:t>
            </a:r>
          </a:p>
          <a:p>
            <a:pPr marL="457200" lvl="0" indent="-342900" rtl="0">
              <a:spcBef>
                <a:spcPts val="0"/>
              </a:spcBef>
              <a:buSzPct val="100000"/>
              <a:buChar char="●"/>
            </a:pPr>
            <a:r>
              <a:rPr lang="en" sz="1800"/>
              <a:t>Attendance and Absences</a:t>
            </a:r>
          </a:p>
          <a:p>
            <a:pPr marL="457200" lvl="0" indent="-342900" rtl="0">
              <a:spcBef>
                <a:spcPts val="0"/>
              </a:spcBef>
              <a:buSzPct val="100000"/>
              <a:buChar char="●"/>
            </a:pPr>
            <a:r>
              <a:rPr lang="en" sz="1800">
                <a:solidFill>
                  <a:schemeClr val="dk1"/>
                </a:solidFill>
              </a:rPr>
              <a:t>Zip code 2302</a:t>
            </a:r>
          </a:p>
          <a:p>
            <a:pPr lvl="0" rtl="0">
              <a:spcBef>
                <a:spcPts val="0"/>
              </a:spcBef>
              <a:buNone/>
            </a:pPr>
            <a:endParaRPr sz="1800">
              <a:solidFill>
                <a:schemeClr val="dk1"/>
              </a:solidFill>
            </a:endParaRPr>
          </a:p>
        </p:txBody>
      </p:sp>
      <p:sp>
        <p:nvSpPr>
          <p:cNvPr id="162" name="Shape 16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idx="4294967295"/>
          </p:nvPr>
        </p:nvSpPr>
        <p:spPr>
          <a:xfrm>
            <a:off x="414450" y="2123850"/>
            <a:ext cx="7906200" cy="2610300"/>
          </a:xfrm>
          <a:prstGeom prst="rect">
            <a:avLst/>
          </a:prstGeom>
          <a:noFill/>
        </p:spPr>
        <p:txBody>
          <a:bodyPr lIns="91425" tIns="91425" rIns="91425" bIns="91425" anchor="t" anchorCtr="0">
            <a:noAutofit/>
          </a:bodyPr>
          <a:lstStyle/>
          <a:p>
            <a:pPr lvl="0" algn="r" rtl="0">
              <a:spcBef>
                <a:spcPts val="0"/>
              </a:spcBef>
              <a:buNone/>
            </a:pPr>
            <a:r>
              <a:rPr lang="en" sz="6000">
                <a:solidFill>
                  <a:schemeClr val="accent5"/>
                </a:solidFill>
                <a:latin typeface="Source Sans Pro SemiBold"/>
                <a:ea typeface="Source Sans Pro SemiBold"/>
                <a:cs typeface="Source Sans Pro SemiBold"/>
                <a:sym typeface="Source Sans Pro SemiBold"/>
              </a:rPr>
              <a:t>Graduation</a:t>
            </a:r>
          </a:p>
        </p:txBody>
      </p:sp>
      <p:sp>
        <p:nvSpPr>
          <p:cNvPr id="168" name="Shape 16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330516"/>
            <a:ext cx="8520600" cy="763500"/>
          </a:xfrm>
          <a:prstGeom prst="rect">
            <a:avLst/>
          </a:prstGeom>
        </p:spPr>
        <p:txBody>
          <a:bodyPr lIns="91425" tIns="91425" rIns="91425" bIns="91425" anchor="ctr" anchorCtr="0">
            <a:noAutofit/>
          </a:bodyPr>
          <a:lstStyle/>
          <a:p>
            <a:pPr lvl="0" rtl="0">
              <a:spcBef>
                <a:spcPts val="0"/>
              </a:spcBef>
              <a:buNone/>
            </a:pPr>
            <a:r>
              <a:rPr lang="en" sz="2600" b="1">
                <a:latin typeface="Calibri"/>
                <a:ea typeface="Calibri"/>
                <a:cs typeface="Calibri"/>
                <a:sym typeface="Calibri"/>
              </a:rPr>
              <a:t>Early Warning Signs for Problematic Situation</a:t>
            </a:r>
          </a:p>
        </p:txBody>
      </p:sp>
      <p:sp>
        <p:nvSpPr>
          <p:cNvPr id="174" name="Shape 174"/>
          <p:cNvSpPr txBox="1"/>
          <p:nvPr/>
        </p:nvSpPr>
        <p:spPr>
          <a:xfrm>
            <a:off x="311700" y="5585525"/>
            <a:ext cx="8520600" cy="918600"/>
          </a:xfrm>
          <a:prstGeom prst="rect">
            <a:avLst/>
          </a:prstGeom>
          <a:noFill/>
          <a:ln>
            <a:noFill/>
          </a:ln>
        </p:spPr>
        <p:txBody>
          <a:bodyPr lIns="91425" tIns="91425" rIns="91425" bIns="91425" anchor="t" anchorCtr="0">
            <a:noAutofit/>
          </a:bodyPr>
          <a:lstStyle/>
          <a:p>
            <a:pPr lvl="0" rtl="0">
              <a:spcBef>
                <a:spcPts val="0"/>
              </a:spcBef>
              <a:buNone/>
            </a:pPr>
            <a:r>
              <a:rPr lang="en-US" sz="2400" dirty="0">
                <a:solidFill>
                  <a:schemeClr val="dk1"/>
                </a:solidFill>
                <a:latin typeface="Calibri"/>
                <a:ea typeface="Calibri"/>
                <a:cs typeface="Calibri"/>
                <a:sym typeface="Calibri"/>
              </a:rPr>
              <a:t>Students with d</a:t>
            </a:r>
            <a:r>
              <a:rPr lang="en" sz="2400" dirty="0">
                <a:latin typeface="Calibri"/>
                <a:ea typeface="Calibri"/>
                <a:cs typeface="Calibri"/>
                <a:sym typeface="Calibri"/>
              </a:rPr>
              <a:t>epression </a:t>
            </a:r>
            <a:r>
              <a:rPr lang="en-US" sz="2400" dirty="0">
                <a:latin typeface="Calibri"/>
                <a:ea typeface="Calibri"/>
                <a:cs typeface="Calibri"/>
                <a:sym typeface="Calibri"/>
              </a:rPr>
              <a:t>are only</a:t>
            </a:r>
            <a:r>
              <a:rPr lang="en" sz="2400" dirty="0">
                <a:latin typeface="Calibri"/>
                <a:ea typeface="Calibri"/>
                <a:cs typeface="Calibri"/>
                <a:sym typeface="Calibri"/>
              </a:rPr>
              <a:t> 0.87% </a:t>
            </a:r>
            <a:r>
              <a:rPr lang="en-US" sz="2400" dirty="0">
                <a:latin typeface="Calibri"/>
                <a:ea typeface="Calibri"/>
                <a:cs typeface="Calibri"/>
                <a:sym typeface="Calibri"/>
              </a:rPr>
              <a:t>as likely to graduate</a:t>
            </a:r>
          </a:p>
          <a:p>
            <a:pPr lvl="0" rtl="0">
              <a:spcBef>
                <a:spcPts val="0"/>
              </a:spcBef>
              <a:buNone/>
            </a:pPr>
            <a:r>
              <a:rPr lang="en-US" sz="2400" dirty="0">
                <a:solidFill>
                  <a:schemeClr val="dk1"/>
                </a:solidFill>
                <a:latin typeface="Calibri"/>
                <a:ea typeface="Calibri"/>
                <a:cs typeface="Calibri"/>
                <a:sym typeface="Calibri"/>
              </a:rPr>
              <a:t>With a</a:t>
            </a:r>
            <a:r>
              <a:rPr lang="en" sz="2400" dirty="0">
                <a:solidFill>
                  <a:schemeClr val="dk1"/>
                </a:solidFill>
                <a:latin typeface="Calibri"/>
                <a:ea typeface="Calibri"/>
                <a:cs typeface="Calibri"/>
                <a:sym typeface="Calibri"/>
              </a:rPr>
              <a:t>nxiety </a:t>
            </a:r>
            <a:r>
              <a:rPr lang="en-US" sz="2400" dirty="0">
                <a:solidFill>
                  <a:schemeClr val="dk1"/>
                </a:solidFill>
                <a:latin typeface="Calibri"/>
                <a:ea typeface="Calibri"/>
                <a:cs typeface="Calibri"/>
                <a:sym typeface="Calibri"/>
              </a:rPr>
              <a:t>only</a:t>
            </a:r>
            <a:r>
              <a:rPr lang="en" sz="2400" dirty="0">
                <a:solidFill>
                  <a:schemeClr val="dk1"/>
                </a:solidFill>
                <a:latin typeface="Calibri"/>
                <a:ea typeface="Calibri"/>
                <a:cs typeface="Calibri"/>
                <a:sym typeface="Calibri"/>
              </a:rPr>
              <a:t> 2.3% </a:t>
            </a:r>
            <a:r>
              <a:rPr lang="en-US" sz="2400" dirty="0">
                <a:solidFill>
                  <a:schemeClr val="dk1"/>
                </a:solidFill>
                <a:latin typeface="Calibri"/>
                <a:ea typeface="Calibri"/>
                <a:cs typeface="Calibri"/>
                <a:sym typeface="Calibri"/>
              </a:rPr>
              <a:t>as likely</a:t>
            </a:r>
            <a:r>
              <a:rPr lang="en" sz="2400" dirty="0">
                <a:solidFill>
                  <a:schemeClr val="dk1"/>
                </a:solidFill>
                <a:latin typeface="Calibri"/>
                <a:ea typeface="Calibri"/>
                <a:cs typeface="Calibri"/>
                <a:sym typeface="Calibri"/>
              </a:rPr>
              <a:t> to graduate</a:t>
            </a:r>
          </a:p>
          <a:p>
            <a:pPr lvl="0">
              <a:spcBef>
                <a:spcPts val="0"/>
              </a:spcBef>
              <a:buNone/>
            </a:pPr>
            <a:endParaRPr sz="2400" dirty="0">
              <a:latin typeface="Calibri"/>
              <a:ea typeface="Calibri"/>
              <a:cs typeface="Calibri"/>
              <a:sym typeface="Calibri"/>
            </a:endParaRPr>
          </a:p>
        </p:txBody>
      </p:sp>
      <p:sp>
        <p:nvSpPr>
          <p:cNvPr id="175" name="Shape 17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pic>
        <p:nvPicPr>
          <p:cNvPr id="176" name="Shape 176" descr="image.png"/>
          <p:cNvPicPr preferRelativeResize="0"/>
          <p:nvPr/>
        </p:nvPicPr>
        <p:blipFill>
          <a:blip r:embed="rId3">
            <a:alphaModFix/>
          </a:blip>
          <a:stretch>
            <a:fillRect/>
          </a:stretch>
        </p:blipFill>
        <p:spPr>
          <a:xfrm>
            <a:off x="385287" y="1246416"/>
            <a:ext cx="8373415" cy="41867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4516250" y="4510750"/>
            <a:ext cx="4142700" cy="2170500"/>
          </a:xfrm>
          <a:prstGeom prst="rect">
            <a:avLst/>
          </a:prstGeom>
          <a:noFill/>
          <a:ln>
            <a:noFill/>
          </a:ln>
        </p:spPr>
        <p:txBody>
          <a:bodyPr lIns="91425" tIns="91425" rIns="91425" bIns="91425" anchor="t" anchorCtr="0">
            <a:noAutofit/>
          </a:bodyPr>
          <a:lstStyle/>
          <a:p>
            <a:pPr marL="457200" lvl="0" indent="-368300" rtl="0">
              <a:spcBef>
                <a:spcPts val="0"/>
              </a:spcBef>
              <a:buSzPct val="100000"/>
              <a:buFont typeface="Calibri"/>
              <a:buChar char="●"/>
            </a:pPr>
            <a:r>
              <a:rPr lang="en" sz="2200" i="1">
                <a:latin typeface="Calibri"/>
                <a:ea typeface="Calibri"/>
                <a:cs typeface="Calibri"/>
                <a:sym typeface="Calibri"/>
              </a:rPr>
              <a:t>Females: </a:t>
            </a:r>
            <a:r>
              <a:rPr lang="en" sz="2200">
                <a:solidFill>
                  <a:schemeClr val="dk1"/>
                </a:solidFill>
                <a:latin typeface="Calibri"/>
                <a:ea typeface="Calibri"/>
                <a:cs typeface="Calibri"/>
                <a:sym typeface="Calibri"/>
              </a:rPr>
              <a:t>females is 13.9 times that of males</a:t>
            </a:r>
          </a:p>
          <a:p>
            <a:pPr marL="457200" lvl="0" indent="-368300" rtl="0">
              <a:spcBef>
                <a:spcPts val="0"/>
              </a:spcBef>
              <a:buSzPct val="100000"/>
              <a:buFont typeface="Calibri"/>
              <a:buChar char="●"/>
            </a:pPr>
            <a:r>
              <a:rPr lang="en" sz="2200" i="1">
                <a:latin typeface="Calibri"/>
                <a:ea typeface="Calibri"/>
                <a:cs typeface="Calibri"/>
                <a:sym typeface="Calibri"/>
              </a:rPr>
              <a:t>Numbers of Course Exemptions: </a:t>
            </a:r>
            <a:r>
              <a:rPr lang="en" sz="2400">
                <a:solidFill>
                  <a:schemeClr val="dk1"/>
                </a:solidFill>
                <a:latin typeface="Calibri"/>
                <a:ea typeface="Calibri"/>
                <a:cs typeface="Calibri"/>
                <a:sym typeface="Calibri"/>
              </a:rPr>
              <a:t>1.4 times more odds for he/she to graduate</a:t>
            </a:r>
          </a:p>
        </p:txBody>
      </p:sp>
      <p:pic>
        <p:nvPicPr>
          <p:cNvPr id="182" name="Shape 182"/>
          <p:cNvPicPr preferRelativeResize="0"/>
          <p:nvPr/>
        </p:nvPicPr>
        <p:blipFill>
          <a:blip r:embed="rId3">
            <a:alphaModFix/>
          </a:blip>
          <a:stretch>
            <a:fillRect/>
          </a:stretch>
        </p:blipFill>
        <p:spPr>
          <a:xfrm>
            <a:off x="135750" y="1759575"/>
            <a:ext cx="4142600" cy="4142600"/>
          </a:xfrm>
          <a:prstGeom prst="rect">
            <a:avLst/>
          </a:prstGeom>
          <a:noFill/>
          <a:ln>
            <a:noFill/>
          </a:ln>
        </p:spPr>
      </p:pic>
      <p:sp>
        <p:nvSpPr>
          <p:cNvPr id="183" name="Shape 183"/>
          <p:cNvSpPr txBox="1"/>
          <p:nvPr/>
        </p:nvSpPr>
        <p:spPr>
          <a:xfrm>
            <a:off x="2448093" y="1659479"/>
            <a:ext cx="1900800" cy="457200"/>
          </a:xfrm>
          <a:prstGeom prst="rect">
            <a:avLst/>
          </a:prstGeom>
          <a:solidFill>
            <a:schemeClr val="lt1"/>
          </a:solidFill>
          <a:ln>
            <a:noFill/>
          </a:ln>
        </p:spPr>
        <p:txBody>
          <a:bodyPr lIns="91425" tIns="91425" rIns="91425" bIns="91425" anchor="t" anchorCtr="0">
            <a:noAutofit/>
          </a:bodyPr>
          <a:lstStyle/>
          <a:p>
            <a:pPr lvl="0" rtl="0">
              <a:spcBef>
                <a:spcPts val="0"/>
              </a:spcBef>
              <a:buNone/>
            </a:pPr>
            <a:r>
              <a:rPr lang="en" sz="1800" b="1">
                <a:solidFill>
                  <a:schemeClr val="dk1"/>
                </a:solidFill>
                <a:latin typeface="Calibri"/>
                <a:ea typeface="Calibri"/>
                <a:cs typeface="Calibri"/>
                <a:sym typeface="Calibri"/>
              </a:rPr>
              <a:t>Education</a:t>
            </a:r>
          </a:p>
        </p:txBody>
      </p:sp>
      <p:sp>
        <p:nvSpPr>
          <p:cNvPr id="184" name="Shape 184"/>
          <p:cNvSpPr txBox="1">
            <a:spLocks noGrp="1"/>
          </p:cNvSpPr>
          <p:nvPr>
            <p:ph type="title"/>
          </p:nvPr>
        </p:nvSpPr>
        <p:spPr>
          <a:xfrm>
            <a:off x="311700" y="385303"/>
            <a:ext cx="8520600" cy="763500"/>
          </a:xfrm>
          <a:prstGeom prst="rect">
            <a:avLst/>
          </a:prstGeom>
        </p:spPr>
        <p:txBody>
          <a:bodyPr lIns="91425" tIns="91425" rIns="91425" bIns="91425" anchor="ctr" anchorCtr="0">
            <a:noAutofit/>
          </a:bodyPr>
          <a:lstStyle/>
          <a:p>
            <a:pPr lvl="0" rtl="0">
              <a:spcBef>
                <a:spcPts val="0"/>
              </a:spcBef>
              <a:buNone/>
            </a:pPr>
            <a:r>
              <a:rPr lang="en" sz="2600" b="1">
                <a:latin typeface="Calibri"/>
                <a:ea typeface="Calibri"/>
                <a:cs typeface="Calibri"/>
                <a:sym typeface="Calibri"/>
              </a:rPr>
              <a:t>The Commonalities of Success Stories</a:t>
            </a:r>
          </a:p>
        </p:txBody>
      </p:sp>
      <p:pic>
        <p:nvPicPr>
          <p:cNvPr id="185" name="Shape 185" descr="2.png"/>
          <p:cNvPicPr preferRelativeResize="0"/>
          <p:nvPr/>
        </p:nvPicPr>
        <p:blipFill>
          <a:blip r:embed="rId4">
            <a:alphaModFix/>
          </a:blip>
          <a:stretch>
            <a:fillRect/>
          </a:stretch>
        </p:blipFill>
        <p:spPr>
          <a:xfrm>
            <a:off x="4501293" y="1509266"/>
            <a:ext cx="4490306" cy="2694183"/>
          </a:xfrm>
          <a:prstGeom prst="rect">
            <a:avLst/>
          </a:prstGeom>
          <a:noFill/>
          <a:ln>
            <a:noFill/>
          </a:ln>
        </p:spPr>
      </p:pic>
      <p:sp>
        <p:nvSpPr>
          <p:cNvPr id="186" name="Shape 18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Shape 191"/>
          <p:cNvPicPr preferRelativeResize="0"/>
          <p:nvPr/>
        </p:nvPicPr>
        <p:blipFill>
          <a:blip r:embed="rId3">
            <a:alphaModFix/>
          </a:blip>
          <a:stretch>
            <a:fillRect/>
          </a:stretch>
        </p:blipFill>
        <p:spPr>
          <a:xfrm>
            <a:off x="464099" y="1360465"/>
            <a:ext cx="8242975" cy="4565608"/>
          </a:xfrm>
          <a:prstGeom prst="rect">
            <a:avLst/>
          </a:prstGeom>
          <a:noFill/>
          <a:ln>
            <a:noFill/>
          </a:ln>
        </p:spPr>
      </p:pic>
      <p:sp>
        <p:nvSpPr>
          <p:cNvPr id="192" name="Shape 192"/>
          <p:cNvSpPr txBox="1">
            <a:spLocks noGrp="1"/>
          </p:cNvSpPr>
          <p:nvPr>
            <p:ph type="title"/>
          </p:nvPr>
        </p:nvSpPr>
        <p:spPr>
          <a:xfrm>
            <a:off x="311700" y="380716"/>
            <a:ext cx="8520600" cy="763500"/>
          </a:xfrm>
          <a:prstGeom prst="rect">
            <a:avLst/>
          </a:prstGeom>
        </p:spPr>
        <p:txBody>
          <a:bodyPr lIns="91425" tIns="91425" rIns="91425" bIns="91425" anchor="ctr" anchorCtr="0">
            <a:noAutofit/>
          </a:bodyPr>
          <a:lstStyle/>
          <a:p>
            <a:pPr lvl="0" rtl="0">
              <a:spcBef>
                <a:spcPts val="0"/>
              </a:spcBef>
              <a:buNone/>
            </a:pPr>
            <a:r>
              <a:rPr lang="en" sz="2600" b="1">
                <a:latin typeface="Calibri"/>
                <a:ea typeface="Calibri"/>
                <a:cs typeface="Calibri"/>
                <a:sym typeface="Calibri"/>
              </a:rPr>
              <a:t>Analyze Graduation Rate by Different Models</a:t>
            </a:r>
          </a:p>
        </p:txBody>
      </p:sp>
      <p:sp>
        <p:nvSpPr>
          <p:cNvPr id="193" name="Shape 19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ctrTitle" idx="4294967295"/>
          </p:nvPr>
        </p:nvSpPr>
        <p:spPr>
          <a:xfrm>
            <a:off x="414450" y="2123850"/>
            <a:ext cx="7906200" cy="2610300"/>
          </a:xfrm>
          <a:prstGeom prst="rect">
            <a:avLst/>
          </a:prstGeom>
          <a:noFill/>
        </p:spPr>
        <p:txBody>
          <a:bodyPr lIns="91425" tIns="91425" rIns="91425" bIns="91425" anchor="t" anchorCtr="0">
            <a:noAutofit/>
          </a:bodyPr>
          <a:lstStyle/>
          <a:p>
            <a:pPr lvl="0" algn="r" rtl="0">
              <a:spcBef>
                <a:spcPts val="0"/>
              </a:spcBef>
              <a:buNone/>
            </a:pPr>
            <a:r>
              <a:rPr lang="en" sz="6000">
                <a:solidFill>
                  <a:schemeClr val="accent5"/>
                </a:solidFill>
                <a:latin typeface="Source Sans Pro SemiBold"/>
                <a:ea typeface="Source Sans Pro SemiBold"/>
                <a:cs typeface="Source Sans Pro SemiBold"/>
                <a:sym typeface="Source Sans Pro SemiBold"/>
              </a:rPr>
              <a:t>Counseling</a:t>
            </a:r>
          </a:p>
        </p:txBody>
      </p:sp>
      <p:sp>
        <p:nvSpPr>
          <p:cNvPr id="199" name="Shape 19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For Whom Does Counseling Intervention Work?</a:t>
            </a:r>
          </a:p>
        </p:txBody>
      </p:sp>
      <p:sp>
        <p:nvSpPr>
          <p:cNvPr id="205" name="Shape 20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buAutoNum type="arabicPeriod"/>
            </a:pPr>
            <a:r>
              <a:rPr lang="en"/>
              <a:t>Does counseling intervention predict these outcomes?</a:t>
            </a:r>
          </a:p>
          <a:p>
            <a:pPr marL="457200" lvl="0" indent="-228600" rtl="0">
              <a:spcBef>
                <a:spcPts val="0"/>
              </a:spcBef>
              <a:buAutoNum type="arabicPeriod"/>
            </a:pPr>
            <a:r>
              <a:rPr lang="en"/>
              <a:t>Does counseling work particularly well (or poorly) for particular students?</a:t>
            </a:r>
          </a:p>
          <a:p>
            <a:pPr lvl="0">
              <a:spcBef>
                <a:spcPts val="0"/>
              </a:spcBef>
              <a:spcAft>
                <a:spcPts val="0"/>
              </a:spcAft>
              <a:buNone/>
            </a:pPr>
            <a:r>
              <a:rPr lang="en"/>
              <a:t>Problem - Counseling interventions are not provided randomly</a:t>
            </a:r>
          </a:p>
          <a:p>
            <a:pPr marL="457200" lvl="0" indent="-228600" rtl="0">
              <a:spcBef>
                <a:spcPts val="0"/>
              </a:spcBef>
            </a:pPr>
            <a:r>
              <a:rPr lang="en"/>
              <a:t>Propensity Score Analysis to control for non-random counseling</a:t>
            </a:r>
          </a:p>
          <a:p>
            <a:pPr marL="457200" lvl="0" indent="-228600" rtl="0">
              <a:spcBef>
                <a:spcPts val="0"/>
              </a:spcBef>
            </a:pPr>
            <a:r>
              <a:rPr lang="en"/>
              <a:t>Allows us to say whether counseling </a:t>
            </a:r>
            <a:r>
              <a:rPr lang="en" i="1"/>
              <a:t>caused</a:t>
            </a:r>
            <a:r>
              <a:rPr lang="en"/>
              <a:t> improvements in outcomes</a:t>
            </a:r>
          </a:p>
          <a:p>
            <a:pPr lvl="0" rtl="0">
              <a:spcBef>
                <a:spcPts val="0"/>
              </a:spcBef>
              <a:buNone/>
            </a:pPr>
            <a:endParaRPr/>
          </a:p>
          <a:p>
            <a:pPr lvl="0">
              <a:spcBef>
                <a:spcPts val="0"/>
              </a:spcBef>
              <a:buNone/>
            </a:pPr>
            <a:endParaRPr/>
          </a:p>
        </p:txBody>
      </p:sp>
      <p:sp>
        <p:nvSpPr>
          <p:cNvPr id="206" name="Shape 206"/>
          <p:cNvSpPr txBox="1"/>
          <p:nvPr/>
        </p:nvSpPr>
        <p:spPr>
          <a:xfrm>
            <a:off x="3214100" y="4883300"/>
            <a:ext cx="1524000" cy="622500"/>
          </a:xfrm>
          <a:prstGeom prst="rect">
            <a:avLst/>
          </a:prstGeom>
          <a:solidFill>
            <a:srgbClr val="B6D7A8"/>
          </a:solidFill>
          <a:ln>
            <a:noFill/>
          </a:ln>
        </p:spPr>
        <p:txBody>
          <a:bodyPr lIns="91425" tIns="91425" rIns="91425" bIns="91425" anchor="ctr" anchorCtr="0">
            <a:noAutofit/>
          </a:bodyPr>
          <a:lstStyle/>
          <a:p>
            <a:pPr lvl="0" algn="ctr" rtl="0">
              <a:spcBef>
                <a:spcPts val="0"/>
              </a:spcBef>
              <a:buNone/>
            </a:pPr>
            <a:r>
              <a:rPr lang="en"/>
              <a:t>Graduation Rate</a:t>
            </a:r>
          </a:p>
        </p:txBody>
      </p:sp>
      <p:sp>
        <p:nvSpPr>
          <p:cNvPr id="207" name="Shape 207"/>
          <p:cNvSpPr/>
          <p:nvPr/>
        </p:nvSpPr>
        <p:spPr>
          <a:xfrm rot="1751055">
            <a:off x="2430124" y="4588584"/>
            <a:ext cx="733973" cy="399695"/>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txBox="1"/>
          <p:nvPr/>
        </p:nvSpPr>
        <p:spPr>
          <a:xfrm>
            <a:off x="815900" y="4151975"/>
            <a:ext cx="1524000" cy="622500"/>
          </a:xfrm>
          <a:prstGeom prst="rect">
            <a:avLst/>
          </a:prstGeom>
          <a:solidFill>
            <a:srgbClr val="EA9999"/>
          </a:solidFill>
          <a:ln>
            <a:noFill/>
          </a:ln>
        </p:spPr>
        <p:txBody>
          <a:bodyPr lIns="91425" tIns="91425" rIns="91425" bIns="91425" anchor="ctr" anchorCtr="0">
            <a:noAutofit/>
          </a:bodyPr>
          <a:lstStyle/>
          <a:p>
            <a:pPr lvl="0" algn="ctr">
              <a:spcBef>
                <a:spcPts val="0"/>
              </a:spcBef>
              <a:buNone/>
            </a:pPr>
            <a:r>
              <a:rPr lang="en"/>
              <a:t>Risk Factors</a:t>
            </a:r>
          </a:p>
        </p:txBody>
      </p:sp>
      <p:sp>
        <p:nvSpPr>
          <p:cNvPr id="209" name="Shape 209"/>
          <p:cNvSpPr txBox="1"/>
          <p:nvPr/>
        </p:nvSpPr>
        <p:spPr>
          <a:xfrm>
            <a:off x="815900" y="5614625"/>
            <a:ext cx="1524000" cy="622500"/>
          </a:xfrm>
          <a:prstGeom prst="rect">
            <a:avLst/>
          </a:prstGeom>
          <a:solidFill>
            <a:srgbClr val="B4A7D6"/>
          </a:solidFill>
          <a:ln>
            <a:noFill/>
          </a:ln>
        </p:spPr>
        <p:txBody>
          <a:bodyPr lIns="91425" tIns="91425" rIns="91425" bIns="91425" anchor="ctr" anchorCtr="0">
            <a:noAutofit/>
          </a:bodyPr>
          <a:lstStyle/>
          <a:p>
            <a:pPr lvl="0" algn="ctr" rtl="0">
              <a:spcBef>
                <a:spcPts val="0"/>
              </a:spcBef>
              <a:buNone/>
            </a:pPr>
            <a:r>
              <a:rPr lang="en"/>
              <a:t>Counseling</a:t>
            </a:r>
          </a:p>
        </p:txBody>
      </p:sp>
      <p:sp>
        <p:nvSpPr>
          <p:cNvPr id="210" name="Shape 210"/>
          <p:cNvSpPr/>
          <p:nvPr/>
        </p:nvSpPr>
        <p:spPr>
          <a:xfrm rot="-1927472">
            <a:off x="2430102" y="5451237"/>
            <a:ext cx="733975" cy="39978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11" name="Shape 211"/>
          <p:cNvGrpSpPr/>
          <p:nvPr/>
        </p:nvGrpSpPr>
        <p:grpSpPr>
          <a:xfrm>
            <a:off x="5004474" y="3504800"/>
            <a:ext cx="3827824" cy="3056836"/>
            <a:chOff x="5004474" y="3504800"/>
            <a:chExt cx="3827824" cy="3056836"/>
          </a:xfrm>
        </p:grpSpPr>
        <p:pic>
          <p:nvPicPr>
            <p:cNvPr id="212" name="Shape 212"/>
            <p:cNvPicPr preferRelativeResize="0"/>
            <p:nvPr/>
          </p:nvPicPr>
          <p:blipFill>
            <a:blip r:embed="rId3">
              <a:alphaModFix/>
            </a:blip>
            <a:stretch>
              <a:fillRect/>
            </a:stretch>
          </p:blipFill>
          <p:spPr>
            <a:xfrm>
              <a:off x="5004474" y="3827461"/>
              <a:ext cx="3827824" cy="2734175"/>
            </a:xfrm>
            <a:prstGeom prst="rect">
              <a:avLst/>
            </a:prstGeom>
            <a:noFill/>
            <a:ln>
              <a:noFill/>
            </a:ln>
          </p:spPr>
        </p:pic>
        <p:sp>
          <p:nvSpPr>
            <p:cNvPr id="213" name="Shape 213"/>
            <p:cNvSpPr txBox="1"/>
            <p:nvPr/>
          </p:nvSpPr>
          <p:spPr>
            <a:xfrm>
              <a:off x="5440025" y="3504800"/>
              <a:ext cx="3201600" cy="535200"/>
            </a:xfrm>
            <a:prstGeom prst="rect">
              <a:avLst/>
            </a:prstGeom>
            <a:solidFill>
              <a:schemeClr val="lt1"/>
            </a:solidFill>
            <a:ln>
              <a:noFill/>
            </a:ln>
          </p:spPr>
          <p:txBody>
            <a:bodyPr lIns="91425" tIns="91425" rIns="91425" bIns="91425" anchor="ctr" anchorCtr="0">
              <a:noAutofit/>
            </a:bodyPr>
            <a:lstStyle/>
            <a:p>
              <a:pPr lvl="0" algn="ctr">
                <a:spcBef>
                  <a:spcPts val="0"/>
                </a:spcBef>
                <a:buNone/>
              </a:pPr>
              <a:r>
                <a:rPr lang="en" b="1"/>
                <a:t>Sample Results</a:t>
              </a:r>
            </a:p>
          </p:txBody>
        </p:sp>
      </p:grpSp>
      <p:sp>
        <p:nvSpPr>
          <p:cNvPr id="214" name="Shape 21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For Whom Does Counseling Intervention Work?</a:t>
            </a:r>
          </a:p>
          <a:p>
            <a:pPr lvl="0">
              <a:spcBef>
                <a:spcPts val="0"/>
              </a:spcBef>
              <a:buNone/>
            </a:pPr>
            <a:endParaRPr/>
          </a:p>
        </p:txBody>
      </p:sp>
      <p:sp>
        <p:nvSpPr>
          <p:cNvPr id="220" name="Shape 220"/>
          <p:cNvSpPr txBox="1"/>
          <p:nvPr/>
        </p:nvSpPr>
        <p:spPr>
          <a:xfrm>
            <a:off x="363350" y="5502525"/>
            <a:ext cx="3621900" cy="1101900"/>
          </a:xfrm>
          <a:prstGeom prst="rect">
            <a:avLst/>
          </a:prstGeom>
          <a:noFill/>
          <a:ln>
            <a:noFill/>
          </a:ln>
        </p:spPr>
        <p:txBody>
          <a:bodyPr lIns="91425" tIns="91425" rIns="91425" bIns="91425" anchor="t" anchorCtr="0">
            <a:noAutofit/>
          </a:bodyPr>
          <a:lstStyle/>
          <a:p>
            <a:pPr lvl="0">
              <a:spcBef>
                <a:spcPts val="0"/>
              </a:spcBef>
              <a:buNone/>
            </a:pPr>
            <a:r>
              <a:rPr lang="en" sz="1800"/>
              <a:t>This negative effect of counseling with depression also arose when looking at benchmarks earned</a:t>
            </a:r>
          </a:p>
        </p:txBody>
      </p:sp>
      <p:sp>
        <p:nvSpPr>
          <p:cNvPr id="221" name="Shape 221"/>
          <p:cNvSpPr txBox="1"/>
          <p:nvPr/>
        </p:nvSpPr>
        <p:spPr>
          <a:xfrm>
            <a:off x="4280675" y="5387675"/>
            <a:ext cx="4863300" cy="1380900"/>
          </a:xfrm>
          <a:prstGeom prst="rect">
            <a:avLst/>
          </a:prstGeom>
          <a:noFill/>
          <a:ln>
            <a:noFill/>
          </a:ln>
        </p:spPr>
        <p:txBody>
          <a:bodyPr lIns="91425" tIns="91425" rIns="91425" bIns="91425" anchor="t" anchorCtr="0">
            <a:noAutofit/>
          </a:bodyPr>
          <a:lstStyle/>
          <a:p>
            <a:pPr lvl="0">
              <a:spcBef>
                <a:spcPts val="0"/>
              </a:spcBef>
              <a:buNone/>
            </a:pPr>
            <a:r>
              <a:rPr lang="en" sz="1800"/>
              <a:t>Otherwise the counseling effects were generally small and unreliable</a:t>
            </a:r>
          </a:p>
          <a:p>
            <a:pPr marL="457200" lvl="0" indent="-342900" rtl="0">
              <a:spcBef>
                <a:spcPts val="0"/>
              </a:spcBef>
              <a:buSzPct val="100000"/>
              <a:buChar char="●"/>
            </a:pPr>
            <a:r>
              <a:rPr lang="en" sz="1800"/>
              <a:t>Helped with benchmarks in some analyses and not targeted to students</a:t>
            </a:r>
          </a:p>
        </p:txBody>
      </p:sp>
      <p:sp>
        <p:nvSpPr>
          <p:cNvPr id="222" name="Shape 22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pic>
        <p:nvPicPr>
          <p:cNvPr id="223" name="Shape 223"/>
          <p:cNvPicPr preferRelativeResize="0"/>
          <p:nvPr/>
        </p:nvPicPr>
        <p:blipFill>
          <a:blip r:embed="rId3">
            <a:alphaModFix/>
          </a:blip>
          <a:stretch>
            <a:fillRect/>
          </a:stretch>
        </p:blipFill>
        <p:spPr>
          <a:xfrm>
            <a:off x="1731925" y="1268626"/>
            <a:ext cx="5766649" cy="4119050"/>
          </a:xfrm>
          <a:prstGeom prst="rect">
            <a:avLst/>
          </a:prstGeom>
          <a:noFill/>
          <a:ln>
            <a:noFill/>
          </a:ln>
        </p:spPr>
      </p:pic>
      <p:sp>
        <p:nvSpPr>
          <p:cNvPr id="224" name="Shape 224"/>
          <p:cNvSpPr/>
          <p:nvPr/>
        </p:nvSpPr>
        <p:spPr>
          <a:xfrm>
            <a:off x="2179825" y="1356875"/>
            <a:ext cx="1509900" cy="2372100"/>
          </a:xfrm>
          <a:prstGeom prst="ellipse">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3532325" y="2609800"/>
            <a:ext cx="1384800" cy="1639800"/>
          </a:xfrm>
          <a:prstGeom prst="ellipse">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1"/>
                                        </p:tgtEl>
                                        <p:attrNameLst>
                                          <p:attrName>style.visibility</p:attrName>
                                        </p:attrNameLst>
                                      </p:cBhvr>
                                      <p:to>
                                        <p:strVal val="visible"/>
                                      </p:to>
                                    </p:set>
                                    <p:animEffect transition="in" filter="fade">
                                      <p:cBhvr>
                                        <p:cTn id="23"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Summary stats</a:t>
            </a:r>
          </a:p>
        </p:txBody>
      </p:sp>
      <p:sp>
        <p:nvSpPr>
          <p:cNvPr id="63" name="Shape 63"/>
          <p:cNvSpPr txBox="1">
            <a:spLocks noGrp="1"/>
          </p:cNvSpPr>
          <p:nvPr>
            <p:ph type="body" idx="1"/>
          </p:nvPr>
        </p:nvSpPr>
        <p:spPr>
          <a:xfrm>
            <a:off x="311700" y="1465125"/>
            <a:ext cx="3130800" cy="4305900"/>
          </a:xfrm>
          <a:prstGeom prst="rect">
            <a:avLst/>
          </a:prstGeom>
        </p:spPr>
        <p:txBody>
          <a:bodyPr lIns="91425" tIns="91425" rIns="91425" bIns="91425" anchor="t" anchorCtr="0">
            <a:noAutofit/>
          </a:bodyPr>
          <a:lstStyle/>
          <a:p>
            <a:pPr marL="457200" lvl="0" indent="-228600" rtl="0">
              <a:spcBef>
                <a:spcPts val="0"/>
              </a:spcBef>
            </a:pPr>
            <a:r>
              <a:rPr lang="en"/>
              <a:t>Low attendance rate </a:t>
            </a:r>
            <a:r>
              <a:rPr lang="en" b="1"/>
              <a:t>43.2%</a:t>
            </a:r>
          </a:p>
          <a:p>
            <a:pPr lvl="0" rtl="0">
              <a:spcBef>
                <a:spcPts val="0"/>
              </a:spcBef>
              <a:buNone/>
            </a:pPr>
            <a:r>
              <a:rPr lang="en"/>
              <a:t> </a:t>
            </a:r>
          </a:p>
          <a:p>
            <a:pPr marL="457200" lvl="0" indent="-228600" rtl="0">
              <a:spcBef>
                <a:spcPts val="0"/>
              </a:spcBef>
            </a:pPr>
            <a:r>
              <a:rPr lang="en"/>
              <a:t>Low class pass rate </a:t>
            </a:r>
            <a:r>
              <a:rPr lang="en" b="1"/>
              <a:t>60%</a:t>
            </a:r>
          </a:p>
          <a:p>
            <a:pPr lvl="0" rtl="0">
              <a:spcBef>
                <a:spcPts val="0"/>
              </a:spcBef>
              <a:buNone/>
            </a:pPr>
            <a:endParaRPr b="1"/>
          </a:p>
          <a:p>
            <a:pPr marL="457200" lvl="0" indent="-228600" rtl="0">
              <a:spcBef>
                <a:spcPts val="0"/>
              </a:spcBef>
            </a:pPr>
            <a:r>
              <a:rPr lang="en"/>
              <a:t>Low graduation rate</a:t>
            </a:r>
            <a:r>
              <a:rPr lang="en" b="1"/>
              <a:t> 15%</a:t>
            </a:r>
          </a:p>
          <a:p>
            <a:pPr lvl="0" rtl="0">
              <a:spcBef>
                <a:spcPts val="0"/>
              </a:spcBef>
              <a:buNone/>
            </a:pPr>
            <a:endParaRPr b="1"/>
          </a:p>
          <a:p>
            <a:pPr marL="457200" lvl="0" indent="-228600" rtl="0">
              <a:spcBef>
                <a:spcPts val="0"/>
              </a:spcBef>
            </a:pPr>
            <a:r>
              <a:rPr lang="en"/>
              <a:t>Low counseling rate  </a:t>
            </a:r>
            <a:r>
              <a:rPr lang="en" b="1"/>
              <a:t>23.2%</a:t>
            </a:r>
            <a:r>
              <a:rPr lang="en"/>
              <a:t> </a:t>
            </a:r>
          </a:p>
          <a:p>
            <a:pPr lvl="0">
              <a:spcBef>
                <a:spcPts val="0"/>
              </a:spcBef>
              <a:buNone/>
            </a:pPr>
            <a:endParaRPr b="1" i="1"/>
          </a:p>
        </p:txBody>
      </p:sp>
      <p:pic>
        <p:nvPicPr>
          <p:cNvPr id="64" name="Shape 64" title="Points scored"/>
          <p:cNvPicPr preferRelativeResize="0"/>
          <p:nvPr/>
        </p:nvPicPr>
        <p:blipFill>
          <a:blip r:embed="rId3">
            <a:alphaModFix/>
          </a:blip>
          <a:stretch>
            <a:fillRect/>
          </a:stretch>
        </p:blipFill>
        <p:spPr>
          <a:xfrm>
            <a:off x="3152725" y="1781375"/>
            <a:ext cx="5766174" cy="3859650"/>
          </a:xfrm>
          <a:prstGeom prst="rect">
            <a:avLst/>
          </a:prstGeom>
          <a:noFill/>
          <a:ln>
            <a:noFill/>
          </a:ln>
        </p:spPr>
      </p:pic>
      <p:sp>
        <p:nvSpPr>
          <p:cNvPr id="65" name="Shape 6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Conclusions and Recommendations</a:t>
            </a:r>
          </a:p>
        </p:txBody>
      </p:sp>
      <p:sp>
        <p:nvSpPr>
          <p:cNvPr id="231" name="Shape 231"/>
          <p:cNvSpPr txBox="1">
            <a:spLocks noGrp="1"/>
          </p:cNvSpPr>
          <p:nvPr>
            <p:ph type="body" idx="1"/>
          </p:nvPr>
        </p:nvSpPr>
        <p:spPr>
          <a:xfrm>
            <a:off x="311700" y="1536623"/>
            <a:ext cx="8520600" cy="5214299"/>
          </a:xfrm>
          <a:prstGeom prst="rect">
            <a:avLst/>
          </a:prstGeom>
        </p:spPr>
        <p:txBody>
          <a:bodyPr lIns="91425" tIns="91425" rIns="91425" bIns="91425" anchor="t" anchorCtr="0">
            <a:noAutofit/>
          </a:bodyPr>
          <a:lstStyle/>
          <a:p>
            <a:pPr lvl="0" rtl="0">
              <a:spcBef>
                <a:spcPts val="0"/>
              </a:spcBef>
              <a:spcAft>
                <a:spcPts val="0"/>
              </a:spcAft>
              <a:buNone/>
            </a:pPr>
            <a:r>
              <a:rPr lang="en"/>
              <a:t>Generally the BDEA is well equipped to serve a diverse range of students</a:t>
            </a:r>
          </a:p>
          <a:p>
            <a:pPr marL="457200" lvl="0" indent="-228600" rtl="0">
              <a:spcBef>
                <a:spcPts val="0"/>
              </a:spcBef>
              <a:spcAft>
                <a:spcPts val="0"/>
              </a:spcAft>
            </a:pPr>
            <a:r>
              <a:rPr lang="en"/>
              <a:t>Several risk factors that we might expect to predict worse outcomes didn’t</a:t>
            </a:r>
          </a:p>
          <a:p>
            <a:pPr marL="914400" lvl="1" indent="-228600" rtl="0">
              <a:spcBef>
                <a:spcPts val="0"/>
              </a:spcBef>
              <a:spcAft>
                <a:spcPts val="0"/>
              </a:spcAft>
            </a:pPr>
            <a:r>
              <a:rPr lang="en"/>
              <a:t>Employment Status </a:t>
            </a:r>
          </a:p>
          <a:p>
            <a:pPr marL="914400" lvl="1" indent="-228600" rtl="0">
              <a:spcBef>
                <a:spcPts val="0"/>
              </a:spcBef>
              <a:spcAft>
                <a:spcPts val="0"/>
              </a:spcAft>
            </a:pPr>
            <a:r>
              <a:rPr lang="en"/>
              <a:t>Abuse History</a:t>
            </a:r>
          </a:p>
          <a:p>
            <a:pPr marL="914400" lvl="1" indent="-228600" rtl="0">
              <a:spcBef>
                <a:spcPts val="0"/>
              </a:spcBef>
              <a:spcAft>
                <a:spcPts val="0"/>
              </a:spcAft>
            </a:pPr>
            <a:r>
              <a:rPr lang="en"/>
              <a:t>Gang involvement</a:t>
            </a:r>
          </a:p>
          <a:p>
            <a:pPr marL="914400" lvl="1" indent="-228600" rtl="0">
              <a:spcBef>
                <a:spcPts val="0"/>
              </a:spcBef>
              <a:spcAft>
                <a:spcPts val="0"/>
              </a:spcAft>
            </a:pPr>
            <a:r>
              <a:rPr lang="en"/>
              <a:t>Social Service Utilization</a:t>
            </a:r>
          </a:p>
          <a:p>
            <a:pPr marL="914400" lvl="1" indent="-228600" rtl="0">
              <a:spcBef>
                <a:spcPts val="0"/>
              </a:spcBef>
              <a:spcAft>
                <a:spcPts val="0"/>
              </a:spcAft>
            </a:pPr>
            <a:r>
              <a:rPr lang="en"/>
              <a:t>Many others...</a:t>
            </a:r>
          </a:p>
          <a:p>
            <a:pPr lvl="0" rtl="0">
              <a:spcBef>
                <a:spcPts val="0"/>
              </a:spcBef>
              <a:spcAft>
                <a:spcPts val="0"/>
              </a:spcAft>
              <a:buNone/>
            </a:pPr>
            <a:endParaRPr/>
          </a:p>
          <a:p>
            <a:pPr lvl="0" rtl="0">
              <a:spcBef>
                <a:spcPts val="0"/>
              </a:spcBef>
              <a:spcAft>
                <a:spcPts val="0"/>
              </a:spcAft>
              <a:buNone/>
            </a:pPr>
            <a:r>
              <a:rPr lang="en"/>
              <a:t>Some students to provide additional intervention are</a:t>
            </a:r>
          </a:p>
          <a:p>
            <a:pPr marL="457200" lvl="0" indent="-228600" rtl="0">
              <a:spcBef>
                <a:spcPts val="0"/>
              </a:spcBef>
              <a:spcAft>
                <a:spcPts val="0"/>
              </a:spcAft>
              <a:buAutoNum type="arabicPeriod"/>
            </a:pPr>
            <a:r>
              <a:rPr lang="en"/>
              <a:t>Males</a:t>
            </a:r>
          </a:p>
          <a:p>
            <a:pPr marL="457200" lvl="0" indent="-228600" rtl="0">
              <a:spcBef>
                <a:spcPts val="0"/>
              </a:spcBef>
              <a:spcAft>
                <a:spcPts val="0"/>
              </a:spcAft>
              <a:buAutoNum type="arabicPeriod"/>
            </a:pPr>
            <a:r>
              <a:rPr lang="en"/>
              <a:t>Students with Depression, Anxiety, and Recent Death of a Close Other</a:t>
            </a:r>
          </a:p>
          <a:p>
            <a:pPr marL="914400" lvl="1" indent="-228600" rtl="0">
              <a:spcBef>
                <a:spcPts val="0"/>
              </a:spcBef>
              <a:spcAft>
                <a:spcPts val="0"/>
              </a:spcAft>
              <a:buAutoNum type="alphaLcPeriod"/>
            </a:pPr>
            <a:r>
              <a:rPr lang="en"/>
              <a:t>Students with depression who received counseling seemed to do worse </a:t>
            </a:r>
          </a:p>
          <a:p>
            <a:pPr marL="914400" lvl="1" indent="-228600" rtl="0">
              <a:spcBef>
                <a:spcPts val="0"/>
              </a:spcBef>
              <a:spcAft>
                <a:spcPts val="0"/>
              </a:spcAft>
              <a:buAutoNum type="alphaLcPeriod"/>
            </a:pPr>
            <a:r>
              <a:rPr lang="en"/>
              <a:t>It might be helpful to include brief measures of severity </a:t>
            </a:r>
          </a:p>
          <a:p>
            <a:pPr marL="1371600" lvl="2" indent="-228600" rtl="0">
              <a:spcBef>
                <a:spcPts val="0"/>
              </a:spcBef>
              <a:spcAft>
                <a:spcPts val="0"/>
              </a:spcAft>
              <a:buAutoNum type="romanLcPeriod"/>
            </a:pPr>
            <a:r>
              <a:rPr lang="en"/>
              <a:t>For Depression -- Patient Health Questionnaire - 9</a:t>
            </a:r>
          </a:p>
          <a:p>
            <a:pPr marL="1371600" lvl="2" indent="-228600" rtl="0">
              <a:spcBef>
                <a:spcPts val="0"/>
              </a:spcBef>
              <a:spcAft>
                <a:spcPts val="0"/>
              </a:spcAft>
              <a:buAutoNum type="romanLcPeriod"/>
            </a:pPr>
            <a:r>
              <a:rPr lang="en"/>
              <a:t>For Anxiety -- Generalized Anxiety Disorder - 7</a:t>
            </a:r>
          </a:p>
          <a:p>
            <a:pPr marL="457200" lvl="0" indent="-228600" rtl="0">
              <a:spcBef>
                <a:spcPts val="0"/>
              </a:spcBef>
              <a:spcAft>
                <a:spcPts val="0"/>
              </a:spcAft>
              <a:buAutoNum type="arabicPeriod"/>
            </a:pPr>
            <a:r>
              <a:rPr lang="en"/>
              <a:t>Students who are starting to develop a pattern of tardiness and absence</a:t>
            </a:r>
          </a:p>
          <a:p>
            <a:pPr marL="914400" lvl="1" indent="-228600" rtl="0">
              <a:spcBef>
                <a:spcPts val="0"/>
              </a:spcBef>
              <a:spcAft>
                <a:spcPts val="0"/>
              </a:spcAft>
              <a:buAutoNum type="alphaLcPeriod"/>
            </a:pPr>
            <a:r>
              <a:rPr lang="en"/>
              <a:t>Early intervention is likely key</a:t>
            </a:r>
          </a:p>
          <a:p>
            <a:pPr marL="914400" lvl="1" indent="-228600">
              <a:spcBef>
                <a:spcPts val="0"/>
              </a:spcBef>
              <a:spcAft>
                <a:spcPts val="0"/>
              </a:spcAft>
              <a:buAutoNum type="alphaLcPeriod"/>
            </a:pPr>
            <a:r>
              <a:rPr lang="en"/>
              <a:t>Setting up rewards for attendance may be useful</a:t>
            </a:r>
          </a:p>
        </p:txBody>
      </p:sp>
      <p:sp>
        <p:nvSpPr>
          <p:cNvPr id="233" name="Shape 23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1">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1">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1">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1">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1">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1">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Shape 71"/>
          <p:cNvSpPr txBox="1">
            <a:spLocks noGrp="1"/>
          </p:cNvSpPr>
          <p:nvPr>
            <p:ph type="body" idx="1"/>
          </p:nvPr>
        </p:nvSpPr>
        <p:spPr>
          <a:xfrm>
            <a:off x="596021" y="3808700"/>
            <a:ext cx="8007300" cy="2015700"/>
          </a:xfrm>
          <a:prstGeom prst="rect">
            <a:avLst/>
          </a:prstGeom>
          <a:solidFill>
            <a:schemeClr val="accent5"/>
          </a:solidFill>
        </p:spPr>
        <p:txBody>
          <a:bodyPr lIns="91425" tIns="91425" rIns="91425" bIns="91425" anchor="ctr" anchorCtr="0">
            <a:noAutofit/>
          </a:bodyPr>
          <a:lstStyle/>
          <a:p>
            <a:pPr marL="457200" lvl="0" indent="0" rtl="0">
              <a:lnSpc>
                <a:spcPct val="100000"/>
              </a:lnSpc>
              <a:spcBef>
                <a:spcPts val="0"/>
              </a:spcBef>
              <a:spcAft>
                <a:spcPts val="0"/>
              </a:spcAft>
              <a:buNone/>
            </a:pPr>
            <a:r>
              <a:rPr lang="en" sz="3600" dirty="0">
                <a:solidFill>
                  <a:srgbClr val="EFEFEF"/>
                </a:solidFill>
              </a:rPr>
              <a:t>Are the </a:t>
            </a:r>
            <a:r>
              <a:rPr lang="en" sz="3600" b="1" dirty="0">
                <a:solidFill>
                  <a:srgbClr val="EFEFEF"/>
                </a:solidFill>
              </a:rPr>
              <a:t>counseling interventions</a:t>
            </a:r>
            <a:r>
              <a:rPr lang="en" sz="3600" dirty="0">
                <a:solidFill>
                  <a:srgbClr val="EFEFEF"/>
                </a:solidFill>
              </a:rPr>
              <a:t> working, and if so, for whom?</a:t>
            </a:r>
          </a:p>
        </p:txBody>
      </p:sp>
      <p:sp>
        <p:nvSpPr>
          <p:cNvPr id="72" name="Shape 72"/>
          <p:cNvSpPr txBox="1">
            <a:spLocks noGrp="1"/>
          </p:cNvSpPr>
          <p:nvPr>
            <p:ph type="body" idx="1"/>
          </p:nvPr>
        </p:nvSpPr>
        <p:spPr>
          <a:xfrm>
            <a:off x="596021" y="933100"/>
            <a:ext cx="8007300" cy="2621100"/>
          </a:xfrm>
          <a:prstGeom prst="rect">
            <a:avLst/>
          </a:prstGeom>
          <a:solidFill>
            <a:schemeClr val="accent4"/>
          </a:solidFill>
        </p:spPr>
        <p:txBody>
          <a:bodyPr lIns="91425" tIns="91425" rIns="91425" bIns="91425" anchor="ctr" anchorCtr="0">
            <a:noAutofit/>
          </a:bodyPr>
          <a:lstStyle/>
          <a:p>
            <a:pPr marL="457200" lvl="0" indent="-69850" rtl="0">
              <a:lnSpc>
                <a:spcPct val="100000"/>
              </a:lnSpc>
              <a:spcBef>
                <a:spcPts val="0"/>
              </a:spcBef>
              <a:spcAft>
                <a:spcPts val="0"/>
              </a:spcAft>
              <a:buClr>
                <a:schemeClr val="dk1"/>
              </a:buClr>
              <a:buSzPct val="30555"/>
              <a:buFont typeface="Arial"/>
              <a:buNone/>
            </a:pPr>
            <a:r>
              <a:rPr lang="en" sz="3600" dirty="0">
                <a:solidFill>
                  <a:srgbClr val="FFFFFF"/>
                </a:solidFill>
              </a:rPr>
              <a:t>How do various predictors affect </a:t>
            </a:r>
            <a:r>
              <a:rPr lang="en" sz="3600" b="1" dirty="0">
                <a:solidFill>
                  <a:srgbClr val="FFFFFF"/>
                </a:solidFill>
              </a:rPr>
              <a:t>attendance</a:t>
            </a:r>
            <a:r>
              <a:rPr lang="en" sz="3600" dirty="0">
                <a:solidFill>
                  <a:srgbClr val="FFFFFF"/>
                </a:solidFill>
              </a:rPr>
              <a:t>, </a:t>
            </a:r>
            <a:r>
              <a:rPr lang="en" sz="3600" b="1" dirty="0">
                <a:solidFill>
                  <a:srgbClr val="FFFFFF"/>
                </a:solidFill>
              </a:rPr>
              <a:t>competencies</a:t>
            </a:r>
            <a:r>
              <a:rPr lang="en" sz="3600" dirty="0">
                <a:solidFill>
                  <a:srgbClr val="FFFFFF"/>
                </a:solidFill>
              </a:rPr>
              <a:t>/</a:t>
            </a:r>
            <a:r>
              <a:rPr lang="en" sz="3600" b="1" dirty="0">
                <a:solidFill>
                  <a:srgbClr val="FFFFFF"/>
                </a:solidFill>
              </a:rPr>
              <a:t>test scores, </a:t>
            </a:r>
            <a:r>
              <a:rPr lang="en" sz="3600" dirty="0">
                <a:solidFill>
                  <a:srgbClr val="FFFFFF"/>
                </a:solidFill>
              </a:rPr>
              <a:t>and most importantly </a:t>
            </a:r>
            <a:r>
              <a:rPr lang="en" sz="3600" b="1" dirty="0">
                <a:solidFill>
                  <a:srgbClr val="FFFFFF"/>
                </a:solidFill>
              </a:rPr>
              <a:t>graduation?</a:t>
            </a:r>
          </a:p>
        </p:txBody>
      </p:sp>
      <p:sp>
        <p:nvSpPr>
          <p:cNvPr id="73" name="Shape 7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867800"/>
            <a:ext cx="8520600" cy="1122300"/>
          </a:xfrm>
          <a:prstGeom prst="rect">
            <a:avLst/>
          </a:prstGeom>
        </p:spPr>
        <p:txBody>
          <a:bodyPr lIns="91425" tIns="91425" rIns="91425" bIns="91425" anchor="ctr" anchorCtr="0">
            <a:noAutofit/>
          </a:bodyPr>
          <a:lstStyle/>
          <a:p>
            <a:pPr lvl="0">
              <a:spcBef>
                <a:spcPts val="0"/>
              </a:spcBef>
              <a:buNone/>
            </a:pPr>
            <a:r>
              <a:rPr lang="en"/>
              <a:t>Attendance</a:t>
            </a:r>
          </a:p>
        </p:txBody>
      </p:sp>
      <p:sp>
        <p:nvSpPr>
          <p:cNvPr id="79" name="Shape 7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Attendance Analysis</a:t>
            </a:r>
          </a:p>
        </p:txBody>
      </p:sp>
      <p:sp>
        <p:nvSpPr>
          <p:cNvPr id="85" name="Shape 8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381000" rtl="0">
              <a:spcBef>
                <a:spcPts val="0"/>
              </a:spcBef>
              <a:buSzPct val="100000"/>
              <a:buChar char="-"/>
            </a:pPr>
            <a:r>
              <a:rPr lang="en" sz="2400"/>
              <a:t>Student Factor Prediction </a:t>
            </a:r>
          </a:p>
          <a:p>
            <a:pPr marL="914400" lvl="1" indent="-355600" rtl="0">
              <a:spcBef>
                <a:spcPts val="0"/>
              </a:spcBef>
              <a:buSzPct val="100000"/>
              <a:buChar char="-"/>
            </a:pPr>
            <a:r>
              <a:rPr lang="en" sz="2000"/>
              <a:t>Risk </a:t>
            </a:r>
            <a:r>
              <a:rPr lang="en"/>
              <a:t>(Physical Health, Recent Death of Close Other, Anxiety, Depression, Abuse, Housing, Employed, and Other)</a:t>
            </a:r>
          </a:p>
          <a:p>
            <a:pPr marL="914400" lvl="1" indent="-355600" rtl="0">
              <a:spcBef>
                <a:spcPts val="0"/>
              </a:spcBef>
              <a:buSzPct val="100000"/>
              <a:buChar char="-"/>
            </a:pPr>
            <a:r>
              <a:rPr lang="en" sz="2000"/>
              <a:t>Demographics </a:t>
            </a:r>
            <a:r>
              <a:rPr lang="en"/>
              <a:t>(Gender and Race)</a:t>
            </a:r>
          </a:p>
          <a:p>
            <a:pPr marL="914400" lvl="1" indent="-355600" rtl="0">
              <a:spcBef>
                <a:spcPts val="0"/>
              </a:spcBef>
              <a:buSzPct val="100000"/>
              <a:buChar char="-"/>
            </a:pPr>
            <a:r>
              <a:rPr lang="en" sz="2000"/>
              <a:t>Education Variables </a:t>
            </a:r>
            <a:r>
              <a:rPr lang="en"/>
              <a:t>(Special Education, Number of Exemptions, and Far/Close Designation)</a:t>
            </a:r>
          </a:p>
          <a:p>
            <a:pPr marL="457200" lvl="0" indent="0" rtl="0">
              <a:spcBef>
                <a:spcPts val="0"/>
              </a:spcBef>
              <a:buNone/>
            </a:pPr>
            <a:endParaRPr sz="1200"/>
          </a:p>
          <a:p>
            <a:pPr marL="457200" lvl="0" indent="-381000" rtl="0">
              <a:spcBef>
                <a:spcPts val="0"/>
              </a:spcBef>
              <a:buSzPct val="100000"/>
              <a:buChar char="-"/>
            </a:pPr>
            <a:r>
              <a:rPr lang="en" sz="2400"/>
              <a:t>Time-Dynamic Analysis</a:t>
            </a:r>
          </a:p>
          <a:p>
            <a:pPr marL="914400" lvl="1" indent="-355600" rtl="0">
              <a:spcBef>
                <a:spcPts val="0"/>
              </a:spcBef>
              <a:buSzPct val="100000"/>
              <a:buChar char="-"/>
            </a:pPr>
            <a:r>
              <a:rPr lang="en" sz="2000"/>
              <a:t>We explore whether advisor interventions are effective in raising the attendance rate.</a:t>
            </a:r>
          </a:p>
        </p:txBody>
      </p:sp>
      <p:sp>
        <p:nvSpPr>
          <p:cNvPr id="86" name="Shape 8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Do Student Factors Predict Class Attendance?</a:t>
            </a:r>
          </a:p>
        </p:txBody>
      </p:sp>
      <p:sp>
        <p:nvSpPr>
          <p:cNvPr id="92" name="Shape 9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endParaRPr/>
          </a:p>
        </p:txBody>
      </p:sp>
      <p:pic>
        <p:nvPicPr>
          <p:cNvPr id="93" name="Shape 93"/>
          <p:cNvPicPr preferRelativeResize="0"/>
          <p:nvPr/>
        </p:nvPicPr>
        <p:blipFill>
          <a:blip r:embed="rId3">
            <a:alphaModFix/>
          </a:blip>
          <a:stretch>
            <a:fillRect/>
          </a:stretch>
        </p:blipFill>
        <p:spPr>
          <a:xfrm>
            <a:off x="1556663" y="1153776"/>
            <a:ext cx="6030674" cy="2899350"/>
          </a:xfrm>
          <a:prstGeom prst="rect">
            <a:avLst/>
          </a:prstGeom>
          <a:noFill/>
          <a:ln>
            <a:noFill/>
          </a:ln>
        </p:spPr>
      </p:pic>
      <p:pic>
        <p:nvPicPr>
          <p:cNvPr id="94" name="Shape 94"/>
          <p:cNvPicPr preferRelativeResize="0"/>
          <p:nvPr/>
        </p:nvPicPr>
        <p:blipFill>
          <a:blip r:embed="rId4">
            <a:alphaModFix/>
          </a:blip>
          <a:stretch>
            <a:fillRect/>
          </a:stretch>
        </p:blipFill>
        <p:spPr>
          <a:xfrm>
            <a:off x="4808924" y="4053124"/>
            <a:ext cx="3792298" cy="2708804"/>
          </a:xfrm>
          <a:prstGeom prst="rect">
            <a:avLst/>
          </a:prstGeom>
          <a:noFill/>
          <a:ln>
            <a:noFill/>
          </a:ln>
        </p:spPr>
      </p:pic>
      <p:sp>
        <p:nvSpPr>
          <p:cNvPr id="95" name="Shape 9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pic>
        <p:nvPicPr>
          <p:cNvPr id="96" name="Shape 96"/>
          <p:cNvPicPr preferRelativeResize="0"/>
          <p:nvPr/>
        </p:nvPicPr>
        <p:blipFill>
          <a:blip r:embed="rId5">
            <a:alphaModFix/>
          </a:blip>
          <a:stretch>
            <a:fillRect/>
          </a:stretch>
        </p:blipFill>
        <p:spPr>
          <a:xfrm>
            <a:off x="487724" y="4086825"/>
            <a:ext cx="3792299" cy="270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Dynamic Bayesian Network</a:t>
            </a:r>
          </a:p>
        </p:txBody>
      </p:sp>
      <p:sp>
        <p:nvSpPr>
          <p:cNvPr id="102" name="Shape 102"/>
          <p:cNvSpPr txBox="1">
            <a:spLocks noGrp="1"/>
          </p:cNvSpPr>
          <p:nvPr>
            <p:ph type="body" idx="1"/>
          </p:nvPr>
        </p:nvSpPr>
        <p:spPr>
          <a:xfrm>
            <a:off x="311700" y="1536630"/>
            <a:ext cx="8520600" cy="1549499"/>
          </a:xfrm>
          <a:prstGeom prst="rect">
            <a:avLst/>
          </a:prstGeom>
        </p:spPr>
        <p:txBody>
          <a:bodyPr lIns="91425" tIns="91425" rIns="91425" bIns="91425" anchor="t" anchorCtr="0">
            <a:noAutofit/>
          </a:bodyPr>
          <a:lstStyle/>
          <a:p>
            <a:pPr marL="457200" lvl="0" indent="-381000" rtl="0">
              <a:spcBef>
                <a:spcPts val="0"/>
              </a:spcBef>
              <a:buClr>
                <a:srgbClr val="595959"/>
              </a:buClr>
              <a:buSzPct val="100000"/>
              <a:buChar char="-"/>
            </a:pPr>
            <a:r>
              <a:rPr lang="en" sz="2400">
                <a:solidFill>
                  <a:srgbClr val="595959"/>
                </a:solidFill>
              </a:rPr>
              <a:t>We consider the effect of intervention on the attendance.</a:t>
            </a:r>
          </a:p>
          <a:p>
            <a:pPr marL="457200" lvl="0" indent="-381000" rtl="0">
              <a:spcBef>
                <a:spcPts val="0"/>
              </a:spcBef>
              <a:buClr>
                <a:srgbClr val="595959"/>
              </a:buClr>
              <a:buSzPct val="100000"/>
              <a:buChar char="-"/>
            </a:pPr>
            <a:r>
              <a:rPr lang="en" sz="2400">
                <a:solidFill>
                  <a:srgbClr val="595959"/>
                </a:solidFill>
              </a:rPr>
              <a:t>The effect is assumed to be </a:t>
            </a:r>
            <a:r>
              <a:rPr lang="en" sz="2400" b="1">
                <a:solidFill>
                  <a:srgbClr val="595959"/>
                </a:solidFill>
              </a:rPr>
              <a:t>stationary</a:t>
            </a:r>
            <a:r>
              <a:rPr lang="en" sz="2400">
                <a:solidFill>
                  <a:srgbClr val="595959"/>
                </a:solidFill>
              </a:rPr>
              <a:t>, which means that the mechanism is invariant along the time.</a:t>
            </a:r>
          </a:p>
        </p:txBody>
      </p:sp>
      <p:sp>
        <p:nvSpPr>
          <p:cNvPr id="103" name="Shape 103"/>
          <p:cNvSpPr/>
          <p:nvPr/>
        </p:nvSpPr>
        <p:spPr>
          <a:xfrm>
            <a:off x="3123812" y="3380125"/>
            <a:ext cx="708000" cy="686400"/>
          </a:xfrm>
          <a:prstGeom prst="ellipse">
            <a:avLst/>
          </a:prstGeom>
          <a:solidFill>
            <a:schemeClr val="accent4"/>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719062" y="3380125"/>
            <a:ext cx="708000" cy="686400"/>
          </a:xfrm>
          <a:prstGeom prst="ellipse">
            <a:avLst/>
          </a:prstGeom>
          <a:solidFill>
            <a:schemeClr val="accent4"/>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05" name="Shape 105"/>
          <p:cNvSpPr/>
          <p:nvPr/>
        </p:nvSpPr>
        <p:spPr>
          <a:xfrm>
            <a:off x="3123812" y="4507800"/>
            <a:ext cx="708000" cy="686400"/>
          </a:xfrm>
          <a:prstGeom prst="ellipse">
            <a:avLst/>
          </a:prstGeom>
          <a:solidFill>
            <a:schemeClr val="accent5"/>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endParaRPr/>
          </a:p>
        </p:txBody>
      </p:sp>
      <p:sp>
        <p:nvSpPr>
          <p:cNvPr id="106" name="Shape 106"/>
          <p:cNvSpPr/>
          <p:nvPr/>
        </p:nvSpPr>
        <p:spPr>
          <a:xfrm>
            <a:off x="4719062" y="4507800"/>
            <a:ext cx="708000" cy="686400"/>
          </a:xfrm>
          <a:prstGeom prst="ellipse">
            <a:avLst/>
          </a:prstGeom>
          <a:solidFill>
            <a:schemeClr val="accent5"/>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7" name="Shape 107"/>
          <p:cNvCxnSpPr>
            <a:stCxn id="105" idx="6"/>
            <a:endCxn id="106" idx="2"/>
          </p:cNvCxnSpPr>
          <p:nvPr/>
        </p:nvCxnSpPr>
        <p:spPr>
          <a:xfrm>
            <a:off x="3831812" y="4851000"/>
            <a:ext cx="887400" cy="0"/>
          </a:xfrm>
          <a:prstGeom prst="straightConnector1">
            <a:avLst/>
          </a:prstGeom>
          <a:noFill/>
          <a:ln w="19050" cap="flat" cmpd="sng">
            <a:solidFill>
              <a:srgbClr val="595959"/>
            </a:solidFill>
            <a:prstDash val="solid"/>
            <a:round/>
            <a:headEnd type="none" w="lg" len="lg"/>
            <a:tailEnd type="triangle" w="lg" len="lg"/>
          </a:ln>
        </p:spPr>
      </p:cxnSp>
      <p:cxnSp>
        <p:nvCxnSpPr>
          <p:cNvPr id="108" name="Shape 108"/>
          <p:cNvCxnSpPr>
            <a:stCxn id="103" idx="5"/>
            <a:endCxn id="106" idx="1"/>
          </p:cNvCxnSpPr>
          <p:nvPr/>
        </p:nvCxnSpPr>
        <p:spPr>
          <a:xfrm>
            <a:off x="3728128" y="3966004"/>
            <a:ext cx="1094700" cy="642300"/>
          </a:xfrm>
          <a:prstGeom prst="straightConnector1">
            <a:avLst/>
          </a:prstGeom>
          <a:noFill/>
          <a:ln w="19050" cap="flat" cmpd="sng">
            <a:solidFill>
              <a:srgbClr val="595959"/>
            </a:solidFill>
            <a:prstDash val="solid"/>
            <a:round/>
            <a:headEnd type="none" w="lg" len="lg"/>
            <a:tailEnd type="triangle" w="lg" len="lg"/>
          </a:ln>
        </p:spPr>
      </p:cxnSp>
      <p:cxnSp>
        <p:nvCxnSpPr>
          <p:cNvPr id="109" name="Shape 109"/>
          <p:cNvCxnSpPr/>
          <p:nvPr/>
        </p:nvCxnSpPr>
        <p:spPr>
          <a:xfrm>
            <a:off x="5404528" y="3889804"/>
            <a:ext cx="1094700" cy="642300"/>
          </a:xfrm>
          <a:prstGeom prst="straightConnector1">
            <a:avLst/>
          </a:prstGeom>
          <a:noFill/>
          <a:ln w="19050" cap="flat" cmpd="sng">
            <a:solidFill>
              <a:srgbClr val="595959"/>
            </a:solidFill>
            <a:prstDash val="dot"/>
            <a:round/>
            <a:headEnd type="none" w="lg" len="lg"/>
            <a:tailEnd type="triangle" w="lg" len="lg"/>
          </a:ln>
        </p:spPr>
      </p:cxnSp>
      <p:cxnSp>
        <p:nvCxnSpPr>
          <p:cNvPr id="110" name="Shape 110"/>
          <p:cNvCxnSpPr/>
          <p:nvPr/>
        </p:nvCxnSpPr>
        <p:spPr>
          <a:xfrm>
            <a:off x="2110128" y="4066529"/>
            <a:ext cx="1094700" cy="642300"/>
          </a:xfrm>
          <a:prstGeom prst="straightConnector1">
            <a:avLst/>
          </a:prstGeom>
          <a:noFill/>
          <a:ln w="19050" cap="flat" cmpd="sng">
            <a:solidFill>
              <a:srgbClr val="595959"/>
            </a:solidFill>
            <a:prstDash val="dot"/>
            <a:round/>
            <a:headEnd type="none" w="lg" len="lg"/>
            <a:tailEnd type="triangle" w="lg" len="lg"/>
          </a:ln>
        </p:spPr>
      </p:cxnSp>
      <p:cxnSp>
        <p:nvCxnSpPr>
          <p:cNvPr id="111" name="Shape 111"/>
          <p:cNvCxnSpPr/>
          <p:nvPr/>
        </p:nvCxnSpPr>
        <p:spPr>
          <a:xfrm>
            <a:off x="2213787" y="4851000"/>
            <a:ext cx="887400" cy="0"/>
          </a:xfrm>
          <a:prstGeom prst="straightConnector1">
            <a:avLst/>
          </a:prstGeom>
          <a:noFill/>
          <a:ln w="19050" cap="flat" cmpd="sng">
            <a:solidFill>
              <a:srgbClr val="595959"/>
            </a:solidFill>
            <a:prstDash val="dot"/>
            <a:round/>
            <a:headEnd type="none" w="lg" len="lg"/>
            <a:tailEnd type="triangle" w="lg" len="lg"/>
          </a:ln>
        </p:spPr>
      </p:cxnSp>
      <p:cxnSp>
        <p:nvCxnSpPr>
          <p:cNvPr id="112" name="Shape 112"/>
          <p:cNvCxnSpPr/>
          <p:nvPr/>
        </p:nvCxnSpPr>
        <p:spPr>
          <a:xfrm>
            <a:off x="5431987" y="4851000"/>
            <a:ext cx="887400" cy="0"/>
          </a:xfrm>
          <a:prstGeom prst="straightConnector1">
            <a:avLst/>
          </a:prstGeom>
          <a:noFill/>
          <a:ln w="19050" cap="flat" cmpd="sng">
            <a:solidFill>
              <a:srgbClr val="595959"/>
            </a:solidFill>
            <a:prstDash val="dot"/>
            <a:round/>
            <a:headEnd type="none" w="lg" len="lg"/>
            <a:tailEnd type="triangle" w="lg" len="lg"/>
          </a:ln>
        </p:spPr>
      </p:cxnSp>
      <p:sp>
        <p:nvSpPr>
          <p:cNvPr id="113" name="Shape 113"/>
          <p:cNvSpPr txBox="1"/>
          <p:nvPr/>
        </p:nvSpPr>
        <p:spPr>
          <a:xfrm>
            <a:off x="3123812" y="5194200"/>
            <a:ext cx="708000" cy="200400"/>
          </a:xfrm>
          <a:prstGeom prst="rect">
            <a:avLst/>
          </a:prstGeom>
          <a:noFill/>
          <a:ln>
            <a:noFill/>
          </a:ln>
        </p:spPr>
        <p:txBody>
          <a:bodyPr lIns="91425" tIns="91425" rIns="91425" bIns="91425" anchor="t" anchorCtr="0">
            <a:noAutofit/>
          </a:bodyPr>
          <a:lstStyle/>
          <a:p>
            <a:pPr lvl="0" algn="ctr" rtl="0">
              <a:spcBef>
                <a:spcPts val="0"/>
              </a:spcBef>
              <a:buNone/>
            </a:pPr>
            <a:r>
              <a:rPr lang="en">
                <a:latin typeface="Open Sans"/>
                <a:ea typeface="Open Sans"/>
                <a:cs typeface="Open Sans"/>
                <a:sym typeface="Open Sans"/>
              </a:rPr>
              <a:t>t-1</a:t>
            </a:r>
          </a:p>
        </p:txBody>
      </p:sp>
      <p:sp>
        <p:nvSpPr>
          <p:cNvPr id="114" name="Shape 114"/>
          <p:cNvSpPr txBox="1"/>
          <p:nvPr/>
        </p:nvSpPr>
        <p:spPr>
          <a:xfrm>
            <a:off x="4719062" y="5194200"/>
            <a:ext cx="708000" cy="200400"/>
          </a:xfrm>
          <a:prstGeom prst="rect">
            <a:avLst/>
          </a:prstGeom>
          <a:noFill/>
          <a:ln>
            <a:noFill/>
          </a:ln>
        </p:spPr>
        <p:txBody>
          <a:bodyPr lIns="91425" tIns="91425" rIns="91425" bIns="91425" anchor="t" anchorCtr="0">
            <a:noAutofit/>
          </a:bodyPr>
          <a:lstStyle/>
          <a:p>
            <a:pPr lvl="0" algn="ctr" rtl="0">
              <a:spcBef>
                <a:spcPts val="0"/>
              </a:spcBef>
              <a:buNone/>
            </a:pPr>
            <a:r>
              <a:rPr lang="en">
                <a:latin typeface="Open Sans"/>
                <a:ea typeface="Open Sans"/>
                <a:cs typeface="Open Sans"/>
                <a:sym typeface="Open Sans"/>
              </a:rPr>
              <a:t>t</a:t>
            </a:r>
          </a:p>
        </p:txBody>
      </p:sp>
      <p:sp>
        <p:nvSpPr>
          <p:cNvPr id="115" name="Shape 115"/>
          <p:cNvSpPr txBox="1"/>
          <p:nvPr/>
        </p:nvSpPr>
        <p:spPr>
          <a:xfrm>
            <a:off x="5431987" y="3265875"/>
            <a:ext cx="1349400" cy="464100"/>
          </a:xfrm>
          <a:prstGeom prst="rect">
            <a:avLst/>
          </a:prstGeom>
          <a:noFill/>
          <a:ln>
            <a:noFill/>
          </a:ln>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intervention</a:t>
            </a:r>
          </a:p>
        </p:txBody>
      </p:sp>
      <p:sp>
        <p:nvSpPr>
          <p:cNvPr id="116" name="Shape 116"/>
          <p:cNvSpPr txBox="1"/>
          <p:nvPr/>
        </p:nvSpPr>
        <p:spPr>
          <a:xfrm>
            <a:off x="5404525" y="5062350"/>
            <a:ext cx="2411100" cy="1017300"/>
          </a:xfrm>
          <a:prstGeom prst="rect">
            <a:avLst/>
          </a:prstGeom>
          <a:noFill/>
          <a:ln>
            <a:noFill/>
          </a:ln>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class attendance rate:</a:t>
            </a:r>
            <a:br>
              <a:rPr lang="en">
                <a:latin typeface="Open Sans"/>
                <a:ea typeface="Open Sans"/>
                <a:cs typeface="Open Sans"/>
                <a:sym typeface="Open Sans"/>
              </a:rPr>
            </a:br>
            <a:r>
              <a:rPr lang="en">
                <a:latin typeface="Open Sans"/>
                <a:ea typeface="Open Sans"/>
                <a:cs typeface="Open Sans"/>
                <a:sym typeface="Open Sans"/>
              </a:rPr>
              <a:t>High/Medium/Low</a:t>
            </a:r>
          </a:p>
        </p:txBody>
      </p:sp>
      <p:sp>
        <p:nvSpPr>
          <p:cNvPr id="117" name="Shape 11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Intervention Analysis Result</a:t>
            </a:r>
          </a:p>
        </p:txBody>
      </p:sp>
      <p:graphicFrame>
        <p:nvGraphicFramePr>
          <p:cNvPr id="123" name="Shape 123"/>
          <p:cNvGraphicFramePr/>
          <p:nvPr/>
        </p:nvGraphicFramePr>
        <p:xfrm>
          <a:off x="405312" y="1820966"/>
          <a:ext cx="4864425" cy="1828640"/>
        </p:xfrm>
        <a:graphic>
          <a:graphicData uri="http://schemas.openxmlformats.org/drawingml/2006/table">
            <a:tbl>
              <a:tblPr>
                <a:noFill/>
                <a:tableStyleId>{721D0F05-06D0-40AB-B64D-A48526359030}</a:tableStyleId>
              </a:tblPr>
              <a:tblGrid>
                <a:gridCol w="1339125">
                  <a:extLst>
                    <a:ext uri="{9D8B030D-6E8A-4147-A177-3AD203B41FA5}">
                      <a16:colId xmlns:a16="http://schemas.microsoft.com/office/drawing/2014/main" val="20000"/>
                    </a:ext>
                  </a:extLst>
                </a:gridCol>
                <a:gridCol w="1175100">
                  <a:extLst>
                    <a:ext uri="{9D8B030D-6E8A-4147-A177-3AD203B41FA5}">
                      <a16:colId xmlns:a16="http://schemas.microsoft.com/office/drawing/2014/main" val="20001"/>
                    </a:ext>
                  </a:extLst>
                </a:gridCol>
                <a:gridCol w="1175100">
                  <a:extLst>
                    <a:ext uri="{9D8B030D-6E8A-4147-A177-3AD203B41FA5}">
                      <a16:colId xmlns:a16="http://schemas.microsoft.com/office/drawing/2014/main" val="20002"/>
                    </a:ext>
                  </a:extLst>
                </a:gridCol>
                <a:gridCol w="1175100">
                  <a:extLst>
                    <a:ext uri="{9D8B030D-6E8A-4147-A177-3AD203B41FA5}">
                      <a16:colId xmlns:a16="http://schemas.microsoft.com/office/drawing/2014/main" val="20003"/>
                    </a:ext>
                  </a:extLst>
                </a:gridCol>
              </a:tblGrid>
              <a:tr h="457150">
                <a:tc>
                  <a:txBody>
                    <a:bodyPr/>
                    <a:lstStyle/>
                    <a:p>
                      <a:pPr lvl="0" rtl="0">
                        <a:spcBef>
                          <a:spcPts val="0"/>
                        </a:spcBef>
                        <a:buNone/>
                      </a:pPr>
                      <a:endParaRPr>
                        <a:latin typeface="Open Sans"/>
                        <a:ea typeface="Open Sans"/>
                        <a:cs typeface="Open Sans"/>
                        <a:sym typeface="Open Sans"/>
                      </a:endParaRPr>
                    </a:p>
                  </a:txBody>
                  <a:tcPr marL="91425" marR="91425" marT="121900" marB="121900"/>
                </a:tc>
                <a:tc>
                  <a:txBody>
                    <a:bodyPr/>
                    <a:lstStyle/>
                    <a:p>
                      <a:pPr lvl="0" rtl="0">
                        <a:spcBef>
                          <a:spcPts val="0"/>
                        </a:spcBef>
                        <a:buNone/>
                      </a:pPr>
                      <a:r>
                        <a:rPr lang="en">
                          <a:solidFill>
                            <a:srgbClr val="F3F3F3"/>
                          </a:solidFill>
                          <a:latin typeface="Open Sans"/>
                          <a:ea typeface="Open Sans"/>
                          <a:cs typeface="Open Sans"/>
                          <a:sym typeface="Open Sans"/>
                        </a:rPr>
                        <a:t>To High</a:t>
                      </a:r>
                    </a:p>
                  </a:txBody>
                  <a:tcPr marL="91425" marR="91425" marT="121900" marB="121900">
                    <a:solidFill>
                      <a:schemeClr val="accent5"/>
                    </a:solidFill>
                  </a:tcPr>
                </a:tc>
                <a:tc>
                  <a:txBody>
                    <a:bodyPr/>
                    <a:lstStyle/>
                    <a:p>
                      <a:pPr lvl="0" rtl="0">
                        <a:spcBef>
                          <a:spcPts val="0"/>
                        </a:spcBef>
                        <a:buNone/>
                      </a:pPr>
                      <a:r>
                        <a:rPr lang="en">
                          <a:solidFill>
                            <a:srgbClr val="F3F3F3"/>
                          </a:solidFill>
                          <a:latin typeface="Open Sans"/>
                          <a:ea typeface="Open Sans"/>
                          <a:cs typeface="Open Sans"/>
                          <a:sym typeface="Open Sans"/>
                        </a:rPr>
                        <a:t>To Medium</a:t>
                      </a:r>
                    </a:p>
                  </a:txBody>
                  <a:tcPr marL="91425" marR="91425" marT="121900" marB="121900">
                    <a:solidFill>
                      <a:schemeClr val="accent5"/>
                    </a:solidFill>
                  </a:tcPr>
                </a:tc>
                <a:tc>
                  <a:txBody>
                    <a:bodyPr/>
                    <a:lstStyle/>
                    <a:p>
                      <a:pPr lvl="0" rtl="0">
                        <a:spcBef>
                          <a:spcPts val="0"/>
                        </a:spcBef>
                        <a:buNone/>
                      </a:pPr>
                      <a:r>
                        <a:rPr lang="en">
                          <a:solidFill>
                            <a:srgbClr val="F3F3F3"/>
                          </a:solidFill>
                          <a:latin typeface="Open Sans"/>
                          <a:ea typeface="Open Sans"/>
                          <a:cs typeface="Open Sans"/>
                          <a:sym typeface="Open Sans"/>
                        </a:rPr>
                        <a:t>To Low</a:t>
                      </a:r>
                    </a:p>
                  </a:txBody>
                  <a:tcPr marL="91425" marR="91425" marT="121900" marB="121900">
                    <a:solidFill>
                      <a:schemeClr val="accent5"/>
                    </a:solidFill>
                  </a:tcPr>
                </a:tc>
                <a:extLst>
                  <a:ext uri="{0D108BD9-81ED-4DB2-BD59-A6C34878D82A}">
                    <a16:rowId xmlns:a16="http://schemas.microsoft.com/office/drawing/2014/main" val="10000"/>
                  </a:ext>
                </a:extLst>
              </a:tr>
              <a:tr h="453000">
                <a:tc>
                  <a:txBody>
                    <a:bodyPr/>
                    <a:lstStyle/>
                    <a:p>
                      <a:pPr lvl="0" rtl="0">
                        <a:spcBef>
                          <a:spcPts val="0"/>
                        </a:spcBef>
                        <a:buNone/>
                      </a:pPr>
                      <a:r>
                        <a:rPr lang="en">
                          <a:solidFill>
                            <a:srgbClr val="F3F3F3"/>
                          </a:solidFill>
                          <a:latin typeface="Open Sans"/>
                          <a:ea typeface="Open Sans"/>
                          <a:cs typeface="Open Sans"/>
                          <a:sym typeface="Open Sans"/>
                        </a:rPr>
                        <a:t>From High</a:t>
                      </a:r>
                    </a:p>
                  </a:txBody>
                  <a:tcPr marL="91425" marR="91425" marT="121900" marB="121900">
                    <a:solidFill>
                      <a:schemeClr val="accent3"/>
                    </a:solidFill>
                  </a:tcPr>
                </a:tc>
                <a:tc>
                  <a:txBody>
                    <a:bodyPr/>
                    <a:lstStyle/>
                    <a:p>
                      <a:pPr lvl="0" rtl="0">
                        <a:spcBef>
                          <a:spcPts val="0"/>
                        </a:spcBef>
                        <a:buNone/>
                      </a:pPr>
                      <a:r>
                        <a:rPr lang="en">
                          <a:solidFill>
                            <a:srgbClr val="D79035"/>
                          </a:solidFill>
                          <a:latin typeface="Open Sans"/>
                          <a:ea typeface="Open Sans"/>
                          <a:cs typeface="Open Sans"/>
                          <a:sym typeface="Open Sans"/>
                        </a:rPr>
                        <a:t>89 (47.3%)</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86 (45.7%)</a:t>
                      </a:r>
                    </a:p>
                  </a:txBody>
                  <a:tcPr marL="91425" marR="91425" marT="121900" marB="121900"/>
                </a:tc>
                <a:tc>
                  <a:txBody>
                    <a:bodyPr/>
                    <a:lstStyle/>
                    <a:p>
                      <a:pPr lvl="0" rtl="0">
                        <a:spcBef>
                          <a:spcPts val="0"/>
                        </a:spcBef>
                        <a:buNone/>
                      </a:pPr>
                      <a:r>
                        <a:rPr lang="en">
                          <a:latin typeface="Open Sans"/>
                          <a:ea typeface="Open Sans"/>
                          <a:cs typeface="Open Sans"/>
                          <a:sym typeface="Open Sans"/>
                        </a:rPr>
                        <a:t>13 (6.9%)</a:t>
                      </a:r>
                    </a:p>
                  </a:txBody>
                  <a:tcPr marL="91425" marR="91425" marT="121900" marB="121900"/>
                </a:tc>
                <a:extLst>
                  <a:ext uri="{0D108BD9-81ED-4DB2-BD59-A6C34878D82A}">
                    <a16:rowId xmlns:a16="http://schemas.microsoft.com/office/drawing/2014/main" val="10001"/>
                  </a:ext>
                </a:extLst>
              </a:tr>
              <a:tr h="453000">
                <a:tc>
                  <a:txBody>
                    <a:bodyPr/>
                    <a:lstStyle/>
                    <a:p>
                      <a:pPr lvl="0" rtl="0">
                        <a:spcBef>
                          <a:spcPts val="0"/>
                        </a:spcBef>
                        <a:buNone/>
                      </a:pPr>
                      <a:r>
                        <a:rPr lang="en">
                          <a:solidFill>
                            <a:srgbClr val="F3F3F3"/>
                          </a:solidFill>
                          <a:latin typeface="Open Sans"/>
                          <a:ea typeface="Open Sans"/>
                          <a:cs typeface="Open Sans"/>
                          <a:sym typeface="Open Sans"/>
                        </a:rPr>
                        <a:t>F. Medium</a:t>
                      </a:r>
                    </a:p>
                  </a:txBody>
                  <a:tcPr marL="91425" marR="91425" marT="121900" marB="121900">
                    <a:solidFill>
                      <a:schemeClr val="accent3"/>
                    </a:solidFill>
                  </a:tcPr>
                </a:tc>
                <a:tc>
                  <a:txBody>
                    <a:bodyPr/>
                    <a:lstStyle/>
                    <a:p>
                      <a:pPr lvl="0" rtl="0">
                        <a:spcBef>
                          <a:spcPts val="0"/>
                        </a:spcBef>
                        <a:buNone/>
                      </a:pPr>
                      <a:r>
                        <a:rPr lang="en">
                          <a:latin typeface="Open Sans"/>
                          <a:ea typeface="Open Sans"/>
                          <a:cs typeface="Open Sans"/>
                          <a:sym typeface="Open Sans"/>
                        </a:rPr>
                        <a:t>19 (6.2%)</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141 (45.8%)</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148 (48.1%)</a:t>
                      </a:r>
                    </a:p>
                  </a:txBody>
                  <a:tcPr marL="91425" marR="91425" marT="121900" marB="121900"/>
                </a:tc>
                <a:extLst>
                  <a:ext uri="{0D108BD9-81ED-4DB2-BD59-A6C34878D82A}">
                    <a16:rowId xmlns:a16="http://schemas.microsoft.com/office/drawing/2014/main" val="10002"/>
                  </a:ext>
                </a:extLst>
              </a:tr>
              <a:tr h="324500">
                <a:tc>
                  <a:txBody>
                    <a:bodyPr/>
                    <a:lstStyle/>
                    <a:p>
                      <a:pPr lvl="0" rtl="0">
                        <a:spcBef>
                          <a:spcPts val="0"/>
                        </a:spcBef>
                        <a:buNone/>
                      </a:pPr>
                      <a:r>
                        <a:rPr lang="en">
                          <a:solidFill>
                            <a:srgbClr val="F3F3F3"/>
                          </a:solidFill>
                          <a:latin typeface="Open Sans"/>
                          <a:ea typeface="Open Sans"/>
                          <a:cs typeface="Open Sans"/>
                          <a:sym typeface="Open Sans"/>
                        </a:rPr>
                        <a:t>F. Low</a:t>
                      </a:r>
                    </a:p>
                  </a:txBody>
                  <a:tcPr marL="91425" marR="91425" marT="121900" marB="121900">
                    <a:solidFill>
                      <a:schemeClr val="accent3"/>
                    </a:solidFill>
                  </a:tcPr>
                </a:tc>
                <a:tc>
                  <a:txBody>
                    <a:bodyPr/>
                    <a:lstStyle/>
                    <a:p>
                      <a:pPr lvl="0" rtl="0">
                        <a:spcBef>
                          <a:spcPts val="0"/>
                        </a:spcBef>
                        <a:buNone/>
                      </a:pPr>
                      <a:r>
                        <a:rPr lang="en">
                          <a:latin typeface="Open Sans"/>
                          <a:ea typeface="Open Sans"/>
                          <a:cs typeface="Open Sans"/>
                          <a:sym typeface="Open Sans"/>
                        </a:rPr>
                        <a:t>3 (2.1%)</a:t>
                      </a:r>
                    </a:p>
                  </a:txBody>
                  <a:tcPr marL="91425" marR="91425" marT="121900" marB="121900"/>
                </a:tc>
                <a:tc>
                  <a:txBody>
                    <a:bodyPr/>
                    <a:lstStyle/>
                    <a:p>
                      <a:pPr lvl="0" rtl="0">
                        <a:spcBef>
                          <a:spcPts val="0"/>
                        </a:spcBef>
                        <a:buNone/>
                      </a:pPr>
                      <a:r>
                        <a:rPr lang="en">
                          <a:latin typeface="Open Sans"/>
                          <a:ea typeface="Open Sans"/>
                          <a:cs typeface="Open Sans"/>
                          <a:sym typeface="Open Sans"/>
                        </a:rPr>
                        <a:t>15 (10.5%)</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125 (87.4%)</a:t>
                      </a:r>
                    </a:p>
                  </a:txBody>
                  <a:tcPr marL="91425" marR="91425" marT="121900" marB="121900"/>
                </a:tc>
                <a:extLst>
                  <a:ext uri="{0D108BD9-81ED-4DB2-BD59-A6C34878D82A}">
                    <a16:rowId xmlns:a16="http://schemas.microsoft.com/office/drawing/2014/main" val="10003"/>
                  </a:ext>
                </a:extLst>
              </a:tr>
            </a:tbl>
          </a:graphicData>
        </a:graphic>
      </p:graphicFrame>
      <p:sp>
        <p:nvSpPr>
          <p:cNvPr id="124" name="Shape 124"/>
          <p:cNvSpPr txBox="1"/>
          <p:nvPr/>
        </p:nvSpPr>
        <p:spPr>
          <a:xfrm>
            <a:off x="5424200" y="3855891"/>
            <a:ext cx="2149500" cy="615300"/>
          </a:xfrm>
          <a:prstGeom prst="rect">
            <a:avLst/>
          </a:prstGeom>
          <a:noFill/>
          <a:ln>
            <a:noFill/>
          </a:ln>
        </p:spPr>
        <p:txBody>
          <a:bodyPr lIns="91425" tIns="91425" rIns="91425" bIns="91425" anchor="b" anchorCtr="0">
            <a:noAutofit/>
          </a:bodyPr>
          <a:lstStyle/>
          <a:p>
            <a:pPr lvl="0" rtl="0">
              <a:spcBef>
                <a:spcPts val="0"/>
              </a:spcBef>
              <a:buNone/>
            </a:pPr>
            <a:r>
              <a:rPr lang="en">
                <a:latin typeface="Open Sans"/>
                <a:ea typeface="Open Sans"/>
                <a:cs typeface="Open Sans"/>
                <a:sym typeface="Open Sans"/>
              </a:rPr>
              <a:t>With intervention</a:t>
            </a:r>
          </a:p>
        </p:txBody>
      </p:sp>
      <p:graphicFrame>
        <p:nvGraphicFramePr>
          <p:cNvPr id="125" name="Shape 125"/>
          <p:cNvGraphicFramePr/>
          <p:nvPr/>
        </p:nvGraphicFramePr>
        <p:xfrm>
          <a:off x="405312" y="4471191"/>
          <a:ext cx="4864425" cy="1828640"/>
        </p:xfrm>
        <a:graphic>
          <a:graphicData uri="http://schemas.openxmlformats.org/drawingml/2006/table">
            <a:tbl>
              <a:tblPr>
                <a:noFill/>
                <a:tableStyleId>{721D0F05-06D0-40AB-B64D-A48526359030}</a:tableStyleId>
              </a:tblPr>
              <a:tblGrid>
                <a:gridCol w="1339125">
                  <a:extLst>
                    <a:ext uri="{9D8B030D-6E8A-4147-A177-3AD203B41FA5}">
                      <a16:colId xmlns:a16="http://schemas.microsoft.com/office/drawing/2014/main" val="20000"/>
                    </a:ext>
                  </a:extLst>
                </a:gridCol>
                <a:gridCol w="1175100">
                  <a:extLst>
                    <a:ext uri="{9D8B030D-6E8A-4147-A177-3AD203B41FA5}">
                      <a16:colId xmlns:a16="http://schemas.microsoft.com/office/drawing/2014/main" val="20001"/>
                    </a:ext>
                  </a:extLst>
                </a:gridCol>
                <a:gridCol w="1175100">
                  <a:extLst>
                    <a:ext uri="{9D8B030D-6E8A-4147-A177-3AD203B41FA5}">
                      <a16:colId xmlns:a16="http://schemas.microsoft.com/office/drawing/2014/main" val="20002"/>
                    </a:ext>
                  </a:extLst>
                </a:gridCol>
                <a:gridCol w="1175100">
                  <a:extLst>
                    <a:ext uri="{9D8B030D-6E8A-4147-A177-3AD203B41FA5}">
                      <a16:colId xmlns:a16="http://schemas.microsoft.com/office/drawing/2014/main" val="20003"/>
                    </a:ext>
                  </a:extLst>
                </a:gridCol>
              </a:tblGrid>
              <a:tr h="457150">
                <a:tc>
                  <a:txBody>
                    <a:bodyPr/>
                    <a:lstStyle/>
                    <a:p>
                      <a:pPr lvl="0" rtl="0">
                        <a:spcBef>
                          <a:spcPts val="0"/>
                        </a:spcBef>
                        <a:buNone/>
                      </a:pPr>
                      <a:endParaRPr>
                        <a:latin typeface="Open Sans"/>
                        <a:ea typeface="Open Sans"/>
                        <a:cs typeface="Open Sans"/>
                        <a:sym typeface="Open Sans"/>
                      </a:endParaRPr>
                    </a:p>
                  </a:txBody>
                  <a:tcPr marL="91425" marR="91425" marT="121900" marB="121900"/>
                </a:tc>
                <a:tc>
                  <a:txBody>
                    <a:bodyPr/>
                    <a:lstStyle/>
                    <a:p>
                      <a:pPr lvl="0" rtl="0">
                        <a:spcBef>
                          <a:spcPts val="0"/>
                        </a:spcBef>
                        <a:buNone/>
                      </a:pPr>
                      <a:r>
                        <a:rPr lang="en">
                          <a:solidFill>
                            <a:srgbClr val="F3F3F3"/>
                          </a:solidFill>
                          <a:latin typeface="Open Sans"/>
                          <a:ea typeface="Open Sans"/>
                          <a:cs typeface="Open Sans"/>
                          <a:sym typeface="Open Sans"/>
                        </a:rPr>
                        <a:t>To High</a:t>
                      </a:r>
                    </a:p>
                  </a:txBody>
                  <a:tcPr marL="91425" marR="91425" marT="121900" marB="121900">
                    <a:solidFill>
                      <a:schemeClr val="accent5"/>
                    </a:solidFill>
                  </a:tcPr>
                </a:tc>
                <a:tc>
                  <a:txBody>
                    <a:bodyPr/>
                    <a:lstStyle/>
                    <a:p>
                      <a:pPr lvl="0" rtl="0">
                        <a:spcBef>
                          <a:spcPts val="0"/>
                        </a:spcBef>
                        <a:buNone/>
                      </a:pPr>
                      <a:r>
                        <a:rPr lang="en">
                          <a:solidFill>
                            <a:srgbClr val="F3F3F3"/>
                          </a:solidFill>
                          <a:latin typeface="Open Sans"/>
                          <a:ea typeface="Open Sans"/>
                          <a:cs typeface="Open Sans"/>
                          <a:sym typeface="Open Sans"/>
                        </a:rPr>
                        <a:t>To Medium</a:t>
                      </a:r>
                    </a:p>
                  </a:txBody>
                  <a:tcPr marL="91425" marR="91425" marT="121900" marB="121900">
                    <a:solidFill>
                      <a:schemeClr val="accent5"/>
                    </a:solidFill>
                  </a:tcPr>
                </a:tc>
                <a:tc>
                  <a:txBody>
                    <a:bodyPr/>
                    <a:lstStyle/>
                    <a:p>
                      <a:pPr lvl="0" rtl="0">
                        <a:spcBef>
                          <a:spcPts val="0"/>
                        </a:spcBef>
                        <a:buNone/>
                      </a:pPr>
                      <a:r>
                        <a:rPr lang="en">
                          <a:solidFill>
                            <a:srgbClr val="F3F3F3"/>
                          </a:solidFill>
                          <a:latin typeface="Open Sans"/>
                          <a:ea typeface="Open Sans"/>
                          <a:cs typeface="Open Sans"/>
                          <a:sym typeface="Open Sans"/>
                        </a:rPr>
                        <a:t>To Low</a:t>
                      </a:r>
                    </a:p>
                  </a:txBody>
                  <a:tcPr marL="91425" marR="91425" marT="121900" marB="121900">
                    <a:solidFill>
                      <a:schemeClr val="accent5"/>
                    </a:solidFill>
                  </a:tcPr>
                </a:tc>
                <a:extLst>
                  <a:ext uri="{0D108BD9-81ED-4DB2-BD59-A6C34878D82A}">
                    <a16:rowId xmlns:a16="http://schemas.microsoft.com/office/drawing/2014/main" val="10000"/>
                  </a:ext>
                </a:extLst>
              </a:tr>
              <a:tr h="453000">
                <a:tc>
                  <a:txBody>
                    <a:bodyPr/>
                    <a:lstStyle/>
                    <a:p>
                      <a:pPr lvl="0" rtl="0">
                        <a:spcBef>
                          <a:spcPts val="0"/>
                        </a:spcBef>
                        <a:buNone/>
                      </a:pPr>
                      <a:r>
                        <a:rPr lang="en">
                          <a:solidFill>
                            <a:srgbClr val="F3F3F3"/>
                          </a:solidFill>
                          <a:latin typeface="Open Sans"/>
                          <a:ea typeface="Open Sans"/>
                          <a:cs typeface="Open Sans"/>
                          <a:sym typeface="Open Sans"/>
                        </a:rPr>
                        <a:t>From High</a:t>
                      </a:r>
                    </a:p>
                  </a:txBody>
                  <a:tcPr marL="91425" marR="91425" marT="121900" marB="121900">
                    <a:solidFill>
                      <a:schemeClr val="accent3"/>
                    </a:solidFill>
                  </a:tcPr>
                </a:tc>
                <a:tc>
                  <a:txBody>
                    <a:bodyPr/>
                    <a:lstStyle/>
                    <a:p>
                      <a:pPr lvl="0" rtl="0">
                        <a:spcBef>
                          <a:spcPts val="0"/>
                        </a:spcBef>
                        <a:buNone/>
                      </a:pPr>
                      <a:r>
                        <a:rPr lang="en">
                          <a:solidFill>
                            <a:srgbClr val="D79035"/>
                          </a:solidFill>
                          <a:latin typeface="Open Sans"/>
                          <a:ea typeface="Open Sans"/>
                          <a:cs typeface="Open Sans"/>
                          <a:sym typeface="Open Sans"/>
                        </a:rPr>
                        <a:t>89 (47.3%)</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86 (45.7%)</a:t>
                      </a:r>
                    </a:p>
                  </a:txBody>
                  <a:tcPr marL="91425" marR="91425" marT="121900" marB="121900"/>
                </a:tc>
                <a:tc>
                  <a:txBody>
                    <a:bodyPr/>
                    <a:lstStyle/>
                    <a:p>
                      <a:pPr lvl="0" rtl="0">
                        <a:spcBef>
                          <a:spcPts val="0"/>
                        </a:spcBef>
                        <a:buNone/>
                      </a:pPr>
                      <a:r>
                        <a:rPr lang="en">
                          <a:latin typeface="Open Sans"/>
                          <a:ea typeface="Open Sans"/>
                          <a:cs typeface="Open Sans"/>
                          <a:sym typeface="Open Sans"/>
                        </a:rPr>
                        <a:t>13 (6.9%)</a:t>
                      </a:r>
                    </a:p>
                  </a:txBody>
                  <a:tcPr marL="91425" marR="91425" marT="121900" marB="121900"/>
                </a:tc>
                <a:extLst>
                  <a:ext uri="{0D108BD9-81ED-4DB2-BD59-A6C34878D82A}">
                    <a16:rowId xmlns:a16="http://schemas.microsoft.com/office/drawing/2014/main" val="10001"/>
                  </a:ext>
                </a:extLst>
              </a:tr>
              <a:tr h="453000">
                <a:tc>
                  <a:txBody>
                    <a:bodyPr/>
                    <a:lstStyle/>
                    <a:p>
                      <a:pPr lvl="0" rtl="0">
                        <a:spcBef>
                          <a:spcPts val="0"/>
                        </a:spcBef>
                        <a:buNone/>
                      </a:pPr>
                      <a:r>
                        <a:rPr lang="en">
                          <a:solidFill>
                            <a:srgbClr val="F3F3F3"/>
                          </a:solidFill>
                          <a:latin typeface="Open Sans"/>
                          <a:ea typeface="Open Sans"/>
                          <a:cs typeface="Open Sans"/>
                          <a:sym typeface="Open Sans"/>
                        </a:rPr>
                        <a:t>F. Medium</a:t>
                      </a:r>
                    </a:p>
                  </a:txBody>
                  <a:tcPr marL="91425" marR="91425" marT="121900" marB="121900">
                    <a:solidFill>
                      <a:schemeClr val="accent3"/>
                    </a:solidFill>
                  </a:tcPr>
                </a:tc>
                <a:tc>
                  <a:txBody>
                    <a:bodyPr/>
                    <a:lstStyle/>
                    <a:p>
                      <a:pPr lvl="0" rtl="0">
                        <a:spcBef>
                          <a:spcPts val="0"/>
                        </a:spcBef>
                        <a:buNone/>
                      </a:pPr>
                      <a:r>
                        <a:rPr lang="en">
                          <a:latin typeface="Open Sans"/>
                          <a:ea typeface="Open Sans"/>
                          <a:cs typeface="Open Sans"/>
                          <a:sym typeface="Open Sans"/>
                        </a:rPr>
                        <a:t>13 (4.8%)</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132 (49%)</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124 (46%)</a:t>
                      </a:r>
                    </a:p>
                  </a:txBody>
                  <a:tcPr marL="91425" marR="91425" marT="121900" marB="121900"/>
                </a:tc>
                <a:extLst>
                  <a:ext uri="{0D108BD9-81ED-4DB2-BD59-A6C34878D82A}">
                    <a16:rowId xmlns:a16="http://schemas.microsoft.com/office/drawing/2014/main" val="10002"/>
                  </a:ext>
                </a:extLst>
              </a:tr>
              <a:tr h="324500">
                <a:tc>
                  <a:txBody>
                    <a:bodyPr/>
                    <a:lstStyle/>
                    <a:p>
                      <a:pPr lvl="0" rtl="0">
                        <a:spcBef>
                          <a:spcPts val="0"/>
                        </a:spcBef>
                        <a:buNone/>
                      </a:pPr>
                      <a:r>
                        <a:rPr lang="en">
                          <a:solidFill>
                            <a:srgbClr val="F3F3F3"/>
                          </a:solidFill>
                          <a:latin typeface="Open Sans"/>
                          <a:ea typeface="Open Sans"/>
                          <a:cs typeface="Open Sans"/>
                          <a:sym typeface="Open Sans"/>
                        </a:rPr>
                        <a:t>F. Low</a:t>
                      </a:r>
                    </a:p>
                  </a:txBody>
                  <a:tcPr marL="91425" marR="91425" marT="121900" marB="121900">
                    <a:solidFill>
                      <a:schemeClr val="accent3"/>
                    </a:solidFill>
                  </a:tcPr>
                </a:tc>
                <a:tc>
                  <a:txBody>
                    <a:bodyPr/>
                    <a:lstStyle/>
                    <a:p>
                      <a:pPr lvl="0" rtl="0">
                        <a:spcBef>
                          <a:spcPts val="0"/>
                        </a:spcBef>
                        <a:buNone/>
                      </a:pPr>
                      <a:r>
                        <a:rPr lang="en">
                          <a:latin typeface="Open Sans"/>
                          <a:ea typeface="Open Sans"/>
                          <a:cs typeface="Open Sans"/>
                          <a:sym typeface="Open Sans"/>
                        </a:rPr>
                        <a:t>3 (2.6%)</a:t>
                      </a:r>
                    </a:p>
                  </a:txBody>
                  <a:tcPr marL="91425" marR="91425" marT="121900" marB="121900"/>
                </a:tc>
                <a:tc>
                  <a:txBody>
                    <a:bodyPr/>
                    <a:lstStyle/>
                    <a:p>
                      <a:pPr lvl="0" rtl="0">
                        <a:spcBef>
                          <a:spcPts val="0"/>
                        </a:spcBef>
                        <a:buNone/>
                      </a:pPr>
                      <a:r>
                        <a:rPr lang="en">
                          <a:latin typeface="Open Sans"/>
                          <a:ea typeface="Open Sans"/>
                          <a:cs typeface="Open Sans"/>
                          <a:sym typeface="Open Sans"/>
                        </a:rPr>
                        <a:t>12 (10.2%)</a:t>
                      </a:r>
                    </a:p>
                  </a:txBody>
                  <a:tcPr marL="91425" marR="91425" marT="121900" marB="121900"/>
                </a:tc>
                <a:tc>
                  <a:txBody>
                    <a:bodyPr/>
                    <a:lstStyle/>
                    <a:p>
                      <a:pPr lvl="0" rtl="0">
                        <a:spcBef>
                          <a:spcPts val="0"/>
                        </a:spcBef>
                        <a:buNone/>
                      </a:pPr>
                      <a:r>
                        <a:rPr lang="en">
                          <a:solidFill>
                            <a:srgbClr val="D79035"/>
                          </a:solidFill>
                          <a:latin typeface="Open Sans"/>
                          <a:ea typeface="Open Sans"/>
                          <a:cs typeface="Open Sans"/>
                          <a:sym typeface="Open Sans"/>
                        </a:rPr>
                        <a:t>102 (87.1%)</a:t>
                      </a:r>
                    </a:p>
                  </a:txBody>
                  <a:tcPr marL="91425" marR="91425" marT="121900" marB="121900"/>
                </a:tc>
                <a:extLst>
                  <a:ext uri="{0D108BD9-81ED-4DB2-BD59-A6C34878D82A}">
                    <a16:rowId xmlns:a16="http://schemas.microsoft.com/office/drawing/2014/main" val="10003"/>
                  </a:ext>
                </a:extLst>
              </a:tr>
            </a:tbl>
          </a:graphicData>
        </a:graphic>
      </p:graphicFrame>
      <p:graphicFrame>
        <p:nvGraphicFramePr>
          <p:cNvPr id="126" name="Shape 126"/>
          <p:cNvGraphicFramePr/>
          <p:nvPr/>
        </p:nvGraphicFramePr>
        <p:xfrm>
          <a:off x="5424187" y="4471191"/>
          <a:ext cx="3525300" cy="1828640"/>
        </p:xfrm>
        <a:graphic>
          <a:graphicData uri="http://schemas.openxmlformats.org/drawingml/2006/table">
            <a:tbl>
              <a:tblPr>
                <a:noFill/>
                <a:tableStyleId>{721D0F05-06D0-40AB-B64D-A48526359030}</a:tableStyleId>
              </a:tblPr>
              <a:tblGrid>
                <a:gridCol w="1175100">
                  <a:extLst>
                    <a:ext uri="{9D8B030D-6E8A-4147-A177-3AD203B41FA5}">
                      <a16:colId xmlns:a16="http://schemas.microsoft.com/office/drawing/2014/main" val="20000"/>
                    </a:ext>
                  </a:extLst>
                </a:gridCol>
                <a:gridCol w="1175100">
                  <a:extLst>
                    <a:ext uri="{9D8B030D-6E8A-4147-A177-3AD203B41FA5}">
                      <a16:colId xmlns:a16="http://schemas.microsoft.com/office/drawing/2014/main" val="20001"/>
                    </a:ext>
                  </a:extLst>
                </a:gridCol>
                <a:gridCol w="1175100">
                  <a:extLst>
                    <a:ext uri="{9D8B030D-6E8A-4147-A177-3AD203B41FA5}">
                      <a16:colId xmlns:a16="http://schemas.microsoft.com/office/drawing/2014/main" val="20002"/>
                    </a:ext>
                  </a:extLst>
                </a:gridCol>
              </a:tblGrid>
              <a:tr h="457150">
                <a:tc>
                  <a:txBody>
                    <a:bodyPr/>
                    <a:lstStyle/>
                    <a:p>
                      <a:pPr lvl="0" rtl="0">
                        <a:spcBef>
                          <a:spcPts val="0"/>
                        </a:spcBef>
                        <a:buNone/>
                      </a:pPr>
                      <a:r>
                        <a:rPr lang="en">
                          <a:solidFill>
                            <a:srgbClr val="F3F3F3"/>
                          </a:solidFill>
                          <a:latin typeface="Open Sans"/>
                          <a:ea typeface="Open Sans"/>
                          <a:cs typeface="Open Sans"/>
                          <a:sym typeface="Open Sans"/>
                        </a:rPr>
                        <a:t>To High</a:t>
                      </a:r>
                    </a:p>
                  </a:txBody>
                  <a:tcPr marL="91425" marR="91425" marT="121900" marB="121900">
                    <a:solidFill>
                      <a:schemeClr val="accent5"/>
                    </a:solidFill>
                  </a:tcPr>
                </a:tc>
                <a:tc>
                  <a:txBody>
                    <a:bodyPr/>
                    <a:lstStyle/>
                    <a:p>
                      <a:pPr lvl="0" rtl="0">
                        <a:spcBef>
                          <a:spcPts val="0"/>
                        </a:spcBef>
                        <a:buNone/>
                      </a:pPr>
                      <a:r>
                        <a:rPr lang="en">
                          <a:solidFill>
                            <a:srgbClr val="F3F3F3"/>
                          </a:solidFill>
                          <a:latin typeface="Open Sans"/>
                          <a:ea typeface="Open Sans"/>
                          <a:cs typeface="Open Sans"/>
                          <a:sym typeface="Open Sans"/>
                        </a:rPr>
                        <a:t>To Medium</a:t>
                      </a:r>
                    </a:p>
                  </a:txBody>
                  <a:tcPr marL="91425" marR="91425" marT="121900" marB="121900">
                    <a:solidFill>
                      <a:schemeClr val="accent5"/>
                    </a:solidFill>
                  </a:tcPr>
                </a:tc>
                <a:tc>
                  <a:txBody>
                    <a:bodyPr/>
                    <a:lstStyle/>
                    <a:p>
                      <a:pPr lvl="0" rtl="0">
                        <a:spcBef>
                          <a:spcPts val="0"/>
                        </a:spcBef>
                        <a:buNone/>
                      </a:pPr>
                      <a:r>
                        <a:rPr lang="en">
                          <a:solidFill>
                            <a:srgbClr val="F3F3F3"/>
                          </a:solidFill>
                          <a:latin typeface="Open Sans"/>
                          <a:ea typeface="Open Sans"/>
                          <a:cs typeface="Open Sans"/>
                          <a:sym typeface="Open Sans"/>
                        </a:rPr>
                        <a:t>To Low</a:t>
                      </a:r>
                    </a:p>
                  </a:txBody>
                  <a:tcPr marL="91425" marR="91425" marT="121900" marB="121900">
                    <a:solidFill>
                      <a:schemeClr val="accent5"/>
                    </a:solidFill>
                  </a:tcPr>
                </a:tc>
                <a:extLst>
                  <a:ext uri="{0D108BD9-81ED-4DB2-BD59-A6C34878D82A}">
                    <a16:rowId xmlns:a16="http://schemas.microsoft.com/office/drawing/2014/main" val="10000"/>
                  </a:ext>
                </a:extLst>
              </a:tr>
              <a:tr h="453000">
                <a:tc>
                  <a:txBody>
                    <a:bodyPr/>
                    <a:lstStyle/>
                    <a:p>
                      <a:pPr lvl="0" rtl="0">
                        <a:spcBef>
                          <a:spcPts val="0"/>
                        </a:spcBef>
                        <a:buNone/>
                      </a:pPr>
                      <a:r>
                        <a:rPr lang="en">
                          <a:latin typeface="Open Sans"/>
                          <a:ea typeface="Open Sans"/>
                          <a:cs typeface="Open Sans"/>
                          <a:sym typeface="Open Sans"/>
                        </a:rPr>
                        <a:t>0</a:t>
                      </a:r>
                    </a:p>
                  </a:txBody>
                  <a:tcPr marL="91425" marR="91425" marT="121900" marB="121900"/>
                </a:tc>
                <a:tc>
                  <a:txBody>
                    <a:bodyPr/>
                    <a:lstStyle/>
                    <a:p>
                      <a:pPr lvl="0" rtl="0">
                        <a:spcBef>
                          <a:spcPts val="0"/>
                        </a:spcBef>
                        <a:buNone/>
                      </a:pPr>
                      <a:r>
                        <a:rPr lang="en">
                          <a:latin typeface="Open Sans"/>
                          <a:ea typeface="Open Sans"/>
                          <a:cs typeface="Open Sans"/>
                          <a:sym typeface="Open Sans"/>
                        </a:rPr>
                        <a:t>0</a:t>
                      </a:r>
                    </a:p>
                  </a:txBody>
                  <a:tcPr marL="91425" marR="91425" marT="121900" marB="121900"/>
                </a:tc>
                <a:tc>
                  <a:txBody>
                    <a:bodyPr/>
                    <a:lstStyle/>
                    <a:p>
                      <a:pPr lvl="0" rtl="0">
                        <a:spcBef>
                          <a:spcPts val="0"/>
                        </a:spcBef>
                        <a:buNone/>
                      </a:pPr>
                      <a:r>
                        <a:rPr lang="en">
                          <a:latin typeface="Open Sans"/>
                          <a:ea typeface="Open Sans"/>
                          <a:cs typeface="Open Sans"/>
                          <a:sym typeface="Open Sans"/>
                        </a:rPr>
                        <a:t>0</a:t>
                      </a:r>
                    </a:p>
                  </a:txBody>
                  <a:tcPr marL="91425" marR="91425" marT="121900" marB="121900"/>
                </a:tc>
                <a:extLst>
                  <a:ext uri="{0D108BD9-81ED-4DB2-BD59-A6C34878D82A}">
                    <a16:rowId xmlns:a16="http://schemas.microsoft.com/office/drawing/2014/main" val="10001"/>
                  </a:ext>
                </a:extLst>
              </a:tr>
              <a:tr h="453000">
                <a:tc>
                  <a:txBody>
                    <a:bodyPr/>
                    <a:lstStyle/>
                    <a:p>
                      <a:pPr lvl="0" rtl="0">
                        <a:spcBef>
                          <a:spcPts val="0"/>
                        </a:spcBef>
                        <a:buNone/>
                      </a:pPr>
                      <a:r>
                        <a:rPr lang="en">
                          <a:solidFill>
                            <a:srgbClr val="38761D"/>
                          </a:solidFill>
                          <a:latin typeface="Open Sans"/>
                          <a:ea typeface="Open Sans"/>
                          <a:cs typeface="Open Sans"/>
                          <a:sym typeface="Open Sans"/>
                        </a:rPr>
                        <a:t>6 (15.4%)</a:t>
                      </a:r>
                    </a:p>
                  </a:txBody>
                  <a:tcPr marL="91425" marR="91425" marT="121900" marB="121900"/>
                </a:tc>
                <a:tc>
                  <a:txBody>
                    <a:bodyPr/>
                    <a:lstStyle/>
                    <a:p>
                      <a:pPr lvl="0" rtl="0">
                        <a:spcBef>
                          <a:spcPts val="0"/>
                        </a:spcBef>
                        <a:buNone/>
                      </a:pPr>
                      <a:r>
                        <a:rPr lang="en">
                          <a:latin typeface="Open Sans"/>
                          <a:ea typeface="Open Sans"/>
                          <a:cs typeface="Open Sans"/>
                          <a:sym typeface="Open Sans"/>
                        </a:rPr>
                        <a:t>9 (23.1%)</a:t>
                      </a:r>
                    </a:p>
                  </a:txBody>
                  <a:tcPr marL="91425" marR="91425" marT="121900" marB="121900"/>
                </a:tc>
                <a:tc>
                  <a:txBody>
                    <a:bodyPr/>
                    <a:lstStyle/>
                    <a:p>
                      <a:pPr lvl="0" rtl="0">
                        <a:spcBef>
                          <a:spcPts val="0"/>
                        </a:spcBef>
                        <a:buNone/>
                      </a:pPr>
                      <a:r>
                        <a:rPr lang="en">
                          <a:latin typeface="Open Sans"/>
                          <a:ea typeface="Open Sans"/>
                          <a:cs typeface="Open Sans"/>
                          <a:sym typeface="Open Sans"/>
                        </a:rPr>
                        <a:t>24 (61.5%)</a:t>
                      </a:r>
                    </a:p>
                  </a:txBody>
                  <a:tcPr marL="91425" marR="91425" marT="121900" marB="121900"/>
                </a:tc>
                <a:extLst>
                  <a:ext uri="{0D108BD9-81ED-4DB2-BD59-A6C34878D82A}">
                    <a16:rowId xmlns:a16="http://schemas.microsoft.com/office/drawing/2014/main" val="10002"/>
                  </a:ext>
                </a:extLst>
              </a:tr>
              <a:tr h="324500">
                <a:tc>
                  <a:txBody>
                    <a:bodyPr/>
                    <a:lstStyle/>
                    <a:p>
                      <a:pPr lvl="0" rtl="0">
                        <a:spcBef>
                          <a:spcPts val="0"/>
                        </a:spcBef>
                        <a:buNone/>
                      </a:pPr>
                      <a:r>
                        <a:rPr lang="en">
                          <a:latin typeface="Open Sans"/>
                          <a:ea typeface="Open Sans"/>
                          <a:cs typeface="Open Sans"/>
                          <a:sym typeface="Open Sans"/>
                        </a:rPr>
                        <a:t>0</a:t>
                      </a:r>
                    </a:p>
                  </a:txBody>
                  <a:tcPr marL="91425" marR="91425" marT="121900" marB="121900"/>
                </a:tc>
                <a:tc>
                  <a:txBody>
                    <a:bodyPr/>
                    <a:lstStyle/>
                    <a:p>
                      <a:pPr lvl="0" rtl="0">
                        <a:spcBef>
                          <a:spcPts val="0"/>
                        </a:spcBef>
                        <a:buNone/>
                      </a:pPr>
                      <a:r>
                        <a:rPr lang="en">
                          <a:solidFill>
                            <a:srgbClr val="38761D"/>
                          </a:solidFill>
                          <a:latin typeface="Open Sans"/>
                          <a:ea typeface="Open Sans"/>
                          <a:cs typeface="Open Sans"/>
                          <a:sym typeface="Open Sans"/>
                        </a:rPr>
                        <a:t>3 (11.5%)</a:t>
                      </a:r>
                    </a:p>
                  </a:txBody>
                  <a:tcPr marL="91425" marR="91425" marT="121900" marB="121900"/>
                </a:tc>
                <a:tc>
                  <a:txBody>
                    <a:bodyPr/>
                    <a:lstStyle/>
                    <a:p>
                      <a:pPr lvl="0" rtl="0">
                        <a:spcBef>
                          <a:spcPts val="0"/>
                        </a:spcBef>
                        <a:buNone/>
                      </a:pPr>
                      <a:r>
                        <a:rPr lang="en">
                          <a:latin typeface="Open Sans"/>
                          <a:ea typeface="Open Sans"/>
                          <a:cs typeface="Open Sans"/>
                          <a:sym typeface="Open Sans"/>
                        </a:rPr>
                        <a:t>23 (88.4%)</a:t>
                      </a:r>
                    </a:p>
                  </a:txBody>
                  <a:tcPr marL="91425" marR="91425" marT="121900" marB="121900"/>
                </a:tc>
                <a:extLst>
                  <a:ext uri="{0D108BD9-81ED-4DB2-BD59-A6C34878D82A}">
                    <a16:rowId xmlns:a16="http://schemas.microsoft.com/office/drawing/2014/main" val="10003"/>
                  </a:ext>
                </a:extLst>
              </a:tr>
            </a:tbl>
          </a:graphicData>
        </a:graphic>
      </p:graphicFrame>
      <p:sp>
        <p:nvSpPr>
          <p:cNvPr id="127" name="Shape 127"/>
          <p:cNvSpPr txBox="1"/>
          <p:nvPr/>
        </p:nvSpPr>
        <p:spPr>
          <a:xfrm>
            <a:off x="405325" y="3855891"/>
            <a:ext cx="2149500" cy="615300"/>
          </a:xfrm>
          <a:prstGeom prst="rect">
            <a:avLst/>
          </a:prstGeom>
          <a:noFill/>
          <a:ln>
            <a:noFill/>
          </a:ln>
        </p:spPr>
        <p:txBody>
          <a:bodyPr lIns="91425" tIns="91425" rIns="91425" bIns="91425" anchor="b" anchorCtr="0">
            <a:noAutofit/>
          </a:bodyPr>
          <a:lstStyle/>
          <a:p>
            <a:pPr lvl="0" rtl="0">
              <a:spcBef>
                <a:spcPts val="0"/>
              </a:spcBef>
              <a:buNone/>
            </a:pPr>
            <a:r>
              <a:rPr lang="en">
                <a:latin typeface="Open Sans"/>
                <a:ea typeface="Open Sans"/>
                <a:cs typeface="Open Sans"/>
                <a:sym typeface="Open Sans"/>
              </a:rPr>
              <a:t>No intervention</a:t>
            </a:r>
          </a:p>
        </p:txBody>
      </p:sp>
      <p:sp>
        <p:nvSpPr>
          <p:cNvPr id="128" name="Shape 128"/>
          <p:cNvSpPr txBox="1"/>
          <p:nvPr/>
        </p:nvSpPr>
        <p:spPr>
          <a:xfrm>
            <a:off x="5454425" y="1723375"/>
            <a:ext cx="3525300" cy="1817100"/>
          </a:xfrm>
          <a:prstGeom prst="rect">
            <a:avLst/>
          </a:prstGeom>
          <a:noFill/>
          <a:ln>
            <a:noFill/>
          </a:ln>
        </p:spPr>
        <p:txBody>
          <a:bodyPr lIns="91425" tIns="91425" rIns="91425" bIns="91425" anchor="t" anchorCtr="0">
            <a:noAutofit/>
          </a:bodyPr>
          <a:lstStyle/>
          <a:p>
            <a:pPr marL="457200" lvl="0" indent="-381000">
              <a:spcBef>
                <a:spcPts val="0"/>
              </a:spcBef>
              <a:buSzPct val="100000"/>
              <a:buChar char="-"/>
            </a:pPr>
            <a:r>
              <a:rPr lang="en" sz="2400"/>
              <a:t>Downward drift</a:t>
            </a:r>
          </a:p>
        </p:txBody>
      </p:sp>
      <p:sp>
        <p:nvSpPr>
          <p:cNvPr id="129" name="Shape 1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5"/>
                                        </p:tgtEl>
                                        <p:attrNameLst>
                                          <p:attrName>style.visibility</p:attrName>
                                        </p:attrNameLst>
                                      </p:cBhvr>
                                      <p:to>
                                        <p:strVal val="visible"/>
                                      </p:to>
                                    </p:set>
                                    <p:animEffect transition="in" filter="fade">
                                      <p:cBhvr>
                                        <p:cTn id="9" dur="1000"/>
                                        <p:tgtEl>
                                          <p:spTgt spid="125"/>
                                        </p:tgtEl>
                                      </p:cBhvr>
                                    </p:animEffect>
                                  </p:childTnLst>
                                </p:cTn>
                              </p:par>
                              <p:par>
                                <p:cTn id="10" presetID="10" presetClass="entr" presetSubtype="0" fill="hold" nodeType="with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1000"/>
                                        <p:tgtEl>
                                          <p:spTgt spid="127"/>
                                        </p:tgtEl>
                                      </p:cBhvr>
                                    </p:animEffect>
                                  </p:childTnLst>
                                </p:cTn>
                              </p:par>
                              <p:par>
                                <p:cTn id="13" presetID="10"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2867800"/>
            <a:ext cx="8520600" cy="1122300"/>
          </a:xfrm>
          <a:prstGeom prst="rect">
            <a:avLst/>
          </a:prstGeom>
        </p:spPr>
        <p:txBody>
          <a:bodyPr lIns="91425" tIns="91425" rIns="91425" bIns="91425" anchor="ctr" anchorCtr="0">
            <a:noAutofit/>
          </a:bodyPr>
          <a:lstStyle/>
          <a:p>
            <a:pPr lvl="0" rtl="0">
              <a:spcBef>
                <a:spcPts val="0"/>
              </a:spcBef>
              <a:buClr>
                <a:srgbClr val="000000"/>
              </a:buClr>
              <a:buSzPct val="30555"/>
              <a:buFont typeface="Arial"/>
              <a:buNone/>
            </a:pPr>
            <a:r>
              <a:rPr lang="en"/>
              <a:t>Test Scores &amp; Class Competencies</a:t>
            </a:r>
          </a:p>
        </p:txBody>
      </p:sp>
      <p:sp>
        <p:nvSpPr>
          <p:cNvPr id="135" name="Shape 13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1142</Words>
  <Application>Microsoft Office PowerPoint</Application>
  <PresentationFormat>On-screen Show (4:3)</PresentationFormat>
  <Paragraphs>193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Source Sans Pro SemiBold</vt:lpstr>
      <vt:lpstr>Open Sans</vt:lpstr>
      <vt:lpstr>Calibri</vt:lpstr>
      <vt:lpstr>Arial</vt:lpstr>
      <vt:lpstr>Simple Light</vt:lpstr>
      <vt:lpstr>UCLA/Salesforce  Data Science Challenge</vt:lpstr>
      <vt:lpstr>Summary stats</vt:lpstr>
      <vt:lpstr>PowerPoint Presentation</vt:lpstr>
      <vt:lpstr>Attendance</vt:lpstr>
      <vt:lpstr>Attendance Analysis</vt:lpstr>
      <vt:lpstr>Do Student Factors Predict Class Attendance?</vt:lpstr>
      <vt:lpstr>Dynamic Bayesian Network</vt:lpstr>
      <vt:lpstr>Intervention Analysis Result</vt:lpstr>
      <vt:lpstr>Test Scores &amp; Class Competencies</vt:lpstr>
      <vt:lpstr>Which Features Predict Competency?</vt:lpstr>
      <vt:lpstr>MCAS Scores</vt:lpstr>
      <vt:lpstr>Competencies</vt:lpstr>
      <vt:lpstr>Graduation</vt:lpstr>
      <vt:lpstr>Early Warning Signs for Problematic Situation</vt:lpstr>
      <vt:lpstr>The Commonalities of Success Stories</vt:lpstr>
      <vt:lpstr>Analyze Graduation Rate by Different Models</vt:lpstr>
      <vt:lpstr>Counseling</vt:lpstr>
      <vt:lpstr>For Whom Does Counseling Intervention Work?</vt:lpstr>
      <vt:lpstr>For Whom Does Counseling Intervention Work? </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UCLA/Salesforce  Data Science Challenge</dc:title>
  <cp:lastModifiedBy>Spencer Bujarski</cp:lastModifiedBy>
  <cp:revision>4</cp:revision>
  <dcterms:modified xsi:type="dcterms:W3CDTF">2017-08-31T22:49:53Z</dcterms:modified>
</cp:coreProperties>
</file>