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439" r:id="rId3"/>
    <p:sldId id="2440" r:id="rId4"/>
    <p:sldId id="2434" r:id="rId5"/>
    <p:sldId id="260" r:id="rId6"/>
    <p:sldId id="2442" r:id="rId7"/>
    <p:sldId id="2438" r:id="rId8"/>
    <p:sldId id="2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>
        <p:scale>
          <a:sx n="114" d="100"/>
          <a:sy n="114" d="100"/>
        </p:scale>
        <p:origin x="41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Scheduling</a:t>
            </a:r>
            <a:r>
              <a:rPr lang="en-US" baseline="0"/>
              <a:t> Grantt Chart</a:t>
            </a:r>
          </a:p>
        </c:rich>
      </c:tx>
      <c:layout>
        <c:manualLayout>
          <c:xMode val="edge"/>
          <c:yMode val="edge"/>
          <c:x val="0.34453208285484099"/>
          <c:y val="5.4742559786833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865389025774317"/>
          <c:y val="0.1961297017452833"/>
          <c:w val="0.70211193365310554"/>
          <c:h val="0.686825886549532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Testing Period</c:v>
                </c:pt>
                <c:pt idx="1">
                  <c:v>Staff Training</c:v>
                </c:pt>
                <c:pt idx="2">
                  <c:v>Chair &amp; equipment installation</c:v>
                </c:pt>
                <c:pt idx="3">
                  <c:v>Computer &amp; server installations</c:v>
                </c:pt>
                <c:pt idx="4">
                  <c:v>Central booth construction</c:v>
                </c:pt>
                <c:pt idx="5">
                  <c:v>Equipment manufacturing</c:v>
                </c:pt>
                <c:pt idx="6">
                  <c:v>Room overhaul</c:v>
                </c:pt>
                <c:pt idx="7">
                  <c:v>Research &amp; Development</c:v>
                </c:pt>
              </c:strCache>
            </c:strRef>
          </c:cat>
          <c:val>
            <c:numRef>
              <c:f>Sheet1!$B$2:$B$9</c:f>
              <c:numCache>
                <c:formatCode>[$-409]d\-mmm;@</c:formatCode>
                <c:ptCount val="8"/>
                <c:pt idx="0">
                  <c:v>43580</c:v>
                </c:pt>
                <c:pt idx="1">
                  <c:v>43560</c:v>
                </c:pt>
                <c:pt idx="2">
                  <c:v>43539</c:v>
                </c:pt>
                <c:pt idx="3">
                  <c:v>43534</c:v>
                </c:pt>
                <c:pt idx="4">
                  <c:v>43516</c:v>
                </c:pt>
                <c:pt idx="5">
                  <c:v>43511</c:v>
                </c:pt>
                <c:pt idx="6">
                  <c:v>43497</c:v>
                </c:pt>
                <c:pt idx="7">
                  <c:v>43480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49-4AD6-A704-4234DFADB7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Time Interval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softEdge rad="12700"/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Testing Period</c:v>
                </c:pt>
                <c:pt idx="1">
                  <c:v>Staff Training</c:v>
                </c:pt>
                <c:pt idx="2">
                  <c:v>Chair &amp; equipment installation</c:v>
                </c:pt>
                <c:pt idx="3">
                  <c:v>Computer &amp; server installations</c:v>
                </c:pt>
                <c:pt idx="4">
                  <c:v>Central booth construction</c:v>
                </c:pt>
                <c:pt idx="5">
                  <c:v>Equipment manufacturing</c:v>
                </c:pt>
                <c:pt idx="6">
                  <c:v>Room overhaul</c:v>
                </c:pt>
                <c:pt idx="7">
                  <c:v>Research &amp; Development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</c:v>
                </c:pt>
                <c:pt idx="1">
                  <c:v>40</c:v>
                </c:pt>
                <c:pt idx="2">
                  <c:v>17</c:v>
                </c:pt>
                <c:pt idx="3">
                  <c:v>15</c:v>
                </c:pt>
                <c:pt idx="4">
                  <c:v>23</c:v>
                </c:pt>
                <c:pt idx="5">
                  <c:v>38</c:v>
                </c:pt>
                <c:pt idx="6">
                  <c:v>47</c:v>
                </c:pt>
                <c:pt idx="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49-4AD6-A704-4234DFADB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overlap val="100"/>
        <c:axId val="693934000"/>
        <c:axId val="6939290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Testing Period</c:v>
                      </c:pt>
                      <c:pt idx="1">
                        <c:v>Staff Training</c:v>
                      </c:pt>
                      <c:pt idx="2">
                        <c:v>Chair &amp; equipment installation</c:v>
                      </c:pt>
                      <c:pt idx="3">
                        <c:v>Computer &amp; server installations</c:v>
                      </c:pt>
                      <c:pt idx="4">
                        <c:v>Central booth construction</c:v>
                      </c:pt>
                      <c:pt idx="5">
                        <c:v>Equipment manufacturing</c:v>
                      </c:pt>
                      <c:pt idx="6">
                        <c:v>Room overhaul</c:v>
                      </c:pt>
                      <c:pt idx="7">
                        <c:v>Research &amp; Development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[$-409]d\-mmm;@</c:formatCode>
                      <c:ptCount val="8"/>
                      <c:pt idx="0">
                        <c:v>43595</c:v>
                      </c:pt>
                      <c:pt idx="1">
                        <c:v>43600</c:v>
                      </c:pt>
                      <c:pt idx="2">
                        <c:v>43556</c:v>
                      </c:pt>
                      <c:pt idx="3">
                        <c:v>43549</c:v>
                      </c:pt>
                      <c:pt idx="4">
                        <c:v>43539</c:v>
                      </c:pt>
                      <c:pt idx="5">
                        <c:v>43549</c:v>
                      </c:pt>
                      <c:pt idx="6">
                        <c:v>43544</c:v>
                      </c:pt>
                      <c:pt idx="7">
                        <c:v>43525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749-4AD6-A704-4234DFADB733}"/>
                  </c:ext>
                </c:extLst>
              </c15:ser>
            </c15:filteredBarSeries>
          </c:ext>
        </c:extLst>
      </c:barChart>
      <c:catAx>
        <c:axId val="69393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929080"/>
        <c:crosses val="autoZero"/>
        <c:auto val="1"/>
        <c:lblAlgn val="ctr"/>
        <c:lblOffset val="100"/>
        <c:noMultiLvlLbl val="0"/>
      </c:catAx>
      <c:valAx>
        <c:axId val="693929080"/>
        <c:scaling>
          <c:orientation val="minMax"/>
          <c:min val="4347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93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Budget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D3-4747-9723-3DDD7CD85D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D3-4747-9723-3DDD7CD85D4A}"/>
              </c:ext>
            </c:extLst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D3-4747-9723-3DDD7CD85D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Management</c:v>
                </c:pt>
                <c:pt idx="1">
                  <c:v>Salary</c:v>
                </c:pt>
                <c:pt idx="2">
                  <c:v>Equipment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13000</c:v>
                </c:pt>
                <c:pt idx="1">
                  <c:v>48000</c:v>
                </c:pt>
                <c:pt idx="2">
                  <c:v>39000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2D3-4747-9723-3DDD7CD85D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3480CB9-3C81-4371-8E0B-66D5922326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2718" b="12718"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2626" y="0"/>
            <a:ext cx="12263014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8329" y="2228602"/>
            <a:ext cx="6609256" cy="1508126"/>
          </a:xfrm>
        </p:spPr>
        <p:txBody>
          <a:bodyPr>
            <a:normAutofit/>
          </a:bodyPr>
          <a:lstStyle/>
          <a:p>
            <a:r>
              <a:rPr lang="en-US" sz="4000" dirty="0"/>
              <a:t>The virtual reality</a:t>
            </a:r>
            <a:br>
              <a:rPr lang="en-US" sz="4000" dirty="0"/>
            </a:br>
            <a:r>
              <a:rPr lang="en-US" sz="4000" dirty="0"/>
              <a:t>INTEGRATION FOR CINEMA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George Mavroeidis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7E5FD9E-B209-4372-A822-BF019DF5173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629" r="3629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777166-3EDE-4813-B502-150CD29907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accent square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175" y="1000507"/>
            <a:ext cx="3789936" cy="2076553"/>
          </a:xfrm>
        </p:spPr>
        <p:txBody>
          <a:bodyPr/>
          <a:lstStyle/>
          <a:p>
            <a:r>
              <a:rPr lang="en-US" dirty="0"/>
              <a:t>Why cinema is dead?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65955" y="2719821"/>
            <a:ext cx="4024156" cy="26830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300" dirty="0"/>
              <a:t>Loss of immersion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300" dirty="0"/>
              <a:t>External audience distractions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300" dirty="0"/>
              <a:t>Costly tickets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300" dirty="0"/>
              <a:t>Home streaming and comfort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F3DBF59-487E-4DBF-A956-FFC6E4D28A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312" b="312"/>
          <a:stretch>
            <a:fillRect/>
          </a:stretch>
        </p:blipFill>
        <p:spPr/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D97196-0B48-4B6D-BD48-A9B6DCE51ECB}"/>
              </a:ext>
            </a:extLst>
          </p:cNvPr>
          <p:cNvSpPr/>
          <p:nvPr/>
        </p:nvSpPr>
        <p:spPr>
          <a:xfrm>
            <a:off x="-71015" y="0"/>
            <a:ext cx="12263014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1101DF86-6B00-49D3-9EFB-456055F79899}"/>
              </a:ext>
            </a:extLst>
          </p:cNvPr>
          <p:cNvGrpSpPr/>
          <p:nvPr/>
        </p:nvGrpSpPr>
        <p:grpSpPr>
          <a:xfrm flipH="1" flipV="1">
            <a:off x="595884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white accent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78" y="123426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Why virtual reality?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1725168" y="2789496"/>
            <a:ext cx="4131823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Allows for full 360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Fully immerses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Minimizes external audience distractions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Detaches viewer from reality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Big screen is obsolete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Reduces room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300" dirty="0"/>
              <a:t>Reduces ticket costs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C07A-363B-4948-8546-2503B45830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ADA4792-A3AD-4C06-BA1B-68C7CE48C02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0356" r="10356"/>
          <a:stretch>
            <a:fillRect/>
          </a:stretch>
        </p:blipFill>
        <p:spPr/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C22888-2EA6-4639-AB30-4932EBA0B845}"/>
              </a:ext>
            </a:extLst>
          </p:cNvPr>
          <p:cNvSpPr/>
          <p:nvPr/>
        </p:nvSpPr>
        <p:spPr>
          <a:xfrm>
            <a:off x="0" y="0"/>
            <a:ext cx="7249885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 IN CINEMA?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408840" cy="3676128"/>
          </a:xfrm>
        </p:spPr>
        <p:txBody>
          <a:bodyPr>
            <a:normAutofit/>
          </a:bodyPr>
          <a:lstStyle/>
          <a:p>
            <a:r>
              <a:rPr lang="en-US" dirty="0"/>
              <a:t>Films will be recorded with cameras with 360 angle capabilities</a:t>
            </a:r>
          </a:p>
          <a:p>
            <a:r>
              <a:rPr lang="en-US" dirty="0"/>
              <a:t>CG Animated films will be rendered in real time with 360 angle capabilities</a:t>
            </a:r>
          </a:p>
          <a:p>
            <a:r>
              <a:rPr lang="en-US" dirty="0"/>
              <a:t>VR Headgear headtracking</a:t>
            </a:r>
          </a:p>
          <a:p>
            <a:r>
              <a:rPr lang="en-US" dirty="0"/>
              <a:t>Each chair will have its own gear</a:t>
            </a:r>
          </a:p>
          <a:p>
            <a:r>
              <a:rPr lang="en-US" dirty="0"/>
              <a:t>Each chair will be connected to a central control booth within the room</a:t>
            </a:r>
          </a:p>
          <a:p>
            <a:r>
              <a:rPr lang="en-US" dirty="0"/>
              <a:t>Construct smaller cinema rooms</a:t>
            </a:r>
          </a:p>
          <a:p>
            <a:r>
              <a:rPr lang="en-US" dirty="0"/>
              <a:t>Optimize sound proofing with Acoustic Styrofoam panels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9" y="6405746"/>
            <a:ext cx="642731" cy="407804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95884" y="6587218"/>
            <a:ext cx="4114800" cy="365125"/>
          </a:xfrm>
        </p:spPr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270782"/>
            <a:ext cx="5138057" cy="979308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E7160A4-468E-4A7D-B882-3B0D0A1469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144" r="22144"/>
          <a:stretch>
            <a:fillRect/>
          </a:stretch>
        </p:blipFill>
        <p:spPr>
          <a:xfrm>
            <a:off x="7097713" y="0"/>
            <a:ext cx="5094287" cy="6858000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A0CB13-2651-4000-895C-50040457AE2B}"/>
              </a:ext>
            </a:extLst>
          </p:cNvPr>
          <p:cNvSpPr/>
          <p:nvPr/>
        </p:nvSpPr>
        <p:spPr>
          <a:xfrm>
            <a:off x="7097713" y="0"/>
            <a:ext cx="5094287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7D7CD5-9360-4009-AFB2-FF0F988A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618" y="3765299"/>
            <a:ext cx="5138057" cy="3396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ideally have a span of 4 to 5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scheduling is separated into eight subsections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room overhaul and R&amp;D make up the majority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staff training must commence after the constructions and installations have been completed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794ADA-4629-4A47-85DF-ED0765A03583}"/>
              </a:ext>
            </a:extLst>
          </p:cNvPr>
          <p:cNvSpPr/>
          <p:nvPr/>
        </p:nvSpPr>
        <p:spPr>
          <a:xfrm>
            <a:off x="781050" y="1323975"/>
            <a:ext cx="5800725" cy="222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A7A171-6E18-447B-8C77-D6B5BAAE9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991152"/>
              </p:ext>
            </p:extLst>
          </p:nvPr>
        </p:nvGraphicFramePr>
        <p:xfrm>
          <a:off x="962024" y="1394326"/>
          <a:ext cx="5438775" cy="204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IT COSTS?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04" y="2141982"/>
            <a:ext cx="4226024" cy="3857329"/>
          </a:xfrm>
        </p:spPr>
        <p:txBody>
          <a:bodyPr>
            <a:normAutofit/>
          </a:bodyPr>
          <a:lstStyle/>
          <a:p>
            <a:r>
              <a:rPr lang="en-US" dirty="0"/>
              <a:t> The budget is separated into three core parts</a:t>
            </a:r>
          </a:p>
          <a:p>
            <a:r>
              <a:rPr lang="en-US" b="1" u="sng" dirty="0"/>
              <a:t>Management:</a:t>
            </a:r>
            <a:r>
              <a:rPr lang="en-US" dirty="0"/>
              <a:t> project management, investment management and IT management</a:t>
            </a:r>
          </a:p>
          <a:p>
            <a:r>
              <a:rPr lang="en-US" b="1" u="sng" dirty="0"/>
              <a:t>Salary:</a:t>
            </a:r>
            <a:r>
              <a:rPr lang="en-US" dirty="0"/>
              <a:t> software, hardware and building engineers, transportation, designers</a:t>
            </a:r>
          </a:p>
          <a:p>
            <a:r>
              <a:rPr lang="en-US" b="1" u="sng" dirty="0"/>
              <a:t>Equipment and Material: </a:t>
            </a:r>
            <a:r>
              <a:rPr lang="en-US" dirty="0"/>
              <a:t>VR headgear, room insulation, computers, Styrofoam panels, LED lights, specialized cinema chairs</a:t>
            </a:r>
            <a:endParaRPr lang="en-US" b="1" u="sng" dirty="0"/>
          </a:p>
          <a:p>
            <a:endParaRPr lang="en-US" dirty="0"/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100341644"/>
              </p:ext>
            </p:extLst>
          </p:nvPr>
        </p:nvGraphicFramePr>
        <p:xfrm>
          <a:off x="6400800" y="46990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599ABA-671B-4E90-B4E8-5B2482234A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99167" y="6566969"/>
            <a:ext cx="4114800" cy="365125"/>
          </a:xfrm>
        </p:spPr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B4B9CDE-FA6D-450C-93A6-9F303F2F45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Mavroeidis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 descr="Open white square background accent">
            <a:extLst>
              <a:ext uri="{FF2B5EF4-FFF2-40B4-BE49-F238E27FC236}">
                <a16:creationId xmlns:a16="http://schemas.microsoft.com/office/drawing/2014/main" id="{0783A1B7-34FF-4F2F-A68D-A3D22C770FCB}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Gray box accent behind title box">
            <a:extLst>
              <a:ext uri="{FF2B5EF4-FFF2-40B4-BE49-F238E27FC236}">
                <a16:creationId xmlns:a16="http://schemas.microsoft.com/office/drawing/2014/main" id="{3C1F0EB8-D260-4FB6-ACF6-6E86B9A02919}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59999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WHO WILL HELP ME?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3200" b="1" dirty="0">
              <a:solidFill>
                <a:schemeClr val="bg1"/>
              </a:solidFill>
              <a:latin typeface="+mj-lt"/>
              <a:cs typeface="Gill Sans" panose="020B0502020104020203" pitchFamily="34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Unity technologies have been the leading software developers for VR/AR integrations to industries such as games, architecture, automobile and more</a:t>
            </a:r>
          </a:p>
        </p:txBody>
      </p:sp>
      <p:sp>
        <p:nvSpPr>
          <p:cNvPr id="9" name="Rectangle: Single Corner Snipped 8" descr="Footer accent box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 descr="Accent squares:  white open shape, shaded green block, and white block with text placeholder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505427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F06332BF-D8C6-471D-9148-FB9D4259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4301416"/>
            <a:ext cx="6609256" cy="450503"/>
          </a:xfrm>
        </p:spPr>
        <p:txBody>
          <a:bodyPr>
            <a:normAutofit fontScale="92500"/>
          </a:bodyPr>
          <a:lstStyle/>
          <a:p>
            <a:r>
              <a:rPr lang="en-US" dirty="0"/>
              <a:t>Reference material found in my proposal</a:t>
            </a:r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1_Presentation_AS - v4.potx" id="{D7CDF393-FDD4-437B-B94C-496AC1500528}" vid="{96D15EC4-ADBA-4147-B6BF-A6EFEFEB87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299</Words>
  <Application>Microsoft Office PowerPoint</Application>
  <PresentationFormat>Widescreen</PresentationFormat>
  <Paragraphs>724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virtual reality INTEGRATION FOR CINEMA</vt:lpstr>
      <vt:lpstr>Why cinema is dead?</vt:lpstr>
      <vt:lpstr>Why virtual reality?</vt:lpstr>
      <vt:lpstr>HOW WILL IT WORK IN CINEMA?</vt:lpstr>
      <vt:lpstr>schedule</vt:lpstr>
      <vt:lpstr>HOW MUCH IT COSTS?</vt:lpstr>
      <vt:lpstr>Title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2019-03-31T23:33:50Z</dcterms:created>
  <dcterms:modified xsi:type="dcterms:W3CDTF">2019-04-01T18:15:37Z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2018-08-01T18:17:20.6348874Z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