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95a2e6d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95a2e6d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8b5c4a2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8b5c4a2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8b5c4a27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8b5c4a27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8b5c4a27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8b5c4a27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8b5c4a27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8b5c4a27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8b5c4a2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8b5c4a2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5e423209d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e423209d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c66f10d8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c66f10d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unity3d.com/2020.3/Documentation/Manual/index.html" TargetMode="External"/><Relationship Id="rId4" Type="http://schemas.openxmlformats.org/officeDocument/2006/relationships/hyperlink" Target="https://docs.unity3d.com/2020.3/Documentation/Manual/ExecutionOrder.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66" name="Shape 66"/>
        <p:cNvGrpSpPr/>
        <p:nvPr/>
      </p:nvGrpSpPr>
      <p:grpSpPr>
        <a:xfrm>
          <a:off x="0" y="0"/>
          <a:ext cx="0" cy="0"/>
          <a:chOff x="0" y="0"/>
          <a:chExt cx="0" cy="0"/>
        </a:xfrm>
      </p:grpSpPr>
      <p:sp>
        <p:nvSpPr>
          <p:cNvPr id="67" name="Google Shape;67;p13"/>
          <p:cNvSpPr txBox="1"/>
          <p:nvPr>
            <p:ph idx="4294967295" type="ctrTitle"/>
          </p:nvPr>
        </p:nvSpPr>
        <p:spPr>
          <a:xfrm>
            <a:off x="311700" y="1847200"/>
            <a:ext cx="8520600" cy="9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12121"/>
                </a:solidFill>
              </a:rPr>
              <a:t>Flocking</a:t>
            </a:r>
            <a:endParaRPr>
              <a:solidFill>
                <a:srgbClr val="212121"/>
              </a:solidFill>
              <a:latin typeface="Roboto"/>
              <a:ea typeface="Roboto"/>
              <a:cs typeface="Roboto"/>
              <a:sym typeface="Roboto"/>
            </a:endParaRPr>
          </a:p>
        </p:txBody>
      </p:sp>
      <p:sp>
        <p:nvSpPr>
          <p:cNvPr id="68" name="Google Shape;68;p13"/>
          <p:cNvSpPr txBox="1"/>
          <p:nvPr>
            <p:ph idx="4294967295" type="subTitle"/>
          </p:nvPr>
        </p:nvSpPr>
        <p:spPr>
          <a:xfrm>
            <a:off x="311700" y="2848925"/>
            <a:ext cx="8510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sz="1800"/>
          </a:p>
        </p:txBody>
      </p:sp>
      <p:cxnSp>
        <p:nvCxnSpPr>
          <p:cNvPr id="69" name="Google Shape;69;p13"/>
          <p:cNvCxnSpPr/>
          <p:nvPr/>
        </p:nvCxnSpPr>
        <p:spPr>
          <a:xfrm>
            <a:off x="318225" y="2794225"/>
            <a:ext cx="8510700" cy="0"/>
          </a:xfrm>
          <a:prstGeom prst="straightConnector1">
            <a:avLst/>
          </a:prstGeom>
          <a:noFill/>
          <a:ln cap="flat" cmpd="sng" w="9525">
            <a:solidFill>
              <a:schemeClr val="dk2"/>
            </a:solidFill>
            <a:prstDash val="solid"/>
            <a:round/>
            <a:headEnd len="med" w="med" type="none"/>
            <a:tailEnd len="med" w="med" type="none"/>
          </a:ln>
        </p:spPr>
      </p:cxnSp>
      <p:sp>
        <p:nvSpPr>
          <p:cNvPr id="70" name="Google Shape;70;p13"/>
          <p:cNvSpPr txBox="1"/>
          <p:nvPr/>
        </p:nvSpPr>
        <p:spPr>
          <a:xfrm>
            <a:off x="0" y="0"/>
            <a:ext cx="2916000" cy="17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Concordia University | COMP 476 - Lab</a:t>
            </a:r>
            <a:endParaRPr sz="1000">
              <a:solidFill>
                <a:srgbClr val="666666"/>
              </a:solidFill>
              <a:latin typeface="Roboto"/>
              <a:ea typeface="Roboto"/>
              <a:cs typeface="Roboto"/>
              <a:sym typeface="Roboto"/>
            </a:endParaRPr>
          </a:p>
        </p:txBody>
      </p:sp>
      <p:sp>
        <p:nvSpPr>
          <p:cNvPr id="71" name="Google Shape;71;p13"/>
          <p:cNvSpPr txBox="1"/>
          <p:nvPr/>
        </p:nvSpPr>
        <p:spPr>
          <a:xfrm>
            <a:off x="8718050" y="4862275"/>
            <a:ext cx="426000" cy="281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666666"/>
              </a:solidFill>
              <a:latin typeface="Roboto"/>
              <a:ea typeface="Roboto"/>
              <a:cs typeface="Roboto"/>
              <a:sym typeface="Roboto"/>
            </a:endParaRPr>
          </a:p>
        </p:txBody>
      </p:sp>
      <p:sp>
        <p:nvSpPr>
          <p:cNvPr id="72" name="Google Shape;72;p13"/>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76" name="Shape 76"/>
        <p:cNvGrpSpPr/>
        <p:nvPr/>
      </p:nvGrpSpPr>
      <p:grpSpPr>
        <a:xfrm>
          <a:off x="0" y="0"/>
          <a:ext cx="0" cy="0"/>
          <a:chOff x="0" y="0"/>
          <a:chExt cx="0" cy="0"/>
        </a:xfrm>
      </p:grpSpPr>
      <p:sp>
        <p:nvSpPr>
          <p:cNvPr id="77" name="Google Shape;77;p14"/>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Flocking</a:t>
            </a:r>
            <a:endParaRPr>
              <a:solidFill>
                <a:srgbClr val="F5F5F5"/>
              </a:solidFill>
            </a:endParaRPr>
          </a:p>
        </p:txBody>
      </p:sp>
      <p:sp>
        <p:nvSpPr>
          <p:cNvPr id="78" name="Google Shape;78;p14"/>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79" name="Google Shape;79;p14"/>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Flocking </a:t>
            </a:r>
            <a:r>
              <a:rPr lang="en" sz="1200">
                <a:latin typeface="Roboto"/>
                <a:ea typeface="Roboto"/>
                <a:cs typeface="Roboto"/>
                <a:sym typeface="Roboto"/>
              </a:rPr>
              <a:t>is a behavior very closely resembling shoals of fish or flocks of birds. We call an AI agent </a:t>
            </a:r>
            <a:r>
              <a:rPr lang="en" sz="1200">
                <a:latin typeface="Roboto"/>
                <a:ea typeface="Roboto"/>
                <a:cs typeface="Roboto"/>
                <a:sym typeface="Roboto"/>
              </a:rPr>
              <a:t>that</a:t>
            </a:r>
            <a:r>
              <a:rPr lang="en" sz="1200">
                <a:latin typeface="Roboto"/>
                <a:ea typeface="Roboto"/>
                <a:cs typeface="Roboto"/>
                <a:sym typeface="Roboto"/>
              </a:rPr>
              <a:t> is part of a flock a “</a:t>
            </a:r>
            <a:r>
              <a:rPr b="1" lang="en" sz="1200">
                <a:latin typeface="Roboto"/>
                <a:ea typeface="Roboto"/>
                <a:cs typeface="Roboto"/>
                <a:sym typeface="Roboto"/>
              </a:rPr>
              <a:t>boid</a:t>
            </a:r>
            <a:r>
              <a:rPr lang="en" sz="1200">
                <a:latin typeface="Roboto"/>
                <a:ea typeface="Roboto"/>
                <a:cs typeface="Roboto"/>
                <a:sym typeface="Roboto"/>
              </a:rPr>
              <a:t>” (bird-like object). All the boids in a flock can be moving in one direction at one moment, and then the next moment the tip of the flock formation can turn and the rest of the flock will follow as a wave of turning boids propagates through the flock.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Craig Reynolds’ implementation is leaderless in that no one boid actually leads the flock; in a sense they all individually sort of follow the group, which seems to have a mind of its own. The motion Reynolds’ flocking algorithm generated is quite impressive. Even more impressive is the fact that this behavior is the result of three simple rules: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Cohesion</a:t>
            </a:r>
            <a:r>
              <a:rPr lang="en" sz="1200">
                <a:latin typeface="Roboto"/>
                <a:ea typeface="Roboto"/>
                <a:cs typeface="Roboto"/>
                <a:sym typeface="Roboto"/>
              </a:rPr>
              <a:t>: Have each unit steer toward the average position of its neighbors.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Alignment</a:t>
            </a:r>
            <a:r>
              <a:rPr lang="en" sz="1200">
                <a:latin typeface="Roboto"/>
                <a:ea typeface="Roboto"/>
                <a:cs typeface="Roboto"/>
                <a:sym typeface="Roboto"/>
              </a:rPr>
              <a:t>: Have each unit steer so as to align itself to the average heading of its neighbors.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Avoidance</a:t>
            </a:r>
            <a:r>
              <a:rPr lang="en" sz="1200">
                <a:latin typeface="Roboto"/>
                <a:ea typeface="Roboto"/>
                <a:cs typeface="Roboto"/>
                <a:sym typeface="Roboto"/>
              </a:rPr>
              <a:t>: Have each unit steer to avoid hitting its neighbors.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It’s clear from these three rules that each unit must be able to </a:t>
            </a:r>
            <a:r>
              <a:rPr b="1" lang="en" sz="1200">
                <a:latin typeface="Roboto"/>
                <a:ea typeface="Roboto"/>
                <a:cs typeface="Roboto"/>
                <a:sym typeface="Roboto"/>
              </a:rPr>
              <a:t>steer</a:t>
            </a:r>
            <a:r>
              <a:rPr lang="en" sz="1200">
                <a:latin typeface="Roboto"/>
                <a:ea typeface="Roboto"/>
                <a:cs typeface="Roboto"/>
                <a:sym typeface="Roboto"/>
              </a:rPr>
              <a:t>, for example, by application of steering forces.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Furthermore, each unit must be </a:t>
            </a:r>
            <a:r>
              <a:rPr b="1" lang="en" sz="1200">
                <a:latin typeface="Roboto"/>
                <a:ea typeface="Roboto"/>
                <a:cs typeface="Roboto"/>
                <a:sym typeface="Roboto"/>
              </a:rPr>
              <a:t>aware </a:t>
            </a:r>
            <a:r>
              <a:rPr lang="en" sz="1200">
                <a:latin typeface="Roboto"/>
                <a:ea typeface="Roboto"/>
                <a:cs typeface="Roboto"/>
                <a:sym typeface="Roboto"/>
              </a:rPr>
              <a:t>of its local surroundings, it has to know where its </a:t>
            </a:r>
            <a:r>
              <a:rPr b="1" lang="en" sz="1200">
                <a:latin typeface="Roboto"/>
                <a:ea typeface="Roboto"/>
                <a:cs typeface="Roboto"/>
                <a:sym typeface="Roboto"/>
              </a:rPr>
              <a:t>neighbors </a:t>
            </a:r>
            <a:r>
              <a:rPr lang="en" sz="1200">
                <a:latin typeface="Roboto"/>
                <a:ea typeface="Roboto"/>
                <a:cs typeface="Roboto"/>
                <a:sym typeface="Roboto"/>
              </a:rPr>
              <a:t>are located, where they’re headed and how close they are to it. </a:t>
            </a:r>
            <a:endParaRPr sz="1200">
              <a:latin typeface="Roboto"/>
              <a:ea typeface="Roboto"/>
              <a:cs typeface="Roboto"/>
              <a:sym typeface="Roboto"/>
            </a:endParaRPr>
          </a:p>
        </p:txBody>
      </p:sp>
      <p:sp>
        <p:nvSpPr>
          <p:cNvPr id="80" name="Google Shape;80;p14"/>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Neighbor Awareness</a:t>
            </a:r>
            <a:endParaRPr>
              <a:solidFill>
                <a:srgbClr val="F5F5F5"/>
              </a:solidFill>
            </a:endParaRPr>
          </a:p>
        </p:txBody>
      </p:sp>
      <p:sp>
        <p:nvSpPr>
          <p:cNvPr id="86" name="Google Shape;86;p15"/>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87" name="Google Shape;87;p15"/>
          <p:cNvSpPr txBox="1"/>
          <p:nvPr/>
        </p:nvSpPr>
        <p:spPr>
          <a:xfrm>
            <a:off x="50" y="647700"/>
            <a:ext cx="9144000" cy="18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In order for an agent to be aware of its neighbors, we need to first determine what a neighbor is or more specifically how we are going to detect our neighbors. To what extent is each unit aware of its neighbors?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Basically, each unit is aware of its local surroundings, meaning that it knows the average location, heading, and separation between it and the other units in the group in its immediate vicinity. The unit does not necessarily know what the entire group is doing at any given time.</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4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 way that we detect the local neighbors of a given agent is by using a field of view with a limited distance. Note that some flocking algorithms use a 360-degree field of view because it is easier to implement, however this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will affect the quality of the resulting flocking behavior.</a:t>
            </a:r>
            <a:endParaRPr sz="1200">
              <a:latin typeface="Roboto"/>
              <a:ea typeface="Roboto"/>
              <a:cs typeface="Roboto"/>
              <a:sym typeface="Roboto"/>
            </a:endParaRPr>
          </a:p>
        </p:txBody>
      </p:sp>
      <p:pic>
        <p:nvPicPr>
          <p:cNvPr id="88" name="Google Shape;88;p15"/>
          <p:cNvPicPr preferRelativeResize="0"/>
          <p:nvPr/>
        </p:nvPicPr>
        <p:blipFill>
          <a:blip r:embed="rId3">
            <a:alphaModFix/>
          </a:blip>
          <a:stretch>
            <a:fillRect/>
          </a:stretch>
        </p:blipFill>
        <p:spPr>
          <a:xfrm>
            <a:off x="6857425" y="2091500"/>
            <a:ext cx="2286650" cy="1868350"/>
          </a:xfrm>
          <a:prstGeom prst="rect">
            <a:avLst/>
          </a:prstGeom>
          <a:noFill/>
          <a:ln cap="flat" cmpd="sng" w="9525">
            <a:solidFill>
              <a:schemeClr val="dk2"/>
            </a:solidFill>
            <a:prstDash val="solid"/>
            <a:round/>
            <a:headEnd len="sm" w="sm" type="none"/>
            <a:tailEnd len="sm" w="sm" type="none"/>
          </a:ln>
        </p:spPr>
      </p:pic>
      <p:sp>
        <p:nvSpPr>
          <p:cNvPr id="89" name="Google Shape;89;p15"/>
          <p:cNvSpPr txBox="1"/>
          <p:nvPr/>
        </p:nvSpPr>
        <p:spPr>
          <a:xfrm>
            <a:off x="50" y="2479800"/>
            <a:ext cx="6857400" cy="14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A more common implementation for the field of view is to use a </a:t>
            </a:r>
            <a:r>
              <a:rPr b="1" lang="en" sz="1200">
                <a:latin typeface="Roboto"/>
                <a:ea typeface="Roboto"/>
                <a:cs typeface="Roboto"/>
                <a:sym typeface="Roboto"/>
              </a:rPr>
              <a:t>visibility arc of radius r</a:t>
            </a:r>
            <a:r>
              <a:rPr lang="en" sz="1200">
                <a:latin typeface="Roboto"/>
                <a:ea typeface="Roboto"/>
                <a:cs typeface="Roboto"/>
                <a:sym typeface="Roboto"/>
              </a:rPr>
              <a:t> around the given unit. The unit can see all other units that fall within that arc. The visible units are used when applying the flocking rules; all the other units are ignored. The visibility arc is defined by two parameters, b</a:t>
            </a:r>
            <a:r>
              <a:rPr lang="en" sz="1200">
                <a:latin typeface="Roboto"/>
                <a:ea typeface="Roboto"/>
                <a:cs typeface="Roboto"/>
                <a:sym typeface="Roboto"/>
              </a:rPr>
              <a:t>oth affect the resulting flocking motion, and you can tune them to fit your needs</a:t>
            </a:r>
            <a:r>
              <a:rPr lang="en" sz="1200">
                <a:latin typeface="Roboto"/>
                <a:ea typeface="Roboto"/>
                <a:cs typeface="Roboto"/>
                <a:sym typeface="Roboto"/>
              </a:rPr>
              <a: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The </a:t>
            </a:r>
            <a:r>
              <a:rPr b="1" lang="en" sz="1200">
                <a:latin typeface="Roboto"/>
                <a:ea typeface="Roboto"/>
                <a:cs typeface="Roboto"/>
                <a:sym typeface="Roboto"/>
              </a:rPr>
              <a:t>arc radius, r</a:t>
            </a:r>
            <a:r>
              <a:rPr lang="en" sz="1200">
                <a:latin typeface="Roboto"/>
                <a:ea typeface="Roboto"/>
                <a:cs typeface="Roboto"/>
                <a:sym typeface="Roboto"/>
              </a:rPr>
              <a:t> measures the visible distance of the field of view.</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The </a:t>
            </a:r>
            <a:r>
              <a:rPr b="1" lang="en" sz="1200">
                <a:latin typeface="Roboto"/>
                <a:ea typeface="Roboto"/>
                <a:cs typeface="Roboto"/>
                <a:sym typeface="Roboto"/>
              </a:rPr>
              <a:t>angle, θ</a:t>
            </a:r>
            <a:r>
              <a:rPr lang="en" sz="1200">
                <a:latin typeface="Roboto"/>
                <a:ea typeface="Roboto"/>
                <a:cs typeface="Roboto"/>
                <a:sym typeface="Roboto"/>
              </a:rPr>
              <a:t> measures the width of the field of view.</a:t>
            </a:r>
            <a:endParaRPr/>
          </a:p>
        </p:txBody>
      </p:sp>
      <p:sp>
        <p:nvSpPr>
          <p:cNvPr id="90" name="Google Shape;90;p15"/>
          <p:cNvSpPr txBox="1"/>
          <p:nvPr/>
        </p:nvSpPr>
        <p:spPr>
          <a:xfrm>
            <a:off x="50" y="3959950"/>
            <a:ext cx="6857400" cy="11835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In general, a larger radius will allow the unit to see more of the group, which results in a more cohesive flock. That is, the flock tends to splinter into smaller flocks less often because each unit can see where most or all of the units are and steer accordingly.</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In general, a wider angle results in relatively well formed flocks. A narrow angle results in flocks that tend to look more like a line of ants walking along a path.</a:t>
            </a:r>
            <a:endParaRPr sz="1200">
              <a:latin typeface="Roboto"/>
              <a:ea typeface="Roboto"/>
              <a:cs typeface="Roboto"/>
              <a:sym typeface="Roboto"/>
            </a:endParaRPr>
          </a:p>
        </p:txBody>
      </p:sp>
      <p:pic>
        <p:nvPicPr>
          <p:cNvPr id="91" name="Google Shape;91;p15"/>
          <p:cNvPicPr preferRelativeResize="0"/>
          <p:nvPr/>
        </p:nvPicPr>
        <p:blipFill>
          <a:blip r:embed="rId4">
            <a:alphaModFix/>
          </a:blip>
          <a:stretch>
            <a:fillRect/>
          </a:stretch>
        </p:blipFill>
        <p:spPr>
          <a:xfrm>
            <a:off x="6857427" y="3959850"/>
            <a:ext cx="2286649" cy="1183500"/>
          </a:xfrm>
          <a:prstGeom prst="rect">
            <a:avLst/>
          </a:prstGeom>
          <a:noFill/>
          <a:ln cap="flat" cmpd="sng" w="9525">
            <a:solidFill>
              <a:schemeClr val="dk2"/>
            </a:solidFill>
            <a:prstDash val="solid"/>
            <a:round/>
            <a:headEnd len="sm" w="sm" type="none"/>
            <a:tailEnd len="sm" w="sm" type="none"/>
          </a:ln>
        </p:spPr>
      </p:pic>
      <p:sp>
        <p:nvSpPr>
          <p:cNvPr id="92" name="Google Shape;92;p15"/>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96" name="Shape 96"/>
        <p:cNvGrpSpPr/>
        <p:nvPr/>
      </p:nvGrpSpPr>
      <p:grpSpPr>
        <a:xfrm>
          <a:off x="0" y="0"/>
          <a:ext cx="0" cy="0"/>
          <a:chOff x="0" y="0"/>
          <a:chExt cx="0" cy="0"/>
        </a:xfrm>
      </p:grpSpPr>
      <p:sp>
        <p:nvSpPr>
          <p:cNvPr id="97" name="Google Shape;97;p16"/>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Cohesion</a:t>
            </a:r>
            <a:endParaRPr>
              <a:solidFill>
                <a:srgbClr val="F5F5F5"/>
              </a:solidFill>
            </a:endParaRPr>
          </a:p>
        </p:txBody>
      </p:sp>
      <p:sp>
        <p:nvSpPr>
          <p:cNvPr id="98" name="Google Shape;98;p16"/>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99" name="Google Shape;99;p16"/>
          <p:cNvSpPr txBox="1"/>
          <p:nvPr/>
        </p:nvSpPr>
        <p:spPr>
          <a:xfrm>
            <a:off x="50" y="647700"/>
            <a:ext cx="9144000" cy="16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Cohesion </a:t>
            </a:r>
            <a:r>
              <a:rPr lang="en" sz="1200">
                <a:latin typeface="Roboto"/>
                <a:ea typeface="Roboto"/>
                <a:cs typeface="Roboto"/>
                <a:sym typeface="Roboto"/>
              </a:rPr>
              <a:t>implies that we want all the units to </a:t>
            </a:r>
            <a:r>
              <a:rPr b="1" lang="en" sz="1200">
                <a:latin typeface="Roboto"/>
                <a:ea typeface="Roboto"/>
                <a:cs typeface="Roboto"/>
                <a:sym typeface="Roboto"/>
              </a:rPr>
              <a:t>stay together</a:t>
            </a:r>
            <a:r>
              <a:rPr lang="en" sz="1200">
                <a:latin typeface="Roboto"/>
                <a:ea typeface="Roboto"/>
                <a:cs typeface="Roboto"/>
                <a:sym typeface="Roboto"/>
              </a:rPr>
              <a:t> in a group. We don’t want each unit breaking from the group and going its separate way. To satisfy this rule, each unit should </a:t>
            </a:r>
            <a:r>
              <a:rPr b="1" lang="en" sz="1200">
                <a:latin typeface="Roboto"/>
                <a:ea typeface="Roboto"/>
                <a:cs typeface="Roboto"/>
                <a:sym typeface="Roboto"/>
              </a:rPr>
              <a:t>steer toward the average position of its neighbors</a:t>
            </a:r>
            <a:r>
              <a:rPr lang="en" sz="1200">
                <a:latin typeface="Roboto"/>
                <a:ea typeface="Roboto"/>
                <a:cs typeface="Roboto"/>
                <a:sym typeface="Roboto"/>
              </a:rPr>
              <a:t>. The figure on the bottom right illustrates a unit surrounded by several neighbors.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4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 average position of neighbors is fairly easy to calculate. Once the neighbors have been identified, their average position is the vector sum of their respective positions divided by the total number of neighbors (a scalar). The result is a vector representing their average position.</a:t>
            </a:r>
            <a:endParaRPr sz="1200">
              <a:latin typeface="Roboto"/>
              <a:ea typeface="Roboto"/>
              <a:cs typeface="Roboto"/>
              <a:sym typeface="Roboto"/>
            </a:endParaRPr>
          </a:p>
        </p:txBody>
      </p:sp>
      <p:pic>
        <p:nvPicPr>
          <p:cNvPr id="100" name="Google Shape;100;p16"/>
          <p:cNvPicPr preferRelativeResize="0"/>
          <p:nvPr/>
        </p:nvPicPr>
        <p:blipFill>
          <a:blip r:embed="rId3">
            <a:alphaModFix/>
          </a:blip>
          <a:stretch>
            <a:fillRect/>
          </a:stretch>
        </p:blipFill>
        <p:spPr>
          <a:xfrm>
            <a:off x="6174128" y="2289900"/>
            <a:ext cx="2969872" cy="2853600"/>
          </a:xfrm>
          <a:prstGeom prst="rect">
            <a:avLst/>
          </a:prstGeom>
          <a:noFill/>
          <a:ln>
            <a:noFill/>
          </a:ln>
        </p:spPr>
      </p:pic>
      <p:pic>
        <p:nvPicPr>
          <p:cNvPr id="101" name="Google Shape;101;p16"/>
          <p:cNvPicPr preferRelativeResize="0"/>
          <p:nvPr/>
        </p:nvPicPr>
        <p:blipFill>
          <a:blip r:embed="rId4">
            <a:alphaModFix/>
          </a:blip>
          <a:stretch>
            <a:fillRect/>
          </a:stretch>
        </p:blipFill>
        <p:spPr>
          <a:xfrm>
            <a:off x="50" y="2289900"/>
            <a:ext cx="6030703" cy="2853600"/>
          </a:xfrm>
          <a:prstGeom prst="rect">
            <a:avLst/>
          </a:prstGeom>
          <a:noFill/>
          <a:ln>
            <a:noFill/>
          </a:ln>
        </p:spPr>
      </p:pic>
      <p:sp>
        <p:nvSpPr>
          <p:cNvPr id="102" name="Google Shape;102;p16"/>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06" name="Shape 106"/>
        <p:cNvGrpSpPr/>
        <p:nvPr/>
      </p:nvGrpSpPr>
      <p:grpSpPr>
        <a:xfrm>
          <a:off x="0" y="0"/>
          <a:ext cx="0" cy="0"/>
          <a:chOff x="0" y="0"/>
          <a:chExt cx="0" cy="0"/>
        </a:xfrm>
      </p:grpSpPr>
      <p:sp>
        <p:nvSpPr>
          <p:cNvPr id="107" name="Google Shape;107;p17"/>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Alignment</a:t>
            </a:r>
            <a:endParaRPr>
              <a:solidFill>
                <a:srgbClr val="F5F5F5"/>
              </a:solidFill>
            </a:endParaRPr>
          </a:p>
        </p:txBody>
      </p:sp>
      <p:sp>
        <p:nvSpPr>
          <p:cNvPr id="108" name="Google Shape;108;p17"/>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09" name="Google Shape;109;p17"/>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Alignment </a:t>
            </a:r>
            <a:r>
              <a:rPr lang="en" sz="1200">
                <a:latin typeface="Roboto"/>
                <a:ea typeface="Roboto"/>
                <a:cs typeface="Roboto"/>
                <a:sym typeface="Roboto"/>
              </a:rPr>
              <a:t>implies that we want all the units in a flock to </a:t>
            </a:r>
            <a:r>
              <a:rPr b="1" lang="en" sz="1200">
                <a:latin typeface="Roboto"/>
                <a:ea typeface="Roboto"/>
                <a:cs typeface="Roboto"/>
                <a:sym typeface="Roboto"/>
              </a:rPr>
              <a:t>head in generally the same direction</a:t>
            </a:r>
            <a:r>
              <a:rPr lang="en" sz="1200">
                <a:latin typeface="Roboto"/>
                <a:ea typeface="Roboto"/>
                <a:cs typeface="Roboto"/>
                <a:sym typeface="Roboto"/>
              </a:rPr>
              <a:t>. To satisfy this rule, each unit should steer so as to try to assume a heading equal to </a:t>
            </a:r>
            <a:r>
              <a:rPr b="1" lang="en" sz="1200">
                <a:latin typeface="Roboto"/>
                <a:ea typeface="Roboto"/>
                <a:cs typeface="Roboto"/>
                <a:sym typeface="Roboto"/>
              </a:rPr>
              <a:t>the average heading of its neighbors</a:t>
            </a:r>
            <a:r>
              <a:rPr lang="en" sz="1200">
                <a:latin typeface="Roboto"/>
                <a:ea typeface="Roboto"/>
                <a:cs typeface="Roboto"/>
                <a:sym typeface="Roboto"/>
              </a:rPr>
              <a:t>. Referring to the figure in the bottom right, the bold unit in the center is moving along a given heading indicated by the bold arrow attached to it. The light, dashed vector attached to it represents the average heading of its neighbors. Therefore, for this example, the bold unit needs to steer toward the right.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In Unity, we can use each unit’s forward vector to determine its heading but generally it’s better to use the unit’s current velocity. </a:t>
            </a:r>
            <a:endParaRPr sz="1200">
              <a:latin typeface="Roboto"/>
              <a:ea typeface="Roboto"/>
              <a:cs typeface="Roboto"/>
              <a:sym typeface="Roboto"/>
            </a:endParaRPr>
          </a:p>
        </p:txBody>
      </p:sp>
      <p:pic>
        <p:nvPicPr>
          <p:cNvPr id="110" name="Google Shape;110;p17"/>
          <p:cNvPicPr preferRelativeResize="0"/>
          <p:nvPr/>
        </p:nvPicPr>
        <p:blipFill>
          <a:blip r:embed="rId3">
            <a:alphaModFix/>
          </a:blip>
          <a:stretch>
            <a:fillRect/>
          </a:stretch>
        </p:blipFill>
        <p:spPr>
          <a:xfrm>
            <a:off x="6120250" y="1964684"/>
            <a:ext cx="3023750" cy="2905366"/>
          </a:xfrm>
          <a:prstGeom prst="rect">
            <a:avLst/>
          </a:prstGeom>
          <a:noFill/>
          <a:ln>
            <a:noFill/>
          </a:ln>
        </p:spPr>
      </p:pic>
      <p:pic>
        <p:nvPicPr>
          <p:cNvPr id="111" name="Google Shape;111;p17"/>
          <p:cNvPicPr preferRelativeResize="0"/>
          <p:nvPr/>
        </p:nvPicPr>
        <p:blipFill>
          <a:blip r:embed="rId4">
            <a:alphaModFix/>
          </a:blip>
          <a:stretch>
            <a:fillRect/>
          </a:stretch>
        </p:blipFill>
        <p:spPr>
          <a:xfrm>
            <a:off x="0" y="1964675"/>
            <a:ext cx="6120251" cy="3178825"/>
          </a:xfrm>
          <a:prstGeom prst="rect">
            <a:avLst/>
          </a:prstGeom>
          <a:noFill/>
          <a:ln>
            <a:noFill/>
          </a:ln>
        </p:spPr>
      </p:pic>
      <p:sp>
        <p:nvSpPr>
          <p:cNvPr id="112" name="Google Shape;112;p17"/>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16" name="Shape 116"/>
        <p:cNvGrpSpPr/>
        <p:nvPr/>
      </p:nvGrpSpPr>
      <p:grpSpPr>
        <a:xfrm>
          <a:off x="0" y="0"/>
          <a:ext cx="0" cy="0"/>
          <a:chOff x="0" y="0"/>
          <a:chExt cx="0" cy="0"/>
        </a:xfrm>
      </p:grpSpPr>
      <p:sp>
        <p:nvSpPr>
          <p:cNvPr id="117" name="Google Shape;117;p18"/>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Avoidance</a:t>
            </a:r>
            <a:endParaRPr>
              <a:solidFill>
                <a:srgbClr val="F5F5F5"/>
              </a:solidFill>
            </a:endParaRPr>
          </a:p>
        </p:txBody>
      </p:sp>
      <p:sp>
        <p:nvSpPr>
          <p:cNvPr id="118" name="Google Shape;118;p18"/>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19" name="Google Shape;119;p18"/>
          <p:cNvSpPr txBox="1"/>
          <p:nvPr/>
        </p:nvSpPr>
        <p:spPr>
          <a:xfrm>
            <a:off x="50" y="647700"/>
            <a:ext cx="9144000" cy="173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Avoidance </a:t>
            </a:r>
            <a:r>
              <a:rPr lang="en" sz="1200">
                <a:latin typeface="Roboto"/>
                <a:ea typeface="Roboto"/>
                <a:cs typeface="Roboto"/>
                <a:sym typeface="Roboto"/>
              </a:rPr>
              <a:t>implies that we want the units to </a:t>
            </a:r>
            <a:r>
              <a:rPr b="1" lang="en" sz="1200">
                <a:latin typeface="Roboto"/>
                <a:ea typeface="Roboto"/>
                <a:cs typeface="Roboto"/>
                <a:sym typeface="Roboto"/>
              </a:rPr>
              <a:t>maintain some minimum distance away from each other</a:t>
            </a:r>
            <a:r>
              <a:rPr lang="en" sz="1200">
                <a:latin typeface="Roboto"/>
                <a:ea typeface="Roboto"/>
                <a:cs typeface="Roboto"/>
                <a:sym typeface="Roboto"/>
              </a:rPr>
              <a:t>, even though they might be trying to get closer to each other as a result of the cohesion and alignment rules. We don’t want the units running into each other or, worse yet, coalescing at the same position. Therefore, we’ll enforce avoidance by requiring the units to </a:t>
            </a:r>
            <a:r>
              <a:rPr b="1" lang="en" sz="1200">
                <a:latin typeface="Roboto"/>
                <a:ea typeface="Roboto"/>
                <a:cs typeface="Roboto"/>
                <a:sym typeface="Roboto"/>
              </a:rPr>
              <a:t>steer away from any neighbor that is within view</a:t>
            </a:r>
            <a:r>
              <a:rPr lang="en" sz="1200">
                <a:latin typeface="Roboto"/>
                <a:ea typeface="Roboto"/>
                <a:cs typeface="Roboto"/>
                <a:sym typeface="Roboto"/>
              </a:rPr>
              <a:t> and </a:t>
            </a:r>
            <a:r>
              <a:rPr b="1" lang="en" sz="1200">
                <a:latin typeface="Roboto"/>
                <a:ea typeface="Roboto"/>
                <a:cs typeface="Roboto"/>
                <a:sym typeface="Roboto"/>
              </a:rPr>
              <a:t>within a minimum distance (avoidance radius)</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When comparing the magnitude of the vector going from neighbor to our self with the </a:t>
            </a:r>
            <a:r>
              <a:rPr lang="en" sz="1200">
                <a:latin typeface="Roboto"/>
                <a:ea typeface="Roboto"/>
                <a:cs typeface="Roboto"/>
                <a:sym typeface="Roboto"/>
              </a:rPr>
              <a:t>avoidance</a:t>
            </a:r>
            <a:r>
              <a:rPr lang="en" sz="1200">
                <a:latin typeface="Roboto"/>
                <a:ea typeface="Roboto"/>
                <a:cs typeface="Roboto"/>
                <a:sym typeface="Roboto"/>
              </a:rPr>
              <a:t> radius, it is better to just compare the squared magnitude with the square of the </a:t>
            </a:r>
            <a:r>
              <a:rPr lang="en" sz="1200">
                <a:latin typeface="Roboto"/>
                <a:ea typeface="Roboto"/>
                <a:cs typeface="Roboto"/>
                <a:sym typeface="Roboto"/>
              </a:rPr>
              <a:t>avoidance radius. This avoids having to calculate the normal magnitude which requires us to do a square root (more expensive).</a:t>
            </a:r>
            <a:endParaRPr sz="1200">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6268989" y="2381050"/>
            <a:ext cx="2875011" cy="2762450"/>
          </a:xfrm>
          <a:prstGeom prst="rect">
            <a:avLst/>
          </a:prstGeom>
          <a:noFill/>
          <a:ln>
            <a:noFill/>
          </a:ln>
        </p:spPr>
      </p:pic>
      <p:pic>
        <p:nvPicPr>
          <p:cNvPr id="121" name="Google Shape;121;p18"/>
          <p:cNvPicPr preferRelativeResize="0"/>
          <p:nvPr/>
        </p:nvPicPr>
        <p:blipFill>
          <a:blip r:embed="rId4">
            <a:alphaModFix/>
          </a:blip>
          <a:stretch>
            <a:fillRect/>
          </a:stretch>
        </p:blipFill>
        <p:spPr>
          <a:xfrm>
            <a:off x="0" y="2381050"/>
            <a:ext cx="6237993" cy="2762450"/>
          </a:xfrm>
          <a:prstGeom prst="rect">
            <a:avLst/>
          </a:prstGeom>
          <a:noFill/>
          <a:ln>
            <a:noFill/>
          </a:ln>
        </p:spPr>
      </p:pic>
      <p:sp>
        <p:nvSpPr>
          <p:cNvPr id="122" name="Google Shape;122;p18"/>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Tasks</a:t>
            </a:r>
            <a:endParaRPr>
              <a:solidFill>
                <a:srgbClr val="F5F5F5"/>
              </a:solidFill>
            </a:endParaRPr>
          </a:p>
        </p:txBody>
      </p:sp>
      <p:sp>
        <p:nvSpPr>
          <p:cNvPr id="128" name="Google Shape;128;p19"/>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29" name="Google Shape;129;p19"/>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Flocking Behaviors</a:t>
            </a:r>
            <a:endParaRPr b="1">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Using the provided scripts, implement the following flocking behaviors. The behaviors should be implemented locally to each agent and can either use kinematic or dynamic movement (up to you).</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Cohesion : </a:t>
            </a:r>
            <a:r>
              <a:rPr lang="en" sz="1200">
                <a:latin typeface="Roboto"/>
                <a:ea typeface="Roboto"/>
                <a:cs typeface="Roboto"/>
                <a:sym typeface="Roboto"/>
              </a:rPr>
              <a:t>Have each unit steer toward the average position of its neighbors.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Alignment : </a:t>
            </a:r>
            <a:r>
              <a:rPr lang="en" sz="1200">
                <a:latin typeface="Roboto"/>
                <a:ea typeface="Roboto"/>
                <a:cs typeface="Roboto"/>
                <a:sym typeface="Roboto"/>
              </a:rPr>
              <a:t>Have each unit steer so as to align itself to the average heading of its neighbors.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Avoidance : </a:t>
            </a:r>
            <a:r>
              <a:rPr lang="en" sz="1200">
                <a:latin typeface="Roboto"/>
                <a:ea typeface="Roboto"/>
                <a:cs typeface="Roboto"/>
                <a:sym typeface="Roboto"/>
              </a:rPr>
              <a:t>Have each unit steer to avoid hitting its neighbors.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Seek : </a:t>
            </a:r>
            <a:r>
              <a:rPr lang="en" sz="1200">
                <a:latin typeface="Roboto"/>
                <a:ea typeface="Roboto"/>
                <a:cs typeface="Roboto"/>
                <a:sym typeface="Roboto"/>
              </a:rPr>
              <a:t>Have each unit steer towards a given target.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You will have to play with the settings (cohesionFactor, avoidanceFactor, seekSpeed) and thus they should be used in your algorithms.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If you have the time, you can also try to implement the following:</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“Birds of a feather, flock together!” : </a:t>
            </a:r>
            <a:r>
              <a:rPr lang="en" sz="1200">
                <a:latin typeface="Roboto"/>
                <a:ea typeface="Roboto"/>
                <a:cs typeface="Roboto"/>
                <a:sym typeface="Roboto"/>
              </a:rPr>
              <a:t>Have more than one flock in the scene at the same time. Each flock should disregard neighbors of another and only take into consideration boids of the same flock.</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Obstacle avoidance : Add more rocks to the scene. Have the boids avoid colliding with the added rocks.</a:t>
            </a:r>
            <a:endParaRPr sz="1200">
              <a:latin typeface="Roboto"/>
              <a:ea typeface="Roboto"/>
              <a:cs typeface="Roboto"/>
              <a:sym typeface="Roboto"/>
            </a:endParaRPr>
          </a:p>
        </p:txBody>
      </p:sp>
      <p:sp>
        <p:nvSpPr>
          <p:cNvPr id="130" name="Google Shape;130;p19"/>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34" name="Shape 134"/>
        <p:cNvGrpSpPr/>
        <p:nvPr/>
      </p:nvGrpSpPr>
      <p:grpSpPr>
        <a:xfrm>
          <a:off x="0" y="0"/>
          <a:ext cx="0" cy="0"/>
          <a:chOff x="0" y="0"/>
          <a:chExt cx="0" cy="0"/>
        </a:xfrm>
      </p:grpSpPr>
      <p:sp>
        <p:nvSpPr>
          <p:cNvPr id="135" name="Google Shape;135;p20"/>
          <p:cNvSpPr txBox="1"/>
          <p:nvPr/>
        </p:nvSpPr>
        <p:spPr>
          <a:xfrm>
            <a:off x="0" y="0"/>
            <a:ext cx="2545800" cy="18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36" name="Google Shape;136;p20"/>
          <p:cNvSpPr txBox="1"/>
          <p:nvPr/>
        </p:nvSpPr>
        <p:spPr>
          <a:xfrm>
            <a:off x="8718050" y="4955400"/>
            <a:ext cx="4260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666666"/>
              </a:solidFill>
              <a:latin typeface="Roboto"/>
              <a:ea typeface="Roboto"/>
              <a:cs typeface="Roboto"/>
              <a:sym typeface="Roboto"/>
            </a:endParaRPr>
          </a:p>
        </p:txBody>
      </p:sp>
      <p:sp>
        <p:nvSpPr>
          <p:cNvPr id="137" name="Google Shape;137;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38" name="Google Shape;138;p20"/>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42" name="Shape 142"/>
        <p:cNvGrpSpPr/>
        <p:nvPr/>
      </p:nvGrpSpPr>
      <p:grpSpPr>
        <a:xfrm>
          <a:off x="0" y="0"/>
          <a:ext cx="0" cy="0"/>
          <a:chOff x="0" y="0"/>
          <a:chExt cx="0" cy="0"/>
        </a:xfrm>
      </p:grpSpPr>
      <p:sp>
        <p:nvSpPr>
          <p:cNvPr id="143" name="Google Shape;143;p21"/>
          <p:cNvSpPr txBox="1"/>
          <p:nvPr/>
        </p:nvSpPr>
        <p:spPr>
          <a:xfrm>
            <a:off x="0" y="0"/>
            <a:ext cx="2545800" cy="18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44" name="Google Shape;144;p21"/>
          <p:cNvSpPr txBox="1"/>
          <p:nvPr/>
        </p:nvSpPr>
        <p:spPr>
          <a:xfrm>
            <a:off x="8718050" y="4955400"/>
            <a:ext cx="4260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666666"/>
              </a:solidFill>
              <a:latin typeface="Roboto"/>
              <a:ea typeface="Roboto"/>
              <a:cs typeface="Roboto"/>
              <a:sym typeface="Roboto"/>
            </a:endParaRPr>
          </a:p>
        </p:txBody>
      </p:sp>
      <p:sp>
        <p:nvSpPr>
          <p:cNvPr id="145" name="Google Shape;145;p21"/>
          <p:cNvSpPr txBox="1"/>
          <p:nvPr>
            <p:ph type="title"/>
          </p:nvPr>
        </p:nvSpPr>
        <p:spPr>
          <a:xfrm>
            <a:off x="0" y="188100"/>
            <a:ext cx="9144000" cy="476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5F5F5"/>
                </a:solidFill>
              </a:rPr>
              <a:t>Other Links</a:t>
            </a:r>
            <a:endParaRPr/>
          </a:p>
          <a:p>
            <a:pPr indent="0" lvl="0" marL="0" rtl="0" algn="ctr">
              <a:spcBef>
                <a:spcPts val="0"/>
              </a:spcBef>
              <a:spcAft>
                <a:spcPts val="0"/>
              </a:spcAft>
              <a:buNone/>
            </a:pPr>
            <a:r>
              <a:rPr lang="en" sz="1600" u="sng">
                <a:solidFill>
                  <a:schemeClr val="hlink"/>
                </a:solidFill>
                <a:hlinkClick r:id="rId3"/>
              </a:rPr>
              <a:t>https://docs.unity3d.com/2020.3/Documentation/Manual/index.html</a:t>
            </a:r>
            <a:endParaRPr sz="1600">
              <a:solidFill>
                <a:srgbClr val="F5F5F5"/>
              </a:solidFill>
            </a:endParaRPr>
          </a:p>
          <a:p>
            <a:pPr indent="0" lvl="0" marL="0" rtl="0" algn="ctr">
              <a:spcBef>
                <a:spcPts val="0"/>
              </a:spcBef>
              <a:spcAft>
                <a:spcPts val="0"/>
              </a:spcAft>
              <a:buNone/>
            </a:pPr>
            <a:r>
              <a:rPr lang="en" sz="1600" u="sng">
                <a:solidFill>
                  <a:schemeClr val="hlink"/>
                </a:solidFill>
                <a:hlinkClick r:id="rId4"/>
              </a:rPr>
              <a:t>https://docs.unity3d.com/2020.3/Documentation/Manual/ExecutionOrder.html</a:t>
            </a:r>
            <a:endParaRPr sz="1600">
              <a:solidFill>
                <a:srgbClr val="F5F5F5"/>
              </a:solidFill>
            </a:endParaRPr>
          </a:p>
        </p:txBody>
      </p:sp>
      <p:sp>
        <p:nvSpPr>
          <p:cNvPr id="146" name="Google Shape;146;p21"/>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