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95a2e6d7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95a2e6d7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b51991de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b51991de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b51991de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b51991de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8b3800ab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8b3800ab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8b3800ab0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8b3800ab0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8b5c4a2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8b5c4a2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75e423209d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5e423209d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6c66f10d8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c66f10d8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s://www.gamedeveloper.com/programming/gdc-2005-proceeding-handling-complexity-in-the-i-halo-2-i-a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docs.unity3d.com/2020.3/Documentation/Manual/index.html" TargetMode="External"/><Relationship Id="rId4" Type="http://schemas.openxmlformats.org/officeDocument/2006/relationships/hyperlink" Target="https://docs.unity3d.com/2020.3/Documentation/Manual/ExecutionOrder.html" TargetMode="External"/><Relationship Id="rId5" Type="http://schemas.openxmlformats.org/officeDocument/2006/relationships/hyperlink" Target="https://www.youtube.com/watch?v=nKpM98I7PeM&amp;ab_channel=TheKiwiCode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F5F5"/>
        </a:solidFill>
      </p:bgPr>
    </p:bg>
    <p:spTree>
      <p:nvGrpSpPr>
        <p:cNvPr id="66" name="Shape 66"/>
        <p:cNvGrpSpPr/>
        <p:nvPr/>
      </p:nvGrpSpPr>
      <p:grpSpPr>
        <a:xfrm>
          <a:off x="0" y="0"/>
          <a:ext cx="0" cy="0"/>
          <a:chOff x="0" y="0"/>
          <a:chExt cx="0" cy="0"/>
        </a:xfrm>
      </p:grpSpPr>
      <p:sp>
        <p:nvSpPr>
          <p:cNvPr id="67" name="Google Shape;67;p13"/>
          <p:cNvSpPr txBox="1"/>
          <p:nvPr>
            <p:ph idx="4294967295" type="ctrTitle"/>
          </p:nvPr>
        </p:nvSpPr>
        <p:spPr>
          <a:xfrm>
            <a:off x="311700" y="1847200"/>
            <a:ext cx="8520600" cy="95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212121"/>
                </a:solidFill>
              </a:rPr>
              <a:t>Behavior Trees</a:t>
            </a:r>
            <a:endParaRPr>
              <a:solidFill>
                <a:srgbClr val="212121"/>
              </a:solidFill>
              <a:latin typeface="Roboto"/>
              <a:ea typeface="Roboto"/>
              <a:cs typeface="Roboto"/>
              <a:sym typeface="Roboto"/>
            </a:endParaRPr>
          </a:p>
        </p:txBody>
      </p:sp>
      <p:sp>
        <p:nvSpPr>
          <p:cNvPr id="68" name="Google Shape;68;p13"/>
          <p:cNvSpPr txBox="1"/>
          <p:nvPr>
            <p:ph idx="4294967295" type="subTitle"/>
          </p:nvPr>
        </p:nvSpPr>
        <p:spPr>
          <a:xfrm>
            <a:off x="311700" y="2848925"/>
            <a:ext cx="8510700" cy="79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sz="1800"/>
          </a:p>
        </p:txBody>
      </p:sp>
      <p:cxnSp>
        <p:nvCxnSpPr>
          <p:cNvPr id="69" name="Google Shape;69;p13"/>
          <p:cNvCxnSpPr/>
          <p:nvPr/>
        </p:nvCxnSpPr>
        <p:spPr>
          <a:xfrm>
            <a:off x="318225" y="2794225"/>
            <a:ext cx="8510700" cy="0"/>
          </a:xfrm>
          <a:prstGeom prst="straightConnector1">
            <a:avLst/>
          </a:prstGeom>
          <a:noFill/>
          <a:ln cap="flat" cmpd="sng" w="9525">
            <a:solidFill>
              <a:schemeClr val="dk2"/>
            </a:solidFill>
            <a:prstDash val="solid"/>
            <a:round/>
            <a:headEnd len="med" w="med" type="none"/>
            <a:tailEnd len="med" w="med" type="none"/>
          </a:ln>
        </p:spPr>
      </p:cxnSp>
      <p:sp>
        <p:nvSpPr>
          <p:cNvPr id="70" name="Google Shape;70;p13"/>
          <p:cNvSpPr txBox="1"/>
          <p:nvPr/>
        </p:nvSpPr>
        <p:spPr>
          <a:xfrm>
            <a:off x="0" y="0"/>
            <a:ext cx="2916000" cy="174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666666"/>
                </a:solidFill>
                <a:latin typeface="Roboto"/>
                <a:ea typeface="Roboto"/>
                <a:cs typeface="Roboto"/>
                <a:sym typeface="Roboto"/>
              </a:rPr>
              <a:t>Concordia University | COMP 476 - Lab</a:t>
            </a:r>
            <a:endParaRPr sz="1000">
              <a:solidFill>
                <a:srgbClr val="666666"/>
              </a:solidFill>
              <a:latin typeface="Roboto"/>
              <a:ea typeface="Roboto"/>
              <a:cs typeface="Roboto"/>
              <a:sym typeface="Roboto"/>
            </a:endParaRPr>
          </a:p>
        </p:txBody>
      </p:sp>
      <p:sp>
        <p:nvSpPr>
          <p:cNvPr id="71" name="Google Shape;71;p13"/>
          <p:cNvSpPr txBox="1"/>
          <p:nvPr/>
        </p:nvSpPr>
        <p:spPr>
          <a:xfrm>
            <a:off x="8718050" y="4862275"/>
            <a:ext cx="426000" cy="281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sz="1000">
              <a:solidFill>
                <a:srgbClr val="666666"/>
              </a:solidFill>
              <a:latin typeface="Roboto"/>
              <a:ea typeface="Roboto"/>
              <a:cs typeface="Roboto"/>
              <a:sym typeface="Roboto"/>
            </a:endParaRPr>
          </a:p>
        </p:txBody>
      </p:sp>
      <p:sp>
        <p:nvSpPr>
          <p:cNvPr id="72" name="Google Shape;72;p13"/>
          <p:cNvSpPr txBox="1"/>
          <p:nvPr/>
        </p:nvSpPr>
        <p:spPr>
          <a:xfrm>
            <a:off x="6598250" y="0"/>
            <a:ext cx="2545800" cy="18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B7B7B7"/>
                </a:solidFill>
                <a:latin typeface="Roboto"/>
                <a:ea typeface="Roboto"/>
                <a:cs typeface="Roboto"/>
                <a:sym typeface="Roboto"/>
              </a:rPr>
              <a:t>Lab Slides created by Daniel Rinaldi</a:t>
            </a:r>
            <a:endParaRPr sz="1000">
              <a:solidFill>
                <a:srgbClr val="B7B7B7"/>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76" name="Shape 76"/>
        <p:cNvGrpSpPr/>
        <p:nvPr/>
      </p:nvGrpSpPr>
      <p:grpSpPr>
        <a:xfrm>
          <a:off x="0" y="0"/>
          <a:ext cx="0" cy="0"/>
          <a:chOff x="0" y="0"/>
          <a:chExt cx="0" cy="0"/>
        </a:xfrm>
      </p:grpSpPr>
      <p:sp>
        <p:nvSpPr>
          <p:cNvPr id="77" name="Google Shape;77;p14"/>
          <p:cNvSpPr txBox="1"/>
          <p:nvPr>
            <p:ph type="title"/>
          </p:nvPr>
        </p:nvSpPr>
        <p:spPr>
          <a:xfrm>
            <a:off x="0" y="0"/>
            <a:ext cx="9144000" cy="64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5F5F5"/>
                </a:solidFill>
              </a:rPr>
              <a:t>Behavior Trees</a:t>
            </a:r>
            <a:endParaRPr>
              <a:solidFill>
                <a:srgbClr val="F5F5F5"/>
              </a:solidFill>
            </a:endParaRPr>
          </a:p>
        </p:txBody>
      </p:sp>
      <p:sp>
        <p:nvSpPr>
          <p:cNvPr id="78" name="Google Shape;78;p14"/>
          <p:cNvSpPr txBox="1"/>
          <p:nvPr/>
        </p:nvSpPr>
        <p:spPr>
          <a:xfrm>
            <a:off x="0" y="0"/>
            <a:ext cx="2590200" cy="18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B7B7B7"/>
                </a:solidFill>
                <a:latin typeface="Roboto"/>
                <a:ea typeface="Roboto"/>
                <a:cs typeface="Roboto"/>
                <a:sym typeface="Roboto"/>
              </a:rPr>
              <a:t>Concordia University | COMP 476 - Lab</a:t>
            </a:r>
            <a:endParaRPr sz="1000">
              <a:solidFill>
                <a:srgbClr val="B7B7B7"/>
              </a:solidFill>
              <a:latin typeface="Roboto"/>
              <a:ea typeface="Roboto"/>
              <a:cs typeface="Roboto"/>
              <a:sym typeface="Roboto"/>
            </a:endParaRPr>
          </a:p>
        </p:txBody>
      </p:sp>
      <p:sp>
        <p:nvSpPr>
          <p:cNvPr id="79" name="Google Shape;79;p14"/>
          <p:cNvSpPr txBox="1"/>
          <p:nvPr/>
        </p:nvSpPr>
        <p:spPr>
          <a:xfrm>
            <a:off x="50" y="647700"/>
            <a:ext cx="9144000" cy="449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latin typeface="Roboto"/>
                <a:ea typeface="Roboto"/>
                <a:cs typeface="Roboto"/>
                <a:sym typeface="Roboto"/>
              </a:rPr>
              <a:t>Behavior Trees</a:t>
            </a:r>
            <a:r>
              <a:rPr lang="en" sz="1200">
                <a:latin typeface="Roboto"/>
                <a:ea typeface="Roboto"/>
                <a:cs typeface="Roboto"/>
                <a:sym typeface="Roboto"/>
              </a:rPr>
              <a:t> are a popular AI technique used in many games. Halo 2 was one of the first mainstream games to use behavior trees and they started to become more popular afterwards. </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You can find a detailed description of how they were used in Halo 2 here: </a:t>
            </a:r>
            <a:r>
              <a:rPr lang="en" sz="1200" u="sng">
                <a:solidFill>
                  <a:schemeClr val="hlink"/>
                </a:solidFill>
                <a:latin typeface="Roboto"/>
                <a:ea typeface="Roboto"/>
                <a:cs typeface="Roboto"/>
                <a:sym typeface="Roboto"/>
                <a:hlinkClick r:id="rId3"/>
              </a:rPr>
              <a:t>https://www.gamedeveloper.com/programming/gdc-2005-proceeding-handling-complexity-in-the-i-halo-2-i-ai</a:t>
            </a:r>
            <a:r>
              <a:rPr lang="en" sz="1200">
                <a:latin typeface="Roboto"/>
                <a:ea typeface="Roboto"/>
                <a:cs typeface="Roboto"/>
                <a:sym typeface="Roboto"/>
              </a:rPr>
              <a:t>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Behavior trees are a combination of many different techniques: hierarchical state machines, scheduling, planning, and action execution. One of their main advantages is that they are easy to understand both visually (if you draw them out) and programmatically.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Behavior Trees can be defined by the following characteristics: </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b="1" lang="en" sz="1200">
                <a:latin typeface="Roboto"/>
                <a:ea typeface="Roboto"/>
                <a:cs typeface="Roboto"/>
                <a:sym typeface="Roboto"/>
              </a:rPr>
              <a:t>Tree data structure</a:t>
            </a:r>
            <a:r>
              <a:rPr lang="en" sz="1200">
                <a:latin typeface="Roboto"/>
                <a:ea typeface="Roboto"/>
                <a:cs typeface="Roboto"/>
                <a:sym typeface="Roboto"/>
              </a:rPr>
              <a:t>: They start at a root node and are designed to be traversed in a specific order until a terminal state is reached (success or failure). </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b="1" lang="en" sz="1200">
                <a:latin typeface="Roboto"/>
                <a:ea typeface="Roboto"/>
                <a:cs typeface="Roboto"/>
                <a:sym typeface="Roboto"/>
              </a:rPr>
              <a:t>Leaf nodes are executable behaviors</a:t>
            </a:r>
            <a:r>
              <a:rPr lang="en" sz="1200">
                <a:latin typeface="Roboto"/>
                <a:ea typeface="Roboto"/>
                <a:cs typeface="Roboto"/>
                <a:sym typeface="Roboto"/>
              </a:rPr>
              <a:t>: Each leaf will do something, whether it’s a simple check or a complex action, and will output a status (success, failure, or running). In other words, leaf nodes are where you connect a BT to the lower-level code for your specific application. </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b="1" lang="en" sz="1200">
                <a:latin typeface="Roboto"/>
                <a:ea typeface="Roboto"/>
                <a:cs typeface="Roboto"/>
                <a:sym typeface="Roboto"/>
              </a:rPr>
              <a:t>Internal nodes control tree traversal</a:t>
            </a:r>
            <a:r>
              <a:rPr lang="en" sz="1200">
                <a:latin typeface="Roboto"/>
                <a:ea typeface="Roboto"/>
                <a:cs typeface="Roboto"/>
                <a:sym typeface="Roboto"/>
              </a:rPr>
              <a:t>: The internal (non-leaf) nodes of the tree will accept the resulting status of their children and apply their own rules to dictate which node should be traversed next.</a:t>
            </a:r>
            <a:endParaRPr sz="1200">
              <a:latin typeface="Roboto"/>
              <a:ea typeface="Roboto"/>
              <a:cs typeface="Roboto"/>
              <a:sym typeface="Roboto"/>
            </a:endParaRPr>
          </a:p>
        </p:txBody>
      </p:sp>
      <p:sp>
        <p:nvSpPr>
          <p:cNvPr id="80" name="Google Shape;80;p14"/>
          <p:cNvSpPr txBox="1"/>
          <p:nvPr/>
        </p:nvSpPr>
        <p:spPr>
          <a:xfrm>
            <a:off x="6598250" y="0"/>
            <a:ext cx="2545800" cy="18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B7B7B7"/>
                </a:solidFill>
                <a:latin typeface="Roboto"/>
                <a:ea typeface="Roboto"/>
                <a:cs typeface="Roboto"/>
                <a:sym typeface="Roboto"/>
              </a:rPr>
              <a:t>Lab Slides created by Daniel Rinaldi</a:t>
            </a:r>
            <a:endParaRPr sz="1000">
              <a:solidFill>
                <a:srgbClr val="B7B7B7"/>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84" name="Shape 84"/>
        <p:cNvGrpSpPr/>
        <p:nvPr/>
      </p:nvGrpSpPr>
      <p:grpSpPr>
        <a:xfrm>
          <a:off x="0" y="0"/>
          <a:ext cx="0" cy="0"/>
          <a:chOff x="0" y="0"/>
          <a:chExt cx="0" cy="0"/>
        </a:xfrm>
      </p:grpSpPr>
      <p:sp>
        <p:nvSpPr>
          <p:cNvPr id="85" name="Google Shape;85;p15"/>
          <p:cNvSpPr txBox="1"/>
          <p:nvPr>
            <p:ph type="title"/>
          </p:nvPr>
        </p:nvSpPr>
        <p:spPr>
          <a:xfrm>
            <a:off x="0" y="0"/>
            <a:ext cx="9144000" cy="64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5F5F5"/>
                </a:solidFill>
              </a:rPr>
              <a:t>Behavior Trees</a:t>
            </a:r>
            <a:endParaRPr>
              <a:solidFill>
                <a:srgbClr val="F5F5F5"/>
              </a:solidFill>
            </a:endParaRPr>
          </a:p>
        </p:txBody>
      </p:sp>
      <p:sp>
        <p:nvSpPr>
          <p:cNvPr id="86" name="Google Shape;86;p15"/>
          <p:cNvSpPr txBox="1"/>
          <p:nvPr/>
        </p:nvSpPr>
        <p:spPr>
          <a:xfrm>
            <a:off x="0" y="0"/>
            <a:ext cx="2590200" cy="18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B7B7B7"/>
                </a:solidFill>
                <a:latin typeface="Roboto"/>
                <a:ea typeface="Roboto"/>
                <a:cs typeface="Roboto"/>
                <a:sym typeface="Roboto"/>
              </a:rPr>
              <a:t>Concordia University | COMP 476 - Lab</a:t>
            </a:r>
            <a:endParaRPr sz="1000">
              <a:solidFill>
                <a:srgbClr val="B7B7B7"/>
              </a:solidFill>
              <a:latin typeface="Roboto"/>
              <a:ea typeface="Roboto"/>
              <a:cs typeface="Roboto"/>
              <a:sym typeface="Roboto"/>
            </a:endParaRPr>
          </a:p>
        </p:txBody>
      </p:sp>
      <p:sp>
        <p:nvSpPr>
          <p:cNvPr id="87" name="Google Shape;87;p15"/>
          <p:cNvSpPr txBox="1"/>
          <p:nvPr/>
        </p:nvSpPr>
        <p:spPr>
          <a:xfrm>
            <a:off x="50" y="647700"/>
            <a:ext cx="9144000" cy="449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latin typeface="Roboto"/>
                <a:ea typeface="Roboto"/>
                <a:cs typeface="Roboto"/>
                <a:sym typeface="Roboto"/>
              </a:rPr>
              <a:t>Behavior tree terminology</a:t>
            </a:r>
            <a:endParaRPr>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8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b="1" lang="en" sz="1200">
                <a:latin typeface="Roboto"/>
                <a:ea typeface="Roboto"/>
                <a:cs typeface="Roboto"/>
                <a:sym typeface="Roboto"/>
              </a:rPr>
              <a:t>Behavior trees execute in</a:t>
            </a:r>
            <a:r>
              <a:rPr lang="en" sz="1200">
                <a:latin typeface="Roboto"/>
                <a:ea typeface="Roboto"/>
                <a:cs typeface="Roboto"/>
                <a:sym typeface="Roboto"/>
              </a:rPr>
              <a:t> discrete update steps known as </a:t>
            </a:r>
            <a:r>
              <a:rPr b="1" lang="en" sz="1200">
                <a:latin typeface="Roboto"/>
                <a:ea typeface="Roboto"/>
                <a:cs typeface="Roboto"/>
                <a:sym typeface="Roboto"/>
              </a:rPr>
              <a:t>ticks</a:t>
            </a:r>
            <a:r>
              <a:rPr lang="en" sz="1200">
                <a:latin typeface="Roboto"/>
                <a:ea typeface="Roboto"/>
                <a:cs typeface="Roboto"/>
                <a:sym typeface="Roboto"/>
              </a:rPr>
              <a:t>. When a Behavior tree is ticked, usually at some specified rate, its child nodes recursively tick based on how the tree is constructed. </a:t>
            </a:r>
            <a:r>
              <a:rPr b="1" lang="en" sz="1200">
                <a:latin typeface="Roboto"/>
                <a:ea typeface="Roboto"/>
                <a:cs typeface="Roboto"/>
                <a:sym typeface="Roboto"/>
              </a:rPr>
              <a:t>After a node ticks</a:t>
            </a:r>
            <a:r>
              <a:rPr lang="en" sz="1200">
                <a:latin typeface="Roboto"/>
                <a:ea typeface="Roboto"/>
                <a:cs typeface="Roboto"/>
                <a:sym typeface="Roboto"/>
              </a:rPr>
              <a:t>, it </a:t>
            </a:r>
            <a:r>
              <a:rPr b="1" lang="en" sz="1200">
                <a:latin typeface="Roboto"/>
                <a:ea typeface="Roboto"/>
                <a:cs typeface="Roboto"/>
                <a:sym typeface="Roboto"/>
              </a:rPr>
              <a:t>returns a status </a:t>
            </a:r>
            <a:r>
              <a:rPr lang="en" sz="1200">
                <a:latin typeface="Roboto"/>
                <a:ea typeface="Roboto"/>
                <a:cs typeface="Roboto"/>
                <a:sym typeface="Roboto"/>
              </a:rPr>
              <a:t>to its parent, which can be </a:t>
            </a:r>
            <a:r>
              <a:rPr b="1" lang="en" sz="1200">
                <a:latin typeface="Roboto"/>
                <a:ea typeface="Roboto"/>
                <a:cs typeface="Roboto"/>
                <a:sym typeface="Roboto"/>
              </a:rPr>
              <a:t>Success</a:t>
            </a:r>
            <a:r>
              <a:rPr lang="en" sz="1200">
                <a:latin typeface="Roboto"/>
                <a:ea typeface="Roboto"/>
                <a:cs typeface="Roboto"/>
                <a:sym typeface="Roboto"/>
              </a:rPr>
              <a:t>, </a:t>
            </a:r>
            <a:r>
              <a:rPr b="1" lang="en" sz="1200">
                <a:latin typeface="Roboto"/>
                <a:ea typeface="Roboto"/>
                <a:cs typeface="Roboto"/>
                <a:sym typeface="Roboto"/>
              </a:rPr>
              <a:t>Failure</a:t>
            </a:r>
            <a:r>
              <a:rPr lang="en" sz="1200">
                <a:latin typeface="Roboto"/>
                <a:ea typeface="Roboto"/>
                <a:cs typeface="Roboto"/>
                <a:sym typeface="Roboto"/>
              </a:rPr>
              <a:t>, or </a:t>
            </a:r>
            <a:r>
              <a:rPr b="1" lang="en" sz="1200">
                <a:latin typeface="Roboto"/>
                <a:ea typeface="Roboto"/>
                <a:cs typeface="Roboto"/>
                <a:sym typeface="Roboto"/>
              </a:rPr>
              <a:t>Running</a:t>
            </a:r>
            <a:r>
              <a:rPr lang="en" sz="1200">
                <a:latin typeface="Roboto"/>
                <a:ea typeface="Roboto"/>
                <a:cs typeface="Roboto"/>
                <a:sym typeface="Roboto"/>
              </a:rPr>
              <a:t>. </a:t>
            </a:r>
            <a:endParaRPr sz="4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b="1" lang="en" sz="1200">
                <a:latin typeface="Roboto"/>
                <a:ea typeface="Roboto"/>
                <a:cs typeface="Roboto"/>
                <a:sym typeface="Roboto"/>
              </a:rPr>
              <a:t>Execution nodes</a:t>
            </a:r>
            <a:r>
              <a:rPr lang="en" sz="1200">
                <a:latin typeface="Roboto"/>
                <a:ea typeface="Roboto"/>
                <a:cs typeface="Roboto"/>
                <a:sym typeface="Roboto"/>
              </a:rPr>
              <a:t>, which are leaves of the </a:t>
            </a:r>
            <a:r>
              <a:rPr lang="en" sz="1200">
                <a:latin typeface="Roboto"/>
                <a:ea typeface="Roboto"/>
                <a:cs typeface="Roboto"/>
                <a:sym typeface="Roboto"/>
              </a:rPr>
              <a:t>Behavior tree</a:t>
            </a:r>
            <a:r>
              <a:rPr lang="en" sz="1200">
                <a:latin typeface="Roboto"/>
                <a:ea typeface="Roboto"/>
                <a:cs typeface="Roboto"/>
                <a:sym typeface="Roboto"/>
              </a:rPr>
              <a:t>, can either be </a:t>
            </a:r>
            <a:r>
              <a:rPr b="1" lang="en" sz="1200">
                <a:latin typeface="Roboto"/>
                <a:ea typeface="Roboto"/>
                <a:cs typeface="Roboto"/>
                <a:sym typeface="Roboto"/>
              </a:rPr>
              <a:t>Action </a:t>
            </a:r>
            <a:r>
              <a:rPr lang="en" sz="1200">
                <a:latin typeface="Roboto"/>
                <a:ea typeface="Roboto"/>
                <a:cs typeface="Roboto"/>
                <a:sym typeface="Roboto"/>
              </a:rPr>
              <a:t>or </a:t>
            </a:r>
            <a:r>
              <a:rPr b="1" lang="en" sz="1200">
                <a:latin typeface="Roboto"/>
                <a:ea typeface="Roboto"/>
                <a:cs typeface="Roboto"/>
                <a:sym typeface="Roboto"/>
              </a:rPr>
              <a:t>Condition </a:t>
            </a:r>
            <a:r>
              <a:rPr lang="en" sz="1200">
                <a:latin typeface="Roboto"/>
                <a:ea typeface="Roboto"/>
                <a:cs typeface="Roboto"/>
                <a:sym typeface="Roboto"/>
              </a:rPr>
              <a:t>nodes. The only difference is that condition nodes can only return Success or Failure within a single tick, whereas action nodes can span multiple ticks and can return Running until they reach a terminal state. Generally, condition nodes represent simple checks (e.g., “is the path open?”) while action nodes represent complex actions (e.g., “open the door”). </a:t>
            </a:r>
            <a:endParaRPr sz="4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b="1" lang="en" sz="1200">
                <a:latin typeface="Roboto"/>
                <a:ea typeface="Roboto"/>
                <a:cs typeface="Roboto"/>
                <a:sym typeface="Roboto"/>
              </a:rPr>
              <a:t>Control nodes</a:t>
            </a:r>
            <a:r>
              <a:rPr lang="en" sz="1200">
                <a:latin typeface="Roboto"/>
                <a:ea typeface="Roboto"/>
                <a:cs typeface="Roboto"/>
                <a:sym typeface="Roboto"/>
              </a:rPr>
              <a:t> are internal nodes and </a:t>
            </a:r>
            <a:r>
              <a:rPr b="1" lang="en" sz="1200">
                <a:latin typeface="Roboto"/>
                <a:ea typeface="Roboto"/>
                <a:cs typeface="Roboto"/>
                <a:sym typeface="Roboto"/>
              </a:rPr>
              <a:t>define how to traverse the </a:t>
            </a:r>
            <a:r>
              <a:rPr b="1" lang="en" sz="1200">
                <a:latin typeface="Roboto"/>
                <a:ea typeface="Roboto"/>
                <a:cs typeface="Roboto"/>
                <a:sym typeface="Roboto"/>
              </a:rPr>
              <a:t>Behavior tree</a:t>
            </a:r>
            <a:r>
              <a:rPr lang="en" sz="1200">
                <a:latin typeface="Roboto"/>
                <a:ea typeface="Roboto"/>
                <a:cs typeface="Roboto"/>
                <a:sym typeface="Roboto"/>
              </a:rPr>
              <a:t> </a:t>
            </a:r>
            <a:r>
              <a:rPr lang="en" sz="1200">
                <a:latin typeface="Roboto"/>
                <a:ea typeface="Roboto"/>
                <a:cs typeface="Roboto"/>
                <a:sym typeface="Roboto"/>
              </a:rPr>
              <a:t>given the status of their children. Importantly, children of control nodes can be execution nodes or control nodes themselves. Sequence, Selector, and Parallel nodes can have any number of children, but differ in how they process said children. Decorator nodes only have one child, and modify its behavior with some custom defined policy.</a:t>
            </a:r>
            <a:endParaRPr sz="1200">
              <a:latin typeface="Roboto"/>
              <a:ea typeface="Roboto"/>
              <a:cs typeface="Roboto"/>
              <a:sym typeface="Roboto"/>
            </a:endParaRPr>
          </a:p>
        </p:txBody>
      </p:sp>
      <p:pic>
        <p:nvPicPr>
          <p:cNvPr id="88" name="Google Shape;88;p15"/>
          <p:cNvPicPr preferRelativeResize="0"/>
          <p:nvPr/>
        </p:nvPicPr>
        <p:blipFill>
          <a:blip r:embed="rId3">
            <a:alphaModFix/>
          </a:blip>
          <a:stretch>
            <a:fillRect/>
          </a:stretch>
        </p:blipFill>
        <p:spPr>
          <a:xfrm>
            <a:off x="50" y="949975"/>
            <a:ext cx="4469675" cy="1759456"/>
          </a:xfrm>
          <a:prstGeom prst="rect">
            <a:avLst/>
          </a:prstGeom>
          <a:noFill/>
          <a:ln>
            <a:noFill/>
          </a:ln>
        </p:spPr>
      </p:pic>
      <p:sp>
        <p:nvSpPr>
          <p:cNvPr id="89" name="Google Shape;89;p15"/>
          <p:cNvSpPr txBox="1"/>
          <p:nvPr/>
        </p:nvSpPr>
        <p:spPr>
          <a:xfrm>
            <a:off x="6598250" y="0"/>
            <a:ext cx="2545800" cy="18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B7B7B7"/>
                </a:solidFill>
                <a:latin typeface="Roboto"/>
                <a:ea typeface="Roboto"/>
                <a:cs typeface="Roboto"/>
                <a:sym typeface="Roboto"/>
              </a:rPr>
              <a:t>Lab Slides created by Daniel Rinaldi</a:t>
            </a:r>
            <a:endParaRPr sz="1000">
              <a:solidFill>
                <a:srgbClr val="B7B7B7"/>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93" name="Shape 93"/>
        <p:cNvGrpSpPr/>
        <p:nvPr/>
      </p:nvGrpSpPr>
      <p:grpSpPr>
        <a:xfrm>
          <a:off x="0" y="0"/>
          <a:ext cx="0" cy="0"/>
          <a:chOff x="0" y="0"/>
          <a:chExt cx="0" cy="0"/>
        </a:xfrm>
      </p:grpSpPr>
      <p:sp>
        <p:nvSpPr>
          <p:cNvPr id="94" name="Google Shape;94;p16"/>
          <p:cNvSpPr txBox="1"/>
          <p:nvPr>
            <p:ph type="title"/>
          </p:nvPr>
        </p:nvSpPr>
        <p:spPr>
          <a:xfrm>
            <a:off x="0" y="0"/>
            <a:ext cx="9144000" cy="64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5F5F5"/>
                </a:solidFill>
              </a:rPr>
              <a:t>Behavior Trees</a:t>
            </a:r>
            <a:endParaRPr>
              <a:solidFill>
                <a:srgbClr val="F5F5F5"/>
              </a:solidFill>
            </a:endParaRPr>
          </a:p>
        </p:txBody>
      </p:sp>
      <p:sp>
        <p:nvSpPr>
          <p:cNvPr id="95" name="Google Shape;95;p16"/>
          <p:cNvSpPr txBox="1"/>
          <p:nvPr/>
        </p:nvSpPr>
        <p:spPr>
          <a:xfrm>
            <a:off x="0" y="0"/>
            <a:ext cx="2590200" cy="18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B7B7B7"/>
                </a:solidFill>
                <a:latin typeface="Roboto"/>
                <a:ea typeface="Roboto"/>
                <a:cs typeface="Roboto"/>
                <a:sym typeface="Roboto"/>
              </a:rPr>
              <a:t>Concordia University | COMP 476 - Lab</a:t>
            </a:r>
            <a:endParaRPr sz="1000">
              <a:solidFill>
                <a:srgbClr val="B7B7B7"/>
              </a:solidFill>
              <a:latin typeface="Roboto"/>
              <a:ea typeface="Roboto"/>
              <a:cs typeface="Roboto"/>
              <a:sym typeface="Roboto"/>
            </a:endParaRPr>
          </a:p>
        </p:txBody>
      </p:sp>
      <p:sp>
        <p:nvSpPr>
          <p:cNvPr id="96" name="Google Shape;96;p16"/>
          <p:cNvSpPr txBox="1"/>
          <p:nvPr/>
        </p:nvSpPr>
        <p:spPr>
          <a:xfrm>
            <a:off x="50" y="647700"/>
            <a:ext cx="9144000" cy="318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latin typeface="Roboto"/>
                <a:ea typeface="Roboto"/>
                <a:cs typeface="Roboto"/>
                <a:sym typeface="Roboto"/>
              </a:rPr>
              <a:t>Control Nodes</a:t>
            </a:r>
            <a:endParaRPr b="1">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b="1" lang="en" sz="1200">
                <a:latin typeface="Roboto"/>
                <a:ea typeface="Roboto"/>
                <a:cs typeface="Roboto"/>
                <a:sym typeface="Roboto"/>
              </a:rPr>
              <a:t>Sequence nodes</a:t>
            </a:r>
            <a:r>
              <a:rPr lang="en" sz="1200">
                <a:latin typeface="Roboto"/>
                <a:ea typeface="Roboto"/>
                <a:cs typeface="Roboto"/>
                <a:sym typeface="Roboto"/>
              </a:rPr>
              <a:t> execute children in order until one child returns Failure or all children returns Success.</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b="1" lang="en" sz="1200">
                <a:latin typeface="Roboto"/>
                <a:ea typeface="Roboto"/>
                <a:cs typeface="Roboto"/>
                <a:sym typeface="Roboto"/>
              </a:rPr>
              <a:t>Selector nodes</a:t>
            </a:r>
            <a:r>
              <a:rPr lang="en" sz="1200">
                <a:latin typeface="Roboto"/>
                <a:ea typeface="Roboto"/>
                <a:cs typeface="Roboto"/>
                <a:sym typeface="Roboto"/>
              </a:rPr>
              <a:t> execute children in order until one of them returns Success or all children return Failure. These nodes are key in designing recovery behaviors for your AI agents.</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b="1" lang="en" sz="1200">
                <a:latin typeface="Roboto"/>
                <a:ea typeface="Roboto"/>
                <a:cs typeface="Roboto"/>
                <a:sym typeface="Roboto"/>
              </a:rPr>
              <a:t>Parallel nodes</a:t>
            </a:r>
            <a:r>
              <a:rPr lang="en" sz="1200">
                <a:latin typeface="Roboto"/>
                <a:ea typeface="Roboto"/>
                <a:cs typeface="Roboto"/>
                <a:sym typeface="Roboto"/>
              </a:rPr>
              <a:t> will execute all their children in “parallel”. This is in quotes because it’s not true parallelism; at each tick, each child node will individually tick in order. Parallel nodes return Success when at least M child nodes (between 1 and N) have succeeded, and Failure when all child nodes have failed.</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b="1" lang="en" sz="1200">
                <a:latin typeface="Roboto"/>
                <a:ea typeface="Roboto"/>
                <a:cs typeface="Roboto"/>
                <a:sym typeface="Roboto"/>
              </a:rPr>
              <a:t>Decorator nodes</a:t>
            </a:r>
            <a:r>
              <a:rPr lang="en" sz="1200">
                <a:latin typeface="Roboto"/>
                <a:ea typeface="Roboto"/>
                <a:cs typeface="Roboto"/>
                <a:sym typeface="Roboto"/>
              </a:rPr>
              <a:t> modify a single child node with a custom policy. A decorator has its own set of rules for changing the status of the “decorated node”. For example, an “Invert” decorator will change Success to Failure, and vice-versa. While decorators can add flexibility to your behavior tree arsenal, you should stick to standard control nodes and common decorators as much as possible so others can easily understand your design.</a:t>
            </a:r>
            <a:endParaRPr sz="1200">
              <a:latin typeface="Roboto"/>
              <a:ea typeface="Roboto"/>
              <a:cs typeface="Roboto"/>
              <a:sym typeface="Roboto"/>
            </a:endParaRPr>
          </a:p>
        </p:txBody>
      </p:sp>
      <p:pic>
        <p:nvPicPr>
          <p:cNvPr id="97" name="Google Shape;97;p16"/>
          <p:cNvPicPr preferRelativeResize="0"/>
          <p:nvPr/>
        </p:nvPicPr>
        <p:blipFill>
          <a:blip r:embed="rId3">
            <a:alphaModFix/>
          </a:blip>
          <a:stretch>
            <a:fillRect/>
          </a:stretch>
        </p:blipFill>
        <p:spPr>
          <a:xfrm>
            <a:off x="50" y="3836372"/>
            <a:ext cx="2238234" cy="1307127"/>
          </a:xfrm>
          <a:prstGeom prst="rect">
            <a:avLst/>
          </a:prstGeom>
          <a:noFill/>
          <a:ln cap="flat" cmpd="sng" w="9525">
            <a:solidFill>
              <a:schemeClr val="dk2"/>
            </a:solidFill>
            <a:prstDash val="solid"/>
            <a:round/>
            <a:headEnd len="sm" w="sm" type="none"/>
            <a:tailEnd len="sm" w="sm" type="none"/>
          </a:ln>
        </p:spPr>
      </p:pic>
      <p:pic>
        <p:nvPicPr>
          <p:cNvPr id="98" name="Google Shape;98;p16"/>
          <p:cNvPicPr preferRelativeResize="0"/>
          <p:nvPr/>
        </p:nvPicPr>
        <p:blipFill>
          <a:blip r:embed="rId4">
            <a:alphaModFix/>
          </a:blip>
          <a:stretch>
            <a:fillRect/>
          </a:stretch>
        </p:blipFill>
        <p:spPr>
          <a:xfrm>
            <a:off x="6898132" y="3836372"/>
            <a:ext cx="2245918" cy="1307128"/>
          </a:xfrm>
          <a:prstGeom prst="rect">
            <a:avLst/>
          </a:prstGeom>
          <a:noFill/>
          <a:ln cap="flat" cmpd="sng" w="9525">
            <a:solidFill>
              <a:schemeClr val="dk2"/>
            </a:solidFill>
            <a:prstDash val="solid"/>
            <a:round/>
            <a:headEnd len="sm" w="sm" type="none"/>
            <a:tailEnd len="sm" w="sm" type="none"/>
          </a:ln>
        </p:spPr>
      </p:pic>
      <p:pic>
        <p:nvPicPr>
          <p:cNvPr id="99" name="Google Shape;99;p16"/>
          <p:cNvPicPr preferRelativeResize="0"/>
          <p:nvPr/>
        </p:nvPicPr>
        <p:blipFill>
          <a:blip r:embed="rId5">
            <a:alphaModFix/>
          </a:blip>
          <a:stretch>
            <a:fillRect/>
          </a:stretch>
        </p:blipFill>
        <p:spPr>
          <a:xfrm>
            <a:off x="4409213" y="3836367"/>
            <a:ext cx="2488926" cy="1307127"/>
          </a:xfrm>
          <a:prstGeom prst="rect">
            <a:avLst/>
          </a:prstGeom>
          <a:noFill/>
          <a:ln cap="flat" cmpd="sng" w="9525">
            <a:solidFill>
              <a:schemeClr val="dk2"/>
            </a:solidFill>
            <a:prstDash val="solid"/>
            <a:round/>
            <a:headEnd len="sm" w="sm" type="none"/>
            <a:tailEnd len="sm" w="sm" type="none"/>
          </a:ln>
        </p:spPr>
      </p:pic>
      <p:pic>
        <p:nvPicPr>
          <p:cNvPr id="100" name="Google Shape;100;p16"/>
          <p:cNvPicPr preferRelativeResize="0"/>
          <p:nvPr/>
        </p:nvPicPr>
        <p:blipFill>
          <a:blip r:embed="rId6">
            <a:alphaModFix/>
          </a:blip>
          <a:stretch>
            <a:fillRect/>
          </a:stretch>
        </p:blipFill>
        <p:spPr>
          <a:xfrm>
            <a:off x="2238270" y="3836370"/>
            <a:ext cx="2170864" cy="1307125"/>
          </a:xfrm>
          <a:prstGeom prst="rect">
            <a:avLst/>
          </a:prstGeom>
          <a:noFill/>
          <a:ln cap="flat" cmpd="sng" w="9525">
            <a:solidFill>
              <a:schemeClr val="dk2"/>
            </a:solidFill>
            <a:prstDash val="solid"/>
            <a:round/>
            <a:headEnd len="sm" w="sm" type="none"/>
            <a:tailEnd len="sm" w="sm" type="none"/>
          </a:ln>
        </p:spPr>
      </p:pic>
      <p:sp>
        <p:nvSpPr>
          <p:cNvPr id="101" name="Google Shape;101;p16"/>
          <p:cNvSpPr txBox="1"/>
          <p:nvPr/>
        </p:nvSpPr>
        <p:spPr>
          <a:xfrm>
            <a:off x="6598250" y="0"/>
            <a:ext cx="2545800" cy="18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B7B7B7"/>
                </a:solidFill>
                <a:latin typeface="Roboto"/>
                <a:ea typeface="Roboto"/>
                <a:cs typeface="Roboto"/>
                <a:sym typeface="Roboto"/>
              </a:rPr>
              <a:t>Lab Slides created by Daniel Rinaldi</a:t>
            </a:r>
            <a:endParaRPr sz="1000">
              <a:solidFill>
                <a:srgbClr val="B7B7B7"/>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105" name="Shape 105"/>
        <p:cNvGrpSpPr/>
        <p:nvPr/>
      </p:nvGrpSpPr>
      <p:grpSpPr>
        <a:xfrm>
          <a:off x="0" y="0"/>
          <a:ext cx="0" cy="0"/>
          <a:chOff x="0" y="0"/>
          <a:chExt cx="0" cy="0"/>
        </a:xfrm>
      </p:grpSpPr>
      <p:sp>
        <p:nvSpPr>
          <p:cNvPr id="106" name="Google Shape;106;p17"/>
          <p:cNvSpPr txBox="1"/>
          <p:nvPr>
            <p:ph type="title"/>
          </p:nvPr>
        </p:nvSpPr>
        <p:spPr>
          <a:xfrm>
            <a:off x="0" y="0"/>
            <a:ext cx="9144000" cy="64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5F5F5"/>
                </a:solidFill>
              </a:rPr>
              <a:t>Behavior Trees</a:t>
            </a:r>
            <a:endParaRPr>
              <a:solidFill>
                <a:srgbClr val="F5F5F5"/>
              </a:solidFill>
            </a:endParaRPr>
          </a:p>
        </p:txBody>
      </p:sp>
      <p:sp>
        <p:nvSpPr>
          <p:cNvPr id="107" name="Google Shape;107;p17"/>
          <p:cNvSpPr txBox="1"/>
          <p:nvPr/>
        </p:nvSpPr>
        <p:spPr>
          <a:xfrm>
            <a:off x="0" y="0"/>
            <a:ext cx="2590200" cy="18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B7B7B7"/>
                </a:solidFill>
                <a:latin typeface="Roboto"/>
                <a:ea typeface="Roboto"/>
                <a:cs typeface="Roboto"/>
                <a:sym typeface="Roboto"/>
              </a:rPr>
              <a:t>Concordia University | COMP 476 - Lab</a:t>
            </a:r>
            <a:endParaRPr sz="1000">
              <a:solidFill>
                <a:srgbClr val="B7B7B7"/>
              </a:solidFill>
              <a:latin typeface="Roboto"/>
              <a:ea typeface="Roboto"/>
              <a:cs typeface="Roboto"/>
              <a:sym typeface="Roboto"/>
            </a:endParaRPr>
          </a:p>
        </p:txBody>
      </p:sp>
      <p:sp>
        <p:nvSpPr>
          <p:cNvPr id="108" name="Google Shape;108;p17"/>
          <p:cNvSpPr txBox="1"/>
          <p:nvPr/>
        </p:nvSpPr>
        <p:spPr>
          <a:xfrm>
            <a:off x="50" y="647700"/>
            <a:ext cx="9144000" cy="449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latin typeface="Roboto"/>
                <a:ea typeface="Roboto"/>
                <a:cs typeface="Roboto"/>
                <a:sym typeface="Roboto"/>
              </a:rPr>
              <a:t>Simple Example</a:t>
            </a:r>
            <a:endParaRPr>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Imagine a very simple scenario where you’re hungry and you’re trying to decide if you’re going to cook a meal or just order food. We can represent that with a behavior tree, like the following one:</a:t>
            </a:r>
            <a:endParaRPr sz="1200">
              <a:latin typeface="Roboto"/>
              <a:ea typeface="Roboto"/>
              <a:cs typeface="Roboto"/>
              <a:sym typeface="Roboto"/>
            </a:endParaRPr>
          </a:p>
        </p:txBody>
      </p:sp>
      <p:pic>
        <p:nvPicPr>
          <p:cNvPr id="109" name="Google Shape;109;p17"/>
          <p:cNvPicPr preferRelativeResize="0"/>
          <p:nvPr/>
        </p:nvPicPr>
        <p:blipFill>
          <a:blip r:embed="rId3">
            <a:alphaModFix/>
          </a:blip>
          <a:stretch>
            <a:fillRect/>
          </a:stretch>
        </p:blipFill>
        <p:spPr>
          <a:xfrm>
            <a:off x="0" y="1456950"/>
            <a:ext cx="5161175" cy="3686550"/>
          </a:xfrm>
          <a:prstGeom prst="rect">
            <a:avLst/>
          </a:prstGeom>
          <a:noFill/>
          <a:ln>
            <a:noFill/>
          </a:ln>
        </p:spPr>
      </p:pic>
      <p:sp>
        <p:nvSpPr>
          <p:cNvPr id="110" name="Google Shape;110;p17"/>
          <p:cNvSpPr txBox="1"/>
          <p:nvPr/>
        </p:nvSpPr>
        <p:spPr>
          <a:xfrm>
            <a:off x="6598250" y="0"/>
            <a:ext cx="2545800" cy="18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B7B7B7"/>
                </a:solidFill>
                <a:latin typeface="Roboto"/>
                <a:ea typeface="Roboto"/>
                <a:cs typeface="Roboto"/>
                <a:sym typeface="Roboto"/>
              </a:rPr>
              <a:t>Lab Slides created by Daniel Rinaldi</a:t>
            </a:r>
            <a:endParaRPr sz="1000">
              <a:solidFill>
                <a:srgbClr val="B7B7B7"/>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114" name="Shape 114"/>
        <p:cNvGrpSpPr/>
        <p:nvPr/>
      </p:nvGrpSpPr>
      <p:grpSpPr>
        <a:xfrm>
          <a:off x="0" y="0"/>
          <a:ext cx="0" cy="0"/>
          <a:chOff x="0" y="0"/>
          <a:chExt cx="0" cy="0"/>
        </a:xfrm>
      </p:grpSpPr>
      <p:sp>
        <p:nvSpPr>
          <p:cNvPr id="115" name="Google Shape;115;p18"/>
          <p:cNvSpPr txBox="1"/>
          <p:nvPr>
            <p:ph type="title"/>
          </p:nvPr>
        </p:nvSpPr>
        <p:spPr>
          <a:xfrm>
            <a:off x="0" y="0"/>
            <a:ext cx="9144000" cy="64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5F5F5"/>
                </a:solidFill>
              </a:rPr>
              <a:t>Behavior Trees</a:t>
            </a:r>
            <a:endParaRPr>
              <a:solidFill>
                <a:srgbClr val="F5F5F5"/>
              </a:solidFill>
            </a:endParaRPr>
          </a:p>
        </p:txBody>
      </p:sp>
      <p:sp>
        <p:nvSpPr>
          <p:cNvPr id="116" name="Google Shape;116;p18"/>
          <p:cNvSpPr txBox="1"/>
          <p:nvPr/>
        </p:nvSpPr>
        <p:spPr>
          <a:xfrm>
            <a:off x="0" y="0"/>
            <a:ext cx="2590200" cy="18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B7B7B7"/>
                </a:solidFill>
                <a:latin typeface="Roboto"/>
                <a:ea typeface="Roboto"/>
                <a:cs typeface="Roboto"/>
                <a:sym typeface="Roboto"/>
              </a:rPr>
              <a:t>Concordia University | COMP 476 - Lab</a:t>
            </a:r>
            <a:endParaRPr sz="1000">
              <a:solidFill>
                <a:srgbClr val="B7B7B7"/>
              </a:solidFill>
              <a:latin typeface="Roboto"/>
              <a:ea typeface="Roboto"/>
              <a:cs typeface="Roboto"/>
              <a:sym typeface="Roboto"/>
            </a:endParaRPr>
          </a:p>
        </p:txBody>
      </p:sp>
      <p:sp>
        <p:nvSpPr>
          <p:cNvPr id="117" name="Google Shape;117;p18"/>
          <p:cNvSpPr txBox="1"/>
          <p:nvPr/>
        </p:nvSpPr>
        <p:spPr>
          <a:xfrm>
            <a:off x="50" y="647700"/>
            <a:ext cx="4863600" cy="449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latin typeface="Roboto"/>
                <a:ea typeface="Roboto"/>
                <a:cs typeface="Roboto"/>
                <a:sym typeface="Roboto"/>
              </a:rPr>
              <a:t>Blackboard</a:t>
            </a:r>
            <a:endParaRPr>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In almost all scenarios, some nodes will want to “talk” to other nodes. Behavior Trees can have some kind of data store called a blackboard (also known as data context) that is global and accessible from all other nodes.</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For example: Imagine you have a node that finds the closest enemy and another one that attacks it. The one that finds the enemy would put its coordinates in the blackboard and the one attacking it would retrieve the information and proceed.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This data store can be as simple as a dictionary of &lt;string, object&gt;.</a:t>
            </a:r>
            <a:endParaRPr sz="1200">
              <a:latin typeface="Roboto"/>
              <a:ea typeface="Roboto"/>
              <a:cs typeface="Roboto"/>
              <a:sym typeface="Roboto"/>
            </a:endParaRPr>
          </a:p>
        </p:txBody>
      </p:sp>
      <p:pic>
        <p:nvPicPr>
          <p:cNvPr id="118" name="Google Shape;118;p18"/>
          <p:cNvPicPr preferRelativeResize="0"/>
          <p:nvPr/>
        </p:nvPicPr>
        <p:blipFill>
          <a:blip r:embed="rId3">
            <a:alphaModFix/>
          </a:blip>
          <a:stretch>
            <a:fillRect/>
          </a:stretch>
        </p:blipFill>
        <p:spPr>
          <a:xfrm>
            <a:off x="4863673" y="647700"/>
            <a:ext cx="4280376" cy="4495800"/>
          </a:xfrm>
          <a:prstGeom prst="rect">
            <a:avLst/>
          </a:prstGeom>
          <a:noFill/>
          <a:ln>
            <a:noFill/>
          </a:ln>
        </p:spPr>
      </p:pic>
      <p:sp>
        <p:nvSpPr>
          <p:cNvPr id="119" name="Google Shape;119;p18"/>
          <p:cNvSpPr txBox="1"/>
          <p:nvPr/>
        </p:nvSpPr>
        <p:spPr>
          <a:xfrm>
            <a:off x="6598250" y="0"/>
            <a:ext cx="2545800" cy="18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B7B7B7"/>
                </a:solidFill>
                <a:latin typeface="Roboto"/>
                <a:ea typeface="Roboto"/>
                <a:cs typeface="Roboto"/>
                <a:sym typeface="Roboto"/>
              </a:rPr>
              <a:t>Lab Slides created by Daniel Rinaldi</a:t>
            </a:r>
            <a:endParaRPr sz="1000">
              <a:solidFill>
                <a:srgbClr val="B7B7B7"/>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123" name="Shape 123"/>
        <p:cNvGrpSpPr/>
        <p:nvPr/>
      </p:nvGrpSpPr>
      <p:grpSpPr>
        <a:xfrm>
          <a:off x="0" y="0"/>
          <a:ext cx="0" cy="0"/>
          <a:chOff x="0" y="0"/>
          <a:chExt cx="0" cy="0"/>
        </a:xfrm>
      </p:grpSpPr>
      <p:sp>
        <p:nvSpPr>
          <p:cNvPr id="124" name="Google Shape;124;p19"/>
          <p:cNvSpPr txBox="1"/>
          <p:nvPr>
            <p:ph type="title"/>
          </p:nvPr>
        </p:nvSpPr>
        <p:spPr>
          <a:xfrm>
            <a:off x="0" y="0"/>
            <a:ext cx="9144000" cy="64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5F5F5"/>
                </a:solidFill>
              </a:rPr>
              <a:t>Tasks</a:t>
            </a:r>
            <a:endParaRPr>
              <a:solidFill>
                <a:srgbClr val="F5F5F5"/>
              </a:solidFill>
            </a:endParaRPr>
          </a:p>
        </p:txBody>
      </p:sp>
      <p:sp>
        <p:nvSpPr>
          <p:cNvPr id="125" name="Google Shape;125;p19"/>
          <p:cNvSpPr txBox="1"/>
          <p:nvPr/>
        </p:nvSpPr>
        <p:spPr>
          <a:xfrm>
            <a:off x="0" y="0"/>
            <a:ext cx="2590200" cy="18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B7B7B7"/>
                </a:solidFill>
                <a:latin typeface="Roboto"/>
                <a:ea typeface="Roboto"/>
                <a:cs typeface="Roboto"/>
                <a:sym typeface="Roboto"/>
              </a:rPr>
              <a:t>Concordia University | COMP 476 - Lab</a:t>
            </a:r>
            <a:endParaRPr sz="1000">
              <a:solidFill>
                <a:srgbClr val="B7B7B7"/>
              </a:solidFill>
              <a:latin typeface="Roboto"/>
              <a:ea typeface="Roboto"/>
              <a:cs typeface="Roboto"/>
              <a:sym typeface="Roboto"/>
            </a:endParaRPr>
          </a:p>
        </p:txBody>
      </p:sp>
      <p:sp>
        <p:nvSpPr>
          <p:cNvPr id="126" name="Google Shape;126;p19"/>
          <p:cNvSpPr txBox="1"/>
          <p:nvPr/>
        </p:nvSpPr>
        <p:spPr>
          <a:xfrm>
            <a:off x="50" y="647700"/>
            <a:ext cx="4394400" cy="449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latin typeface="Roboto"/>
                <a:ea typeface="Roboto"/>
                <a:cs typeface="Roboto"/>
                <a:sym typeface="Roboto"/>
              </a:rPr>
              <a:t>Construct the Behavior Tree</a:t>
            </a:r>
            <a:endParaRPr b="1">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All </a:t>
            </a:r>
            <a:r>
              <a:rPr lang="en" sz="1200">
                <a:latin typeface="Roboto"/>
                <a:ea typeface="Roboto"/>
                <a:cs typeface="Roboto"/>
                <a:sym typeface="Roboto"/>
              </a:rPr>
              <a:t>the</a:t>
            </a:r>
            <a:r>
              <a:rPr lang="en" sz="1200">
                <a:latin typeface="Roboto"/>
                <a:ea typeface="Roboto"/>
                <a:cs typeface="Roboto"/>
                <a:sym typeface="Roboto"/>
              </a:rPr>
              <a:t> code needed to load the behavior tree from an xml file is given to you. All you must do is fill in the xml file to match the behavior illustrated by the graph on the right.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p:txBody>
      </p:sp>
      <p:pic>
        <p:nvPicPr>
          <p:cNvPr id="127" name="Google Shape;127;p19"/>
          <p:cNvPicPr preferRelativeResize="0"/>
          <p:nvPr/>
        </p:nvPicPr>
        <p:blipFill>
          <a:blip r:embed="rId3">
            <a:alphaModFix/>
          </a:blip>
          <a:stretch>
            <a:fillRect/>
          </a:stretch>
        </p:blipFill>
        <p:spPr>
          <a:xfrm>
            <a:off x="4394500" y="647700"/>
            <a:ext cx="4749500" cy="4495800"/>
          </a:xfrm>
          <a:prstGeom prst="rect">
            <a:avLst/>
          </a:prstGeom>
          <a:noFill/>
          <a:ln cap="flat" cmpd="sng" w="9525">
            <a:solidFill>
              <a:schemeClr val="dk2"/>
            </a:solidFill>
            <a:prstDash val="solid"/>
            <a:round/>
            <a:headEnd len="sm" w="sm" type="none"/>
            <a:tailEnd len="sm" w="sm" type="none"/>
          </a:ln>
        </p:spPr>
      </p:pic>
      <p:sp>
        <p:nvSpPr>
          <p:cNvPr id="128" name="Google Shape;128;p19"/>
          <p:cNvSpPr txBox="1"/>
          <p:nvPr/>
        </p:nvSpPr>
        <p:spPr>
          <a:xfrm>
            <a:off x="6598250" y="0"/>
            <a:ext cx="2545800" cy="18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B7B7B7"/>
                </a:solidFill>
                <a:latin typeface="Roboto"/>
                <a:ea typeface="Roboto"/>
                <a:cs typeface="Roboto"/>
                <a:sym typeface="Roboto"/>
              </a:rPr>
              <a:t>Lab Slides created by Daniel Rinaldi</a:t>
            </a:r>
            <a:endParaRPr sz="1000">
              <a:solidFill>
                <a:srgbClr val="B7B7B7"/>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132" name="Shape 132"/>
        <p:cNvGrpSpPr/>
        <p:nvPr/>
      </p:nvGrpSpPr>
      <p:grpSpPr>
        <a:xfrm>
          <a:off x="0" y="0"/>
          <a:ext cx="0" cy="0"/>
          <a:chOff x="0" y="0"/>
          <a:chExt cx="0" cy="0"/>
        </a:xfrm>
      </p:grpSpPr>
      <p:sp>
        <p:nvSpPr>
          <p:cNvPr id="133" name="Google Shape;133;p20"/>
          <p:cNvSpPr txBox="1"/>
          <p:nvPr/>
        </p:nvSpPr>
        <p:spPr>
          <a:xfrm>
            <a:off x="0" y="0"/>
            <a:ext cx="2545800" cy="18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B7B7B7"/>
                </a:solidFill>
                <a:latin typeface="Roboto"/>
                <a:ea typeface="Roboto"/>
                <a:cs typeface="Roboto"/>
                <a:sym typeface="Roboto"/>
              </a:rPr>
              <a:t>Concordia University | COMP 476 - Lab</a:t>
            </a:r>
            <a:endParaRPr sz="1000">
              <a:solidFill>
                <a:srgbClr val="B7B7B7"/>
              </a:solidFill>
              <a:latin typeface="Roboto"/>
              <a:ea typeface="Roboto"/>
              <a:cs typeface="Roboto"/>
              <a:sym typeface="Roboto"/>
            </a:endParaRPr>
          </a:p>
        </p:txBody>
      </p:sp>
      <p:sp>
        <p:nvSpPr>
          <p:cNvPr id="134" name="Google Shape;134;p20"/>
          <p:cNvSpPr txBox="1"/>
          <p:nvPr/>
        </p:nvSpPr>
        <p:spPr>
          <a:xfrm>
            <a:off x="8718050" y="4955400"/>
            <a:ext cx="426000" cy="18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sz="1000">
              <a:solidFill>
                <a:srgbClr val="666666"/>
              </a:solidFill>
              <a:latin typeface="Roboto"/>
              <a:ea typeface="Roboto"/>
              <a:cs typeface="Roboto"/>
              <a:sym typeface="Roboto"/>
            </a:endParaRPr>
          </a:p>
        </p:txBody>
      </p:sp>
      <p:sp>
        <p:nvSpPr>
          <p:cNvPr id="135" name="Google Shape;135;p20"/>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136" name="Google Shape;136;p20"/>
          <p:cNvSpPr txBox="1"/>
          <p:nvPr/>
        </p:nvSpPr>
        <p:spPr>
          <a:xfrm>
            <a:off x="6598250" y="0"/>
            <a:ext cx="2545800" cy="18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B7B7B7"/>
                </a:solidFill>
                <a:latin typeface="Roboto"/>
                <a:ea typeface="Roboto"/>
                <a:cs typeface="Roboto"/>
                <a:sym typeface="Roboto"/>
              </a:rPr>
              <a:t>Lab Slides created by Daniel Rinaldi</a:t>
            </a:r>
            <a:endParaRPr sz="1000">
              <a:solidFill>
                <a:srgbClr val="B7B7B7"/>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140" name="Shape 140"/>
        <p:cNvGrpSpPr/>
        <p:nvPr/>
      </p:nvGrpSpPr>
      <p:grpSpPr>
        <a:xfrm>
          <a:off x="0" y="0"/>
          <a:ext cx="0" cy="0"/>
          <a:chOff x="0" y="0"/>
          <a:chExt cx="0" cy="0"/>
        </a:xfrm>
      </p:grpSpPr>
      <p:sp>
        <p:nvSpPr>
          <p:cNvPr id="141" name="Google Shape;141;p21"/>
          <p:cNvSpPr txBox="1"/>
          <p:nvPr/>
        </p:nvSpPr>
        <p:spPr>
          <a:xfrm>
            <a:off x="0" y="0"/>
            <a:ext cx="2545800" cy="18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B7B7B7"/>
                </a:solidFill>
                <a:latin typeface="Roboto"/>
                <a:ea typeface="Roboto"/>
                <a:cs typeface="Roboto"/>
                <a:sym typeface="Roboto"/>
              </a:rPr>
              <a:t>Concordia University | COMP 476 - Lab</a:t>
            </a:r>
            <a:endParaRPr sz="1000">
              <a:solidFill>
                <a:srgbClr val="B7B7B7"/>
              </a:solidFill>
              <a:latin typeface="Roboto"/>
              <a:ea typeface="Roboto"/>
              <a:cs typeface="Roboto"/>
              <a:sym typeface="Roboto"/>
            </a:endParaRPr>
          </a:p>
        </p:txBody>
      </p:sp>
      <p:sp>
        <p:nvSpPr>
          <p:cNvPr id="142" name="Google Shape;142;p21"/>
          <p:cNvSpPr txBox="1"/>
          <p:nvPr/>
        </p:nvSpPr>
        <p:spPr>
          <a:xfrm>
            <a:off x="8718050" y="4955400"/>
            <a:ext cx="426000" cy="18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sz="1000">
              <a:solidFill>
                <a:srgbClr val="666666"/>
              </a:solidFill>
              <a:latin typeface="Roboto"/>
              <a:ea typeface="Roboto"/>
              <a:cs typeface="Roboto"/>
              <a:sym typeface="Roboto"/>
            </a:endParaRPr>
          </a:p>
        </p:txBody>
      </p:sp>
      <p:sp>
        <p:nvSpPr>
          <p:cNvPr id="143" name="Google Shape;143;p21"/>
          <p:cNvSpPr txBox="1"/>
          <p:nvPr>
            <p:ph type="title"/>
          </p:nvPr>
        </p:nvSpPr>
        <p:spPr>
          <a:xfrm>
            <a:off x="0" y="188100"/>
            <a:ext cx="9144000" cy="476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5F5F5"/>
                </a:solidFill>
              </a:rPr>
              <a:t>Other Links</a:t>
            </a:r>
            <a:endParaRPr/>
          </a:p>
          <a:p>
            <a:pPr indent="0" lvl="0" marL="0" rtl="0" algn="ctr">
              <a:spcBef>
                <a:spcPts val="0"/>
              </a:spcBef>
              <a:spcAft>
                <a:spcPts val="0"/>
              </a:spcAft>
              <a:buNone/>
            </a:pPr>
            <a:r>
              <a:rPr lang="en" sz="1600" u="sng">
                <a:solidFill>
                  <a:schemeClr val="hlink"/>
                </a:solidFill>
                <a:hlinkClick r:id="rId3"/>
              </a:rPr>
              <a:t>https://docs.unity3d.com/2020.3/Documentation/Manual/index.html</a:t>
            </a:r>
            <a:endParaRPr sz="1600">
              <a:solidFill>
                <a:srgbClr val="F5F5F5"/>
              </a:solidFill>
            </a:endParaRPr>
          </a:p>
          <a:p>
            <a:pPr indent="0" lvl="0" marL="0" rtl="0" algn="ctr">
              <a:spcBef>
                <a:spcPts val="0"/>
              </a:spcBef>
              <a:spcAft>
                <a:spcPts val="0"/>
              </a:spcAft>
              <a:buNone/>
            </a:pPr>
            <a:r>
              <a:rPr lang="en" sz="1600" u="sng">
                <a:solidFill>
                  <a:schemeClr val="hlink"/>
                </a:solidFill>
                <a:hlinkClick r:id="rId4"/>
              </a:rPr>
              <a:t>https://docs.unity3d.com/2020.3/Documentation/Manual/ExecutionOrder.html</a:t>
            </a:r>
            <a:endParaRPr sz="1600">
              <a:solidFill>
                <a:srgbClr val="F5F5F5"/>
              </a:solidFill>
            </a:endParaRPr>
          </a:p>
          <a:p>
            <a:pPr indent="0" lvl="0" marL="0" rtl="0" algn="ctr">
              <a:spcBef>
                <a:spcPts val="0"/>
              </a:spcBef>
              <a:spcAft>
                <a:spcPts val="0"/>
              </a:spcAft>
              <a:buNone/>
            </a:pPr>
            <a:r>
              <a:rPr lang="en" sz="1600" u="sng">
                <a:solidFill>
                  <a:schemeClr val="hlink"/>
                </a:solidFill>
                <a:hlinkClick r:id="rId5"/>
              </a:rPr>
              <a:t>https://www.youtube.com/watch?v=nKpM98I7PeM&amp;ab_channel=TheKiwiCoder</a:t>
            </a:r>
            <a:endParaRPr sz="1600">
              <a:solidFill>
                <a:srgbClr val="F5F5F5"/>
              </a:solidFill>
            </a:endParaRPr>
          </a:p>
        </p:txBody>
      </p:sp>
      <p:sp>
        <p:nvSpPr>
          <p:cNvPr id="144" name="Google Shape;144;p21"/>
          <p:cNvSpPr txBox="1"/>
          <p:nvPr/>
        </p:nvSpPr>
        <p:spPr>
          <a:xfrm>
            <a:off x="6598250" y="0"/>
            <a:ext cx="2545800" cy="18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B7B7B7"/>
                </a:solidFill>
                <a:latin typeface="Roboto"/>
                <a:ea typeface="Roboto"/>
                <a:cs typeface="Roboto"/>
                <a:sym typeface="Roboto"/>
              </a:rPr>
              <a:t>Lab Slides created by Daniel Rinaldi</a:t>
            </a:r>
            <a:endParaRPr sz="1000">
              <a:solidFill>
                <a:srgbClr val="B7B7B7"/>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