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7cd221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7cd221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b520951b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b520951b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synced in this way is sent over an unreliable channel (there can be packet loss). This is rarely noticeable for data requiring continuous change.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b520951b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b520951b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rpc call: a client needs to use a key from their inventory to unlock a door for the other party members.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b520951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b520951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07cd22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07cd22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b520951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b520951b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b520951b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b520951b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b5c4a2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8b5c4a2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07cd2214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07cd2214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b520951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b520951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5a2e6d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5a2e6d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b520951b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b520951b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5e423209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5e423209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6c66f10d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c66f10d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b520951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b520951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b520951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b520951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b520951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b520951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b520951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b520951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b520951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b520951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b520951b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b520951b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b520951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b520951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learn.unity.com/tutorial/assets-resources-and-assetbundles#5c7f8528edbc2a002053b5a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photonengine.com/en-us/pun/current/gameplay/rpcsandraiseev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ocs.unity3d.com/ScriptReference/DisallowMultipleComponent.html" TargetMode="External"/><Relationship Id="rId4" Type="http://schemas.openxmlformats.org/officeDocument/2006/relationships/hyperlink" Target="https://doc.photonengine.com/en-us/realtime/current/reference/serialization-in-phot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oc.photonengine.com/en-us/pun/current/gameplay/rpcsandraiseev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photonengine.com/" TargetMode="External"/><Relationship Id="rId4" Type="http://schemas.openxmlformats.org/officeDocument/2006/relationships/hyperlink" Target="https://doc.photonengine.com/en-us/pun/current/getting-started/pun-intro" TargetMode="External"/><Relationship Id="rId5" Type="http://schemas.openxmlformats.org/officeDocument/2006/relationships/hyperlink" Target="https://id.photonengine.com/en-US/Account/SignU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ocs.unity3d.com/2020.3/Documentation/Manual/index.html" TargetMode="External"/><Relationship Id="rId4" Type="http://schemas.openxmlformats.org/officeDocument/2006/relationships/hyperlink" Target="https://docs.unity3d.com/2020.3/Documentation/Manual/ExecutionOrder.html" TargetMode="External"/><Relationship Id="rId5" Type="http://schemas.openxmlformats.org/officeDocument/2006/relationships/hyperlink" Target="https://doc.photonengine.com/en-us/pun/current/getting-started/pun-intro" TargetMode="External"/><Relationship Id="rId6" Type="http://schemas.openxmlformats.org/officeDocument/2006/relationships/hyperlink" Target="https://doc-api.photonengine.com/en/pun/v2/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ashboard.photonengine.com/en-US/" TargetMode="Externa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assetstore.unity.com/packages/tools/network/pun-2-free-119922" TargetMode="External"/><Relationship Id="rId4" Type="http://schemas.openxmlformats.org/officeDocument/2006/relationships/hyperlink" Target="https://doc.photonengine.com/en-us/pun/v2/getting-started/initial-setup" TargetMode="External"/><Relationship Id="rId5" Type="http://schemas.openxmlformats.org/officeDocument/2006/relationships/image" Target="../media/image7.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VeriorPies/ParrelSync" TargetMode="External"/><Relationship Id="rId4" Type="http://schemas.openxmlformats.org/officeDocument/2006/relationships/hyperlink" Target="https://github.com/VeriorPies/ParrelSync/releases"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api.photonengine.com/en/pun/v2/class_photon_1_1_pun_1_1_mono_behaviour_pun_callback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oc.photonengine.com/en-us/pun/current/lobby-and-matchmaking/matchmaking-and-lobb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api.photonengine.com/en/pun/v2/class_photon_1_1_pun_1_1_default_pool.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c.photonengine.com/en-us/pun/current/gameplay/instanti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66" name="Shape 66"/>
        <p:cNvGrpSpPr/>
        <p:nvPr/>
      </p:nvGrpSpPr>
      <p:grpSpPr>
        <a:xfrm>
          <a:off x="0" y="0"/>
          <a:ext cx="0" cy="0"/>
          <a:chOff x="0" y="0"/>
          <a:chExt cx="0" cy="0"/>
        </a:xfrm>
      </p:grpSpPr>
      <p:sp>
        <p:nvSpPr>
          <p:cNvPr id="67" name="Google Shape;67;p13"/>
          <p:cNvSpPr txBox="1"/>
          <p:nvPr>
            <p:ph idx="4294967295" type="ctrTitle"/>
          </p:nvPr>
        </p:nvSpPr>
        <p:spPr>
          <a:xfrm>
            <a:off x="311700" y="1847200"/>
            <a:ext cx="85206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12121"/>
                </a:solidFill>
              </a:rPr>
              <a:t>Photon Unity Networking (PUN)</a:t>
            </a:r>
            <a:endParaRPr>
              <a:solidFill>
                <a:srgbClr val="212121"/>
              </a:solidFill>
              <a:latin typeface="Roboto"/>
              <a:ea typeface="Roboto"/>
              <a:cs typeface="Roboto"/>
              <a:sym typeface="Roboto"/>
            </a:endParaRPr>
          </a:p>
        </p:txBody>
      </p:sp>
      <p:sp>
        <p:nvSpPr>
          <p:cNvPr id="68" name="Google Shape;68;p13"/>
          <p:cNvSpPr txBox="1"/>
          <p:nvPr>
            <p:ph idx="4294967295" type="subTitle"/>
          </p:nvPr>
        </p:nvSpPr>
        <p:spPr>
          <a:xfrm>
            <a:off x="311700" y="2848925"/>
            <a:ext cx="8510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sz="1800"/>
          </a:p>
        </p:txBody>
      </p:sp>
      <p:cxnSp>
        <p:nvCxnSpPr>
          <p:cNvPr id="69" name="Google Shape;69;p13"/>
          <p:cNvCxnSpPr/>
          <p:nvPr/>
        </p:nvCxnSpPr>
        <p:spPr>
          <a:xfrm>
            <a:off x="318225" y="2794225"/>
            <a:ext cx="8510700" cy="0"/>
          </a:xfrm>
          <a:prstGeom prst="straightConnector1">
            <a:avLst/>
          </a:prstGeom>
          <a:noFill/>
          <a:ln cap="flat" cmpd="sng" w="9525">
            <a:solidFill>
              <a:schemeClr val="dk2"/>
            </a:solidFill>
            <a:prstDash val="solid"/>
            <a:round/>
            <a:headEnd len="med" w="med" type="none"/>
            <a:tailEnd len="med" w="med" type="none"/>
          </a:ln>
        </p:spPr>
      </p:cxnSp>
      <p:sp>
        <p:nvSpPr>
          <p:cNvPr id="70" name="Google Shape;70;p13"/>
          <p:cNvSpPr txBox="1"/>
          <p:nvPr/>
        </p:nvSpPr>
        <p:spPr>
          <a:xfrm>
            <a:off x="0" y="0"/>
            <a:ext cx="2916000" cy="17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Concordia University | COMP 476 - Lab</a:t>
            </a:r>
            <a:endParaRPr sz="1000">
              <a:solidFill>
                <a:srgbClr val="666666"/>
              </a:solidFill>
              <a:latin typeface="Roboto"/>
              <a:ea typeface="Roboto"/>
              <a:cs typeface="Roboto"/>
              <a:sym typeface="Roboto"/>
            </a:endParaRPr>
          </a:p>
        </p:txBody>
      </p:sp>
      <p:sp>
        <p:nvSpPr>
          <p:cNvPr id="71" name="Google Shape;71;p13"/>
          <p:cNvSpPr txBox="1"/>
          <p:nvPr/>
        </p:nvSpPr>
        <p:spPr>
          <a:xfrm>
            <a:off x="8718050" y="4862275"/>
            <a:ext cx="426000" cy="28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72" name="Google Shape;72;p13"/>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68" name="Shape 168"/>
        <p:cNvGrpSpPr/>
        <p:nvPr/>
      </p:nvGrpSpPr>
      <p:grpSpPr>
        <a:xfrm>
          <a:off x="0" y="0"/>
          <a:ext cx="0" cy="0"/>
          <a:chOff x="0" y="0"/>
          <a:chExt cx="0" cy="0"/>
        </a:xfrm>
      </p:grpSpPr>
      <p:sp>
        <p:nvSpPr>
          <p:cNvPr id="169" name="Google Shape;169;p22"/>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Networked GameObject</a:t>
            </a:r>
            <a:endParaRPr>
              <a:solidFill>
                <a:srgbClr val="F5F5F5"/>
              </a:solidFill>
            </a:endParaRPr>
          </a:p>
        </p:txBody>
      </p:sp>
      <p:sp>
        <p:nvSpPr>
          <p:cNvPr id="170" name="Google Shape;170;p22"/>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71" name="Google Shape;171;p22"/>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As previously mentioned, GameObjects can be instantiated as "networked GameObjects" by attaching a </a:t>
            </a:r>
            <a:r>
              <a:rPr b="1" lang="en" sz="1200">
                <a:latin typeface="Roboto"/>
                <a:ea typeface="Roboto"/>
                <a:cs typeface="Roboto"/>
                <a:sym typeface="Roboto"/>
              </a:rPr>
              <a:t>PhotonView </a:t>
            </a:r>
            <a:r>
              <a:rPr lang="en" sz="1200">
                <a:latin typeface="Roboto"/>
                <a:ea typeface="Roboto"/>
                <a:cs typeface="Roboto"/>
                <a:sym typeface="Roboto"/>
              </a:rPr>
              <a:t>component. It identifies the object and the owner across the network using a viewID and also manages which scripts will read and write object state updates (Observed Components) and how those updates are sent. The photon player who's in control, is the one that will update everyone of changes to this object’s state.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Ownership Transfer</a:t>
            </a:r>
            <a:r>
              <a:rPr lang="en" sz="1200">
                <a:latin typeface="Roboto"/>
                <a:ea typeface="Roboto"/>
                <a:cs typeface="Roboto"/>
                <a:sym typeface="Roboto"/>
              </a:rPr>
              <a:t>: Defines if ownership of this PhotonView is fixed, can be requested or simply taken. Note that you can't edit this value at runtime. The current owner has to implement IPunCallbacks.OnOwnershipRequest to react to the ownership request.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Synchonization</a:t>
            </a:r>
            <a:r>
              <a:rPr lang="en" sz="1200">
                <a:latin typeface="Roboto"/>
                <a:ea typeface="Roboto"/>
                <a:cs typeface="Roboto"/>
                <a:sym typeface="Roboto"/>
              </a:rPr>
              <a:t>: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Off</a:t>
            </a:r>
            <a:r>
              <a:rPr lang="en" sz="1200">
                <a:latin typeface="Roboto"/>
                <a:ea typeface="Roboto"/>
                <a:cs typeface="Roboto"/>
                <a:sym typeface="Roboto"/>
              </a:rPr>
              <a:t>: Synchronization does not occur, nothing is sent or received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Reliable Delta Compressed</a:t>
            </a:r>
            <a:r>
              <a:rPr lang="en" sz="1200">
                <a:latin typeface="Roboto"/>
                <a:ea typeface="Roboto"/>
                <a:cs typeface="Roboto"/>
                <a:sym typeface="Roboto"/>
              </a:rPr>
              <a:t>: Data is guaranteed to be received with an internal </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optimization mechanism which sends null if data doesn't change. For this to work, </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make sure you populate the stream with distinct SendNext calls.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Unreliable</a:t>
            </a:r>
            <a:r>
              <a:rPr lang="en" sz="1200">
                <a:latin typeface="Roboto"/>
                <a:ea typeface="Roboto"/>
                <a:cs typeface="Roboto"/>
                <a:sym typeface="Roboto"/>
              </a:rPr>
              <a:t>: Data is received in order but some updates may be lost. This means no </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delay in cases of loss.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Unreliable OnChange</a:t>
            </a:r>
            <a:r>
              <a:rPr lang="en" sz="1200">
                <a:latin typeface="Roboto"/>
                <a:ea typeface="Roboto"/>
                <a:cs typeface="Roboto"/>
                <a:sym typeface="Roboto"/>
              </a:rPr>
              <a:t>: Data is received in order but some updates may be lost. </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If updates repeat the last information, the PhotonView will pause sending updates </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until the next change.</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Observed Components</a:t>
            </a:r>
            <a:r>
              <a:rPr lang="en" sz="1200">
                <a:latin typeface="Roboto"/>
                <a:ea typeface="Roboto"/>
                <a:cs typeface="Roboto"/>
                <a:sym typeface="Roboto"/>
              </a:rPr>
              <a:t>: This is simply a list of components need some data (state) to be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observed and synchronized. These components must inherit from the IPunObservable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interface. Photon provides some components that automatically observe and sync some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common data (ex: PhotonTransformView). </a:t>
            </a:r>
            <a:endParaRPr sz="1200">
              <a:latin typeface="Roboto"/>
              <a:ea typeface="Roboto"/>
              <a:cs typeface="Roboto"/>
              <a:sym typeface="Roboto"/>
            </a:endParaRPr>
          </a:p>
        </p:txBody>
      </p:sp>
      <p:pic>
        <p:nvPicPr>
          <p:cNvPr id="172" name="Google Shape;172;p22"/>
          <p:cNvPicPr preferRelativeResize="0"/>
          <p:nvPr/>
        </p:nvPicPr>
        <p:blipFill>
          <a:blip r:embed="rId3">
            <a:alphaModFix/>
          </a:blip>
          <a:stretch>
            <a:fillRect/>
          </a:stretch>
        </p:blipFill>
        <p:spPr>
          <a:xfrm>
            <a:off x="6421400" y="2244300"/>
            <a:ext cx="2722603" cy="1840134"/>
          </a:xfrm>
          <a:prstGeom prst="rect">
            <a:avLst/>
          </a:prstGeom>
          <a:noFill/>
          <a:ln>
            <a:noFill/>
          </a:ln>
        </p:spPr>
      </p:pic>
      <p:pic>
        <p:nvPicPr>
          <p:cNvPr id="173" name="Google Shape;173;p22"/>
          <p:cNvPicPr preferRelativeResize="0"/>
          <p:nvPr/>
        </p:nvPicPr>
        <p:blipFill>
          <a:blip r:embed="rId4">
            <a:alphaModFix/>
          </a:blip>
          <a:stretch>
            <a:fillRect/>
          </a:stretch>
        </p:blipFill>
        <p:spPr>
          <a:xfrm>
            <a:off x="6421446" y="4084434"/>
            <a:ext cx="2722604" cy="1059066"/>
          </a:xfrm>
          <a:prstGeom prst="rect">
            <a:avLst/>
          </a:prstGeom>
          <a:noFill/>
          <a:ln>
            <a:noFill/>
          </a:ln>
        </p:spPr>
      </p:pic>
      <p:sp>
        <p:nvSpPr>
          <p:cNvPr id="174" name="Google Shape;174;p22"/>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Networked GameObject State </a:t>
            </a:r>
            <a:r>
              <a:rPr lang="en">
                <a:solidFill>
                  <a:srgbClr val="F5F5F5"/>
                </a:solidFill>
              </a:rPr>
              <a:t>Synchronization</a:t>
            </a:r>
            <a:endParaRPr>
              <a:solidFill>
                <a:srgbClr val="F5F5F5"/>
              </a:solidFill>
            </a:endParaRPr>
          </a:p>
        </p:txBody>
      </p:sp>
      <p:sp>
        <p:nvSpPr>
          <p:cNvPr id="180" name="Google Shape;180;p23"/>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81" name="Google Shape;181;p23"/>
          <p:cNvSpPr txBox="1"/>
          <p:nvPr/>
        </p:nvSpPr>
        <p:spPr>
          <a:xfrm>
            <a:off x="50" y="647700"/>
            <a:ext cx="9144000" cy="24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Typically, you would add a PhotonView component to a prefab and use </a:t>
            </a:r>
            <a:r>
              <a:rPr b="1" lang="en" sz="1200">
                <a:latin typeface="Roboto"/>
                <a:ea typeface="Roboto"/>
                <a:cs typeface="Roboto"/>
                <a:sym typeface="Roboto"/>
              </a:rPr>
              <a:t>PhotonNetwork.Instantiate()</a:t>
            </a:r>
            <a:r>
              <a:rPr lang="en" sz="1200">
                <a:latin typeface="Roboto"/>
                <a:ea typeface="Roboto"/>
                <a:cs typeface="Roboto"/>
                <a:sym typeface="Roboto"/>
              </a:rPr>
              <a:t> to create an networked instance of that object. The prefab that you wish to instantiate must be located within a folder called “Resources” as per the default implementation of the Photon PrefabPool. Recall that Unity </a:t>
            </a:r>
            <a:r>
              <a:rPr lang="en" sz="1200" u="sng">
                <a:solidFill>
                  <a:schemeClr val="hlink"/>
                </a:solidFill>
                <a:latin typeface="Roboto"/>
                <a:ea typeface="Roboto"/>
                <a:cs typeface="Roboto"/>
                <a:sym typeface="Roboto"/>
                <a:hlinkClick r:id="rId3"/>
              </a:rPr>
              <a:t>discourages and advises against</a:t>
            </a:r>
            <a:r>
              <a:rPr lang="en" sz="1200">
                <a:latin typeface="Roboto"/>
                <a:ea typeface="Roboto"/>
                <a:cs typeface="Roboto"/>
                <a:sym typeface="Roboto"/>
              </a:rPr>
              <a:t> using the Resources folder. Luckily for us there is a way around this which involves implementing the IPunPrefabPool interface. This will be shown in a later slide.</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As mentioned in the previous slide, t</a:t>
            </a:r>
            <a:r>
              <a:rPr lang="en" sz="1200">
                <a:latin typeface="Roboto"/>
                <a:ea typeface="Roboto"/>
                <a:cs typeface="Roboto"/>
                <a:sym typeface="Roboto"/>
              </a:rPr>
              <a:t>he PhotonView manages a list of observed components. While there are a few scripts that come with Photon that allow you to sync common data without writing any code, there will be cases where you need to sync other data in which there is no built-in component that does it for you. A custom observed component is in charge of writing and reading the state of the networked object several times a second. To do so, a script must implement the </a:t>
            </a:r>
            <a:r>
              <a:rPr b="1" lang="en" sz="1200">
                <a:latin typeface="Roboto"/>
                <a:ea typeface="Roboto"/>
                <a:cs typeface="Roboto"/>
                <a:sym typeface="Roboto"/>
              </a:rPr>
              <a:t>IPunObservable</a:t>
            </a:r>
            <a:r>
              <a:rPr lang="en" sz="1200">
                <a:latin typeface="Roboto"/>
                <a:ea typeface="Roboto"/>
                <a:cs typeface="Roboto"/>
                <a:sym typeface="Roboto"/>
              </a:rPr>
              <a:t> interface, which defines the </a:t>
            </a:r>
            <a:r>
              <a:rPr b="1" lang="en" sz="1200">
                <a:latin typeface="Roboto"/>
                <a:ea typeface="Roboto"/>
                <a:cs typeface="Roboto"/>
                <a:sym typeface="Roboto"/>
              </a:rPr>
              <a:t>OnPhotonSerializeView(PhotonStream stream, PhotonMessageInfo info)</a:t>
            </a:r>
            <a:r>
              <a:rPr lang="en" sz="1200">
                <a:latin typeface="Roboto"/>
                <a:ea typeface="Roboto"/>
                <a:cs typeface="Roboto"/>
                <a:sym typeface="Roboto"/>
              </a:rPr>
              <a:t> method and implements how the data will be serialized into binary and back (written and read). You must also add this component to the photonView’s list of observed components as well.</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p:txBody>
      </p:sp>
      <p:sp>
        <p:nvSpPr>
          <p:cNvPr id="182" name="Google Shape;182;p23"/>
          <p:cNvSpPr/>
          <p:nvPr/>
        </p:nvSpPr>
        <p:spPr>
          <a:xfrm>
            <a:off x="73625" y="3112600"/>
            <a:ext cx="5982300" cy="1994100"/>
          </a:xfrm>
          <a:prstGeom prst="rect">
            <a:avLst/>
          </a:prstGeom>
          <a:solidFill>
            <a:srgbClr val="212121"/>
          </a:solidFill>
          <a:ln>
            <a:noFill/>
          </a:ln>
        </p:spPr>
        <p:txBody>
          <a:bodyPr anchorCtr="0" anchor="t" bIns="91425" lIns="91425" spcFirstLastPara="1" rIns="91425" wrap="square" tIns="45700">
            <a:noAutofit/>
          </a:bodyPr>
          <a:lstStyle/>
          <a:p>
            <a:pPr indent="0" lvl="0" marL="0" rtl="0" algn="l">
              <a:spcBef>
                <a:spcPts val="0"/>
              </a:spcBef>
              <a:spcAft>
                <a:spcPts val="0"/>
              </a:spcAft>
              <a:buNone/>
            </a:pPr>
            <a:r>
              <a:rPr lang="en" sz="1000">
                <a:solidFill>
                  <a:srgbClr val="708090"/>
                </a:solidFill>
                <a:highlight>
                  <a:srgbClr val="272822"/>
                </a:highlight>
                <a:latin typeface="Consolas"/>
                <a:ea typeface="Consolas"/>
                <a:cs typeface="Consolas"/>
                <a:sym typeface="Consolas"/>
              </a:rPr>
              <a:t>// used as Observed component in a PhotonView, this only reads/writes the position</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66D9EF"/>
                </a:solidFill>
                <a:highlight>
                  <a:srgbClr val="272822"/>
                </a:highlight>
                <a:latin typeface="Consolas"/>
                <a:ea typeface="Consolas"/>
                <a:cs typeface="Consolas"/>
                <a:sym typeface="Consolas"/>
              </a:rPr>
              <a:t>public</a:t>
            </a:r>
            <a:r>
              <a:rPr lang="en" sz="1000">
                <a:solidFill>
                  <a:srgbClr val="F8F8F2"/>
                </a:solidFill>
                <a:highlight>
                  <a:srgbClr val="272822"/>
                </a:highlight>
                <a:latin typeface="Consolas"/>
                <a:ea typeface="Consolas"/>
                <a:cs typeface="Consolas"/>
                <a:sym typeface="Consolas"/>
              </a:rPr>
              <a:t> </a:t>
            </a:r>
            <a:r>
              <a:rPr lang="en" sz="1000">
                <a:solidFill>
                  <a:srgbClr val="66D9EF"/>
                </a:solidFill>
                <a:highlight>
                  <a:srgbClr val="272822"/>
                </a:highlight>
                <a:latin typeface="Consolas"/>
                <a:ea typeface="Consolas"/>
                <a:cs typeface="Consolas"/>
                <a:sym typeface="Consolas"/>
              </a:rPr>
              <a:t>void</a:t>
            </a: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OnPhotonSerializeView</a:t>
            </a:r>
            <a:r>
              <a:rPr lang="en" sz="1000">
                <a:solidFill>
                  <a:srgbClr val="F8F8F2"/>
                </a:solidFill>
                <a:highlight>
                  <a:srgbClr val="272822"/>
                </a:highlight>
                <a:latin typeface="Consolas"/>
                <a:ea typeface="Consolas"/>
                <a:cs typeface="Consolas"/>
                <a:sym typeface="Consolas"/>
              </a:rPr>
              <a:t>(</a:t>
            </a:r>
            <a:r>
              <a:rPr lang="en" sz="1000">
                <a:solidFill>
                  <a:srgbClr val="E6DB74"/>
                </a:solidFill>
                <a:highlight>
                  <a:srgbClr val="272822"/>
                </a:highlight>
                <a:latin typeface="Consolas"/>
                <a:ea typeface="Consolas"/>
                <a:cs typeface="Consolas"/>
                <a:sym typeface="Consolas"/>
              </a:rPr>
              <a:t>PhotonStream</a:t>
            </a:r>
            <a:r>
              <a:rPr lang="en" sz="1000">
                <a:solidFill>
                  <a:srgbClr val="F8F8F2"/>
                </a:solidFill>
                <a:highlight>
                  <a:srgbClr val="272822"/>
                </a:highlight>
                <a:latin typeface="Consolas"/>
                <a:ea typeface="Consolas"/>
                <a:cs typeface="Consolas"/>
                <a:sym typeface="Consolas"/>
              </a:rPr>
              <a:t> stream, </a:t>
            </a:r>
            <a:r>
              <a:rPr lang="en" sz="1000">
                <a:solidFill>
                  <a:srgbClr val="E6DB74"/>
                </a:solidFill>
                <a:highlight>
                  <a:srgbClr val="272822"/>
                </a:highlight>
                <a:latin typeface="Consolas"/>
                <a:ea typeface="Consolas"/>
                <a:cs typeface="Consolas"/>
                <a:sym typeface="Consolas"/>
              </a:rPr>
              <a:t>PhotonMessageInfo</a:t>
            </a:r>
            <a:r>
              <a:rPr lang="en" sz="1000">
                <a:solidFill>
                  <a:srgbClr val="F8F8F2"/>
                </a:solidFill>
                <a:highlight>
                  <a:srgbClr val="272822"/>
                </a:highlight>
                <a:latin typeface="Consolas"/>
                <a:ea typeface="Consolas"/>
                <a:cs typeface="Consolas"/>
                <a:sym typeface="Consolas"/>
              </a:rPr>
              <a:t> info) {</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r>
              <a:rPr lang="en" sz="1000">
                <a:solidFill>
                  <a:srgbClr val="66D9EF"/>
                </a:solidFill>
                <a:highlight>
                  <a:srgbClr val="272822"/>
                </a:highlight>
                <a:latin typeface="Consolas"/>
                <a:ea typeface="Consolas"/>
                <a:cs typeface="Consolas"/>
                <a:sym typeface="Consolas"/>
              </a:rPr>
              <a:t>if</a:t>
            </a:r>
            <a:r>
              <a:rPr lang="en" sz="1000">
                <a:solidFill>
                  <a:srgbClr val="F8F8F2"/>
                </a:solidFill>
                <a:highlight>
                  <a:srgbClr val="272822"/>
                </a:highlight>
                <a:latin typeface="Consolas"/>
                <a:ea typeface="Consolas"/>
                <a:cs typeface="Consolas"/>
                <a:sym typeface="Consolas"/>
              </a:rPr>
              <a:t> (stream.IsWriting) </a:t>
            </a:r>
            <a:r>
              <a:rPr lang="en" sz="1000">
                <a:solidFill>
                  <a:srgbClr val="708090"/>
                </a:solidFill>
                <a:highlight>
                  <a:srgbClr val="272822"/>
                </a:highlight>
                <a:latin typeface="Consolas"/>
                <a:ea typeface="Consolas"/>
                <a:cs typeface="Consolas"/>
                <a:sym typeface="Consolas"/>
              </a:rPr>
              <a:t>// write properties to stream</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Vector3</a:t>
            </a:r>
            <a:r>
              <a:rPr lang="en" sz="1000">
                <a:solidFill>
                  <a:srgbClr val="F8F8F2"/>
                </a:solidFill>
                <a:highlight>
                  <a:srgbClr val="272822"/>
                </a:highlight>
                <a:latin typeface="Consolas"/>
                <a:ea typeface="Consolas"/>
                <a:cs typeface="Consolas"/>
                <a:sym typeface="Consolas"/>
              </a:rPr>
              <a:t> pos = transform.localPosition;</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stream.</a:t>
            </a:r>
            <a:r>
              <a:rPr lang="en" sz="1000">
                <a:solidFill>
                  <a:srgbClr val="E6DB74"/>
                </a:solidFill>
                <a:highlight>
                  <a:srgbClr val="272822"/>
                </a:highlight>
                <a:latin typeface="Consolas"/>
                <a:ea typeface="Consolas"/>
                <a:cs typeface="Consolas"/>
                <a:sym typeface="Consolas"/>
              </a:rPr>
              <a:t>SendNext</a:t>
            </a:r>
            <a:r>
              <a:rPr lang="en" sz="1000">
                <a:solidFill>
                  <a:srgbClr val="F8F8F2"/>
                </a:solidFill>
                <a:highlight>
                  <a:srgbClr val="272822"/>
                </a:highlight>
                <a:latin typeface="Consolas"/>
                <a:ea typeface="Consolas"/>
                <a:cs typeface="Consolas"/>
                <a:sym typeface="Consolas"/>
              </a:rPr>
              <a:t>(pos);</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r>
              <a:rPr lang="en" sz="1000">
                <a:solidFill>
                  <a:srgbClr val="66D9EF"/>
                </a:solidFill>
                <a:highlight>
                  <a:srgbClr val="272822"/>
                </a:highlight>
                <a:latin typeface="Consolas"/>
                <a:ea typeface="Consolas"/>
                <a:cs typeface="Consolas"/>
                <a:sym typeface="Consolas"/>
              </a:rPr>
              <a:t>else </a:t>
            </a:r>
            <a:r>
              <a:rPr lang="en" sz="1000">
                <a:solidFill>
                  <a:srgbClr val="F8F8F2"/>
                </a:solidFill>
                <a:highlight>
                  <a:srgbClr val="272822"/>
                </a:highlight>
                <a:latin typeface="Consolas"/>
                <a:ea typeface="Consolas"/>
                <a:cs typeface="Consolas"/>
                <a:sym typeface="Consolas"/>
              </a:rPr>
              <a:t> </a:t>
            </a:r>
            <a:r>
              <a:rPr lang="en" sz="1000">
                <a:solidFill>
                  <a:srgbClr val="708090"/>
                </a:solidFill>
                <a:highlight>
                  <a:srgbClr val="272822"/>
                </a:highlight>
                <a:latin typeface="Consolas"/>
                <a:ea typeface="Consolas"/>
                <a:cs typeface="Consolas"/>
                <a:sym typeface="Consolas"/>
              </a:rPr>
              <a:t>// read properties from stream</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Vector3</a:t>
            </a:r>
            <a:r>
              <a:rPr lang="en" sz="1000">
                <a:solidFill>
                  <a:srgbClr val="F8F8F2"/>
                </a:solidFill>
                <a:highlight>
                  <a:srgbClr val="272822"/>
                </a:highlight>
                <a:latin typeface="Consolas"/>
                <a:ea typeface="Consolas"/>
                <a:cs typeface="Consolas"/>
                <a:sym typeface="Consolas"/>
              </a:rPr>
              <a:t> pos = (</a:t>
            </a:r>
            <a:r>
              <a:rPr lang="en" sz="1000">
                <a:solidFill>
                  <a:srgbClr val="E6DB74"/>
                </a:solidFill>
                <a:highlight>
                  <a:srgbClr val="272822"/>
                </a:highlight>
                <a:latin typeface="Consolas"/>
                <a:ea typeface="Consolas"/>
                <a:cs typeface="Consolas"/>
                <a:sym typeface="Consolas"/>
              </a:rPr>
              <a:t>Vector3</a:t>
            </a:r>
            <a:r>
              <a:rPr lang="en" sz="1000">
                <a:solidFill>
                  <a:srgbClr val="F8F8F2"/>
                </a:solidFill>
                <a:highlight>
                  <a:srgbClr val="272822"/>
                </a:highlight>
                <a:latin typeface="Consolas"/>
                <a:ea typeface="Consolas"/>
                <a:cs typeface="Consolas"/>
                <a:sym typeface="Consolas"/>
              </a:rPr>
              <a:t>) stream.</a:t>
            </a:r>
            <a:r>
              <a:rPr lang="en" sz="1000">
                <a:solidFill>
                  <a:srgbClr val="E6DB74"/>
                </a:solidFill>
                <a:highlight>
                  <a:srgbClr val="272822"/>
                </a:highlight>
                <a:latin typeface="Consolas"/>
                <a:ea typeface="Consolas"/>
                <a:cs typeface="Consolas"/>
                <a:sym typeface="Consolas"/>
              </a:rPr>
              <a:t>ReceiveNext</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a:t>
            </a:r>
            <a:endParaRPr sz="1000">
              <a:solidFill>
                <a:srgbClr val="F8F8F2"/>
              </a:solidFill>
              <a:highlight>
                <a:srgbClr val="272822"/>
              </a:highlight>
              <a:latin typeface="Consolas"/>
              <a:ea typeface="Consolas"/>
              <a:cs typeface="Consolas"/>
              <a:sym typeface="Consolas"/>
            </a:endParaRPr>
          </a:p>
          <a:p>
            <a:pPr indent="0" lvl="0" marL="0" marR="16510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a:t>
            </a:r>
            <a:endParaRPr/>
          </a:p>
        </p:txBody>
      </p:sp>
      <p:sp>
        <p:nvSpPr>
          <p:cNvPr id="183" name="Google Shape;183;p23"/>
          <p:cNvSpPr txBox="1"/>
          <p:nvPr/>
        </p:nvSpPr>
        <p:spPr>
          <a:xfrm>
            <a:off x="6055925" y="3112600"/>
            <a:ext cx="3088200" cy="2031000"/>
          </a:xfrm>
          <a:prstGeom prst="rect">
            <a:avLst/>
          </a:prstGeom>
          <a:noFill/>
          <a:ln>
            <a:noFill/>
          </a:ln>
        </p:spPr>
        <p:txBody>
          <a:bodyPr anchorCtr="0" anchor="t" bIns="91425" lIns="91425" spcFirstLastPara="1" rIns="91425" wrap="square" tIns="45700">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This way of synchronizing state is useful and should be used for data that gets updated </a:t>
            </a:r>
            <a:r>
              <a:rPr b="1" lang="en" sz="1200" u="sng">
                <a:latin typeface="Roboto"/>
                <a:ea typeface="Roboto"/>
                <a:cs typeface="Roboto"/>
                <a:sym typeface="Roboto"/>
              </a:rPr>
              <a:t>very frequently</a:t>
            </a:r>
            <a:r>
              <a:rPr lang="en" sz="1200">
                <a:latin typeface="Roboto"/>
                <a:ea typeface="Roboto"/>
                <a:cs typeface="Roboto"/>
                <a:sym typeface="Roboto"/>
              </a:rPr>
              <a: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Normally, if all you need to do is sync the Transform component data then you just need to add a </a:t>
            </a:r>
            <a:r>
              <a:rPr b="1" lang="en" sz="1200">
                <a:latin typeface="Roboto"/>
                <a:ea typeface="Roboto"/>
                <a:cs typeface="Roboto"/>
                <a:sym typeface="Roboto"/>
              </a:rPr>
              <a:t>PhotonTransformView</a:t>
            </a:r>
            <a:r>
              <a:rPr lang="en" sz="1200">
                <a:latin typeface="Roboto"/>
                <a:ea typeface="Roboto"/>
                <a:cs typeface="Roboto"/>
                <a:sym typeface="Roboto"/>
              </a:rPr>
              <a:t> component to the gameobject and drag it into the observed </a:t>
            </a:r>
            <a:r>
              <a:rPr lang="en" sz="1200">
                <a:latin typeface="Roboto"/>
                <a:ea typeface="Roboto"/>
                <a:cs typeface="Roboto"/>
                <a:sym typeface="Roboto"/>
              </a:rPr>
              <a:t>components</a:t>
            </a:r>
            <a:r>
              <a:rPr lang="en" sz="1200">
                <a:latin typeface="Roboto"/>
                <a:ea typeface="Roboto"/>
                <a:cs typeface="Roboto"/>
                <a:sym typeface="Roboto"/>
              </a:rPr>
              <a:t> list of the PhotonView component.</a:t>
            </a:r>
            <a:endParaRPr>
              <a:latin typeface="Roboto"/>
              <a:ea typeface="Roboto"/>
              <a:cs typeface="Roboto"/>
              <a:sym typeface="Roboto"/>
            </a:endParaRPr>
          </a:p>
        </p:txBody>
      </p:sp>
      <p:sp>
        <p:nvSpPr>
          <p:cNvPr id="184" name="Google Shape;184;p23"/>
          <p:cNvSpPr txBox="1"/>
          <p:nvPr/>
        </p:nvSpPr>
        <p:spPr>
          <a:xfrm>
            <a:off x="3583525" y="3715975"/>
            <a:ext cx="2421000" cy="554100"/>
          </a:xfrm>
          <a:prstGeom prst="rect">
            <a:avLst/>
          </a:prstGeom>
          <a:solidFill>
            <a:srgbClr val="FFD966"/>
          </a:solidFill>
          <a:ln cap="flat" cmpd="sng" w="952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Serialization and Deserialization must be done in the same order. </a:t>
            </a:r>
            <a:endParaRPr sz="1200">
              <a:latin typeface="Roboto"/>
              <a:ea typeface="Roboto"/>
              <a:cs typeface="Roboto"/>
              <a:sym typeface="Roboto"/>
            </a:endParaRPr>
          </a:p>
        </p:txBody>
      </p:sp>
      <p:cxnSp>
        <p:nvCxnSpPr>
          <p:cNvPr id="185" name="Google Shape;185;p23"/>
          <p:cNvCxnSpPr>
            <a:stCxn id="184" idx="1"/>
          </p:cNvCxnSpPr>
          <p:nvPr/>
        </p:nvCxnSpPr>
        <p:spPr>
          <a:xfrm flipH="1">
            <a:off x="2546125" y="3993025"/>
            <a:ext cx="1037400" cy="32100"/>
          </a:xfrm>
          <a:prstGeom prst="straightConnector1">
            <a:avLst/>
          </a:prstGeom>
          <a:noFill/>
          <a:ln cap="flat" cmpd="sng" w="28575">
            <a:solidFill>
              <a:schemeClr val="accent3"/>
            </a:solidFill>
            <a:prstDash val="solid"/>
            <a:round/>
            <a:headEnd len="med" w="med" type="none"/>
            <a:tailEnd len="med" w="med" type="triangle"/>
          </a:ln>
        </p:spPr>
      </p:cxnSp>
      <p:cxnSp>
        <p:nvCxnSpPr>
          <p:cNvPr id="186" name="Google Shape;186;p23"/>
          <p:cNvCxnSpPr>
            <a:stCxn id="184" idx="1"/>
          </p:cNvCxnSpPr>
          <p:nvPr/>
        </p:nvCxnSpPr>
        <p:spPr>
          <a:xfrm flipH="1">
            <a:off x="3112525" y="3993025"/>
            <a:ext cx="471000" cy="532500"/>
          </a:xfrm>
          <a:prstGeom prst="straightConnector1">
            <a:avLst/>
          </a:prstGeom>
          <a:noFill/>
          <a:ln cap="flat" cmpd="sng" w="28575">
            <a:solidFill>
              <a:schemeClr val="accent3"/>
            </a:solidFill>
            <a:prstDash val="solid"/>
            <a:round/>
            <a:headEnd len="med" w="med" type="none"/>
            <a:tailEnd len="med" w="med" type="triangle"/>
          </a:ln>
        </p:spPr>
      </p:cxnSp>
      <p:sp>
        <p:nvSpPr>
          <p:cNvPr id="187" name="Google Shape;187;p23"/>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91" name="Shape 191"/>
        <p:cNvGrpSpPr/>
        <p:nvPr/>
      </p:nvGrpSpPr>
      <p:grpSpPr>
        <a:xfrm>
          <a:off x="0" y="0"/>
          <a:ext cx="0" cy="0"/>
          <a:chOff x="0" y="0"/>
          <a:chExt cx="0" cy="0"/>
        </a:xfrm>
      </p:grpSpPr>
      <p:sp>
        <p:nvSpPr>
          <p:cNvPr id="192" name="Google Shape;192;p24"/>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Remote Procedure Calls</a:t>
            </a:r>
            <a:endParaRPr>
              <a:solidFill>
                <a:srgbClr val="F5F5F5"/>
              </a:solidFill>
            </a:endParaRPr>
          </a:p>
        </p:txBody>
      </p:sp>
      <p:sp>
        <p:nvSpPr>
          <p:cNvPr id="193" name="Google Shape;193;p24"/>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94" name="Google Shape;194;p24"/>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Clients can also perform </a:t>
            </a:r>
            <a:r>
              <a:rPr b="1" lang="en" sz="1100" u="sng">
                <a:solidFill>
                  <a:schemeClr val="hlink"/>
                </a:solidFill>
                <a:latin typeface="Roboto"/>
                <a:ea typeface="Roboto"/>
                <a:cs typeface="Roboto"/>
                <a:sym typeface="Roboto"/>
                <a:hlinkClick r:id="rId3"/>
              </a:rPr>
              <a:t>Remote Procedure Calls (RPC)</a:t>
            </a:r>
            <a:r>
              <a:rPr lang="en" sz="1100">
                <a:latin typeface="Roboto"/>
                <a:ea typeface="Roboto"/>
                <a:cs typeface="Roboto"/>
                <a:sym typeface="Roboto"/>
              </a:rPr>
              <a:t> on specific networked objects for anything that happens </a:t>
            </a:r>
            <a:r>
              <a:rPr b="1" lang="en" sz="1100" u="sng">
                <a:latin typeface="Roboto"/>
                <a:ea typeface="Roboto"/>
                <a:cs typeface="Roboto"/>
                <a:sym typeface="Roboto"/>
              </a:rPr>
              <a:t>infrequently</a:t>
            </a:r>
            <a:r>
              <a:rPr lang="en" sz="1100">
                <a:latin typeface="Roboto"/>
                <a:ea typeface="Roboto"/>
                <a:cs typeface="Roboto"/>
                <a:sym typeface="Roboto"/>
              </a:rPr>
              <a:t>: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RPC Targets, Buffering</a:t>
            </a:r>
            <a:r>
              <a:rPr b="1" lang="en" sz="1300">
                <a:latin typeface="Roboto"/>
                <a:ea typeface="Roboto"/>
                <a:cs typeface="Roboto"/>
                <a:sym typeface="Roboto"/>
              </a:rPr>
              <a:t> And Order</a:t>
            </a:r>
            <a:endParaRPr b="1" sz="13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You can define which clients execute an RPC. Most of the time we just send the event to everyone using </a:t>
            </a:r>
            <a:r>
              <a:rPr b="1" lang="en" sz="1100">
                <a:latin typeface="Roboto"/>
                <a:ea typeface="Roboto"/>
                <a:cs typeface="Roboto"/>
                <a:sym typeface="Roboto"/>
              </a:rPr>
              <a:t>RPCTarget.All</a:t>
            </a:r>
            <a:r>
              <a:rPr lang="en" sz="1100">
                <a:latin typeface="Roboto"/>
                <a:ea typeface="Roboto"/>
                <a:cs typeface="Roboto"/>
                <a:sym typeface="Roboto"/>
              </a:rPr>
              <a:t>.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 sz="1100">
                <a:latin typeface="Roboto"/>
                <a:ea typeface="Roboto"/>
                <a:cs typeface="Roboto"/>
                <a:sym typeface="Roboto"/>
              </a:rPr>
              <a:t>MasterClient</a:t>
            </a:r>
            <a:r>
              <a:rPr lang="en" sz="1100">
                <a:latin typeface="Roboto"/>
                <a:ea typeface="Roboto"/>
                <a:cs typeface="Roboto"/>
                <a:sym typeface="Roboto"/>
              </a:rPr>
              <a:t> : Sends the RPC to the master client (host) only.</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Others values [</a:t>
            </a:r>
            <a:r>
              <a:rPr b="1" lang="en" sz="1100">
                <a:latin typeface="Roboto"/>
                <a:ea typeface="Roboto"/>
                <a:cs typeface="Roboto"/>
                <a:sym typeface="Roboto"/>
              </a:rPr>
              <a:t>Others</a:t>
            </a:r>
            <a:r>
              <a:rPr lang="en" sz="1100">
                <a:latin typeface="Roboto"/>
                <a:ea typeface="Roboto"/>
                <a:cs typeface="Roboto"/>
                <a:sym typeface="Roboto"/>
              </a:rPr>
              <a:t>, </a:t>
            </a:r>
            <a:r>
              <a:rPr b="1" lang="en" sz="1100">
                <a:latin typeface="Roboto"/>
                <a:ea typeface="Roboto"/>
                <a:cs typeface="Roboto"/>
                <a:sym typeface="Roboto"/>
              </a:rPr>
              <a:t>OthersBuffered</a:t>
            </a:r>
            <a:r>
              <a:rPr lang="en" sz="1100">
                <a:latin typeface="Roboto"/>
                <a:ea typeface="Roboto"/>
                <a:cs typeface="Roboto"/>
                <a:sym typeface="Roboto"/>
              </a:rPr>
              <a:t>] : Sends the RPC to everyone else. The sending client does not execute the RPC.</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Buffered values [</a:t>
            </a:r>
            <a:r>
              <a:rPr b="1" lang="en" sz="1100">
                <a:latin typeface="Roboto"/>
                <a:ea typeface="Roboto"/>
                <a:cs typeface="Roboto"/>
                <a:sym typeface="Roboto"/>
              </a:rPr>
              <a:t>AllBuffered</a:t>
            </a:r>
            <a:r>
              <a:rPr lang="en" sz="1100">
                <a:latin typeface="Roboto"/>
                <a:ea typeface="Roboto"/>
                <a:cs typeface="Roboto"/>
                <a:sym typeface="Roboto"/>
              </a:rPr>
              <a:t>, </a:t>
            </a:r>
            <a:r>
              <a:rPr b="1" lang="en" sz="1100">
                <a:latin typeface="Roboto"/>
                <a:ea typeface="Roboto"/>
                <a:cs typeface="Roboto"/>
                <a:sym typeface="Roboto"/>
              </a:rPr>
              <a:t>AllBufferedViaServer</a:t>
            </a:r>
            <a:r>
              <a:rPr lang="en" sz="1100">
                <a:latin typeface="Roboto"/>
                <a:ea typeface="Roboto"/>
                <a:cs typeface="Roboto"/>
                <a:sym typeface="Roboto"/>
              </a:rPr>
              <a:t>, </a:t>
            </a:r>
            <a:r>
              <a:rPr b="1" lang="en" sz="1100">
                <a:latin typeface="Roboto"/>
                <a:ea typeface="Roboto"/>
                <a:cs typeface="Roboto"/>
                <a:sym typeface="Roboto"/>
              </a:rPr>
              <a:t>OthersBuffered</a:t>
            </a:r>
            <a:r>
              <a:rPr lang="en" sz="1100">
                <a:latin typeface="Roboto"/>
                <a:ea typeface="Roboto"/>
                <a:cs typeface="Roboto"/>
                <a:sym typeface="Roboto"/>
              </a:rPr>
              <a:t>] : The server will remember your RPCs and when a new player joins, it gets the RPC event even though it happened earlier (unless the sending client leaves). Use this with care, as a long buffer list causes longer join times.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ViaServer values [</a:t>
            </a:r>
            <a:r>
              <a:rPr b="1" lang="en" sz="1100">
                <a:latin typeface="Roboto"/>
                <a:ea typeface="Roboto"/>
                <a:cs typeface="Roboto"/>
                <a:sym typeface="Roboto"/>
              </a:rPr>
              <a:t>AllViaServer</a:t>
            </a:r>
            <a:r>
              <a:rPr lang="en" sz="1100">
                <a:latin typeface="Roboto"/>
                <a:ea typeface="Roboto"/>
                <a:cs typeface="Roboto"/>
                <a:sym typeface="Roboto"/>
              </a:rPr>
              <a:t>, </a:t>
            </a:r>
            <a:r>
              <a:rPr b="1" lang="en" sz="1100">
                <a:latin typeface="Roboto"/>
                <a:ea typeface="Roboto"/>
                <a:cs typeface="Roboto"/>
                <a:sym typeface="Roboto"/>
              </a:rPr>
              <a:t>AllBufferedViaServer</a:t>
            </a:r>
            <a:r>
              <a:rPr lang="en" sz="1100">
                <a:latin typeface="Roboto"/>
                <a:ea typeface="Roboto"/>
                <a:cs typeface="Roboto"/>
                <a:sym typeface="Roboto"/>
              </a:rPr>
              <a:t>] : Usually, when the sending client has to execute an RPC, it does so immediately, then sends it to all other clients. This, however, affects the order of events, because there is no lag when calling a method locally. This is especially interesting when RPCs should be done in order. RPCs sent via the server are executed in the same order by all receiving clients. It is the order of arrival on the server.</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Alternatively, you can call an RPC for a specific player in the room. Use the overloaded function with the target Player as second parameter. If you directly target the local player then this will be executed locally and won't go through the server.</a:t>
            </a:r>
            <a:endParaRPr sz="1100">
              <a:latin typeface="Roboto"/>
              <a:ea typeface="Roboto"/>
              <a:cs typeface="Roboto"/>
              <a:sym typeface="Roboto"/>
            </a:endParaRPr>
          </a:p>
        </p:txBody>
      </p:sp>
      <p:sp>
        <p:nvSpPr>
          <p:cNvPr id="195" name="Google Shape;195;p24"/>
          <p:cNvSpPr/>
          <p:nvPr/>
        </p:nvSpPr>
        <p:spPr>
          <a:xfrm>
            <a:off x="73600" y="927175"/>
            <a:ext cx="8955000" cy="10743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spcBef>
                <a:spcPts val="0"/>
              </a:spcBef>
              <a:spcAft>
                <a:spcPts val="0"/>
              </a:spcAft>
              <a:buNone/>
            </a:pPr>
            <a:r>
              <a:rPr lang="en" sz="1000">
                <a:solidFill>
                  <a:srgbClr val="708090"/>
                </a:solidFill>
                <a:highlight>
                  <a:srgbClr val="272822"/>
                </a:highlight>
                <a:latin typeface="Consolas"/>
                <a:ea typeface="Consolas"/>
                <a:cs typeface="Consolas"/>
                <a:sym typeface="Consolas"/>
              </a:rPr>
              <a:t>// defining a method that can be called by other clients:</a:t>
            </a:r>
            <a:endParaRPr sz="1000">
              <a:solidFill>
                <a:srgbClr val="F8F8F2"/>
              </a:solidFill>
              <a:highlight>
                <a:srgbClr val="272822"/>
              </a:highlight>
              <a:latin typeface="Consolas"/>
              <a:ea typeface="Consolas"/>
              <a:cs typeface="Consolas"/>
              <a:sym typeface="Consolas"/>
            </a:endParaRPr>
          </a:p>
          <a:p>
            <a:pPr indent="0" lvl="0" marL="0" marR="16510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a:t>
            </a:r>
            <a:r>
              <a:rPr lang="en" sz="1000">
                <a:solidFill>
                  <a:srgbClr val="E6DB74"/>
                </a:solidFill>
                <a:highlight>
                  <a:srgbClr val="272822"/>
                </a:highlight>
                <a:latin typeface="Consolas"/>
                <a:ea typeface="Consolas"/>
                <a:cs typeface="Consolas"/>
                <a:sym typeface="Consolas"/>
              </a:rPr>
              <a:t>PunRPC</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marR="165100" rtl="0" algn="l">
              <a:spcBef>
                <a:spcPts val="0"/>
              </a:spcBef>
              <a:spcAft>
                <a:spcPts val="0"/>
              </a:spcAft>
              <a:buNone/>
            </a:pPr>
            <a:r>
              <a:rPr lang="en" sz="1000">
                <a:solidFill>
                  <a:srgbClr val="66D9EF"/>
                </a:solidFill>
                <a:highlight>
                  <a:srgbClr val="272822"/>
                </a:highlight>
                <a:latin typeface="Consolas"/>
                <a:ea typeface="Consolas"/>
                <a:cs typeface="Consolas"/>
                <a:sym typeface="Consolas"/>
              </a:rPr>
              <a:t>public</a:t>
            </a:r>
            <a:r>
              <a:rPr lang="en" sz="1000">
                <a:solidFill>
                  <a:srgbClr val="F8F8F2"/>
                </a:solidFill>
                <a:highlight>
                  <a:srgbClr val="272822"/>
                </a:highlight>
                <a:latin typeface="Consolas"/>
                <a:ea typeface="Consolas"/>
                <a:cs typeface="Consolas"/>
                <a:sym typeface="Consolas"/>
              </a:rPr>
              <a:t> </a:t>
            </a:r>
            <a:r>
              <a:rPr lang="en" sz="1000">
                <a:solidFill>
                  <a:srgbClr val="66D9EF"/>
                </a:solidFill>
                <a:highlight>
                  <a:srgbClr val="272822"/>
                </a:highlight>
                <a:latin typeface="Consolas"/>
                <a:ea typeface="Consolas"/>
                <a:cs typeface="Consolas"/>
                <a:sym typeface="Consolas"/>
              </a:rPr>
              <a:t>void</a:t>
            </a: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ExampleMethodRPC</a:t>
            </a:r>
            <a:r>
              <a:rPr lang="en" sz="1000">
                <a:solidFill>
                  <a:srgbClr val="F8F8F2"/>
                </a:solidFill>
                <a:highlight>
                  <a:srgbClr val="272822"/>
                </a:highlight>
                <a:latin typeface="Consolas"/>
                <a:ea typeface="Consolas"/>
                <a:cs typeface="Consolas"/>
                <a:sym typeface="Consolas"/>
              </a:rPr>
              <a:t>(</a:t>
            </a:r>
            <a:r>
              <a:rPr lang="en" sz="1000">
                <a:solidFill>
                  <a:srgbClr val="66D9EF"/>
                </a:solidFill>
                <a:highlight>
                  <a:srgbClr val="272822"/>
                </a:highlight>
                <a:latin typeface="Consolas"/>
                <a:ea typeface="Consolas"/>
                <a:cs typeface="Consolas"/>
                <a:sym typeface="Consolas"/>
              </a:rPr>
              <a:t>int</a:t>
            </a:r>
            <a:r>
              <a:rPr lang="en" sz="1000">
                <a:solidFill>
                  <a:srgbClr val="F8F8F2"/>
                </a:solidFill>
                <a:highlight>
                  <a:srgbClr val="272822"/>
                </a:highlight>
                <a:latin typeface="Consolas"/>
                <a:ea typeface="Consolas"/>
                <a:cs typeface="Consolas"/>
                <a:sym typeface="Consolas"/>
              </a:rPr>
              <a:t>[] exampleArray)</a:t>
            </a:r>
            <a:endParaRPr sz="1000">
              <a:solidFill>
                <a:srgbClr val="F8F8F2"/>
              </a:solidFill>
              <a:highlight>
                <a:srgbClr val="272822"/>
              </a:highlight>
              <a:latin typeface="Consolas"/>
              <a:ea typeface="Consolas"/>
              <a:cs typeface="Consolas"/>
              <a:sym typeface="Consolas"/>
            </a:endParaRPr>
          </a:p>
          <a:p>
            <a:pPr indent="0" lvl="0" marL="0" marR="16510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marR="16510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    Debug.</a:t>
            </a:r>
            <a:r>
              <a:rPr lang="en" sz="1000">
                <a:solidFill>
                  <a:srgbClr val="E6DB74"/>
                </a:solidFill>
                <a:highlight>
                  <a:srgbClr val="272822"/>
                </a:highlight>
                <a:latin typeface="Consolas"/>
                <a:ea typeface="Consolas"/>
                <a:cs typeface="Consolas"/>
                <a:sym typeface="Consolas"/>
              </a:rPr>
              <a:t>LogFormat</a:t>
            </a:r>
            <a:r>
              <a:rPr lang="en" sz="1000">
                <a:solidFill>
                  <a:srgbClr val="F8F8F2"/>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"RPC call ‘ExampleMethodRPC’ : {0}"</a:t>
            </a:r>
            <a:r>
              <a:rPr lang="en" sz="1000">
                <a:solidFill>
                  <a:srgbClr val="F8F8F2"/>
                </a:solidFill>
                <a:highlight>
                  <a:srgbClr val="272822"/>
                </a:highlight>
                <a:latin typeface="Consolas"/>
                <a:ea typeface="Consolas"/>
                <a:cs typeface="Consolas"/>
                <a:sym typeface="Consolas"/>
              </a:rPr>
              <a:t>, </a:t>
            </a:r>
            <a:r>
              <a:rPr lang="en" sz="1000">
                <a:solidFill>
                  <a:srgbClr val="F8F8F2"/>
                </a:solidFill>
                <a:highlight>
                  <a:srgbClr val="272822"/>
                </a:highlight>
                <a:latin typeface="Consolas"/>
                <a:ea typeface="Consolas"/>
                <a:cs typeface="Consolas"/>
                <a:sym typeface="Consolas"/>
              </a:rPr>
              <a:t>myParameter</a:t>
            </a:r>
            <a:r>
              <a:rPr lang="en" sz="1000">
                <a:solidFill>
                  <a:srgbClr val="F8F8F2"/>
                </a:solidFill>
                <a:highlight>
                  <a:srgbClr val="272822"/>
                </a:highlight>
                <a:latin typeface="Consolas"/>
                <a:ea typeface="Consolas"/>
                <a:cs typeface="Consolas"/>
                <a:sym typeface="Consolas"/>
              </a:rPr>
              <a:t>);</a:t>
            </a:r>
            <a:endParaRPr sz="1000">
              <a:solidFill>
                <a:srgbClr val="708090"/>
              </a:solidFill>
              <a:highlight>
                <a:srgbClr val="272822"/>
              </a:highlight>
              <a:latin typeface="Consolas"/>
              <a:ea typeface="Consolas"/>
              <a:cs typeface="Consolas"/>
              <a:sym typeface="Consolas"/>
            </a:endParaRPr>
          </a:p>
          <a:p>
            <a:pPr indent="0" lvl="0" marL="0" marR="165100" rtl="0" algn="l">
              <a:lnSpc>
                <a:spcPct val="15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a:t>
            </a:r>
            <a:endParaRPr/>
          </a:p>
        </p:txBody>
      </p:sp>
      <p:sp>
        <p:nvSpPr>
          <p:cNvPr id="196" name="Google Shape;196;p24"/>
          <p:cNvSpPr/>
          <p:nvPr/>
        </p:nvSpPr>
        <p:spPr>
          <a:xfrm>
            <a:off x="73600" y="2036175"/>
            <a:ext cx="8955000" cy="4914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calling the RPC somewhere else in your code</a:t>
            </a:r>
            <a:endParaRPr sz="10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photonView.</a:t>
            </a:r>
            <a:r>
              <a:rPr lang="en" sz="1000">
                <a:solidFill>
                  <a:srgbClr val="E6DB74"/>
                </a:solidFill>
                <a:highlight>
                  <a:srgbClr val="272822"/>
                </a:highlight>
                <a:latin typeface="Consolas"/>
                <a:ea typeface="Consolas"/>
                <a:cs typeface="Consolas"/>
                <a:sym typeface="Consolas"/>
              </a:rPr>
              <a:t>RPC</a:t>
            </a:r>
            <a:r>
              <a:rPr lang="en" sz="1000">
                <a:solidFill>
                  <a:srgbClr val="F8F8F2"/>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ExampleMethodRPC</a:t>
            </a:r>
            <a:r>
              <a:rPr lang="en" sz="1000">
                <a:solidFill>
                  <a:srgbClr val="A6E22E"/>
                </a:solidFill>
                <a:highlight>
                  <a:srgbClr val="272822"/>
                </a:highlight>
                <a:latin typeface="Consolas"/>
                <a:ea typeface="Consolas"/>
                <a:cs typeface="Consolas"/>
                <a:sym typeface="Consolas"/>
              </a:rPr>
              <a:t>"</a:t>
            </a:r>
            <a:r>
              <a:rPr lang="en" sz="1000">
                <a:solidFill>
                  <a:srgbClr val="F8F8F2"/>
                </a:solidFill>
                <a:highlight>
                  <a:srgbClr val="272822"/>
                </a:highlight>
                <a:latin typeface="Consolas"/>
                <a:ea typeface="Consolas"/>
                <a:cs typeface="Consolas"/>
                <a:sym typeface="Consolas"/>
              </a:rPr>
              <a:t>, RpcTarget.All, (</a:t>
            </a:r>
            <a:r>
              <a:rPr lang="en" sz="1000">
                <a:solidFill>
                  <a:srgbClr val="66D9EF"/>
                </a:solidFill>
                <a:highlight>
                  <a:srgbClr val="272822"/>
                </a:highlight>
                <a:latin typeface="Consolas"/>
                <a:ea typeface="Consolas"/>
                <a:cs typeface="Consolas"/>
                <a:sym typeface="Consolas"/>
              </a:rPr>
              <a:t>object</a:t>
            </a:r>
            <a:r>
              <a:rPr lang="en" sz="1000">
                <a:solidFill>
                  <a:srgbClr val="F8F8F2"/>
                </a:solidFill>
                <a:highlight>
                  <a:srgbClr val="272822"/>
                </a:highlight>
                <a:latin typeface="Consolas"/>
                <a:ea typeface="Consolas"/>
                <a:cs typeface="Consolas"/>
                <a:sym typeface="Consolas"/>
              </a:rPr>
              <a:t>) </a:t>
            </a:r>
            <a:r>
              <a:rPr lang="en" sz="1000">
                <a:solidFill>
                  <a:srgbClr val="F8F8F2"/>
                </a:solidFill>
                <a:highlight>
                  <a:srgbClr val="272822"/>
                </a:highlight>
                <a:latin typeface="Consolas"/>
                <a:ea typeface="Consolas"/>
                <a:cs typeface="Consolas"/>
                <a:sym typeface="Consolas"/>
              </a:rPr>
              <a:t>someIntArray</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p:txBody>
      </p:sp>
      <p:sp>
        <p:nvSpPr>
          <p:cNvPr id="197" name="Google Shape;197;p24"/>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01" name="Shape 201"/>
        <p:cNvGrpSpPr/>
        <p:nvPr/>
      </p:nvGrpSpPr>
      <p:grpSpPr>
        <a:xfrm>
          <a:off x="0" y="0"/>
          <a:ext cx="0" cy="0"/>
          <a:chOff x="0" y="0"/>
          <a:chExt cx="0" cy="0"/>
        </a:xfrm>
      </p:grpSpPr>
      <p:sp>
        <p:nvSpPr>
          <p:cNvPr id="202" name="Google Shape;202;p25"/>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Remote Procedure Calls</a:t>
            </a:r>
            <a:endParaRPr>
              <a:solidFill>
                <a:srgbClr val="F5F5F5"/>
              </a:solidFill>
            </a:endParaRPr>
          </a:p>
        </p:txBody>
      </p:sp>
      <p:sp>
        <p:nvSpPr>
          <p:cNvPr id="203" name="Google Shape;203;p25"/>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04" name="Google Shape;204;p25"/>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RPC Considerations</a:t>
            </a:r>
            <a:endParaRPr b="1">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By design, the script that has the RPC methods needs to be attached to the exact same GameObject as the PhotonView not its parent nor its child.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RPC method cannot be static.</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Generic methods are not supported as PUN RPCs.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An RPC method that has a return value other than void can be called but the return value will not be used. Unless you need the return value in other explicit direct calls to the same method, always use void as a return value.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If the RPC method is overridden, do not forget to add the [PunRPC] attribute to it. Otherwise, inherited methods not overridden that have [PunRPC] attribute on the base class can be used.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Do not attach more than one component of the same type and that have RPC methods on the same GameObject as a PhotonView. If you have a class called MyClass that implements a method MyRPC marked as PunRPC, you should not attach more than one instance of it to the same GameObject. You can even make use of Unity’s [</a:t>
            </a:r>
            <a:r>
              <a:rPr lang="en" sz="1200" u="sng">
                <a:solidFill>
                  <a:schemeClr val="hlink"/>
                </a:solidFill>
                <a:latin typeface="Roboto"/>
                <a:ea typeface="Roboto"/>
                <a:cs typeface="Roboto"/>
                <a:sym typeface="Roboto"/>
                <a:hlinkClick r:id="rId3"/>
              </a:rPr>
              <a:t>DisallowMultipleComponent</a:t>
            </a:r>
            <a:r>
              <a:rPr lang="en" sz="1200">
                <a:latin typeface="Roboto"/>
                <a:ea typeface="Roboto"/>
                <a:cs typeface="Roboto"/>
                <a:sym typeface="Roboto"/>
              </a:rPr>
              <a:t>] class attribute.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Make sure that you use a unique name per RPC method. Do not create overloaded RPC methods.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It is not recommended to use optional parameters in RPC methods. If necessary, pass all parameters including optional ones during the RPC call. Otherwise, the receiving clients will not be able to find and process the incoming RPC.</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u="sng">
                <a:latin typeface="Roboto"/>
                <a:ea typeface="Roboto"/>
                <a:cs typeface="Roboto"/>
                <a:sym typeface="Roboto"/>
              </a:rPr>
              <a:t>Not all data types are automatically serializable by Photon</a:t>
            </a:r>
            <a:r>
              <a:rPr lang="en" sz="1200">
                <a:latin typeface="Roboto"/>
                <a:ea typeface="Roboto"/>
                <a:cs typeface="Roboto"/>
                <a:sym typeface="Roboto"/>
              </a:rPr>
              <a:t>. Try to use simple types like Vector3, int, float, bool, string. For a full list of supported data types visit: </a:t>
            </a:r>
            <a:r>
              <a:rPr lang="en" sz="1200" u="sng">
                <a:solidFill>
                  <a:schemeClr val="hlink"/>
                </a:solidFill>
                <a:latin typeface="Roboto"/>
                <a:ea typeface="Roboto"/>
                <a:cs typeface="Roboto"/>
                <a:sym typeface="Roboto"/>
                <a:hlinkClick r:id="rId4"/>
              </a:rPr>
              <a:t>https://doc.photonengine.com/en-us/realtime/current/reference/serialization-in-photon</a:t>
            </a:r>
            <a:r>
              <a:rPr lang="en" sz="1200">
                <a:latin typeface="Roboto"/>
                <a:ea typeface="Roboto"/>
                <a:cs typeface="Roboto"/>
                <a:sym typeface="Roboto"/>
              </a:rPr>
              <a:t>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If you want to send an object array as a parameter of an RPC method, you need to cast it to object type first. </a:t>
            </a:r>
            <a:endParaRPr sz="1200">
              <a:latin typeface="Roboto"/>
              <a:ea typeface="Roboto"/>
              <a:cs typeface="Roboto"/>
              <a:sym typeface="Roboto"/>
            </a:endParaRPr>
          </a:p>
        </p:txBody>
      </p:sp>
      <p:sp>
        <p:nvSpPr>
          <p:cNvPr id="205" name="Google Shape;205;p25"/>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Properties Synchronization</a:t>
            </a:r>
            <a:endParaRPr>
              <a:solidFill>
                <a:srgbClr val="F5F5F5"/>
              </a:solidFill>
            </a:endParaRPr>
          </a:p>
        </p:txBody>
      </p:sp>
      <p:sp>
        <p:nvSpPr>
          <p:cNvPr id="211" name="Google Shape;211;p26"/>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12" name="Google Shape;212;p26"/>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Typically, </a:t>
            </a:r>
            <a:r>
              <a:rPr b="1" lang="en" sz="1200">
                <a:latin typeface="Roboto"/>
                <a:ea typeface="Roboto"/>
                <a:cs typeface="Roboto"/>
                <a:sym typeface="Roboto"/>
              </a:rPr>
              <a:t>rooms and players</a:t>
            </a:r>
            <a:r>
              <a:rPr lang="en" sz="1200">
                <a:latin typeface="Roboto"/>
                <a:ea typeface="Roboto"/>
                <a:cs typeface="Roboto"/>
                <a:sym typeface="Roboto"/>
              </a:rPr>
              <a:t> may have some attributes that are not related to a GameObject. Examples: the current map or the color of a player's character. These can be sent via Object Synchronization or RPC, but it is often more convenient to use </a:t>
            </a:r>
            <a:r>
              <a:rPr b="1" lang="en" sz="1200">
                <a:latin typeface="Roboto"/>
                <a:ea typeface="Roboto"/>
                <a:cs typeface="Roboto"/>
                <a:sym typeface="Roboto"/>
              </a:rPr>
              <a:t>Custom Properties</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To set Custom Properties for a Player, use </a:t>
            </a:r>
            <a:r>
              <a:rPr b="1" lang="en" sz="1200">
                <a:latin typeface="Roboto"/>
                <a:ea typeface="Roboto"/>
                <a:cs typeface="Roboto"/>
                <a:sym typeface="Roboto"/>
              </a:rPr>
              <a:t>Player.SetCustomProperties(Hashtable propsToSet)</a:t>
            </a:r>
            <a:r>
              <a:rPr lang="en" sz="1200">
                <a:latin typeface="Roboto"/>
                <a:ea typeface="Roboto"/>
                <a:cs typeface="Roboto"/>
                <a:sym typeface="Roboto"/>
              </a:rPr>
              <a:t> and include the key-values to add or update. A shortcut to the local Player object </a:t>
            </a:r>
            <a:r>
              <a:rPr lang="en" sz="1200">
                <a:latin typeface="Roboto"/>
                <a:ea typeface="Roboto"/>
                <a:cs typeface="Roboto"/>
                <a:sym typeface="Roboto"/>
              </a:rPr>
              <a:t>of the current client</a:t>
            </a:r>
            <a:r>
              <a:rPr lang="en" sz="1200">
                <a:latin typeface="Roboto"/>
                <a:ea typeface="Roboto"/>
                <a:cs typeface="Roboto"/>
                <a:sym typeface="Roboto"/>
              </a:rPr>
              <a:t> is: </a:t>
            </a:r>
            <a:r>
              <a:rPr b="1" lang="en" sz="1200">
                <a:latin typeface="Roboto"/>
                <a:ea typeface="Roboto"/>
                <a:cs typeface="Roboto"/>
                <a:sym typeface="Roboto"/>
              </a:rPr>
              <a:t>PhotonNetwork.LocalPlayer</a:t>
            </a:r>
            <a:r>
              <a:rPr lang="en" sz="1200">
                <a:latin typeface="Roboto"/>
                <a:ea typeface="Roboto"/>
                <a:cs typeface="Roboto"/>
                <a:sym typeface="Roboto"/>
              </a:rPr>
              <a:t>. Similarly, you can use </a:t>
            </a:r>
            <a:r>
              <a:rPr b="1" lang="en" sz="1200">
                <a:latin typeface="Roboto"/>
                <a:ea typeface="Roboto"/>
                <a:cs typeface="Roboto"/>
                <a:sym typeface="Roboto"/>
              </a:rPr>
              <a:t>PhotonNetwork.CurrentRoom.SetCustomProperties(Hashtable propsToSet)</a:t>
            </a:r>
            <a:r>
              <a:rPr lang="en" sz="1200">
                <a:latin typeface="Roboto"/>
                <a:ea typeface="Roboto"/>
                <a:cs typeface="Roboto"/>
                <a:sym typeface="Roboto"/>
              </a:rPr>
              <a:t> to update the custom properties of the room you are in. All updates take a moment to distribute but all clients will update their room and player CustomProperties accordingly.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When CustomProperties are changed, Photon will invoke the following callbacks: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IInRoomCallbacks.OnRoomPropertiesUpdate(Hashtable propertiesThatChanged)</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IInRoomCallbacks.OnPlayerPropertiesUpdate(Player targetPlayer, Hashtable changedProps)</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Note that the </a:t>
            </a:r>
            <a:r>
              <a:rPr b="1" lang="en" sz="1200">
                <a:latin typeface="Roboto"/>
                <a:ea typeface="Roboto"/>
                <a:cs typeface="Roboto"/>
                <a:sym typeface="Roboto"/>
              </a:rPr>
              <a:t>HashTable</a:t>
            </a:r>
            <a:r>
              <a:rPr lang="en" sz="1200">
                <a:latin typeface="Roboto"/>
                <a:ea typeface="Roboto"/>
                <a:cs typeface="Roboto"/>
                <a:sym typeface="Roboto"/>
              </a:rPr>
              <a:t> type is just a custom type provided by the Photon API which just </a:t>
            </a:r>
            <a:r>
              <a:rPr b="1" lang="en" sz="1200">
                <a:latin typeface="Roboto"/>
                <a:ea typeface="Roboto"/>
                <a:cs typeface="Roboto"/>
                <a:sym typeface="Roboto"/>
              </a:rPr>
              <a:t>inherits from Dictionary&lt;object, object&gt;</a:t>
            </a:r>
            <a:r>
              <a:rPr lang="en" sz="1200">
                <a:latin typeface="Roboto"/>
                <a:ea typeface="Roboto"/>
                <a:cs typeface="Roboto"/>
                <a:sym typeface="Roboto"/>
              </a:rPr>
              <a:t>. It is found in the </a:t>
            </a:r>
            <a:r>
              <a:rPr b="1" lang="en" sz="1200">
                <a:latin typeface="Roboto"/>
                <a:ea typeface="Roboto"/>
                <a:cs typeface="Roboto"/>
                <a:sym typeface="Roboto"/>
              </a:rPr>
              <a:t>ExitGames.Photon.Client namespace</a:t>
            </a:r>
            <a:r>
              <a:rPr lang="en" sz="1200">
                <a:latin typeface="Roboto"/>
                <a:ea typeface="Roboto"/>
                <a:cs typeface="Roboto"/>
                <a:sym typeface="Roboto"/>
              </a:rPr>
              <a:t>.</a:t>
            </a:r>
            <a:endParaRPr sz="1200">
              <a:latin typeface="Roboto"/>
              <a:ea typeface="Roboto"/>
              <a:cs typeface="Roboto"/>
              <a:sym typeface="Roboto"/>
            </a:endParaRPr>
          </a:p>
        </p:txBody>
      </p:sp>
      <p:sp>
        <p:nvSpPr>
          <p:cNvPr id="213" name="Google Shape;213;p26"/>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17" name="Shape 217"/>
        <p:cNvGrpSpPr/>
        <p:nvPr/>
      </p:nvGrpSpPr>
      <p:grpSpPr>
        <a:xfrm>
          <a:off x="0" y="0"/>
          <a:ext cx="0" cy="0"/>
          <a:chOff x="0" y="0"/>
          <a:chExt cx="0" cy="0"/>
        </a:xfrm>
      </p:grpSpPr>
      <p:sp>
        <p:nvSpPr>
          <p:cNvPr id="218" name="Google Shape;218;p27"/>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Custom Events</a:t>
            </a:r>
            <a:endParaRPr>
              <a:solidFill>
                <a:srgbClr val="F5F5F5"/>
              </a:solidFill>
            </a:endParaRPr>
          </a:p>
        </p:txBody>
      </p:sp>
      <p:sp>
        <p:nvSpPr>
          <p:cNvPr id="219" name="Google Shape;219;p27"/>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20" name="Google Shape;220;p27"/>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Independent from GameObjects, you can </a:t>
            </a:r>
            <a:r>
              <a:rPr b="1" lang="en" sz="1200">
                <a:latin typeface="Roboto"/>
                <a:ea typeface="Roboto"/>
                <a:cs typeface="Roboto"/>
                <a:sym typeface="Roboto"/>
              </a:rPr>
              <a:t>raise your own events</a:t>
            </a:r>
            <a:r>
              <a:rPr lang="en" sz="1200">
                <a:latin typeface="Roboto"/>
                <a:ea typeface="Roboto"/>
                <a:cs typeface="Roboto"/>
                <a:sym typeface="Roboto"/>
              </a:rPr>
              <a:t> and send them </a:t>
            </a:r>
            <a:r>
              <a:rPr lang="en" sz="1200" u="sng">
                <a:latin typeface="Roboto"/>
                <a:ea typeface="Roboto"/>
                <a:cs typeface="Roboto"/>
                <a:sym typeface="Roboto"/>
              </a:rPr>
              <a:t>without any relation to some networked object</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Events are described by using an unique identifier, the </a:t>
            </a:r>
            <a:r>
              <a:rPr b="1" lang="en" sz="1200">
                <a:latin typeface="Roboto"/>
                <a:ea typeface="Roboto"/>
                <a:cs typeface="Roboto"/>
                <a:sym typeface="Roboto"/>
              </a:rPr>
              <a:t>eventCode</a:t>
            </a:r>
            <a:r>
              <a:rPr lang="en" sz="1200">
                <a:latin typeface="Roboto"/>
                <a:ea typeface="Roboto"/>
                <a:cs typeface="Roboto"/>
                <a:sym typeface="Roboto"/>
              </a:rPr>
              <a:t>. In Photon this event code is described as a byte value, which allows up to 256 different events. However some of them are already used by Photon itself, so you can't use all of them for custom events. After excluding all of the built-in events, you still have the possibility to use up to 200 custom event codes [0..199]. The event code 0 should be avoided if you are going to use advanced events cache manipulation (see link below).</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a:t>
            </a:r>
            <a:r>
              <a:rPr b="1" lang="en" sz="1200">
                <a:latin typeface="Roboto"/>
                <a:ea typeface="Roboto"/>
                <a:cs typeface="Roboto"/>
                <a:sym typeface="Roboto"/>
              </a:rPr>
              <a:t>eventContent </a:t>
            </a:r>
            <a:r>
              <a:rPr lang="en" sz="1200">
                <a:latin typeface="Roboto"/>
                <a:ea typeface="Roboto"/>
                <a:cs typeface="Roboto"/>
                <a:sym typeface="Roboto"/>
              </a:rPr>
              <a:t>can be anything that PUN can serialize (see the bottom of the previous slide for more info on what data types Photon can serialize).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third parameter describes the </a:t>
            </a:r>
            <a:r>
              <a:rPr b="1" lang="en" sz="1200">
                <a:latin typeface="Roboto"/>
                <a:ea typeface="Roboto"/>
                <a:cs typeface="Roboto"/>
                <a:sym typeface="Roboto"/>
              </a:rPr>
              <a:t>RaiseEventOptions</a:t>
            </a:r>
            <a:r>
              <a:rPr lang="en" sz="1200">
                <a:latin typeface="Roboto"/>
                <a:ea typeface="Roboto"/>
                <a:cs typeface="Roboto"/>
                <a:sym typeface="Roboto"/>
              </a:rPr>
              <a:t>. With these options, you define which clients get the event, if it's buffered, etc.</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last parameter describes the </a:t>
            </a:r>
            <a:r>
              <a:rPr b="1" lang="en" sz="1200">
                <a:latin typeface="Roboto"/>
                <a:ea typeface="Roboto"/>
                <a:cs typeface="Roboto"/>
                <a:sym typeface="Roboto"/>
              </a:rPr>
              <a:t>SendOptions</a:t>
            </a:r>
            <a:r>
              <a:rPr lang="en" sz="1200">
                <a:latin typeface="Roboto"/>
                <a:ea typeface="Roboto"/>
                <a:cs typeface="Roboto"/>
                <a:sym typeface="Roboto"/>
              </a:rPr>
              <a:t>. With these options, you can choose if this event is sent reliable or unreliable or choose if the message should be encrypted. In our example we just want to make sure that our event is sent reliably.</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Read more about </a:t>
            </a:r>
            <a:r>
              <a:rPr lang="en" sz="1200" u="sng">
                <a:solidFill>
                  <a:schemeClr val="accent5"/>
                </a:solidFill>
                <a:latin typeface="Roboto"/>
                <a:ea typeface="Roboto"/>
                <a:cs typeface="Roboto"/>
                <a:sym typeface="Roboto"/>
                <a:hlinkClick r:id="rId3">
                  <a:extLst>
                    <a:ext uri="{A12FA001-AC4F-418D-AE19-62706E023703}">
                      <ahyp:hlinkClr val="tx"/>
                    </a:ext>
                  </a:extLst>
                </a:hlinkClick>
              </a:rPr>
              <a:t>PUN's RPCs and RaiseEvent()</a:t>
            </a:r>
            <a:r>
              <a:rPr lang="en" sz="1200">
                <a:latin typeface="Roboto"/>
                <a:ea typeface="Roboto"/>
                <a:cs typeface="Roboto"/>
                <a:sym typeface="Roboto"/>
              </a:rPr>
              <a:t> . </a:t>
            </a:r>
            <a:endParaRPr sz="1200">
              <a:latin typeface="Roboto"/>
              <a:ea typeface="Roboto"/>
              <a:cs typeface="Roboto"/>
              <a:sym typeface="Roboto"/>
            </a:endParaRPr>
          </a:p>
        </p:txBody>
      </p:sp>
      <p:sp>
        <p:nvSpPr>
          <p:cNvPr id="221" name="Google Shape;221;p27"/>
          <p:cNvSpPr/>
          <p:nvPr/>
        </p:nvSpPr>
        <p:spPr>
          <a:xfrm>
            <a:off x="94500" y="958100"/>
            <a:ext cx="8955000" cy="3075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RaiseEvent</a:t>
            </a:r>
            <a:r>
              <a:rPr lang="en" sz="1000">
                <a:solidFill>
                  <a:srgbClr val="F8F8F2"/>
                </a:solidFill>
                <a:highlight>
                  <a:srgbClr val="272822"/>
                </a:highlight>
                <a:latin typeface="Consolas"/>
                <a:ea typeface="Consolas"/>
                <a:cs typeface="Consolas"/>
                <a:sym typeface="Consolas"/>
              </a:rPr>
              <a:t>(eventCode, eventContent, </a:t>
            </a:r>
            <a:r>
              <a:rPr lang="en" sz="1000">
                <a:solidFill>
                  <a:srgbClr val="F8F8F2"/>
                </a:solidFill>
                <a:highlight>
                  <a:srgbClr val="272822"/>
                </a:highlight>
                <a:latin typeface="Consolas"/>
                <a:ea typeface="Consolas"/>
                <a:cs typeface="Consolas"/>
                <a:sym typeface="Consolas"/>
              </a:rPr>
              <a:t>RaiseEventOptions.Default</a:t>
            </a:r>
            <a:r>
              <a:rPr lang="en" sz="1000">
                <a:solidFill>
                  <a:srgbClr val="F8F8F2"/>
                </a:solidFill>
                <a:highlight>
                  <a:srgbClr val="272822"/>
                </a:highlight>
                <a:latin typeface="Consolas"/>
                <a:ea typeface="Consolas"/>
                <a:cs typeface="Consolas"/>
                <a:sym typeface="Consolas"/>
              </a:rPr>
              <a:t>, SendOptions.SendReliable);</a:t>
            </a:r>
            <a:endParaRPr sz="700">
              <a:solidFill>
                <a:srgbClr val="708090"/>
              </a:solidFill>
              <a:highlight>
                <a:srgbClr val="272822"/>
              </a:highlight>
              <a:latin typeface="Consolas"/>
              <a:ea typeface="Consolas"/>
              <a:cs typeface="Consolas"/>
              <a:sym typeface="Consolas"/>
            </a:endParaRPr>
          </a:p>
        </p:txBody>
      </p:sp>
      <p:sp>
        <p:nvSpPr>
          <p:cNvPr id="222" name="Google Shape;222;p27"/>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26" name="Shape 226"/>
        <p:cNvGrpSpPr/>
        <p:nvPr/>
      </p:nvGrpSpPr>
      <p:grpSpPr>
        <a:xfrm>
          <a:off x="0" y="0"/>
          <a:ext cx="0" cy="0"/>
          <a:chOff x="0" y="0"/>
          <a:chExt cx="0" cy="0"/>
        </a:xfrm>
      </p:grpSpPr>
      <p:sp>
        <p:nvSpPr>
          <p:cNvPr id="227" name="Google Shape;227;p28"/>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Custom Events</a:t>
            </a:r>
            <a:endParaRPr>
              <a:solidFill>
                <a:srgbClr val="F5F5F5"/>
              </a:solidFill>
            </a:endParaRPr>
          </a:p>
        </p:txBody>
      </p:sp>
      <p:sp>
        <p:nvSpPr>
          <p:cNvPr id="228" name="Google Shape;228;p28"/>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29" name="Google Shape;229;p28"/>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Full Example using RaiseEvent():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230" name="Google Shape;230;p28"/>
          <p:cNvSpPr/>
          <p:nvPr/>
        </p:nvSpPr>
        <p:spPr>
          <a:xfrm>
            <a:off x="83450" y="919800"/>
            <a:ext cx="8977200" cy="1869000"/>
          </a:xfrm>
          <a:prstGeom prst="rect">
            <a:avLst/>
          </a:prstGeom>
          <a:solidFill>
            <a:srgbClr val="21212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66D9EF"/>
                </a:solidFill>
                <a:highlight>
                  <a:srgbClr val="272822"/>
                </a:highlight>
                <a:latin typeface="Consolas"/>
                <a:ea typeface="Consolas"/>
                <a:cs typeface="Consolas"/>
                <a:sym typeface="Consolas"/>
              </a:rPr>
              <a:t>public</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class</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SendEventExample</a:t>
            </a: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900">
                <a:solidFill>
                  <a:srgbClr val="708090"/>
                </a:solidFill>
                <a:highlight>
                  <a:srgbClr val="272822"/>
                </a:highlight>
                <a:latin typeface="Consolas"/>
                <a:ea typeface="Consolas"/>
                <a:cs typeface="Consolas"/>
                <a:sym typeface="Consolas"/>
              </a:rPr>
              <a:t>// If you have multiple custom events, it is recommended to define them in the used class</a:t>
            </a:r>
            <a:endParaRPr sz="8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public</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const</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byte</a:t>
            </a:r>
            <a:r>
              <a:rPr lang="en" sz="900">
                <a:solidFill>
                  <a:srgbClr val="F8F8F2"/>
                </a:solidFill>
                <a:highlight>
                  <a:srgbClr val="272822"/>
                </a:highlight>
                <a:latin typeface="Consolas"/>
                <a:ea typeface="Consolas"/>
                <a:cs typeface="Consolas"/>
                <a:sym typeface="Consolas"/>
              </a:rPr>
              <a:t> MoveUnitsToTargetPositionEventCode = </a:t>
            </a:r>
            <a:r>
              <a:rPr lang="en" sz="900">
                <a:solidFill>
                  <a:srgbClr val="AE81FF"/>
                </a:solidFill>
                <a:highlight>
                  <a:srgbClr val="272822"/>
                </a:highlight>
                <a:latin typeface="Consolas"/>
                <a:ea typeface="Consolas"/>
                <a:cs typeface="Consolas"/>
                <a:sym typeface="Consolas"/>
              </a:rPr>
              <a:t>1</a:t>
            </a:r>
            <a:r>
              <a:rPr lang="en" sz="900">
                <a:solidFill>
                  <a:srgbClr val="F8F8F2"/>
                </a:solidFill>
                <a:highlight>
                  <a:srgbClr val="272822"/>
                </a:highlight>
                <a:latin typeface="Consolas"/>
                <a:ea typeface="Consolas"/>
                <a:cs typeface="Consolas"/>
                <a:sym typeface="Consolas"/>
              </a:rPr>
              <a:t>;</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private</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void</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SendMoveUnitsToTargetPositionEvent</a:t>
            </a: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708090"/>
                </a:solidFill>
                <a:highlight>
                  <a:srgbClr val="272822"/>
                </a:highlight>
                <a:latin typeface="Consolas"/>
                <a:ea typeface="Consolas"/>
                <a:cs typeface="Consolas"/>
                <a:sym typeface="Consolas"/>
              </a:rPr>
              <a:t>// Array contains the target position and the IDs of the selected units</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object</a:t>
            </a:r>
            <a:r>
              <a:rPr lang="en" sz="900">
                <a:solidFill>
                  <a:srgbClr val="F8F8F2"/>
                </a:solidFill>
                <a:highlight>
                  <a:srgbClr val="272822"/>
                </a:highlight>
                <a:latin typeface="Consolas"/>
                <a:ea typeface="Consolas"/>
                <a:cs typeface="Consolas"/>
                <a:sym typeface="Consolas"/>
              </a:rPr>
              <a:t>[] content = </a:t>
            </a:r>
            <a:r>
              <a:rPr lang="en" sz="900">
                <a:solidFill>
                  <a:srgbClr val="66D9EF"/>
                </a:solidFill>
                <a:highlight>
                  <a:srgbClr val="272822"/>
                </a:highlight>
                <a:latin typeface="Consolas"/>
                <a:ea typeface="Consolas"/>
                <a:cs typeface="Consolas"/>
                <a:sym typeface="Consolas"/>
              </a:rPr>
              <a:t>new</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object</a:t>
            </a:r>
            <a:r>
              <a:rPr lang="en" sz="900">
                <a:solidFill>
                  <a:srgbClr val="F8F8F2"/>
                </a:solidFill>
                <a:highlight>
                  <a:srgbClr val="272822"/>
                </a:highlight>
                <a:latin typeface="Consolas"/>
                <a:ea typeface="Consolas"/>
                <a:cs typeface="Consolas"/>
                <a:sym typeface="Consolas"/>
              </a:rPr>
              <a:t>[] { </a:t>
            </a:r>
            <a:r>
              <a:rPr lang="en" sz="900">
                <a:solidFill>
                  <a:srgbClr val="66D9EF"/>
                </a:solidFill>
                <a:highlight>
                  <a:srgbClr val="272822"/>
                </a:highlight>
                <a:latin typeface="Consolas"/>
                <a:ea typeface="Consolas"/>
                <a:cs typeface="Consolas"/>
                <a:sym typeface="Consolas"/>
              </a:rPr>
              <a:t>new</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Vector3</a:t>
            </a:r>
            <a:r>
              <a:rPr lang="en" sz="900">
                <a:solidFill>
                  <a:srgbClr val="F8F8F2"/>
                </a:solidFill>
                <a:highlight>
                  <a:srgbClr val="272822"/>
                </a:highlight>
                <a:latin typeface="Consolas"/>
                <a:ea typeface="Consolas"/>
                <a:cs typeface="Consolas"/>
                <a:sym typeface="Consolas"/>
              </a:rPr>
              <a:t>(</a:t>
            </a:r>
            <a:r>
              <a:rPr lang="en" sz="900">
                <a:solidFill>
                  <a:srgbClr val="AE81FF"/>
                </a:solidFill>
                <a:highlight>
                  <a:srgbClr val="272822"/>
                </a:highlight>
                <a:latin typeface="Consolas"/>
                <a:ea typeface="Consolas"/>
                <a:cs typeface="Consolas"/>
                <a:sym typeface="Consolas"/>
              </a:rPr>
              <a:t>10.0f</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2.0f</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5.0f</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1</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2</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5</a:t>
            </a:r>
            <a:r>
              <a:rPr lang="en" sz="900">
                <a:solidFill>
                  <a:srgbClr val="F8F8F2"/>
                </a:solidFill>
                <a:highlight>
                  <a:srgbClr val="272822"/>
                </a:highlight>
                <a:latin typeface="Consolas"/>
                <a:ea typeface="Consolas"/>
                <a:cs typeface="Consolas"/>
                <a:sym typeface="Consolas"/>
              </a:rPr>
              <a:t>, </a:t>
            </a:r>
            <a:r>
              <a:rPr lang="en" sz="900">
                <a:solidFill>
                  <a:srgbClr val="AE81FF"/>
                </a:solidFill>
                <a:highlight>
                  <a:srgbClr val="272822"/>
                </a:highlight>
                <a:latin typeface="Consolas"/>
                <a:ea typeface="Consolas"/>
                <a:cs typeface="Consolas"/>
                <a:sym typeface="Consolas"/>
              </a:rPr>
              <a:t>10</a:t>
            </a: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708090"/>
                </a:solidFill>
                <a:highlight>
                  <a:srgbClr val="272822"/>
                </a:highlight>
                <a:latin typeface="Consolas"/>
                <a:ea typeface="Consolas"/>
                <a:cs typeface="Consolas"/>
                <a:sym typeface="Consolas"/>
              </a:rPr>
              <a:t>// You would have to set the Receivers to All in order to receive this event on the local client as well</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RaiseEventOptions</a:t>
            </a:r>
            <a:r>
              <a:rPr lang="en" sz="900">
                <a:solidFill>
                  <a:srgbClr val="F8F8F2"/>
                </a:solidFill>
                <a:highlight>
                  <a:srgbClr val="272822"/>
                </a:highlight>
                <a:latin typeface="Consolas"/>
                <a:ea typeface="Consolas"/>
                <a:cs typeface="Consolas"/>
                <a:sym typeface="Consolas"/>
              </a:rPr>
              <a:t> raiseEventOptions = </a:t>
            </a:r>
            <a:r>
              <a:rPr lang="en" sz="900">
                <a:solidFill>
                  <a:srgbClr val="66D9EF"/>
                </a:solidFill>
                <a:highlight>
                  <a:srgbClr val="272822"/>
                </a:highlight>
                <a:latin typeface="Consolas"/>
                <a:ea typeface="Consolas"/>
                <a:cs typeface="Consolas"/>
                <a:sym typeface="Consolas"/>
              </a:rPr>
              <a:t>new</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RaiseEventOptions</a:t>
            </a:r>
            <a:r>
              <a:rPr lang="en" sz="900">
                <a:solidFill>
                  <a:srgbClr val="F8F8F2"/>
                </a:solidFill>
                <a:highlight>
                  <a:srgbClr val="272822"/>
                </a:highlight>
                <a:latin typeface="Consolas"/>
                <a:ea typeface="Consolas"/>
                <a:cs typeface="Consolas"/>
                <a:sym typeface="Consolas"/>
              </a:rPr>
              <a:t>() { Receivers = ReceiverGroup.All };</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PhotonNetwork.</a:t>
            </a:r>
            <a:r>
              <a:rPr lang="en" sz="900">
                <a:solidFill>
                  <a:srgbClr val="E6DB74"/>
                </a:solidFill>
                <a:highlight>
                  <a:srgbClr val="272822"/>
                </a:highlight>
                <a:latin typeface="Consolas"/>
                <a:ea typeface="Consolas"/>
                <a:cs typeface="Consolas"/>
                <a:sym typeface="Consolas"/>
              </a:rPr>
              <a:t>RaiseEvent</a:t>
            </a:r>
            <a:r>
              <a:rPr lang="en" sz="900">
                <a:solidFill>
                  <a:srgbClr val="F8F8F2"/>
                </a:solidFill>
                <a:highlight>
                  <a:srgbClr val="272822"/>
                </a:highlight>
                <a:latin typeface="Consolas"/>
                <a:ea typeface="Consolas"/>
                <a:cs typeface="Consolas"/>
                <a:sym typeface="Consolas"/>
              </a:rPr>
              <a:t>(MoveUnitsToTargetPositionEventCode, content, raiseEventOptions, SendOptions.SendReliable);</a:t>
            </a:r>
            <a:endParaRPr sz="900">
              <a:solidFill>
                <a:srgbClr val="F8F8F2"/>
              </a:solidFill>
              <a:highlight>
                <a:srgbClr val="272822"/>
              </a:highlight>
              <a:latin typeface="Consolas"/>
              <a:ea typeface="Consolas"/>
              <a:cs typeface="Consolas"/>
              <a:sym typeface="Consolas"/>
            </a:endParaRPr>
          </a:p>
          <a:p>
            <a:pPr indent="0" lvl="0" marL="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a:t>
            </a:r>
            <a:endParaRPr sz="1300"/>
          </a:p>
        </p:txBody>
      </p:sp>
      <p:sp>
        <p:nvSpPr>
          <p:cNvPr id="231" name="Google Shape;231;p28"/>
          <p:cNvSpPr/>
          <p:nvPr/>
        </p:nvSpPr>
        <p:spPr>
          <a:xfrm>
            <a:off x="83400" y="2829250"/>
            <a:ext cx="8977200" cy="22701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900">
                <a:solidFill>
                  <a:srgbClr val="66D9EF"/>
                </a:solidFill>
                <a:highlight>
                  <a:srgbClr val="272822"/>
                </a:highlight>
                <a:latin typeface="Consolas"/>
                <a:ea typeface="Consolas"/>
                <a:cs typeface="Consolas"/>
                <a:sym typeface="Consolas"/>
              </a:rPr>
              <a:t>public</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class</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ReceiveEventExample</a:t>
            </a:r>
            <a:r>
              <a:rPr lang="en" sz="900">
                <a:solidFill>
                  <a:srgbClr val="F8F8F2"/>
                </a:solidFill>
                <a:highlight>
                  <a:srgbClr val="272822"/>
                </a:highlight>
                <a:latin typeface="Consolas"/>
                <a:ea typeface="Consolas"/>
                <a:cs typeface="Consolas"/>
                <a:sym typeface="Consolas"/>
              </a:rPr>
              <a:t> : </a:t>
            </a:r>
            <a:r>
              <a:rPr lang="en" sz="900">
                <a:solidFill>
                  <a:srgbClr val="E6DB74"/>
                </a:solidFill>
                <a:highlight>
                  <a:srgbClr val="272822"/>
                </a:highlight>
                <a:latin typeface="Consolas"/>
                <a:ea typeface="Consolas"/>
                <a:cs typeface="Consolas"/>
                <a:sym typeface="Consolas"/>
              </a:rPr>
              <a:t>MonoBehaviour</a:t>
            </a:r>
            <a:r>
              <a:rPr lang="en" sz="900">
                <a:solidFill>
                  <a:srgbClr val="F8F8F2"/>
                </a:solidFill>
                <a:highlight>
                  <a:srgbClr val="272822"/>
                </a:highlight>
                <a:latin typeface="Consolas"/>
                <a:ea typeface="Consolas"/>
                <a:cs typeface="Consolas"/>
                <a:sym typeface="Consolas"/>
              </a:rPr>
              <a:t>, IOnEventCallback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private</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void</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OnEnable</a:t>
            </a:r>
            <a:r>
              <a:rPr lang="en" sz="900">
                <a:solidFill>
                  <a:srgbClr val="F8F8F2"/>
                </a:solidFill>
                <a:highlight>
                  <a:srgbClr val="272822"/>
                </a:highlight>
                <a:latin typeface="Consolas"/>
                <a:ea typeface="Consolas"/>
                <a:cs typeface="Consolas"/>
                <a:sym typeface="Consolas"/>
              </a:rPr>
              <a:t>() { PhotonNetwork.</a:t>
            </a:r>
            <a:r>
              <a:rPr lang="en" sz="900">
                <a:solidFill>
                  <a:srgbClr val="E6DB74"/>
                </a:solidFill>
                <a:highlight>
                  <a:srgbClr val="272822"/>
                </a:highlight>
                <a:latin typeface="Consolas"/>
                <a:ea typeface="Consolas"/>
                <a:cs typeface="Consolas"/>
                <a:sym typeface="Consolas"/>
              </a:rPr>
              <a:t>AddCallbackTarget</a:t>
            </a:r>
            <a:r>
              <a:rPr lang="en" sz="900">
                <a:solidFill>
                  <a:srgbClr val="F8F8F2"/>
                </a:solidFill>
                <a:highlight>
                  <a:srgbClr val="272822"/>
                </a:highlight>
                <a:latin typeface="Consolas"/>
                <a:ea typeface="Consolas"/>
                <a:cs typeface="Consolas"/>
                <a:sym typeface="Consolas"/>
              </a:rPr>
              <a:t>(</a:t>
            </a:r>
            <a:r>
              <a:rPr lang="en" sz="900">
                <a:solidFill>
                  <a:srgbClr val="66D9EF"/>
                </a:solidFill>
                <a:highlight>
                  <a:srgbClr val="272822"/>
                </a:highlight>
                <a:latin typeface="Consolas"/>
                <a:ea typeface="Consolas"/>
                <a:cs typeface="Consolas"/>
                <a:sym typeface="Consolas"/>
              </a:rPr>
              <a:t>this</a:t>
            </a: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private</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void</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OnDisable</a:t>
            </a:r>
            <a:r>
              <a:rPr lang="en" sz="900">
                <a:solidFill>
                  <a:srgbClr val="F8F8F2"/>
                </a:solidFill>
                <a:highlight>
                  <a:srgbClr val="272822"/>
                </a:highlight>
                <a:latin typeface="Consolas"/>
                <a:ea typeface="Consolas"/>
                <a:cs typeface="Consolas"/>
                <a:sym typeface="Consolas"/>
              </a:rPr>
              <a:t>() { PhotonNetwork.</a:t>
            </a:r>
            <a:r>
              <a:rPr lang="en" sz="900">
                <a:solidFill>
                  <a:srgbClr val="E6DB74"/>
                </a:solidFill>
                <a:highlight>
                  <a:srgbClr val="272822"/>
                </a:highlight>
                <a:latin typeface="Consolas"/>
                <a:ea typeface="Consolas"/>
                <a:cs typeface="Consolas"/>
                <a:sym typeface="Consolas"/>
              </a:rPr>
              <a:t>RemoveCallbackTarget</a:t>
            </a:r>
            <a:r>
              <a:rPr lang="en" sz="900">
                <a:solidFill>
                  <a:srgbClr val="F8F8F2"/>
                </a:solidFill>
                <a:highlight>
                  <a:srgbClr val="272822"/>
                </a:highlight>
                <a:latin typeface="Consolas"/>
                <a:ea typeface="Consolas"/>
                <a:cs typeface="Consolas"/>
                <a:sym typeface="Consolas"/>
              </a:rPr>
              <a:t>(</a:t>
            </a:r>
            <a:r>
              <a:rPr lang="en" sz="900">
                <a:solidFill>
                  <a:srgbClr val="66D9EF"/>
                </a:solidFill>
                <a:highlight>
                  <a:srgbClr val="272822"/>
                </a:highlight>
                <a:latin typeface="Consolas"/>
                <a:ea typeface="Consolas"/>
                <a:cs typeface="Consolas"/>
                <a:sym typeface="Consolas"/>
              </a:rPr>
              <a:t>this</a:t>
            </a: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public</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void</a:t>
            </a: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OnEvent</a:t>
            </a:r>
            <a:r>
              <a:rPr lang="en" sz="900">
                <a:solidFill>
                  <a:srgbClr val="F8F8F2"/>
                </a:solidFill>
                <a:highlight>
                  <a:srgbClr val="272822"/>
                </a:highlight>
                <a:latin typeface="Consolas"/>
                <a:ea typeface="Consolas"/>
                <a:cs typeface="Consolas"/>
                <a:sym typeface="Consolas"/>
              </a:rPr>
              <a:t>(</a:t>
            </a:r>
            <a:r>
              <a:rPr lang="en" sz="900">
                <a:solidFill>
                  <a:srgbClr val="E6DB74"/>
                </a:solidFill>
                <a:highlight>
                  <a:srgbClr val="272822"/>
                </a:highlight>
                <a:latin typeface="Consolas"/>
                <a:ea typeface="Consolas"/>
                <a:cs typeface="Consolas"/>
                <a:sym typeface="Consolas"/>
              </a:rPr>
              <a:t>EventData</a:t>
            </a:r>
            <a:r>
              <a:rPr lang="en" sz="900">
                <a:solidFill>
                  <a:srgbClr val="F8F8F2"/>
                </a:solidFill>
                <a:highlight>
                  <a:srgbClr val="272822"/>
                </a:highlight>
                <a:latin typeface="Consolas"/>
                <a:ea typeface="Consolas"/>
                <a:cs typeface="Consolas"/>
                <a:sym typeface="Consolas"/>
              </a:rPr>
              <a:t> photonEvent)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byte</a:t>
            </a:r>
            <a:r>
              <a:rPr lang="en" sz="900">
                <a:solidFill>
                  <a:srgbClr val="F8F8F2"/>
                </a:solidFill>
                <a:highlight>
                  <a:srgbClr val="272822"/>
                </a:highlight>
                <a:latin typeface="Consolas"/>
                <a:ea typeface="Consolas"/>
                <a:cs typeface="Consolas"/>
                <a:sym typeface="Consolas"/>
              </a:rPr>
              <a:t> eventCode = photonEvent.Code;</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if</a:t>
            </a:r>
            <a:r>
              <a:rPr lang="en" sz="900">
                <a:solidFill>
                  <a:srgbClr val="F8F8F2"/>
                </a:solidFill>
                <a:highlight>
                  <a:srgbClr val="272822"/>
                </a:highlight>
                <a:latin typeface="Consolas"/>
                <a:ea typeface="Consolas"/>
                <a:cs typeface="Consolas"/>
                <a:sym typeface="Consolas"/>
              </a:rPr>
              <a:t> (eventCode == </a:t>
            </a:r>
            <a:r>
              <a:rPr lang="en" sz="900">
                <a:solidFill>
                  <a:srgbClr val="E6DB74"/>
                </a:solidFill>
                <a:highlight>
                  <a:srgbClr val="272822"/>
                </a:highlight>
                <a:latin typeface="Consolas"/>
                <a:ea typeface="Consolas"/>
                <a:cs typeface="Consolas"/>
                <a:sym typeface="Consolas"/>
              </a:rPr>
              <a:t>SendEventExample.</a:t>
            </a:r>
            <a:r>
              <a:rPr lang="en" sz="900">
                <a:solidFill>
                  <a:srgbClr val="F8F8F2"/>
                </a:solidFill>
                <a:highlight>
                  <a:srgbClr val="272822"/>
                </a:highlight>
                <a:latin typeface="Consolas"/>
                <a:ea typeface="Consolas"/>
                <a:cs typeface="Consolas"/>
                <a:sym typeface="Consolas"/>
              </a:rPr>
              <a:t>MoveUnitsToTargetPositionEvent)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object</a:t>
            </a:r>
            <a:r>
              <a:rPr lang="en" sz="900">
                <a:solidFill>
                  <a:srgbClr val="F8F8F2"/>
                </a:solidFill>
                <a:highlight>
                  <a:srgbClr val="272822"/>
                </a:highlight>
                <a:latin typeface="Consolas"/>
                <a:ea typeface="Consolas"/>
                <a:cs typeface="Consolas"/>
                <a:sym typeface="Consolas"/>
              </a:rPr>
              <a:t>[] data = (</a:t>
            </a:r>
            <a:r>
              <a:rPr lang="en" sz="900">
                <a:solidFill>
                  <a:srgbClr val="66D9EF"/>
                </a:solidFill>
                <a:highlight>
                  <a:srgbClr val="272822"/>
                </a:highlight>
                <a:latin typeface="Consolas"/>
                <a:ea typeface="Consolas"/>
                <a:cs typeface="Consolas"/>
                <a:sym typeface="Consolas"/>
              </a:rPr>
              <a:t>object</a:t>
            </a:r>
            <a:r>
              <a:rPr lang="en" sz="900">
                <a:solidFill>
                  <a:srgbClr val="F8F8F2"/>
                </a:solidFill>
                <a:highlight>
                  <a:srgbClr val="272822"/>
                </a:highlight>
                <a:latin typeface="Consolas"/>
                <a:ea typeface="Consolas"/>
                <a:cs typeface="Consolas"/>
                <a:sym typeface="Consolas"/>
              </a:rPr>
              <a:t>[])photonEvent.CustomData;</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E6DB74"/>
                </a:solidFill>
                <a:highlight>
                  <a:srgbClr val="272822"/>
                </a:highlight>
                <a:latin typeface="Consolas"/>
                <a:ea typeface="Consolas"/>
                <a:cs typeface="Consolas"/>
                <a:sym typeface="Consolas"/>
              </a:rPr>
              <a:t>Vector3</a:t>
            </a:r>
            <a:r>
              <a:rPr lang="en" sz="900">
                <a:solidFill>
                  <a:srgbClr val="F8F8F2"/>
                </a:solidFill>
                <a:highlight>
                  <a:srgbClr val="272822"/>
                </a:highlight>
                <a:latin typeface="Consolas"/>
                <a:ea typeface="Consolas"/>
                <a:cs typeface="Consolas"/>
                <a:sym typeface="Consolas"/>
              </a:rPr>
              <a:t> targetPosition = (Vector3)data[</a:t>
            </a:r>
            <a:r>
              <a:rPr lang="en" sz="900">
                <a:solidFill>
                  <a:srgbClr val="AE81FF"/>
                </a:solidFill>
                <a:highlight>
                  <a:srgbClr val="272822"/>
                </a:highlight>
                <a:latin typeface="Consolas"/>
                <a:ea typeface="Consolas"/>
                <a:cs typeface="Consolas"/>
                <a:sym typeface="Consolas"/>
              </a:rPr>
              <a:t>0</a:t>
            </a:r>
            <a:r>
              <a:rPr lang="en" sz="900">
                <a:solidFill>
                  <a:srgbClr val="F8F8F2"/>
                </a:solidFill>
                <a:highlight>
                  <a:srgbClr val="272822"/>
                </a:highlight>
                <a:latin typeface="Consolas"/>
                <a:ea typeface="Consolas"/>
                <a:cs typeface="Consolas"/>
                <a:sym typeface="Consolas"/>
              </a:rPr>
              <a:t>];</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for</a:t>
            </a: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int</a:t>
            </a:r>
            <a:r>
              <a:rPr lang="en" sz="900">
                <a:solidFill>
                  <a:srgbClr val="F8F8F2"/>
                </a:solidFill>
                <a:highlight>
                  <a:srgbClr val="272822"/>
                </a:highlight>
                <a:latin typeface="Consolas"/>
                <a:ea typeface="Consolas"/>
                <a:cs typeface="Consolas"/>
                <a:sym typeface="Consolas"/>
              </a:rPr>
              <a:t> index = </a:t>
            </a:r>
            <a:r>
              <a:rPr lang="en" sz="900">
                <a:solidFill>
                  <a:srgbClr val="AE81FF"/>
                </a:solidFill>
                <a:highlight>
                  <a:srgbClr val="272822"/>
                </a:highlight>
                <a:latin typeface="Consolas"/>
                <a:ea typeface="Consolas"/>
                <a:cs typeface="Consolas"/>
                <a:sym typeface="Consolas"/>
              </a:rPr>
              <a:t>1</a:t>
            </a:r>
            <a:r>
              <a:rPr lang="en" sz="900">
                <a:solidFill>
                  <a:srgbClr val="F8F8F2"/>
                </a:solidFill>
                <a:highlight>
                  <a:srgbClr val="272822"/>
                </a:highlight>
                <a:latin typeface="Consolas"/>
                <a:ea typeface="Consolas"/>
                <a:cs typeface="Consolas"/>
                <a:sym typeface="Consolas"/>
              </a:rPr>
              <a:t>; index &lt; data.Length; ++index)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r>
              <a:rPr lang="en" sz="900">
                <a:solidFill>
                  <a:srgbClr val="66D9EF"/>
                </a:solidFill>
                <a:highlight>
                  <a:srgbClr val="272822"/>
                </a:highlight>
                <a:latin typeface="Consolas"/>
                <a:ea typeface="Consolas"/>
                <a:cs typeface="Consolas"/>
                <a:sym typeface="Consolas"/>
              </a:rPr>
              <a:t>int</a:t>
            </a:r>
            <a:r>
              <a:rPr lang="en" sz="900">
                <a:solidFill>
                  <a:srgbClr val="F8F8F2"/>
                </a:solidFill>
                <a:highlight>
                  <a:srgbClr val="272822"/>
                </a:highlight>
                <a:latin typeface="Consolas"/>
                <a:ea typeface="Consolas"/>
                <a:cs typeface="Consolas"/>
                <a:sym typeface="Consolas"/>
              </a:rPr>
              <a:t> unitId = (</a:t>
            </a:r>
            <a:r>
              <a:rPr lang="en" sz="900">
                <a:solidFill>
                  <a:srgbClr val="66D9EF"/>
                </a:solidFill>
                <a:highlight>
                  <a:srgbClr val="272822"/>
                </a:highlight>
                <a:latin typeface="Consolas"/>
                <a:ea typeface="Consolas"/>
                <a:cs typeface="Consolas"/>
                <a:sym typeface="Consolas"/>
              </a:rPr>
              <a:t>int</a:t>
            </a:r>
            <a:r>
              <a:rPr lang="en" sz="900">
                <a:solidFill>
                  <a:srgbClr val="F8F8F2"/>
                </a:solidFill>
                <a:highlight>
                  <a:srgbClr val="272822"/>
                </a:highlight>
                <a:latin typeface="Consolas"/>
                <a:ea typeface="Consolas"/>
                <a:cs typeface="Consolas"/>
                <a:sym typeface="Consolas"/>
              </a:rPr>
              <a:t>)data[index];</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UnitList[unitId].TargetPosition = </a:t>
            </a:r>
            <a:r>
              <a:rPr lang="en" sz="900">
                <a:solidFill>
                  <a:srgbClr val="F8F8F2"/>
                </a:solidFill>
                <a:highlight>
                  <a:srgbClr val="272822"/>
                </a:highlight>
                <a:latin typeface="Consolas"/>
                <a:ea typeface="Consolas"/>
                <a:cs typeface="Consolas"/>
                <a:sym typeface="Consolas"/>
              </a:rPr>
              <a:t>...</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    }</a:t>
            </a:r>
            <a:endParaRPr sz="900">
              <a:solidFill>
                <a:srgbClr val="F8F8F2"/>
              </a:solidFill>
              <a:highlight>
                <a:srgbClr val="272822"/>
              </a:highlight>
              <a:latin typeface="Consolas"/>
              <a:ea typeface="Consolas"/>
              <a:cs typeface="Consolas"/>
              <a:sym typeface="Consolas"/>
            </a:endParaRPr>
          </a:p>
          <a:p>
            <a:pPr indent="0" lvl="0" marL="0" marR="165100" rtl="0" algn="l">
              <a:lnSpc>
                <a:spcPct val="150000"/>
              </a:lnSpc>
              <a:spcBef>
                <a:spcPts val="0"/>
              </a:spcBef>
              <a:spcAft>
                <a:spcPts val="0"/>
              </a:spcAft>
              <a:buNone/>
            </a:pPr>
            <a:r>
              <a:rPr lang="en" sz="900">
                <a:solidFill>
                  <a:srgbClr val="F8F8F2"/>
                </a:solidFill>
                <a:highlight>
                  <a:srgbClr val="272822"/>
                </a:highlight>
                <a:latin typeface="Consolas"/>
                <a:ea typeface="Consolas"/>
                <a:cs typeface="Consolas"/>
                <a:sym typeface="Consolas"/>
              </a:rPr>
              <a:t>}</a:t>
            </a:r>
            <a:endParaRPr sz="600">
              <a:solidFill>
                <a:srgbClr val="66D9EF"/>
              </a:solidFill>
              <a:highlight>
                <a:srgbClr val="272822"/>
              </a:highlight>
              <a:latin typeface="Consolas"/>
              <a:ea typeface="Consolas"/>
              <a:cs typeface="Consolas"/>
              <a:sym typeface="Consolas"/>
            </a:endParaRPr>
          </a:p>
        </p:txBody>
      </p:sp>
      <p:sp>
        <p:nvSpPr>
          <p:cNvPr id="232" name="Google Shape;232;p28"/>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36" name="Shape 236"/>
        <p:cNvGrpSpPr/>
        <p:nvPr/>
      </p:nvGrpSpPr>
      <p:grpSpPr>
        <a:xfrm>
          <a:off x="0" y="0"/>
          <a:ext cx="0" cy="0"/>
          <a:chOff x="0" y="0"/>
          <a:chExt cx="0" cy="0"/>
        </a:xfrm>
      </p:grpSpPr>
      <p:sp>
        <p:nvSpPr>
          <p:cNvPr id="237" name="Google Shape;237;p29"/>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Synchronization, RPCs And Custom Properties</a:t>
            </a:r>
            <a:endParaRPr>
              <a:solidFill>
                <a:srgbClr val="F5F5F5"/>
              </a:solidFill>
            </a:endParaRPr>
          </a:p>
        </p:txBody>
      </p:sp>
      <p:sp>
        <p:nvSpPr>
          <p:cNvPr id="238" name="Google Shape;238;p29"/>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39" name="Google Shape;239;p29"/>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To decide which synchronization method is best for some data value, it's usually a good idea to check how often it needs an update and if it needs a "history" of values or not.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Frequent Updates (Positions, Character State)</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For frequent updates, use Object Synchronization. Positions for characters change frequently. Each update is useful but is likely to be replaced by a newer one quickly. A PhotonView can be setup to send "Unreliable" or "Unreliable On Change". The first will send updates in a fixed frequency - even if the character did not move. The latter will stop sending updates when the GameObject (character, unit) rests.</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Infrequent Updates / Actions Of Players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Changing equipment on a character, using a tool or ending a turn of a game are all infrequent actions. They are based on user input and probably best sent as RPC.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line between using Object Synchronization is not a very clear one. If you do Object Synchronization anyways, it can make a lot of sense to "in-line" some actions with the more frequent updates. As example: If you send a character's position anyways, you can easily add a value to send a "Jumping" state along as well. This does not have to be a separate RPC then!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Rare Updates And State</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Very infrequent changes are usually best stored in Custom Properties. Unlike buffered RPCs, the property Hashtable contains only the current key-values. This is great for a door's state being "open" (or not).The players don't care how a door opened and closed earlier on.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Again, the line between using Custom Properties and using RPCs is not exact.</a:t>
            </a:r>
            <a:endParaRPr sz="1200">
              <a:latin typeface="Roboto"/>
              <a:ea typeface="Roboto"/>
              <a:cs typeface="Roboto"/>
              <a:sym typeface="Roboto"/>
            </a:endParaRPr>
          </a:p>
        </p:txBody>
      </p:sp>
      <p:sp>
        <p:nvSpPr>
          <p:cNvPr id="240" name="Google Shape;240;p29"/>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44" name="Shape 244"/>
        <p:cNvGrpSpPr/>
        <p:nvPr/>
      </p:nvGrpSpPr>
      <p:grpSpPr>
        <a:xfrm>
          <a:off x="0" y="0"/>
          <a:ext cx="0" cy="0"/>
          <a:chOff x="0" y="0"/>
          <a:chExt cx="0" cy="0"/>
        </a:xfrm>
      </p:grpSpPr>
      <p:sp>
        <p:nvSpPr>
          <p:cNvPr id="245" name="Google Shape;245;p30"/>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Offline Mode</a:t>
            </a:r>
            <a:endParaRPr>
              <a:solidFill>
                <a:srgbClr val="F5F5F5"/>
              </a:solidFill>
            </a:endParaRPr>
          </a:p>
        </p:txBody>
      </p:sp>
      <p:sp>
        <p:nvSpPr>
          <p:cNvPr id="246" name="Google Shape;246;p30"/>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47" name="Google Shape;247;p30"/>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Offline mode is a feature to be able to reuse your multiplayer code in single player game modes as well.</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The most common features that you'll want to reuse in single player are sending RPCs and using PhotonNetwork.Instantiate(). The main goal of offline mode is to disable null references and other errors when using PhotonNetwork functionality while not connected. You would still need to keep track of the fact that you're running a single player game, to set up the game etc. However, while running the game, all code should be reusable.You need to manually enable offline mode, as PhotonNetwork needs to be able to distinguish erroneous from intended behaviour. Enabling this feature is very easy: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Once set to true, Photon will invoke OnConnectedToMaster() and then you can create a room, this room will be of course Offline too.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You can now reuse certain multiplayer methods without generating any connections or errors. Furthermore there is no noticeable overhead. Below follows a list of PhotonNetwork functions and variables and their results during offline mode: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The actor number returned by PhotonNetwork.LocalPlayer is always -1.</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PhotonNetwork.PlayerList contains only the local player and PhotonNetwork.PlayerListOthers is always empty.</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PhotonNetwork.Time: returns Time.time.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PhotonNetwork.IsMasterClient: Always true.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PhotonNetwork.Instantiate(), PhotonNetwork.Destroy(), PhotonNetwork.NickName, PhotonView.RPC(), PhotonNetwork.AllocateViewID() all work as expected on the current client. RPC calls however, will not be buffered and/or carried over if you later decide to go online.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PhotonNetwork.RemoveRPCs/RemoveRPCsInGroup/SetInterestGroups/SetSendingEnabled/SetLevelPrefix: While these make no sense in single player, they should not cause any problems either.</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Note that using properties or methods other than the ones above can yield unexpected results and some will simply do nothing. If you intend on starting a game in single player, but move it to multiplayer at a later stage, you might want to consider hosting a single player game instead.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Either set </a:t>
            </a:r>
            <a:r>
              <a:rPr b="1" lang="en" sz="1100">
                <a:latin typeface="Roboto"/>
                <a:ea typeface="Roboto"/>
                <a:cs typeface="Roboto"/>
                <a:sym typeface="Roboto"/>
              </a:rPr>
              <a:t>PhotonNetwork.OfflineMode = false</a:t>
            </a:r>
            <a:r>
              <a:rPr lang="en" sz="1100">
                <a:latin typeface="Roboto"/>
                <a:ea typeface="Roboto"/>
                <a:cs typeface="Roboto"/>
                <a:sym typeface="Roboto"/>
              </a:rPr>
              <a:t> </a:t>
            </a:r>
            <a:r>
              <a:rPr b="1" lang="en" sz="1100">
                <a:latin typeface="Roboto"/>
                <a:ea typeface="Roboto"/>
                <a:cs typeface="Roboto"/>
                <a:sym typeface="Roboto"/>
              </a:rPr>
              <a:t>or</a:t>
            </a:r>
            <a:r>
              <a:rPr lang="en" sz="1100">
                <a:latin typeface="Roboto"/>
                <a:ea typeface="Roboto"/>
                <a:cs typeface="Roboto"/>
                <a:sym typeface="Roboto"/>
              </a:rPr>
              <a:t> simply call </a:t>
            </a:r>
            <a:r>
              <a:rPr b="1" lang="en" sz="1100">
                <a:latin typeface="Roboto"/>
                <a:ea typeface="Roboto"/>
                <a:cs typeface="Roboto"/>
                <a:sym typeface="Roboto"/>
              </a:rPr>
              <a:t>Connect() </a:t>
            </a:r>
            <a:r>
              <a:rPr lang="en" sz="1100">
                <a:latin typeface="Roboto"/>
                <a:ea typeface="Roboto"/>
                <a:cs typeface="Roboto"/>
                <a:sym typeface="Roboto"/>
              </a:rPr>
              <a:t>to </a:t>
            </a:r>
            <a:r>
              <a:rPr b="1" lang="en" sz="1100">
                <a:latin typeface="Roboto"/>
                <a:ea typeface="Roboto"/>
                <a:cs typeface="Roboto"/>
                <a:sym typeface="Roboto"/>
              </a:rPr>
              <a:t>stop offline mode</a:t>
            </a:r>
            <a:r>
              <a:rPr lang="en" sz="1100">
                <a:latin typeface="Roboto"/>
                <a:ea typeface="Roboto"/>
                <a:cs typeface="Roboto"/>
                <a:sym typeface="Roboto"/>
              </a:rPr>
              <a:t>.</a:t>
            </a:r>
            <a:endParaRPr sz="1100">
              <a:latin typeface="Roboto"/>
              <a:ea typeface="Roboto"/>
              <a:cs typeface="Roboto"/>
              <a:sym typeface="Roboto"/>
            </a:endParaRPr>
          </a:p>
        </p:txBody>
      </p:sp>
      <p:sp>
        <p:nvSpPr>
          <p:cNvPr id="248" name="Google Shape;248;p30"/>
          <p:cNvSpPr/>
          <p:nvPr/>
        </p:nvSpPr>
        <p:spPr>
          <a:xfrm>
            <a:off x="83450" y="1894725"/>
            <a:ext cx="8977200" cy="2907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PhotonNetwork.OfflineMode = </a:t>
            </a:r>
            <a:r>
              <a:rPr lang="en" sz="1000">
                <a:solidFill>
                  <a:srgbClr val="66D9EF"/>
                </a:solidFill>
                <a:highlight>
                  <a:srgbClr val="272822"/>
                </a:highlight>
                <a:latin typeface="Consolas"/>
                <a:ea typeface="Consolas"/>
                <a:cs typeface="Consolas"/>
                <a:sym typeface="Consolas"/>
              </a:rPr>
              <a:t>true</a:t>
            </a:r>
            <a:r>
              <a:rPr lang="en" sz="1000">
                <a:solidFill>
                  <a:srgbClr val="F8F8F2"/>
                </a:solidFill>
                <a:highlight>
                  <a:srgbClr val="272822"/>
                </a:highlight>
                <a:latin typeface="Consolas"/>
                <a:ea typeface="Consolas"/>
                <a:cs typeface="Consolas"/>
                <a:sym typeface="Consolas"/>
              </a:rPr>
              <a:t>;</a:t>
            </a:r>
            <a:endParaRPr sz="600">
              <a:solidFill>
                <a:srgbClr val="66D9EF"/>
              </a:solidFill>
              <a:highlight>
                <a:srgbClr val="272822"/>
              </a:highlight>
              <a:latin typeface="Consolas"/>
              <a:ea typeface="Consolas"/>
              <a:cs typeface="Consolas"/>
              <a:sym typeface="Consolas"/>
            </a:endParaRPr>
          </a:p>
        </p:txBody>
      </p:sp>
      <p:sp>
        <p:nvSpPr>
          <p:cNvPr id="249" name="Google Shape;249;p30"/>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53" name="Shape 253"/>
        <p:cNvGrpSpPr/>
        <p:nvPr/>
      </p:nvGrpSpPr>
      <p:grpSpPr>
        <a:xfrm>
          <a:off x="0" y="0"/>
          <a:ext cx="0" cy="0"/>
          <a:chOff x="0" y="0"/>
          <a:chExt cx="0" cy="0"/>
        </a:xfrm>
      </p:grpSpPr>
      <p:sp>
        <p:nvSpPr>
          <p:cNvPr id="254" name="Google Shape;254;p31"/>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IPunPrefabPool</a:t>
            </a:r>
            <a:endParaRPr>
              <a:solidFill>
                <a:srgbClr val="F5F5F5"/>
              </a:solidFill>
            </a:endParaRPr>
          </a:p>
        </p:txBody>
      </p:sp>
      <p:sp>
        <p:nvSpPr>
          <p:cNvPr id="255" name="Google Shape;255;p31"/>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56" name="Google Shape;256;p31"/>
          <p:cNvSpPr txBox="1"/>
          <p:nvPr/>
        </p:nvSpPr>
        <p:spPr>
          <a:xfrm>
            <a:off x="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Instead of using the Resources system to instantiate prefabs across the network which is the default behavior, a better implementation is to create your own custom prefab pool and tell Photon to use it instead of the default by implementing the IPunPrefabPool interface :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257" name="Google Shape;257;p31"/>
          <p:cNvSpPr/>
          <p:nvPr/>
        </p:nvSpPr>
        <p:spPr>
          <a:xfrm>
            <a:off x="-25" y="1118475"/>
            <a:ext cx="9144000" cy="3767400"/>
          </a:xfrm>
          <a:prstGeom prst="rect">
            <a:avLst/>
          </a:prstGeom>
          <a:solidFill>
            <a:srgbClr val="212121"/>
          </a:solidFill>
          <a:ln>
            <a:noFill/>
          </a:ln>
        </p:spPr>
        <p:txBody>
          <a:bodyPr anchorCtr="0" anchor="t" bIns="91425" lIns="91425" spcFirstLastPara="1" rIns="91425" wrap="square" tIns="0">
            <a:noAutofit/>
          </a:bodyPr>
          <a:lstStyle/>
          <a:p>
            <a:pPr indent="0" lvl="0" marL="76200" marR="76200" rtl="0" algn="l">
              <a:lnSpc>
                <a:spcPct val="100000"/>
              </a:lnSpc>
              <a:spcBef>
                <a:spcPts val="0"/>
              </a:spcBef>
              <a:spcAft>
                <a:spcPts val="0"/>
              </a:spcAft>
              <a:buNone/>
            </a:pPr>
            <a:r>
              <a:rPr lang="en" sz="900">
                <a:solidFill>
                  <a:srgbClr val="969896"/>
                </a:solidFill>
                <a:highlight>
                  <a:srgbClr val="1D1F21"/>
                </a:highlight>
                <a:latin typeface="Consolas"/>
                <a:ea typeface="Consolas"/>
                <a:cs typeface="Consolas"/>
                <a:sym typeface="Consolas"/>
              </a:rPr>
              <a:t>// IPunPrefabPool defines an interface for object pooling, used with PhotonNetwork.Instantiate(...)</a:t>
            </a:r>
            <a:r>
              <a:rPr lang="en" sz="900">
                <a:solidFill>
                  <a:srgbClr val="969896"/>
                </a:solidFill>
                <a:highlight>
                  <a:srgbClr val="1D1F21"/>
                </a:highlight>
                <a:latin typeface="Consolas"/>
                <a:ea typeface="Consolas"/>
                <a:cs typeface="Consolas"/>
                <a:sym typeface="Consolas"/>
              </a:rPr>
              <a:t> and PhotonNetwork.Destroy(...)</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B294BB"/>
                </a:solidFill>
                <a:highlight>
                  <a:srgbClr val="1D1F21"/>
                </a:highlight>
                <a:latin typeface="Consolas"/>
                <a:ea typeface="Consolas"/>
                <a:cs typeface="Consolas"/>
                <a:sym typeface="Consolas"/>
              </a:rPr>
              <a:t>public</a:t>
            </a: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class</a:t>
            </a:r>
            <a:r>
              <a:rPr lang="en" sz="900">
                <a:solidFill>
                  <a:srgbClr val="C5C8C6"/>
                </a:solidFill>
                <a:highlight>
                  <a:srgbClr val="1D1F21"/>
                </a:highlight>
                <a:latin typeface="Consolas"/>
                <a:ea typeface="Consolas"/>
                <a:cs typeface="Consolas"/>
                <a:sym typeface="Consolas"/>
              </a:rPr>
              <a:t> </a:t>
            </a:r>
            <a:r>
              <a:rPr lang="en" sz="900">
                <a:solidFill>
                  <a:srgbClr val="81A2BE"/>
                </a:solidFill>
                <a:highlight>
                  <a:srgbClr val="1D1F21"/>
                </a:highlight>
                <a:latin typeface="Consolas"/>
                <a:ea typeface="Consolas"/>
                <a:cs typeface="Consolas"/>
                <a:sym typeface="Consolas"/>
              </a:rPr>
              <a:t>NetworkPrefabPool</a:t>
            </a:r>
            <a:r>
              <a:rPr lang="en" sz="900">
                <a:solidFill>
                  <a:srgbClr val="C5C8C6"/>
                </a:solidFill>
                <a:highlight>
                  <a:srgbClr val="1D1F21"/>
                </a:highlight>
                <a:latin typeface="Consolas"/>
                <a:ea typeface="Consolas"/>
                <a:cs typeface="Consolas"/>
                <a:sym typeface="Consolas"/>
              </a:rPr>
              <a:t> : </a:t>
            </a:r>
            <a:r>
              <a:rPr lang="en" sz="900">
                <a:solidFill>
                  <a:srgbClr val="81A2BE"/>
                </a:solidFill>
                <a:highlight>
                  <a:srgbClr val="1D1F21"/>
                </a:highlight>
                <a:latin typeface="Consolas"/>
                <a:ea typeface="Consolas"/>
                <a:cs typeface="Consolas"/>
                <a:sym typeface="Consolas"/>
              </a:rPr>
              <a:t>MonoBehaviour</a:t>
            </a:r>
            <a:r>
              <a:rPr lang="en" sz="900">
                <a:solidFill>
                  <a:srgbClr val="C5C8C6"/>
                </a:solidFill>
                <a:highlight>
                  <a:srgbClr val="1D1F21"/>
                </a:highlight>
                <a:latin typeface="Consolas"/>
                <a:ea typeface="Consolas"/>
                <a:cs typeface="Consolas"/>
                <a:sym typeface="Consolas"/>
              </a:rPr>
              <a:t>, </a:t>
            </a:r>
            <a:r>
              <a:rPr lang="en" sz="900">
                <a:solidFill>
                  <a:srgbClr val="81A2BE"/>
                </a:solidFill>
                <a:highlight>
                  <a:srgbClr val="1D1F21"/>
                </a:highlight>
                <a:latin typeface="Consolas"/>
                <a:ea typeface="Consolas"/>
                <a:cs typeface="Consolas"/>
                <a:sym typeface="Consolas"/>
              </a:rPr>
              <a:t>IPunPrefabPool</a:t>
            </a: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[SerializeField] </a:t>
            </a:r>
            <a:r>
              <a:rPr lang="en" sz="900">
                <a:solidFill>
                  <a:srgbClr val="B294BB"/>
                </a:solidFill>
                <a:highlight>
                  <a:srgbClr val="1D1F21"/>
                </a:highlight>
                <a:latin typeface="Consolas"/>
                <a:ea typeface="Consolas"/>
                <a:cs typeface="Consolas"/>
                <a:sym typeface="Consolas"/>
              </a:rPr>
              <a:t>private</a:t>
            </a:r>
            <a:r>
              <a:rPr lang="en" sz="900">
                <a:solidFill>
                  <a:srgbClr val="C5C8C6"/>
                </a:solidFill>
                <a:highlight>
                  <a:srgbClr val="1D1F21"/>
                </a:highlight>
                <a:latin typeface="Consolas"/>
                <a:ea typeface="Consolas"/>
                <a:cs typeface="Consolas"/>
                <a:sym typeface="Consolas"/>
              </a:rPr>
              <a:t> List&lt;PhotonView&gt; prefabs;</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private</a:t>
            </a:r>
            <a:r>
              <a:rPr lang="en" sz="900">
                <a:solidFill>
                  <a:srgbClr val="C5C8C6"/>
                </a:solidFill>
                <a:highlight>
                  <a:srgbClr val="1D1F21"/>
                </a:highlight>
                <a:latin typeface="Consolas"/>
                <a:ea typeface="Consolas"/>
                <a:cs typeface="Consolas"/>
                <a:sym typeface="Consolas"/>
              </a:rPr>
              <a:t> Dictionary&lt;</a:t>
            </a:r>
            <a:r>
              <a:rPr lang="en" sz="900">
                <a:solidFill>
                  <a:srgbClr val="B294BB"/>
                </a:solidFill>
                <a:highlight>
                  <a:srgbClr val="1D1F21"/>
                </a:highlight>
                <a:latin typeface="Consolas"/>
                <a:ea typeface="Consolas"/>
                <a:cs typeface="Consolas"/>
                <a:sym typeface="Consolas"/>
              </a:rPr>
              <a:t>string</a:t>
            </a:r>
            <a:r>
              <a:rPr lang="en" sz="900">
                <a:solidFill>
                  <a:srgbClr val="C5C8C6"/>
                </a:solidFill>
                <a:highlight>
                  <a:srgbClr val="1D1F21"/>
                </a:highlight>
                <a:latin typeface="Consolas"/>
                <a:ea typeface="Consolas"/>
                <a:cs typeface="Consolas"/>
                <a:sym typeface="Consolas"/>
              </a:rPr>
              <a:t>, GameObject&gt; poolDict;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private</a:t>
            </a: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void</a:t>
            </a:r>
            <a:r>
              <a:rPr lang="en" sz="900">
                <a:solidFill>
                  <a:srgbClr val="C5C8C6"/>
                </a:solidFill>
                <a:highlight>
                  <a:srgbClr val="1D1F21"/>
                </a:highlight>
                <a:latin typeface="Consolas"/>
                <a:ea typeface="Consolas"/>
                <a:cs typeface="Consolas"/>
                <a:sym typeface="Consolas"/>
              </a:rPr>
              <a:t> </a:t>
            </a:r>
            <a:r>
              <a:rPr lang="en" sz="900">
                <a:solidFill>
                  <a:srgbClr val="81A2BE"/>
                </a:solidFill>
                <a:highlight>
                  <a:srgbClr val="1D1F21"/>
                </a:highlight>
                <a:latin typeface="Consolas"/>
                <a:ea typeface="Consolas"/>
                <a:cs typeface="Consolas"/>
                <a:sym typeface="Consolas"/>
              </a:rPr>
              <a:t>Awake</a:t>
            </a: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poolDict = </a:t>
            </a:r>
            <a:r>
              <a:rPr lang="en" sz="900">
                <a:solidFill>
                  <a:srgbClr val="B294BB"/>
                </a:solidFill>
                <a:highlight>
                  <a:srgbClr val="1D1F21"/>
                </a:highlight>
                <a:latin typeface="Consolas"/>
                <a:ea typeface="Consolas"/>
                <a:cs typeface="Consolas"/>
                <a:sym typeface="Consolas"/>
              </a:rPr>
              <a:t>new</a:t>
            </a:r>
            <a:r>
              <a:rPr lang="en" sz="900">
                <a:solidFill>
                  <a:srgbClr val="C5C8C6"/>
                </a:solidFill>
                <a:highlight>
                  <a:srgbClr val="1D1F21"/>
                </a:highlight>
                <a:latin typeface="Consolas"/>
                <a:ea typeface="Consolas"/>
                <a:cs typeface="Consolas"/>
                <a:sym typeface="Consolas"/>
              </a:rPr>
              <a:t> Dictionary&lt;</a:t>
            </a:r>
            <a:r>
              <a:rPr lang="en" sz="900">
                <a:solidFill>
                  <a:srgbClr val="B294BB"/>
                </a:solidFill>
                <a:highlight>
                  <a:srgbClr val="1D1F21"/>
                </a:highlight>
                <a:latin typeface="Consolas"/>
                <a:ea typeface="Consolas"/>
                <a:cs typeface="Consolas"/>
                <a:sym typeface="Consolas"/>
              </a:rPr>
              <a:t>string</a:t>
            </a:r>
            <a:r>
              <a:rPr lang="en" sz="900">
                <a:solidFill>
                  <a:srgbClr val="C5C8C6"/>
                </a:solidFill>
                <a:highlight>
                  <a:srgbClr val="1D1F21"/>
                </a:highlight>
                <a:latin typeface="Consolas"/>
                <a:ea typeface="Consolas"/>
                <a:cs typeface="Consolas"/>
                <a:sym typeface="Consolas"/>
              </a:rPr>
              <a:t>, GameObject&gt;();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foreach</a:t>
            </a:r>
            <a:r>
              <a:rPr lang="en" sz="900">
                <a:solidFill>
                  <a:srgbClr val="C5C8C6"/>
                </a:solidFill>
                <a:highlight>
                  <a:srgbClr val="1D1F21"/>
                </a:highlight>
                <a:latin typeface="Consolas"/>
                <a:ea typeface="Consolas"/>
                <a:cs typeface="Consolas"/>
                <a:sym typeface="Consolas"/>
              </a:rPr>
              <a:t> (PhotonView p </a:t>
            </a:r>
            <a:r>
              <a:rPr lang="en" sz="900">
                <a:solidFill>
                  <a:srgbClr val="B294BB"/>
                </a:solidFill>
                <a:highlight>
                  <a:srgbClr val="1D1F21"/>
                </a:highlight>
                <a:latin typeface="Consolas"/>
                <a:ea typeface="Consolas"/>
                <a:cs typeface="Consolas"/>
                <a:sym typeface="Consolas"/>
              </a:rPr>
              <a:t>in</a:t>
            </a:r>
            <a:r>
              <a:rPr lang="en" sz="900">
                <a:solidFill>
                  <a:srgbClr val="C5C8C6"/>
                </a:solidFill>
                <a:highlight>
                  <a:srgbClr val="1D1F21"/>
                </a:highlight>
                <a:latin typeface="Consolas"/>
                <a:ea typeface="Consolas"/>
                <a:cs typeface="Consolas"/>
                <a:sym typeface="Consolas"/>
              </a:rPr>
              <a:t> prefabs)</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poolDict.Add(p.name, p.gameObject);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public</a:t>
            </a: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void</a:t>
            </a:r>
            <a:r>
              <a:rPr lang="en" sz="900">
                <a:solidFill>
                  <a:srgbClr val="C5C8C6"/>
                </a:solidFill>
                <a:highlight>
                  <a:srgbClr val="1D1F21"/>
                </a:highlight>
                <a:latin typeface="Consolas"/>
                <a:ea typeface="Consolas"/>
                <a:cs typeface="Consolas"/>
                <a:sym typeface="Consolas"/>
              </a:rPr>
              <a:t> </a:t>
            </a:r>
            <a:r>
              <a:rPr lang="en" sz="900">
                <a:solidFill>
                  <a:srgbClr val="81A2BE"/>
                </a:solidFill>
                <a:highlight>
                  <a:srgbClr val="1D1F21"/>
                </a:highlight>
                <a:latin typeface="Consolas"/>
                <a:ea typeface="Consolas"/>
                <a:cs typeface="Consolas"/>
                <a:sym typeface="Consolas"/>
              </a:rPr>
              <a:t>Destroy</a:t>
            </a:r>
            <a:r>
              <a:rPr lang="en" sz="900">
                <a:solidFill>
                  <a:srgbClr val="C5C8C6"/>
                </a:solidFill>
                <a:highlight>
                  <a:srgbClr val="1D1F21"/>
                </a:highlight>
                <a:latin typeface="Consolas"/>
                <a:ea typeface="Consolas"/>
                <a:cs typeface="Consolas"/>
                <a:sym typeface="Consolas"/>
              </a:rPr>
              <a:t>(</a:t>
            </a:r>
            <a:r>
              <a:rPr lang="en" sz="900">
                <a:solidFill>
                  <a:srgbClr val="DE935F"/>
                </a:solidFill>
                <a:highlight>
                  <a:srgbClr val="1D1F21"/>
                </a:highlight>
                <a:latin typeface="Consolas"/>
                <a:ea typeface="Consolas"/>
                <a:cs typeface="Consolas"/>
                <a:sym typeface="Consolas"/>
              </a:rPr>
              <a:t>GameObject gameObject</a:t>
            </a:r>
            <a:r>
              <a:rPr lang="en" sz="900">
                <a:solidFill>
                  <a:srgbClr val="C5C8C6"/>
                </a:solidFill>
                <a:highlight>
                  <a:srgbClr val="1D1F21"/>
                </a:highlight>
                <a:latin typeface="Consolas"/>
                <a:ea typeface="Consolas"/>
                <a:cs typeface="Consolas"/>
                <a:sym typeface="Consolas"/>
              </a:rPr>
              <a:t>) =&gt; GameObject.Destroy(gameObject);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public</a:t>
            </a:r>
            <a:r>
              <a:rPr lang="en" sz="900">
                <a:solidFill>
                  <a:srgbClr val="C5C8C6"/>
                </a:solidFill>
                <a:highlight>
                  <a:srgbClr val="1D1F21"/>
                </a:highlight>
                <a:latin typeface="Consolas"/>
                <a:ea typeface="Consolas"/>
                <a:cs typeface="Consolas"/>
                <a:sym typeface="Consolas"/>
              </a:rPr>
              <a:t> GameObject </a:t>
            </a:r>
            <a:r>
              <a:rPr lang="en" sz="900">
                <a:solidFill>
                  <a:srgbClr val="81A2BE"/>
                </a:solidFill>
                <a:highlight>
                  <a:srgbClr val="1D1F21"/>
                </a:highlight>
                <a:latin typeface="Consolas"/>
                <a:ea typeface="Consolas"/>
                <a:cs typeface="Consolas"/>
                <a:sym typeface="Consolas"/>
              </a:rPr>
              <a:t>Instantiate</a:t>
            </a:r>
            <a:r>
              <a:rPr lang="en" sz="900">
                <a:solidFill>
                  <a:srgbClr val="C5C8C6"/>
                </a:solidFill>
                <a:highlight>
                  <a:srgbClr val="1D1F21"/>
                </a:highlight>
                <a:latin typeface="Consolas"/>
                <a:ea typeface="Consolas"/>
                <a:cs typeface="Consolas"/>
                <a:sym typeface="Consolas"/>
              </a:rPr>
              <a:t>(</a:t>
            </a:r>
            <a:r>
              <a:rPr lang="en" sz="900">
                <a:solidFill>
                  <a:srgbClr val="B294BB"/>
                </a:solidFill>
                <a:highlight>
                  <a:srgbClr val="1D1F21"/>
                </a:highlight>
                <a:latin typeface="Consolas"/>
                <a:ea typeface="Consolas"/>
                <a:cs typeface="Consolas"/>
                <a:sym typeface="Consolas"/>
              </a:rPr>
              <a:t>string</a:t>
            </a:r>
            <a:r>
              <a:rPr lang="en" sz="900">
                <a:solidFill>
                  <a:srgbClr val="DE935F"/>
                </a:solidFill>
                <a:highlight>
                  <a:srgbClr val="1D1F21"/>
                </a:highlight>
                <a:latin typeface="Consolas"/>
                <a:ea typeface="Consolas"/>
                <a:cs typeface="Consolas"/>
                <a:sym typeface="Consolas"/>
              </a:rPr>
              <a:t> prefabId, Vector3 position, Quaternion rotation</a:t>
            </a: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if</a:t>
            </a:r>
            <a:r>
              <a:rPr lang="en" sz="900">
                <a:solidFill>
                  <a:srgbClr val="C5C8C6"/>
                </a:solidFill>
                <a:highlight>
                  <a:srgbClr val="1D1F21"/>
                </a:highlight>
                <a:latin typeface="Consolas"/>
                <a:ea typeface="Consolas"/>
                <a:cs typeface="Consolas"/>
                <a:sym typeface="Consolas"/>
              </a:rPr>
              <a:t> (!poolDict.ContainsKey(prefabId))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Debug.LogError(</a:t>
            </a:r>
            <a:r>
              <a:rPr lang="en" sz="900">
                <a:solidFill>
                  <a:srgbClr val="B5BD68"/>
                </a:solidFill>
                <a:highlight>
                  <a:srgbClr val="1D1F21"/>
                </a:highlight>
                <a:latin typeface="Consolas"/>
                <a:ea typeface="Consolas"/>
                <a:cs typeface="Consolas"/>
                <a:sym typeface="Consolas"/>
              </a:rPr>
              <a:t>"Missing prefab '"</a:t>
            </a:r>
            <a:r>
              <a:rPr lang="en" sz="900">
                <a:solidFill>
                  <a:srgbClr val="C5C8C6"/>
                </a:solidFill>
                <a:highlight>
                  <a:srgbClr val="1D1F21"/>
                </a:highlight>
                <a:latin typeface="Consolas"/>
                <a:ea typeface="Consolas"/>
                <a:cs typeface="Consolas"/>
                <a:sym typeface="Consolas"/>
              </a:rPr>
              <a:t> + prefabId + </a:t>
            </a:r>
            <a:r>
              <a:rPr lang="en" sz="900">
                <a:solidFill>
                  <a:srgbClr val="B5BD68"/>
                </a:solidFill>
                <a:highlight>
                  <a:srgbClr val="1D1F21"/>
                </a:highlight>
                <a:latin typeface="Consolas"/>
                <a:ea typeface="Consolas"/>
                <a:cs typeface="Consolas"/>
                <a:sym typeface="Consolas"/>
              </a:rPr>
              <a:t>"' in NetworkPrefabPool."</a:t>
            </a:r>
            <a:r>
              <a:rPr lang="en" sz="900">
                <a:solidFill>
                  <a:srgbClr val="C5C8C6"/>
                </a:solidFill>
                <a:highlight>
                  <a:srgbClr val="1D1F21"/>
                </a:highlight>
                <a:latin typeface="Consolas"/>
                <a:ea typeface="Consolas"/>
                <a:cs typeface="Consolas"/>
                <a:sym typeface="Consolas"/>
              </a:rPr>
              <a: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return</a:t>
            </a:r>
            <a:r>
              <a:rPr lang="en" sz="900">
                <a:solidFill>
                  <a:srgbClr val="C5C8C6"/>
                </a:solidFill>
                <a:highlight>
                  <a:srgbClr val="1D1F21"/>
                </a:highlight>
                <a:latin typeface="Consolas"/>
                <a:ea typeface="Consolas"/>
                <a:cs typeface="Consolas"/>
                <a:sym typeface="Consolas"/>
              </a:rPr>
              <a:t> </a:t>
            </a:r>
            <a:r>
              <a:rPr lang="en" sz="900">
                <a:solidFill>
                  <a:srgbClr val="DE935F"/>
                </a:solidFill>
                <a:highlight>
                  <a:srgbClr val="1D1F21"/>
                </a:highlight>
                <a:latin typeface="Consolas"/>
                <a:ea typeface="Consolas"/>
                <a:cs typeface="Consolas"/>
                <a:sym typeface="Consolas"/>
              </a:rPr>
              <a:t>null</a:t>
            </a:r>
            <a:r>
              <a:rPr lang="en" sz="900">
                <a:solidFill>
                  <a:srgbClr val="C5C8C6"/>
                </a:solidFill>
                <a:highlight>
                  <a:srgbClr val="1D1F21"/>
                </a:highlight>
                <a:latin typeface="Consolas"/>
                <a:ea typeface="Consolas"/>
                <a:cs typeface="Consolas"/>
                <a:sym typeface="Consolas"/>
              </a:rPr>
              <a: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else</a:t>
            </a: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GameObject obj = poolDict[prefabId];</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GameObject instance = GameObject.Instantiate(obj, position, rotation) </a:t>
            </a:r>
            <a:r>
              <a:rPr lang="en" sz="900">
                <a:solidFill>
                  <a:srgbClr val="B294BB"/>
                </a:solidFill>
                <a:highlight>
                  <a:srgbClr val="1D1F21"/>
                </a:highlight>
                <a:latin typeface="Consolas"/>
                <a:ea typeface="Consolas"/>
                <a:cs typeface="Consolas"/>
                <a:sym typeface="Consolas"/>
              </a:rPr>
              <a:t>as</a:t>
            </a:r>
            <a:r>
              <a:rPr lang="en" sz="900">
                <a:solidFill>
                  <a:srgbClr val="C5C8C6"/>
                </a:solidFill>
                <a:highlight>
                  <a:srgbClr val="1D1F21"/>
                </a:highlight>
                <a:latin typeface="Consolas"/>
                <a:ea typeface="Consolas"/>
                <a:cs typeface="Consolas"/>
                <a:sym typeface="Consolas"/>
              </a:rPr>
              <a:t> GameObject;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r>
              <a:rPr lang="en" sz="900">
                <a:solidFill>
                  <a:srgbClr val="B294BB"/>
                </a:solidFill>
                <a:highlight>
                  <a:srgbClr val="1D1F21"/>
                </a:highlight>
                <a:latin typeface="Consolas"/>
                <a:ea typeface="Consolas"/>
                <a:cs typeface="Consolas"/>
                <a:sym typeface="Consolas"/>
              </a:rPr>
              <a:t>return</a:t>
            </a:r>
            <a:r>
              <a:rPr lang="en" sz="900">
                <a:solidFill>
                  <a:srgbClr val="C5C8C6"/>
                </a:solidFill>
                <a:highlight>
                  <a:srgbClr val="1D1F21"/>
                </a:highlight>
                <a:latin typeface="Consolas"/>
                <a:ea typeface="Consolas"/>
                <a:cs typeface="Consolas"/>
                <a:sym typeface="Consolas"/>
              </a:rPr>
              <a:t> instance;</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p:txBody>
      </p:sp>
      <p:sp>
        <p:nvSpPr>
          <p:cNvPr id="258" name="Google Shape;258;p31"/>
          <p:cNvSpPr/>
          <p:nvPr/>
        </p:nvSpPr>
        <p:spPr>
          <a:xfrm>
            <a:off x="0" y="4913400"/>
            <a:ext cx="9144000" cy="230100"/>
          </a:xfrm>
          <a:prstGeom prst="rect">
            <a:avLst/>
          </a:prstGeom>
          <a:solidFill>
            <a:srgbClr val="212121"/>
          </a:solidFill>
          <a:ln>
            <a:noFill/>
          </a:ln>
        </p:spPr>
        <p:txBody>
          <a:bodyPr anchorCtr="0" anchor="t" bIns="91425" lIns="91425" spcFirstLastPara="1" rIns="91425" wrap="square" tIns="45700">
            <a:noAutofit/>
          </a:bodyPr>
          <a:lstStyle/>
          <a:p>
            <a:pPr indent="0" lvl="0" marL="0" marR="76200" rtl="0" algn="l">
              <a:lnSpc>
                <a:spcPct val="100000"/>
              </a:lnSpc>
              <a:spcBef>
                <a:spcPts val="0"/>
              </a:spcBef>
              <a:spcAft>
                <a:spcPts val="0"/>
              </a:spcAft>
              <a:buNone/>
            </a:pPr>
            <a:r>
              <a:rPr lang="en" sz="900">
                <a:solidFill>
                  <a:srgbClr val="C5C8C6"/>
                </a:solidFill>
                <a:highlight>
                  <a:srgbClr val="1D1F21"/>
                </a:highlight>
                <a:latin typeface="Consolas"/>
                <a:ea typeface="Consolas"/>
                <a:cs typeface="Consolas"/>
                <a:sym typeface="Consolas"/>
              </a:rPr>
              <a:t>PhotonNetwork.PrefabPool = new </a:t>
            </a:r>
            <a:r>
              <a:rPr lang="en" sz="900">
                <a:solidFill>
                  <a:srgbClr val="81A2BE"/>
                </a:solidFill>
                <a:highlight>
                  <a:srgbClr val="1D1F21"/>
                </a:highlight>
                <a:latin typeface="Consolas"/>
                <a:ea typeface="Consolas"/>
                <a:cs typeface="Consolas"/>
                <a:sym typeface="Consolas"/>
              </a:rPr>
              <a:t>NetworkPrefabPool</a:t>
            </a:r>
            <a:r>
              <a:rPr lang="en" sz="900">
                <a:solidFill>
                  <a:srgbClr val="C5C8C6"/>
                </a:solidFill>
                <a:highlight>
                  <a:srgbClr val="1D1F21"/>
                </a:highlight>
                <a:latin typeface="Consolas"/>
                <a:ea typeface="Consolas"/>
                <a:cs typeface="Consolas"/>
                <a:sym typeface="Consolas"/>
              </a:rPr>
              <a:t>(); </a:t>
            </a:r>
            <a:r>
              <a:rPr lang="en" sz="900">
                <a:solidFill>
                  <a:srgbClr val="969896"/>
                </a:solidFill>
                <a:highlight>
                  <a:srgbClr val="1D1F21"/>
                </a:highlight>
                <a:latin typeface="Consolas"/>
                <a:ea typeface="Consolas"/>
                <a:cs typeface="Consolas"/>
                <a:sym typeface="Consolas"/>
              </a:rPr>
              <a:t>// Tell Photon to use our custom implementation instead</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a:p>
            <a:pPr indent="0" lvl="0" marL="76200" marR="76200" rtl="0" algn="l">
              <a:lnSpc>
                <a:spcPct val="100000"/>
              </a:lnSpc>
              <a:spcBef>
                <a:spcPts val="0"/>
              </a:spcBef>
              <a:spcAft>
                <a:spcPts val="0"/>
              </a:spcAft>
              <a:buNone/>
            </a:pPr>
            <a:r>
              <a:t/>
            </a:r>
            <a:endParaRPr sz="900">
              <a:solidFill>
                <a:srgbClr val="C5C8C6"/>
              </a:solidFill>
              <a:highlight>
                <a:srgbClr val="1D1F21"/>
              </a:highlight>
              <a:latin typeface="Consolas"/>
              <a:ea typeface="Consolas"/>
              <a:cs typeface="Consolas"/>
              <a:sym typeface="Consolas"/>
            </a:endParaRPr>
          </a:p>
        </p:txBody>
      </p:sp>
      <p:sp>
        <p:nvSpPr>
          <p:cNvPr id="259" name="Google Shape;259;p31"/>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PUN</a:t>
            </a:r>
            <a:endParaRPr>
              <a:solidFill>
                <a:srgbClr val="F5F5F5"/>
              </a:solidFill>
            </a:endParaRPr>
          </a:p>
        </p:txBody>
      </p:sp>
      <p:sp>
        <p:nvSpPr>
          <p:cNvPr id="78" name="Google Shape;78;p14"/>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79" name="Google Shape;79;p14"/>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3"/>
              </a:rPr>
              <a:t>Photon</a:t>
            </a:r>
            <a:r>
              <a:rPr lang="en" sz="1200">
                <a:latin typeface="Roboto"/>
                <a:ea typeface="Roboto"/>
                <a:cs typeface="Roboto"/>
                <a:sym typeface="Roboto"/>
              </a:rPr>
              <a:t> is a real-time multiplayer game development framework that is fast, lean and flexible. Photon consists of a server and multiple client SDKs for major platforms.</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Photon Unity Network (PUN)</a:t>
            </a:r>
            <a:r>
              <a:rPr lang="en" sz="1200">
                <a:latin typeface="Roboto"/>
                <a:ea typeface="Roboto"/>
                <a:cs typeface="Roboto"/>
                <a:sym typeface="Roboto"/>
              </a:rPr>
              <a:t> is a Unity specific, high-level solution: Matchmaking, easy to use callbacks, components to synchronize GameObjects, Remote Procedure Calls (RPCs) and similar features provide a great start. Beyond that is a solid, extensive API for more advanced control.</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There is an </a:t>
            </a:r>
            <a:r>
              <a:rPr lang="en" sz="1200" u="sng">
                <a:solidFill>
                  <a:schemeClr val="hlink"/>
                </a:solidFill>
                <a:latin typeface="Roboto"/>
                <a:ea typeface="Roboto"/>
                <a:cs typeface="Roboto"/>
                <a:sym typeface="Roboto"/>
                <a:hlinkClick r:id="rId4"/>
              </a:rPr>
              <a:t>Online Documentation</a:t>
            </a:r>
            <a:r>
              <a:rPr lang="en" sz="1200">
                <a:latin typeface="Roboto"/>
                <a:ea typeface="Roboto"/>
                <a:cs typeface="Roboto"/>
                <a:sym typeface="Roboto"/>
              </a:rPr>
              <a:t>, which is considered a manual for PUN. This might become your primary source for information.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It summarizes the most important classes in the Public API module and explains each class, method and field individually. This is generated from the source of PUN and should be used to look up details on usage and parameters.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Before </a:t>
            </a:r>
            <a:r>
              <a:rPr lang="en" sz="1200">
                <a:latin typeface="Roboto"/>
                <a:ea typeface="Roboto"/>
                <a:cs typeface="Roboto"/>
                <a:sym typeface="Roboto"/>
              </a:rPr>
              <a:t>you</a:t>
            </a:r>
            <a:r>
              <a:rPr lang="en" sz="1200">
                <a:latin typeface="Roboto"/>
                <a:ea typeface="Roboto"/>
                <a:cs typeface="Roboto"/>
                <a:sym typeface="Roboto"/>
              </a:rPr>
              <a:t> get started with Photon, make sure to create a free Photon account here : </a:t>
            </a:r>
            <a:r>
              <a:rPr lang="en" sz="1200" u="sng">
                <a:solidFill>
                  <a:schemeClr val="hlink"/>
                </a:solidFill>
                <a:latin typeface="Roboto"/>
                <a:ea typeface="Roboto"/>
                <a:cs typeface="Roboto"/>
                <a:sym typeface="Roboto"/>
                <a:hlinkClick r:id="rId5"/>
              </a:rPr>
              <a:t>https://id.photonengine.com/en-US/Account/SignUp</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80" name="Google Shape;80;p14"/>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63" name="Shape 263"/>
        <p:cNvGrpSpPr/>
        <p:nvPr/>
      </p:nvGrpSpPr>
      <p:grpSpPr>
        <a:xfrm>
          <a:off x="0" y="0"/>
          <a:ext cx="0" cy="0"/>
          <a:chOff x="0" y="0"/>
          <a:chExt cx="0" cy="0"/>
        </a:xfrm>
      </p:grpSpPr>
      <p:sp>
        <p:nvSpPr>
          <p:cNvPr id="264" name="Google Shape;264;p32"/>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Tasks</a:t>
            </a:r>
            <a:endParaRPr>
              <a:solidFill>
                <a:srgbClr val="F5F5F5"/>
              </a:solidFill>
            </a:endParaRPr>
          </a:p>
        </p:txBody>
      </p:sp>
      <p:sp>
        <p:nvSpPr>
          <p:cNvPr id="265" name="Google Shape;265;p32"/>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66" name="Google Shape;266;p32"/>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Roboto"/>
                <a:ea typeface="Roboto"/>
                <a:cs typeface="Roboto"/>
                <a:sym typeface="Roboto"/>
              </a:rPr>
              <a:t>Multiplayer Asteroids Game</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Modify the following scripts as follows (you can search the files for the word “TODO”).</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latin typeface="Roboto"/>
                <a:ea typeface="Roboto"/>
                <a:cs typeface="Roboto"/>
                <a:sym typeface="Roboto"/>
              </a:rPr>
              <a:t>LobbyMainPanel.cs</a:t>
            </a:r>
            <a:r>
              <a:rPr lang="en" sz="1000">
                <a:latin typeface="Roboto"/>
                <a:ea typeface="Roboto"/>
                <a:cs typeface="Roboto"/>
                <a:sym typeface="Roboto"/>
              </a:rPr>
              <a:t> :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Create a new room using the roomName entered by the user. For the RoomOptions, set MaxPlayers to the value entered by the user and PlayerTtl to 10000 ms.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Join a random room when the "Join Random Room" button is clicked</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Leave the room when the "Leave Game" button is clicked</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the "Login" button is clicked, set the LocalPlayer's NickName to playerName and then connect using the configured PhotonNetworkSettings asset</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the "Start Game" button is clicked, close the current room by setting the PhotonNetwork.CurrentRoom.IsOpen variable, make the current room invisible by setting the PhotonNetwork.CurrentRoom.IsOpen variable, and finally load the level "Asteroids-GameScene" across all clients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Observe and discuss the methods in the #region PUN CALLBACKS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latin typeface="Roboto"/>
                <a:ea typeface="Roboto"/>
                <a:cs typeface="Roboto"/>
                <a:sym typeface="Roboto"/>
              </a:rPr>
              <a:t>AsteroidsGameManager.cs</a:t>
            </a:r>
            <a:r>
              <a:rPr lang="en" sz="1000">
                <a:latin typeface="Roboto"/>
                <a:ea typeface="Roboto"/>
                <a:cs typeface="Roboto"/>
                <a:sym typeface="Roboto"/>
              </a:rPr>
              <a:t> :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the game is started (in StartGame()), Instantiate the prefab with the name "Spaceship"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a specific player leaves the room, then they should also disconnect from the network. Use OnLeftRoom() callback.</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a specific player disconnects, they should locally load the "Asteroids-LobbyScene" Scene. Use OnDisconnected() callback.</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any player leaves the room, then all other clients should call the CheckEndOfGame() function. Use OnPlayerLeftRoom() callback.</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Observe and discuss the methods in the #region PUN CALLBACKS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latin typeface="Roboto"/>
                <a:ea typeface="Roboto"/>
                <a:cs typeface="Roboto"/>
                <a:sym typeface="Roboto"/>
              </a:rPr>
              <a:t>PlayerOverviewPanel.cs</a:t>
            </a:r>
            <a:r>
              <a:rPr lang="en" sz="1000">
                <a:latin typeface="Roboto"/>
                <a:ea typeface="Roboto"/>
                <a:cs typeface="Roboto"/>
                <a:sym typeface="Roboto"/>
              </a:rPr>
              <a:t> :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When any player leaves the room, then all other clients should destroy their respective PlayerOverviewEntry gameobject and remove the entry from the playerListEntries dictionary.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Observe and discuss the methods in the #region PUN CALLBACKS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latin typeface="Roboto"/>
                <a:ea typeface="Roboto"/>
                <a:cs typeface="Roboto"/>
                <a:sym typeface="Roboto"/>
              </a:rPr>
              <a:t>Spaceship.cs</a:t>
            </a:r>
            <a:r>
              <a:rPr lang="en" sz="1000">
                <a:latin typeface="Roboto"/>
                <a:ea typeface="Roboto"/>
                <a:cs typeface="Roboto"/>
                <a:sym typeface="Roboto"/>
              </a:rPr>
              <a:t> :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Mark the following methods as RPC methods: DestroySpaceship(), Fire(...), RespawnSpaceship()</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Observe and discuss the methods in the #region PUN CALLBACKS</a:t>
            </a:r>
            <a:endParaRPr sz="1000">
              <a:latin typeface="Roboto"/>
              <a:ea typeface="Roboto"/>
              <a:cs typeface="Roboto"/>
              <a:sym typeface="Roboto"/>
            </a:endParaRPr>
          </a:p>
        </p:txBody>
      </p:sp>
      <p:sp>
        <p:nvSpPr>
          <p:cNvPr id="267" name="Google Shape;267;p32"/>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71" name="Shape 271"/>
        <p:cNvGrpSpPr/>
        <p:nvPr/>
      </p:nvGrpSpPr>
      <p:grpSpPr>
        <a:xfrm>
          <a:off x="0" y="0"/>
          <a:ext cx="0" cy="0"/>
          <a:chOff x="0" y="0"/>
          <a:chExt cx="0" cy="0"/>
        </a:xfrm>
      </p:grpSpPr>
      <p:sp>
        <p:nvSpPr>
          <p:cNvPr id="272" name="Google Shape;272;p33"/>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73" name="Google Shape;273;p33"/>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274" name="Google Shape;274;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75" name="Google Shape;275;p33"/>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79" name="Shape 279"/>
        <p:cNvGrpSpPr/>
        <p:nvPr/>
      </p:nvGrpSpPr>
      <p:grpSpPr>
        <a:xfrm>
          <a:off x="0" y="0"/>
          <a:ext cx="0" cy="0"/>
          <a:chOff x="0" y="0"/>
          <a:chExt cx="0" cy="0"/>
        </a:xfrm>
      </p:grpSpPr>
      <p:sp>
        <p:nvSpPr>
          <p:cNvPr id="280" name="Google Shape;280;p34"/>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281" name="Google Shape;281;p34"/>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282" name="Google Shape;282;p34"/>
          <p:cNvSpPr txBox="1"/>
          <p:nvPr>
            <p:ph type="title"/>
          </p:nvPr>
        </p:nvSpPr>
        <p:spPr>
          <a:xfrm>
            <a:off x="0" y="188100"/>
            <a:ext cx="9144000" cy="476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5F5F5"/>
                </a:solidFill>
              </a:rPr>
              <a:t>Other Links</a:t>
            </a:r>
            <a:endParaRPr/>
          </a:p>
          <a:p>
            <a:pPr indent="0" lvl="0" marL="0" rtl="0" algn="ctr">
              <a:spcBef>
                <a:spcPts val="0"/>
              </a:spcBef>
              <a:spcAft>
                <a:spcPts val="0"/>
              </a:spcAft>
              <a:buNone/>
            </a:pPr>
            <a:r>
              <a:rPr lang="en" sz="1600" u="sng">
                <a:solidFill>
                  <a:schemeClr val="hlink"/>
                </a:solidFill>
                <a:hlinkClick r:id="rId3"/>
              </a:rPr>
              <a:t>https://docs.unity3d.com/2020.3/Documentation/Manual/index.html</a:t>
            </a:r>
            <a:endParaRPr sz="1600">
              <a:solidFill>
                <a:srgbClr val="F5F5F5"/>
              </a:solidFill>
            </a:endParaRPr>
          </a:p>
          <a:p>
            <a:pPr indent="0" lvl="0" marL="0" rtl="0" algn="ctr">
              <a:spcBef>
                <a:spcPts val="0"/>
              </a:spcBef>
              <a:spcAft>
                <a:spcPts val="0"/>
              </a:spcAft>
              <a:buNone/>
            </a:pPr>
            <a:r>
              <a:rPr lang="en" sz="1600" u="sng">
                <a:solidFill>
                  <a:schemeClr val="hlink"/>
                </a:solidFill>
                <a:hlinkClick r:id="rId4"/>
              </a:rPr>
              <a:t>https://docs.unity3d.com/2020.3/Documentation/Manual/ExecutionOrder.html</a:t>
            </a:r>
            <a:endParaRPr sz="1600">
              <a:solidFill>
                <a:srgbClr val="F5F5F5"/>
              </a:solidFill>
            </a:endParaRPr>
          </a:p>
          <a:p>
            <a:pPr indent="0" lvl="0" marL="0" rtl="0" algn="ctr">
              <a:spcBef>
                <a:spcPts val="0"/>
              </a:spcBef>
              <a:spcAft>
                <a:spcPts val="0"/>
              </a:spcAft>
              <a:buNone/>
            </a:pPr>
            <a:r>
              <a:rPr lang="en" sz="1600" u="sng">
                <a:solidFill>
                  <a:schemeClr val="hlink"/>
                </a:solidFill>
                <a:hlinkClick r:id="rId5"/>
              </a:rPr>
              <a:t>https://doc.photonengine.com/en-us/pun/current/getting-started/pun-intro</a:t>
            </a:r>
            <a:r>
              <a:rPr lang="en" sz="1600">
                <a:solidFill>
                  <a:srgbClr val="F5F5F5"/>
                </a:solidFill>
              </a:rPr>
              <a:t> </a:t>
            </a:r>
            <a:endParaRPr sz="1600">
              <a:solidFill>
                <a:srgbClr val="F5F5F5"/>
              </a:solidFill>
            </a:endParaRPr>
          </a:p>
          <a:p>
            <a:pPr indent="0" lvl="0" marL="0" rtl="0" algn="ctr">
              <a:spcBef>
                <a:spcPts val="0"/>
              </a:spcBef>
              <a:spcAft>
                <a:spcPts val="0"/>
              </a:spcAft>
              <a:buNone/>
            </a:pPr>
            <a:r>
              <a:rPr lang="en" sz="1600" u="sng">
                <a:solidFill>
                  <a:schemeClr val="hlink"/>
                </a:solidFill>
                <a:hlinkClick r:id="rId6"/>
              </a:rPr>
              <a:t>https://doc-api.photonengine.com/en/pun/v2/index.html</a:t>
            </a:r>
            <a:r>
              <a:rPr lang="en" sz="1600">
                <a:solidFill>
                  <a:srgbClr val="F5F5F5"/>
                </a:solidFill>
              </a:rPr>
              <a:t> </a:t>
            </a:r>
            <a:endParaRPr sz="1600">
              <a:solidFill>
                <a:srgbClr val="F5F5F5"/>
              </a:solidFill>
            </a:endParaRPr>
          </a:p>
        </p:txBody>
      </p:sp>
      <p:sp>
        <p:nvSpPr>
          <p:cNvPr id="283" name="Google Shape;283;p34"/>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PUN: Photon App Setup</a:t>
            </a:r>
            <a:endParaRPr>
              <a:solidFill>
                <a:srgbClr val="F5F5F5"/>
              </a:solidFill>
            </a:endParaRPr>
          </a:p>
        </p:txBody>
      </p:sp>
      <p:sp>
        <p:nvSpPr>
          <p:cNvPr id="86" name="Google Shape;86;p15"/>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87" name="Google Shape;87;p15"/>
          <p:cNvSpPr txBox="1"/>
          <p:nvPr/>
        </p:nvSpPr>
        <p:spPr>
          <a:xfrm>
            <a:off x="-75" y="1949825"/>
            <a:ext cx="5882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After registering and signing in, head to your Photon dashboard to setup a new Photon app: </a:t>
            </a:r>
            <a:r>
              <a:rPr lang="en" sz="1200" u="sng">
                <a:solidFill>
                  <a:schemeClr val="hlink"/>
                </a:solidFill>
                <a:latin typeface="Roboto"/>
                <a:ea typeface="Roboto"/>
                <a:cs typeface="Roboto"/>
                <a:sym typeface="Roboto"/>
                <a:hlinkClick r:id="rId3"/>
              </a:rPr>
              <a:t>https://dashboard.photonengine.com/en-US/</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After creating a new app, take note of your App ID as you will use it later in the Unity editor. You need to create an App for each networked game you create.</a:t>
            </a:r>
            <a:endParaRPr sz="1200">
              <a:latin typeface="Roboto"/>
              <a:ea typeface="Roboto"/>
              <a:cs typeface="Roboto"/>
              <a:sym typeface="Roboto"/>
            </a:endParaRPr>
          </a:p>
        </p:txBody>
      </p:sp>
      <p:grpSp>
        <p:nvGrpSpPr>
          <p:cNvPr id="88" name="Google Shape;88;p15"/>
          <p:cNvGrpSpPr/>
          <p:nvPr/>
        </p:nvGrpSpPr>
        <p:grpSpPr>
          <a:xfrm>
            <a:off x="0" y="647700"/>
            <a:ext cx="5882525" cy="1302114"/>
            <a:chOff x="3261525" y="647700"/>
            <a:chExt cx="5882525" cy="1302114"/>
          </a:xfrm>
        </p:grpSpPr>
        <p:pic>
          <p:nvPicPr>
            <p:cNvPr id="89" name="Google Shape;89;p15"/>
            <p:cNvPicPr preferRelativeResize="0"/>
            <p:nvPr/>
          </p:nvPicPr>
          <p:blipFill>
            <a:blip r:embed="rId4">
              <a:alphaModFix/>
            </a:blip>
            <a:stretch>
              <a:fillRect/>
            </a:stretch>
          </p:blipFill>
          <p:spPr>
            <a:xfrm>
              <a:off x="3261525" y="647700"/>
              <a:ext cx="5882525" cy="1302114"/>
            </a:xfrm>
            <a:prstGeom prst="rect">
              <a:avLst/>
            </a:prstGeom>
            <a:noFill/>
            <a:ln cap="flat" cmpd="sng" w="9525">
              <a:solidFill>
                <a:schemeClr val="dk2"/>
              </a:solidFill>
              <a:prstDash val="solid"/>
              <a:round/>
              <a:headEnd len="sm" w="sm" type="none"/>
              <a:tailEnd len="sm" w="sm" type="none"/>
            </a:ln>
          </p:spPr>
        </p:pic>
        <p:sp>
          <p:nvSpPr>
            <p:cNvPr id="90" name="Google Shape;90;p15"/>
            <p:cNvSpPr/>
            <p:nvPr/>
          </p:nvSpPr>
          <p:spPr>
            <a:xfrm>
              <a:off x="7476100" y="772625"/>
              <a:ext cx="1611600" cy="382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7196500" y="763925"/>
              <a:ext cx="2796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1</a:t>
              </a:r>
              <a:endParaRPr b="1">
                <a:solidFill>
                  <a:schemeClr val="accent3"/>
                </a:solidFill>
                <a:latin typeface="Roboto"/>
                <a:ea typeface="Roboto"/>
                <a:cs typeface="Roboto"/>
                <a:sym typeface="Roboto"/>
              </a:endParaRPr>
            </a:p>
          </p:txBody>
        </p:sp>
      </p:grpSp>
      <p:grpSp>
        <p:nvGrpSpPr>
          <p:cNvPr id="92" name="Google Shape;92;p15"/>
          <p:cNvGrpSpPr/>
          <p:nvPr/>
        </p:nvGrpSpPr>
        <p:grpSpPr>
          <a:xfrm>
            <a:off x="5882525" y="647700"/>
            <a:ext cx="3257019" cy="4496200"/>
            <a:chOff x="4500" y="647700"/>
            <a:chExt cx="3257019" cy="4496200"/>
          </a:xfrm>
        </p:grpSpPr>
        <p:pic>
          <p:nvPicPr>
            <p:cNvPr id="93" name="Google Shape;93;p15"/>
            <p:cNvPicPr preferRelativeResize="0"/>
            <p:nvPr/>
          </p:nvPicPr>
          <p:blipFill>
            <a:blip r:embed="rId5">
              <a:alphaModFix/>
            </a:blip>
            <a:stretch>
              <a:fillRect/>
            </a:stretch>
          </p:blipFill>
          <p:spPr>
            <a:xfrm>
              <a:off x="4500" y="647700"/>
              <a:ext cx="3257019" cy="4495800"/>
            </a:xfrm>
            <a:prstGeom prst="rect">
              <a:avLst/>
            </a:prstGeom>
            <a:noFill/>
            <a:ln cap="flat" cmpd="sng" w="9525">
              <a:solidFill>
                <a:schemeClr val="dk2"/>
              </a:solidFill>
              <a:prstDash val="solid"/>
              <a:round/>
              <a:headEnd len="sm" w="sm" type="none"/>
              <a:tailEnd len="sm" w="sm" type="none"/>
            </a:ln>
          </p:spPr>
        </p:pic>
        <p:sp>
          <p:nvSpPr>
            <p:cNvPr id="94" name="Google Shape;94;p15"/>
            <p:cNvSpPr/>
            <p:nvPr/>
          </p:nvSpPr>
          <p:spPr>
            <a:xfrm>
              <a:off x="42025" y="1911025"/>
              <a:ext cx="936600" cy="274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42025" y="2571750"/>
              <a:ext cx="936600" cy="274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42025" y="4806550"/>
              <a:ext cx="877800" cy="274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978625" y="1848175"/>
              <a:ext cx="2796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2</a:t>
              </a:r>
              <a:endParaRPr b="1">
                <a:solidFill>
                  <a:schemeClr val="accent3"/>
                </a:solidFill>
                <a:latin typeface="Roboto"/>
                <a:ea typeface="Roboto"/>
                <a:cs typeface="Roboto"/>
                <a:sym typeface="Roboto"/>
              </a:endParaRPr>
            </a:p>
          </p:txBody>
        </p:sp>
        <p:sp>
          <p:nvSpPr>
            <p:cNvPr id="98" name="Google Shape;98;p15"/>
            <p:cNvSpPr txBox="1"/>
            <p:nvPr/>
          </p:nvSpPr>
          <p:spPr>
            <a:xfrm>
              <a:off x="978625" y="2508900"/>
              <a:ext cx="2796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3</a:t>
              </a:r>
              <a:endParaRPr b="1">
                <a:solidFill>
                  <a:schemeClr val="accent3"/>
                </a:solidFill>
                <a:latin typeface="Roboto"/>
                <a:ea typeface="Roboto"/>
                <a:cs typeface="Roboto"/>
                <a:sym typeface="Roboto"/>
              </a:endParaRPr>
            </a:p>
          </p:txBody>
        </p:sp>
        <p:sp>
          <p:nvSpPr>
            <p:cNvPr id="99" name="Google Shape;99;p15"/>
            <p:cNvSpPr txBox="1"/>
            <p:nvPr/>
          </p:nvSpPr>
          <p:spPr>
            <a:xfrm>
              <a:off x="919825" y="4743700"/>
              <a:ext cx="2796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4</a:t>
              </a:r>
              <a:endParaRPr b="1">
                <a:solidFill>
                  <a:schemeClr val="accent3"/>
                </a:solidFill>
                <a:latin typeface="Roboto"/>
                <a:ea typeface="Roboto"/>
                <a:cs typeface="Roboto"/>
                <a:sym typeface="Roboto"/>
              </a:endParaRPr>
            </a:p>
          </p:txBody>
        </p:sp>
      </p:grpSp>
      <p:pic>
        <p:nvPicPr>
          <p:cNvPr id="100" name="Google Shape;100;p15"/>
          <p:cNvPicPr preferRelativeResize="0"/>
          <p:nvPr/>
        </p:nvPicPr>
        <p:blipFill>
          <a:blip r:embed="rId6">
            <a:alphaModFix/>
          </a:blip>
          <a:stretch>
            <a:fillRect/>
          </a:stretch>
        </p:blipFill>
        <p:spPr>
          <a:xfrm>
            <a:off x="0" y="3142025"/>
            <a:ext cx="4128025" cy="2001475"/>
          </a:xfrm>
          <a:prstGeom prst="rect">
            <a:avLst/>
          </a:prstGeom>
          <a:noFill/>
          <a:ln cap="flat" cmpd="sng" w="9525">
            <a:solidFill>
              <a:schemeClr val="dk2"/>
            </a:solidFill>
            <a:prstDash val="solid"/>
            <a:round/>
            <a:headEnd len="sm" w="sm" type="none"/>
            <a:tailEnd len="sm" w="sm" type="none"/>
          </a:ln>
        </p:spPr>
      </p:pic>
      <p:sp>
        <p:nvSpPr>
          <p:cNvPr id="101" name="Google Shape;101;p15"/>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PUN: Unity Setup</a:t>
            </a:r>
            <a:endParaRPr>
              <a:solidFill>
                <a:srgbClr val="F5F5F5"/>
              </a:solidFill>
            </a:endParaRPr>
          </a:p>
        </p:txBody>
      </p:sp>
      <p:sp>
        <p:nvSpPr>
          <p:cNvPr id="107" name="Google Shape;107;p16"/>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08" name="Google Shape;108;p16"/>
          <p:cNvSpPr txBox="1"/>
          <p:nvPr/>
        </p:nvSpPr>
        <p:spPr>
          <a:xfrm>
            <a:off x="50" y="647700"/>
            <a:ext cx="60288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After creating a new project in Unity, go to the Unity asset store and get the free PUN 2 package which can support a maximum of 20 players: </a:t>
            </a:r>
            <a:r>
              <a:rPr lang="en" sz="1200" u="sng">
                <a:solidFill>
                  <a:schemeClr val="hlink"/>
                </a:solidFill>
                <a:latin typeface="Roboto"/>
                <a:ea typeface="Roboto"/>
                <a:cs typeface="Roboto"/>
                <a:sym typeface="Roboto"/>
                <a:hlinkClick r:id="rId3"/>
              </a:rPr>
              <a:t>https://assetstore.unity.com/packages/tools/network/pun-2-free-119922</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Unity, go to </a:t>
            </a:r>
            <a:r>
              <a:rPr b="1" lang="en" sz="1200">
                <a:latin typeface="Roboto"/>
                <a:ea typeface="Roboto"/>
                <a:cs typeface="Roboto"/>
                <a:sym typeface="Roboto"/>
              </a:rPr>
              <a:t>Window &gt; Package Manager</a:t>
            </a:r>
            <a:r>
              <a:rPr lang="en" sz="1200">
                <a:latin typeface="Roboto"/>
                <a:ea typeface="Roboto"/>
                <a:cs typeface="Roboto"/>
                <a:sym typeface="Roboto"/>
              </a:rPr>
              <a:t>. In the Package Manager Window, select </a:t>
            </a:r>
            <a:r>
              <a:rPr b="1" lang="en" sz="1200">
                <a:latin typeface="Roboto"/>
                <a:ea typeface="Roboto"/>
                <a:cs typeface="Roboto"/>
                <a:sym typeface="Roboto"/>
              </a:rPr>
              <a:t>My Assets</a:t>
            </a:r>
            <a:r>
              <a:rPr lang="en" sz="1200">
                <a:latin typeface="Roboto"/>
                <a:ea typeface="Roboto"/>
                <a:cs typeface="Roboto"/>
                <a:sym typeface="Roboto"/>
              </a:rPr>
              <a:t> under the packages dropdown and you should see “PUN 2 - FREE” in the list of packages. Select it and in the bottom right corner of the window press the “download</a:t>
            </a:r>
            <a:r>
              <a:rPr lang="en" sz="1200">
                <a:latin typeface="Roboto"/>
                <a:ea typeface="Roboto"/>
                <a:cs typeface="Roboto"/>
                <a:sym typeface="Roboto"/>
              </a:rPr>
              <a:t>”</a:t>
            </a:r>
            <a:r>
              <a:rPr lang="en" sz="1200">
                <a:latin typeface="Roboto"/>
                <a:ea typeface="Roboto"/>
                <a:cs typeface="Roboto"/>
                <a:sym typeface="Roboto"/>
              </a:rPr>
              <a:t> button and then press import. This should import all the required packages and group them under a folder called “Photon” in the root of your Assets folder.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Once imported, the Photon Project Setup Wizard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should appear. Enter your App ID that you made a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note of earlier in the text field and press “Setup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Project”. This should create and setup a Photon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Server Settings object </a:t>
            </a:r>
            <a:r>
              <a:rPr lang="en" sz="1200">
                <a:latin typeface="Roboto"/>
                <a:ea typeface="Roboto"/>
                <a:cs typeface="Roboto"/>
                <a:sym typeface="Roboto"/>
              </a:rPr>
              <a:t>t</a:t>
            </a:r>
            <a:r>
              <a:rPr lang="en" sz="1200">
                <a:latin typeface="Roboto"/>
                <a:ea typeface="Roboto"/>
                <a:cs typeface="Roboto"/>
                <a:sym typeface="Roboto"/>
              </a:rPr>
              <a:t>hat will contain various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settings about your PUN </a:t>
            </a:r>
            <a:r>
              <a:rPr lang="en" sz="1200">
                <a:latin typeface="Roboto"/>
                <a:ea typeface="Roboto"/>
                <a:cs typeface="Roboto"/>
                <a:sym typeface="Roboto"/>
              </a:rPr>
              <a:t>a</a:t>
            </a:r>
            <a:r>
              <a:rPr lang="en" sz="1200">
                <a:latin typeface="Roboto"/>
                <a:ea typeface="Roboto"/>
                <a:cs typeface="Roboto"/>
                <a:sym typeface="Roboto"/>
              </a:rPr>
              <a:t>pplication.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Check the documentation for more info on Photon Server Settings: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4"/>
              </a:rPr>
              <a:t>https://doc.photonengine.com/en-us/pun/v2/getting-started/initial-setup</a:t>
            </a:r>
            <a:r>
              <a:rPr lang="en" sz="1200">
                <a:latin typeface="Roboto"/>
                <a:ea typeface="Roboto"/>
                <a:cs typeface="Roboto"/>
                <a:sym typeface="Roboto"/>
              </a:rPr>
              <a:t> </a:t>
            </a:r>
            <a:endParaRPr sz="1200">
              <a:latin typeface="Roboto"/>
              <a:ea typeface="Roboto"/>
              <a:cs typeface="Roboto"/>
              <a:sym typeface="Roboto"/>
            </a:endParaRPr>
          </a:p>
        </p:txBody>
      </p:sp>
      <p:grpSp>
        <p:nvGrpSpPr>
          <p:cNvPr id="109" name="Google Shape;109;p16"/>
          <p:cNvGrpSpPr/>
          <p:nvPr/>
        </p:nvGrpSpPr>
        <p:grpSpPr>
          <a:xfrm>
            <a:off x="3531970" y="2608496"/>
            <a:ext cx="2496770" cy="1941926"/>
            <a:chOff x="5997074" y="2695899"/>
            <a:chExt cx="3146925" cy="2447600"/>
          </a:xfrm>
        </p:grpSpPr>
        <p:pic>
          <p:nvPicPr>
            <p:cNvPr id="110" name="Google Shape;110;p16"/>
            <p:cNvPicPr preferRelativeResize="0"/>
            <p:nvPr/>
          </p:nvPicPr>
          <p:blipFill>
            <a:blip r:embed="rId5">
              <a:alphaModFix/>
            </a:blip>
            <a:stretch>
              <a:fillRect/>
            </a:stretch>
          </p:blipFill>
          <p:spPr>
            <a:xfrm>
              <a:off x="5997074" y="2695899"/>
              <a:ext cx="3146925" cy="2447600"/>
            </a:xfrm>
            <a:prstGeom prst="rect">
              <a:avLst/>
            </a:prstGeom>
            <a:noFill/>
            <a:ln cap="flat" cmpd="sng" w="9525">
              <a:solidFill>
                <a:schemeClr val="dk2"/>
              </a:solidFill>
              <a:prstDash val="solid"/>
              <a:round/>
              <a:headEnd len="sm" w="sm" type="none"/>
              <a:tailEnd len="sm" w="sm" type="none"/>
            </a:ln>
          </p:spPr>
        </p:pic>
        <p:sp>
          <p:nvSpPr>
            <p:cNvPr id="111" name="Google Shape;111;p16"/>
            <p:cNvSpPr/>
            <p:nvPr/>
          </p:nvSpPr>
          <p:spPr>
            <a:xfrm>
              <a:off x="6033875" y="4518050"/>
              <a:ext cx="3061200" cy="309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562300" y="4871100"/>
              <a:ext cx="877800" cy="189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 name="Google Shape;113;p16"/>
          <p:cNvPicPr preferRelativeResize="0"/>
          <p:nvPr/>
        </p:nvPicPr>
        <p:blipFill>
          <a:blip r:embed="rId6">
            <a:alphaModFix/>
          </a:blip>
          <a:stretch>
            <a:fillRect/>
          </a:stretch>
        </p:blipFill>
        <p:spPr>
          <a:xfrm>
            <a:off x="6028746" y="647700"/>
            <a:ext cx="3115254" cy="4495800"/>
          </a:xfrm>
          <a:prstGeom prst="rect">
            <a:avLst/>
          </a:prstGeom>
          <a:noFill/>
          <a:ln cap="flat" cmpd="sng" w="9525">
            <a:solidFill>
              <a:schemeClr val="dk2"/>
            </a:solidFill>
            <a:prstDash val="solid"/>
            <a:round/>
            <a:headEnd len="sm" w="sm" type="none"/>
            <a:tailEnd len="sm" w="sm" type="none"/>
          </a:ln>
        </p:spPr>
      </p:pic>
      <p:sp>
        <p:nvSpPr>
          <p:cNvPr id="114" name="Google Shape;114;p16"/>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ParrelSync</a:t>
            </a:r>
            <a:endParaRPr>
              <a:solidFill>
                <a:srgbClr val="F5F5F5"/>
              </a:solidFill>
            </a:endParaRPr>
          </a:p>
        </p:txBody>
      </p:sp>
      <p:sp>
        <p:nvSpPr>
          <p:cNvPr id="120" name="Google Shape;120;p17"/>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21" name="Google Shape;121;p17"/>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ParrelSync is a Unity package that is useful for testing multiplayer features in your project. You can download the source code via the github repo here: </a:t>
            </a:r>
            <a:r>
              <a:rPr lang="en" sz="1200" u="sng">
                <a:solidFill>
                  <a:schemeClr val="hlink"/>
                </a:solidFill>
                <a:latin typeface="Roboto"/>
                <a:ea typeface="Roboto"/>
                <a:cs typeface="Roboto"/>
                <a:sym typeface="Roboto"/>
                <a:hlinkClick r:id="rId3"/>
              </a:rPr>
              <a:t>https://github.com/VeriorPies/ParrelSync</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You can also download </a:t>
            </a:r>
            <a:r>
              <a:rPr lang="en" sz="1200">
                <a:latin typeface="Roboto"/>
                <a:ea typeface="Roboto"/>
                <a:cs typeface="Roboto"/>
                <a:sym typeface="Roboto"/>
              </a:rPr>
              <a:t>the</a:t>
            </a:r>
            <a:r>
              <a:rPr lang="en" sz="1200">
                <a:latin typeface="Roboto"/>
                <a:ea typeface="Roboto"/>
                <a:cs typeface="Roboto"/>
                <a:sym typeface="Roboto"/>
              </a:rPr>
              <a:t> latest .unitypackage file from here : </a:t>
            </a:r>
            <a:r>
              <a:rPr lang="en" sz="1200" u="sng">
                <a:solidFill>
                  <a:schemeClr val="hlink"/>
                </a:solidFill>
                <a:latin typeface="Roboto"/>
                <a:ea typeface="Roboto"/>
                <a:cs typeface="Roboto"/>
                <a:sym typeface="Roboto"/>
                <a:hlinkClick r:id="rId4"/>
              </a:rPr>
              <a:t>https://github.com/VeriorPies/ParrelSync/releases</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Then you just need to drag and drop the </a:t>
            </a:r>
            <a:r>
              <a:rPr lang="en" sz="1200">
                <a:latin typeface="Roboto"/>
                <a:ea typeface="Roboto"/>
                <a:cs typeface="Roboto"/>
                <a:sym typeface="Roboto"/>
              </a:rPr>
              <a:t>.unitypackage file into the UnityEditor and it should prompt you for the import.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After importing ParrelSync into the project, you can now open the clones manager window and create and then open the cloned project.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This will clone the entire project and keep the synced project synced up with the current one. Why do we do this? Because the alternative is to make a new build of your game each time you make changes to the code. This is a very lengthy procedure that wastes a lot of time.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pic>
        <p:nvPicPr>
          <p:cNvPr id="122" name="Google Shape;122;p17"/>
          <p:cNvPicPr preferRelativeResize="0"/>
          <p:nvPr/>
        </p:nvPicPr>
        <p:blipFill>
          <a:blip r:embed="rId5">
            <a:alphaModFix/>
          </a:blip>
          <a:stretch>
            <a:fillRect/>
          </a:stretch>
        </p:blipFill>
        <p:spPr>
          <a:xfrm>
            <a:off x="95725" y="2445238"/>
            <a:ext cx="7772400" cy="1190625"/>
          </a:xfrm>
          <a:prstGeom prst="rect">
            <a:avLst/>
          </a:prstGeom>
          <a:noFill/>
          <a:ln cap="flat" cmpd="sng" w="9525">
            <a:solidFill>
              <a:schemeClr val="dk2"/>
            </a:solidFill>
            <a:prstDash val="solid"/>
            <a:round/>
            <a:headEnd len="sm" w="sm" type="none"/>
            <a:tailEnd len="sm" w="sm" type="none"/>
          </a:ln>
        </p:spPr>
      </p:pic>
      <p:sp>
        <p:nvSpPr>
          <p:cNvPr id="123" name="Google Shape;123;p17"/>
          <p:cNvSpPr/>
          <p:nvPr/>
        </p:nvSpPr>
        <p:spPr>
          <a:xfrm>
            <a:off x="4142750" y="3311275"/>
            <a:ext cx="1177500" cy="228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28" name="Shape 128"/>
        <p:cNvGrpSpPr/>
        <p:nvPr/>
      </p:nvGrpSpPr>
      <p:grpSpPr>
        <a:xfrm>
          <a:off x="0" y="0"/>
          <a:ext cx="0" cy="0"/>
          <a:chOff x="0" y="0"/>
          <a:chExt cx="0" cy="0"/>
        </a:xfrm>
      </p:grpSpPr>
      <p:sp>
        <p:nvSpPr>
          <p:cNvPr id="129" name="Google Shape;129;p18"/>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Connection And Callbacks</a:t>
            </a:r>
            <a:endParaRPr>
              <a:solidFill>
                <a:srgbClr val="F5F5F5"/>
              </a:solidFill>
            </a:endParaRPr>
          </a:p>
        </p:txBody>
      </p:sp>
      <p:sp>
        <p:nvSpPr>
          <p:cNvPr id="130" name="Google Shape;130;p18"/>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31" name="Google Shape;131;p18"/>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 order to connect to photon servers using the PhotonServerSettings asset, you should call the </a:t>
            </a:r>
            <a:r>
              <a:rPr b="1" lang="en" sz="1200">
                <a:latin typeface="Roboto"/>
                <a:ea typeface="Roboto"/>
                <a:cs typeface="Roboto"/>
                <a:sym typeface="Roboto"/>
              </a:rPr>
              <a:t>ConnectUsingSettings()</a:t>
            </a:r>
            <a:r>
              <a:rPr lang="en" sz="1200">
                <a:latin typeface="Roboto"/>
                <a:ea typeface="Roboto"/>
                <a:cs typeface="Roboto"/>
                <a:sym typeface="Roboto"/>
              </a:rPr>
              <a:t> function.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When you load a scene, Unity usually destroys all GameObjects in the current scene before loading the new one. This includes networked objects (we will discuss these soon), which can lead to issues on the network. To avoid network issues with loading scenes, you can set </a:t>
            </a:r>
            <a:r>
              <a:rPr b="1" lang="en" sz="1200">
                <a:latin typeface="Roboto"/>
                <a:ea typeface="Roboto"/>
                <a:cs typeface="Roboto"/>
                <a:sym typeface="Roboto"/>
              </a:rPr>
              <a:t>PhotonNetwork.AutomaticallySyncScene</a:t>
            </a:r>
            <a:r>
              <a:rPr lang="en" sz="1200">
                <a:latin typeface="Roboto"/>
                <a:ea typeface="Roboto"/>
                <a:cs typeface="Roboto"/>
                <a:sym typeface="Roboto"/>
              </a:rPr>
              <a:t> to true and use </a:t>
            </a:r>
            <a:r>
              <a:rPr b="1" lang="en" sz="1200">
                <a:latin typeface="Roboto"/>
                <a:ea typeface="Roboto"/>
                <a:cs typeface="Roboto"/>
                <a:sym typeface="Roboto"/>
              </a:rPr>
              <a:t>PhotonNetwork.LoadLevel()</a:t>
            </a:r>
            <a:r>
              <a:rPr lang="en" sz="1200">
                <a:latin typeface="Roboto"/>
                <a:ea typeface="Roboto"/>
                <a:cs typeface="Roboto"/>
                <a:sym typeface="Roboto"/>
              </a:rPr>
              <a:t> to sync and load a scene across all clients in a room.</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PUN uses </a:t>
            </a:r>
            <a:r>
              <a:rPr b="1" lang="en" sz="1200">
                <a:latin typeface="Roboto"/>
                <a:ea typeface="Roboto"/>
                <a:cs typeface="Roboto"/>
                <a:sym typeface="Roboto"/>
              </a:rPr>
              <a:t>callbacks</a:t>
            </a:r>
            <a:r>
              <a:rPr lang="en" sz="1200">
                <a:latin typeface="Roboto"/>
                <a:ea typeface="Roboto"/>
                <a:cs typeface="Roboto"/>
                <a:sym typeface="Roboto"/>
              </a:rPr>
              <a:t> to let you know when the client established the connection, joined a room, etc…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For convenience, PUN has the </a:t>
            </a:r>
            <a:r>
              <a:rPr lang="en" sz="1200" u="sng">
                <a:solidFill>
                  <a:schemeClr val="hlink"/>
                </a:solidFill>
                <a:latin typeface="Roboto"/>
                <a:ea typeface="Roboto"/>
                <a:cs typeface="Roboto"/>
                <a:sym typeface="Roboto"/>
                <a:hlinkClick r:id="rId3"/>
              </a:rPr>
              <a:t>MonoBehaviourPunCallbacks</a:t>
            </a:r>
            <a:r>
              <a:rPr lang="en" sz="1200">
                <a:latin typeface="Roboto"/>
                <a:ea typeface="Roboto"/>
                <a:cs typeface="Roboto"/>
                <a:sym typeface="Roboto"/>
              </a:rPr>
              <a:t> class which inherits from MonoBehaviour. It implements all the important callback interfaces and registers itself automatically, so you can inherit it and just override specific callback methods.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Alternatively you can implement the interface </a:t>
            </a:r>
            <a:r>
              <a:rPr b="1" lang="en" sz="1200">
                <a:latin typeface="Roboto"/>
                <a:ea typeface="Roboto"/>
                <a:cs typeface="Roboto"/>
                <a:sym typeface="Roboto"/>
              </a:rPr>
              <a:t>IConnectionCallbacks</a:t>
            </a:r>
            <a:r>
              <a:rPr b="1" lang="en" sz="1200">
                <a:latin typeface="Roboto"/>
                <a:ea typeface="Roboto"/>
                <a:cs typeface="Roboto"/>
                <a:sym typeface="Roboto"/>
              </a:rPr>
              <a:t> </a:t>
            </a:r>
            <a:r>
              <a:rPr lang="en" sz="1200">
                <a:latin typeface="Roboto"/>
                <a:ea typeface="Roboto"/>
                <a:cs typeface="Roboto"/>
                <a:sym typeface="Roboto"/>
              </a:rPr>
              <a:t>in any class</a:t>
            </a:r>
            <a:r>
              <a:rPr lang="en" sz="1200">
                <a:latin typeface="Roboto"/>
                <a:ea typeface="Roboto"/>
                <a:cs typeface="Roboto"/>
                <a:sym typeface="Roboto"/>
              </a:rPr>
              <a:t> and then register instances for callbacks via the static method </a:t>
            </a:r>
            <a:r>
              <a:rPr b="1" lang="en" sz="1200">
                <a:latin typeface="Roboto"/>
                <a:ea typeface="Roboto"/>
                <a:cs typeface="Roboto"/>
                <a:sym typeface="Roboto"/>
              </a:rPr>
              <a:t>PhotonNetwork.AddCallbackTarget()</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132" name="Google Shape;132;p18"/>
          <p:cNvSpPr/>
          <p:nvPr/>
        </p:nvSpPr>
        <p:spPr>
          <a:xfrm>
            <a:off x="80950" y="3414300"/>
            <a:ext cx="8130900" cy="1155300"/>
          </a:xfrm>
          <a:prstGeom prst="rect">
            <a:avLst/>
          </a:prstGeom>
          <a:solidFill>
            <a:srgbClr val="21212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66D9EF"/>
                </a:solidFill>
                <a:latin typeface="Consolas"/>
                <a:ea typeface="Consolas"/>
                <a:cs typeface="Consolas"/>
                <a:sym typeface="Consolas"/>
              </a:rPr>
              <a:t>pu</a:t>
            </a:r>
            <a:r>
              <a:rPr lang="en" sz="1000">
                <a:solidFill>
                  <a:srgbClr val="66D9EF"/>
                </a:solidFill>
                <a:latin typeface="Consolas"/>
                <a:ea typeface="Consolas"/>
                <a:cs typeface="Consolas"/>
                <a:sym typeface="Consolas"/>
              </a:rPr>
              <a:t>blic</a:t>
            </a:r>
            <a:r>
              <a:rPr lang="en" sz="1000">
                <a:solidFill>
                  <a:srgbClr val="F8F8F2"/>
                </a:solidFill>
                <a:latin typeface="Consolas"/>
                <a:ea typeface="Consolas"/>
                <a:cs typeface="Consolas"/>
                <a:sym typeface="Consolas"/>
              </a:rPr>
              <a:t> </a:t>
            </a:r>
            <a:r>
              <a:rPr lang="en" sz="1000">
                <a:solidFill>
                  <a:srgbClr val="66D9EF"/>
                </a:solidFill>
                <a:latin typeface="Consolas"/>
                <a:ea typeface="Consolas"/>
                <a:cs typeface="Consolas"/>
                <a:sym typeface="Consolas"/>
              </a:rPr>
              <a:t>class</a:t>
            </a:r>
            <a:r>
              <a:rPr lang="en" sz="1000">
                <a:solidFill>
                  <a:srgbClr val="F8F8F2"/>
                </a:solidFill>
                <a:latin typeface="Consolas"/>
                <a:ea typeface="Consolas"/>
                <a:cs typeface="Consolas"/>
                <a:sym typeface="Consolas"/>
              </a:rPr>
              <a:t> </a:t>
            </a:r>
            <a:r>
              <a:rPr lang="en" sz="1000">
                <a:solidFill>
                  <a:srgbClr val="E6DB74"/>
                </a:solidFill>
                <a:latin typeface="Consolas"/>
                <a:ea typeface="Consolas"/>
                <a:cs typeface="Consolas"/>
                <a:sym typeface="Consolas"/>
              </a:rPr>
              <a:t>YourClass</a:t>
            </a:r>
            <a:r>
              <a:rPr lang="en" sz="1000">
                <a:solidFill>
                  <a:srgbClr val="F8F8F2"/>
                </a:solidFill>
                <a:latin typeface="Consolas"/>
                <a:ea typeface="Consolas"/>
                <a:cs typeface="Consolas"/>
                <a:sym typeface="Consolas"/>
              </a:rPr>
              <a:t> : </a:t>
            </a:r>
            <a:r>
              <a:rPr lang="en" sz="1000">
                <a:solidFill>
                  <a:srgbClr val="E6DB74"/>
                </a:solidFill>
                <a:latin typeface="Consolas"/>
                <a:ea typeface="Consolas"/>
                <a:cs typeface="Consolas"/>
                <a:sym typeface="Consolas"/>
              </a:rPr>
              <a:t>MonoBehaviourPunCallbacks</a:t>
            </a:r>
            <a:r>
              <a:rPr lang="en" sz="1000">
                <a:solidFill>
                  <a:srgbClr val="F8F8F2"/>
                </a:solidFill>
                <a:latin typeface="Consolas"/>
                <a:ea typeface="Consolas"/>
                <a:cs typeface="Consolas"/>
                <a:sym typeface="Consolas"/>
              </a:rPr>
              <a:t> {</a:t>
            </a:r>
            <a:endParaRPr sz="1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8F8F2"/>
                </a:solidFill>
                <a:latin typeface="Consolas"/>
                <a:ea typeface="Consolas"/>
                <a:cs typeface="Consolas"/>
                <a:sym typeface="Consolas"/>
              </a:rPr>
              <a:t>    </a:t>
            </a:r>
            <a:r>
              <a:rPr lang="en" sz="1000">
                <a:solidFill>
                  <a:srgbClr val="66D9EF"/>
                </a:solidFill>
                <a:latin typeface="Consolas"/>
                <a:ea typeface="Consolas"/>
                <a:cs typeface="Consolas"/>
                <a:sym typeface="Consolas"/>
              </a:rPr>
              <a:t>public</a:t>
            </a:r>
            <a:r>
              <a:rPr lang="en" sz="1000">
                <a:solidFill>
                  <a:srgbClr val="F8F8F2"/>
                </a:solidFill>
                <a:latin typeface="Consolas"/>
                <a:ea typeface="Consolas"/>
                <a:cs typeface="Consolas"/>
                <a:sym typeface="Consolas"/>
              </a:rPr>
              <a:t> </a:t>
            </a:r>
            <a:r>
              <a:rPr lang="en" sz="1000">
                <a:solidFill>
                  <a:srgbClr val="66D9EF"/>
                </a:solidFill>
                <a:latin typeface="Consolas"/>
                <a:ea typeface="Consolas"/>
                <a:cs typeface="Consolas"/>
                <a:sym typeface="Consolas"/>
              </a:rPr>
              <a:t>override</a:t>
            </a:r>
            <a:r>
              <a:rPr lang="en" sz="1000">
                <a:solidFill>
                  <a:srgbClr val="F8F8F2"/>
                </a:solidFill>
                <a:latin typeface="Consolas"/>
                <a:ea typeface="Consolas"/>
                <a:cs typeface="Consolas"/>
                <a:sym typeface="Consolas"/>
              </a:rPr>
              <a:t> </a:t>
            </a:r>
            <a:r>
              <a:rPr lang="en" sz="1000">
                <a:solidFill>
                  <a:srgbClr val="66D9EF"/>
                </a:solidFill>
                <a:latin typeface="Consolas"/>
                <a:ea typeface="Consolas"/>
                <a:cs typeface="Consolas"/>
                <a:sym typeface="Consolas"/>
              </a:rPr>
              <a:t>void</a:t>
            </a:r>
            <a:r>
              <a:rPr lang="en" sz="1000">
                <a:solidFill>
                  <a:srgbClr val="F8F8F2"/>
                </a:solidFill>
                <a:latin typeface="Consolas"/>
                <a:ea typeface="Consolas"/>
                <a:cs typeface="Consolas"/>
                <a:sym typeface="Consolas"/>
              </a:rPr>
              <a:t> </a:t>
            </a:r>
            <a:r>
              <a:rPr lang="en" sz="1000">
                <a:solidFill>
                  <a:srgbClr val="E6DB74"/>
                </a:solidFill>
                <a:latin typeface="Consolas"/>
                <a:ea typeface="Consolas"/>
                <a:cs typeface="Consolas"/>
                <a:sym typeface="Consolas"/>
              </a:rPr>
              <a:t>OnConnectedToMaster</a:t>
            </a:r>
            <a:r>
              <a:rPr lang="en" sz="1000">
                <a:solidFill>
                  <a:srgbClr val="F8F8F2"/>
                </a:solidFill>
                <a:latin typeface="Consolas"/>
                <a:ea typeface="Consolas"/>
                <a:cs typeface="Consolas"/>
                <a:sym typeface="Consolas"/>
              </a:rPr>
              <a:t>() {</a:t>
            </a:r>
            <a:endParaRPr sz="1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8F8F2"/>
                </a:solidFill>
                <a:latin typeface="Consolas"/>
                <a:ea typeface="Consolas"/>
                <a:cs typeface="Consolas"/>
                <a:sym typeface="Consolas"/>
              </a:rPr>
              <a:t>        Debug.</a:t>
            </a:r>
            <a:r>
              <a:rPr lang="en" sz="1000">
                <a:solidFill>
                  <a:srgbClr val="E6DB74"/>
                </a:solidFill>
                <a:latin typeface="Consolas"/>
                <a:ea typeface="Consolas"/>
                <a:cs typeface="Consolas"/>
                <a:sym typeface="Consolas"/>
              </a:rPr>
              <a:t>Log</a:t>
            </a:r>
            <a:r>
              <a:rPr lang="en" sz="1000">
                <a:solidFill>
                  <a:srgbClr val="F8F8F2"/>
                </a:solidFill>
                <a:latin typeface="Consolas"/>
                <a:ea typeface="Consolas"/>
                <a:cs typeface="Consolas"/>
                <a:sym typeface="Consolas"/>
              </a:rPr>
              <a:t>(</a:t>
            </a:r>
            <a:r>
              <a:rPr lang="en" sz="1000">
                <a:solidFill>
                  <a:srgbClr val="A6E22E"/>
                </a:solidFill>
                <a:latin typeface="Consolas"/>
                <a:ea typeface="Consolas"/>
                <a:cs typeface="Consolas"/>
                <a:sym typeface="Consolas"/>
              </a:rPr>
              <a:t>"OnConnectedToMaster() was called by PUN."</a:t>
            </a:r>
            <a:r>
              <a:rPr lang="en" sz="1000">
                <a:solidFill>
                  <a:srgbClr val="F8F8F2"/>
                </a:solidFill>
                <a:latin typeface="Consolas"/>
                <a:ea typeface="Consolas"/>
                <a:cs typeface="Consolas"/>
                <a:sym typeface="Consolas"/>
              </a:rPr>
              <a:t>);</a:t>
            </a:r>
            <a:endParaRPr sz="1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8F8F2"/>
                </a:solidFill>
                <a:latin typeface="Consolas"/>
                <a:ea typeface="Consolas"/>
                <a:cs typeface="Consolas"/>
                <a:sym typeface="Consolas"/>
              </a:rPr>
              <a:t>        PhotonNetwork.</a:t>
            </a:r>
            <a:r>
              <a:rPr lang="en" sz="1000">
                <a:solidFill>
                  <a:srgbClr val="E6DB74"/>
                </a:solidFill>
                <a:latin typeface="Consolas"/>
                <a:ea typeface="Consolas"/>
                <a:cs typeface="Consolas"/>
                <a:sym typeface="Consolas"/>
              </a:rPr>
              <a:t>JoinRandomRoom</a:t>
            </a:r>
            <a:r>
              <a:rPr lang="en" sz="1000">
                <a:solidFill>
                  <a:srgbClr val="F8F8F2"/>
                </a:solidFill>
                <a:latin typeface="Consolas"/>
                <a:ea typeface="Consolas"/>
                <a:cs typeface="Consolas"/>
                <a:sym typeface="Consolas"/>
              </a:rPr>
              <a:t>();</a:t>
            </a:r>
            <a:endParaRPr sz="1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8F8F2"/>
                </a:solidFill>
                <a:latin typeface="Consolas"/>
                <a:ea typeface="Consolas"/>
                <a:cs typeface="Consolas"/>
                <a:sym typeface="Consolas"/>
              </a:rPr>
              <a:t>    }</a:t>
            </a:r>
            <a:endParaRPr sz="1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8F8F2"/>
                </a:solidFill>
                <a:latin typeface="Consolas"/>
                <a:ea typeface="Consolas"/>
                <a:cs typeface="Consolas"/>
                <a:sym typeface="Consolas"/>
              </a:rPr>
              <a:t>}</a:t>
            </a:r>
            <a:endParaRPr/>
          </a:p>
        </p:txBody>
      </p:sp>
      <p:sp>
        <p:nvSpPr>
          <p:cNvPr id="133" name="Google Shape;133;p18"/>
          <p:cNvSpPr/>
          <p:nvPr/>
        </p:nvSpPr>
        <p:spPr>
          <a:xfrm>
            <a:off x="80950" y="941875"/>
            <a:ext cx="8130900" cy="802200"/>
          </a:xfrm>
          <a:prstGeom prst="rect">
            <a:avLst/>
          </a:prstGeom>
          <a:solidFill>
            <a:srgbClr val="21212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CC99CD"/>
                </a:solidFill>
                <a:latin typeface="Consolas"/>
                <a:ea typeface="Consolas"/>
                <a:cs typeface="Consolas"/>
                <a:sym typeface="Consolas"/>
              </a:rPr>
              <a:t>void</a:t>
            </a:r>
            <a:r>
              <a:rPr lang="en" sz="1000">
                <a:solidFill>
                  <a:srgbClr val="70A2FF"/>
                </a:solidFill>
                <a:latin typeface="Consolas"/>
                <a:ea typeface="Consolas"/>
                <a:cs typeface="Consolas"/>
                <a:sym typeface="Consolas"/>
              </a:rPr>
              <a:t> </a:t>
            </a:r>
            <a:r>
              <a:rPr lang="en" sz="1000">
                <a:solidFill>
                  <a:srgbClr val="E6DB74"/>
                </a:solidFill>
                <a:latin typeface="Consolas"/>
                <a:ea typeface="Consolas"/>
                <a:cs typeface="Consolas"/>
                <a:sym typeface="Consolas"/>
              </a:rPr>
              <a:t>ConnectToPhotonExample</a:t>
            </a:r>
            <a:r>
              <a:rPr lang="en" sz="1000">
                <a:solidFill>
                  <a:srgbClr val="F8F8F2"/>
                </a:solidFill>
                <a:latin typeface="Consolas"/>
                <a:ea typeface="Consolas"/>
                <a:cs typeface="Consolas"/>
                <a:sym typeface="Consolas"/>
              </a:rPr>
              <a:t>()</a:t>
            </a:r>
            <a:r>
              <a:rPr lang="en"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    PhotonNetwork.AutomaticallySyncScene = </a:t>
            </a:r>
            <a:r>
              <a:rPr lang="en" sz="1000">
                <a:solidFill>
                  <a:srgbClr val="66D9EF"/>
                </a:solidFill>
                <a:latin typeface="Consolas"/>
                <a:ea typeface="Consolas"/>
                <a:cs typeface="Consolas"/>
                <a:sym typeface="Consolas"/>
              </a:rPr>
              <a:t>true</a:t>
            </a:r>
            <a:r>
              <a:rPr lang="en" sz="1000">
                <a:solidFill>
                  <a:srgbClr val="FFFFFF"/>
                </a:solidFill>
                <a:latin typeface="Consolas"/>
                <a:ea typeface="Consolas"/>
                <a:cs typeface="Consolas"/>
                <a:sym typeface="Consolas"/>
              </a:rPr>
              <a:t> </a:t>
            </a:r>
            <a:r>
              <a:rPr lang="en" sz="1000">
                <a:solidFill>
                  <a:srgbClr val="708090"/>
                </a:solidFill>
                <a:latin typeface="Consolas"/>
                <a:ea typeface="Consolas"/>
                <a:cs typeface="Consolas"/>
                <a:sym typeface="Consolas"/>
              </a:rPr>
              <a:t>// sync the current scene across all clients in the same room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    PhotonNetwork.</a:t>
            </a:r>
            <a:r>
              <a:rPr lang="en" sz="1000">
                <a:solidFill>
                  <a:srgbClr val="E6DB74"/>
                </a:solidFill>
                <a:latin typeface="Consolas"/>
                <a:ea typeface="Consolas"/>
                <a:cs typeface="Consolas"/>
                <a:sym typeface="Consolas"/>
              </a:rPr>
              <a:t>ConnectUsingSettings</a:t>
            </a:r>
            <a:r>
              <a:rPr lang="en"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a:t>
            </a:r>
            <a:endParaRPr sz="1000">
              <a:latin typeface="Consolas"/>
              <a:ea typeface="Consolas"/>
              <a:cs typeface="Consolas"/>
              <a:sym typeface="Consolas"/>
            </a:endParaRPr>
          </a:p>
        </p:txBody>
      </p:sp>
      <p:sp>
        <p:nvSpPr>
          <p:cNvPr id="134" name="Google Shape;134;p18"/>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Matchmaking</a:t>
            </a:r>
            <a:endParaRPr>
              <a:solidFill>
                <a:srgbClr val="F5F5F5"/>
              </a:solidFill>
            </a:endParaRPr>
          </a:p>
        </p:txBody>
      </p:sp>
      <p:sp>
        <p:nvSpPr>
          <p:cNvPr id="140" name="Google Shape;140;p19"/>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41" name="Google Shape;141;p19"/>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The </a:t>
            </a:r>
            <a:r>
              <a:rPr b="1" lang="en" sz="1200">
                <a:latin typeface="Roboto"/>
                <a:ea typeface="Roboto"/>
                <a:cs typeface="Roboto"/>
                <a:sym typeface="Roboto"/>
              </a:rPr>
              <a:t>OnConnectedToMaster() callback</a:t>
            </a:r>
            <a:r>
              <a:rPr lang="en" sz="1200">
                <a:latin typeface="Roboto"/>
                <a:ea typeface="Roboto"/>
                <a:cs typeface="Roboto"/>
                <a:sym typeface="Roboto"/>
              </a:rPr>
              <a:t> will be invoked when the client is connected to the Master Server and ready for matchmaking and other tasks. At this point, you could try to join an existing game session or create your own. The following code snippets show possible method calls to start or join game sessions (</a:t>
            </a:r>
            <a:r>
              <a:rPr b="1" lang="en" sz="1200">
                <a:latin typeface="Roboto"/>
                <a:ea typeface="Roboto"/>
                <a:cs typeface="Roboto"/>
                <a:sym typeface="Roboto"/>
              </a:rPr>
              <a:t>Rooms</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When friends want to play together and have a way to communicate outside of PUN (e.g. with Discord), they can make up a room name and enter it in the game. Then the code can invoke </a:t>
            </a:r>
            <a:r>
              <a:rPr b="1" lang="en" sz="1200">
                <a:latin typeface="Roboto"/>
                <a:ea typeface="Roboto"/>
                <a:cs typeface="Roboto"/>
                <a:sym typeface="Roboto"/>
              </a:rPr>
              <a:t>JoinOrCreateRoom(roomName, roomOptions, lobby)</a:t>
            </a:r>
            <a:r>
              <a:rPr lang="en" sz="1200">
                <a:latin typeface="Roboto"/>
                <a:ea typeface="Roboto"/>
                <a:cs typeface="Roboto"/>
                <a:sym typeface="Roboto"/>
              </a:rPr>
              <a:t>. If nobody else should be matched into this room, you can also make it invisible for matchmaking.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t>
            </a:r>
            <a:r>
              <a:rPr lang="en" sz="1100">
                <a:latin typeface="Roboto"/>
                <a:ea typeface="Roboto"/>
                <a:cs typeface="Roboto"/>
                <a:sym typeface="Roboto"/>
              </a:rPr>
              <a:t>With </a:t>
            </a:r>
            <a:r>
              <a:rPr b="1" lang="en" sz="1100">
                <a:latin typeface="Roboto"/>
                <a:ea typeface="Roboto"/>
                <a:cs typeface="Roboto"/>
                <a:sym typeface="Roboto"/>
              </a:rPr>
              <a:t>JoinOrCreateRoom(...)</a:t>
            </a:r>
            <a:r>
              <a:rPr lang="en" sz="1100">
                <a:latin typeface="Roboto"/>
                <a:ea typeface="Roboto"/>
                <a:cs typeface="Roboto"/>
                <a:sym typeface="Roboto"/>
              </a:rPr>
              <a:t>, the room gets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created on demand, so it doesn't matter who is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first. If it's full,</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IMatchmakingCallbacks.OnJoinRoomFailed()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gets invoked. For more info: </a:t>
            </a:r>
            <a:r>
              <a:rPr lang="en" sz="1100" u="sng">
                <a:solidFill>
                  <a:schemeClr val="hlink"/>
                </a:solidFill>
                <a:latin typeface="Roboto"/>
                <a:ea typeface="Roboto"/>
                <a:cs typeface="Roboto"/>
                <a:sym typeface="Roboto"/>
                <a:hlinkClick r:id="rId3"/>
              </a:rPr>
              <a:t>MatchMaking Guide</a:t>
            </a:r>
            <a:r>
              <a:rPr lang="en" sz="1100">
                <a:latin typeface="Roboto"/>
                <a:ea typeface="Roboto"/>
                <a:cs typeface="Roboto"/>
                <a:sym typeface="Roboto"/>
              </a:rPr>
              <a:t> </a:t>
            </a:r>
            <a:endParaRPr sz="1100">
              <a:latin typeface="Roboto"/>
              <a:ea typeface="Roboto"/>
              <a:cs typeface="Roboto"/>
              <a:sym typeface="Roboto"/>
            </a:endParaRPr>
          </a:p>
        </p:txBody>
      </p:sp>
      <p:sp>
        <p:nvSpPr>
          <p:cNvPr id="142" name="Google Shape;142;p19"/>
          <p:cNvSpPr/>
          <p:nvPr/>
        </p:nvSpPr>
        <p:spPr>
          <a:xfrm>
            <a:off x="101850" y="1398100"/>
            <a:ext cx="8940300" cy="647700"/>
          </a:xfrm>
          <a:prstGeom prst="rect">
            <a:avLst/>
          </a:prstGeom>
          <a:solidFill>
            <a:srgbClr val="21212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708090"/>
                </a:solidFill>
                <a:highlight>
                  <a:srgbClr val="272822"/>
                </a:highlight>
                <a:latin typeface="Consolas"/>
                <a:ea typeface="Consolas"/>
                <a:cs typeface="Consolas"/>
                <a:sym typeface="Consolas"/>
              </a:rPr>
              <a:t>// Join room "</a:t>
            </a:r>
            <a:r>
              <a:rPr lang="en" sz="1000">
                <a:solidFill>
                  <a:srgbClr val="708090"/>
                </a:solidFill>
                <a:highlight>
                  <a:srgbClr val="272822"/>
                </a:highlight>
                <a:latin typeface="Consolas"/>
                <a:ea typeface="Consolas"/>
                <a:cs typeface="Consolas"/>
                <a:sym typeface="Consolas"/>
              </a:rPr>
              <a:t>someRoom</a:t>
            </a:r>
            <a:r>
              <a:rPr lang="en" sz="1000">
                <a:solidFill>
                  <a:srgbClr val="708090"/>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JoinRoom</a:t>
            </a:r>
            <a:r>
              <a:rPr lang="en" sz="1000">
                <a:solidFill>
                  <a:srgbClr val="F8F8F2"/>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someRoom</a:t>
            </a:r>
            <a:r>
              <a:rPr lang="en" sz="1000">
                <a:solidFill>
                  <a:srgbClr val="A6E22E"/>
                </a:solidFill>
                <a:highlight>
                  <a:srgbClr val="272822"/>
                </a:highlight>
                <a:latin typeface="Consolas"/>
                <a:ea typeface="Consolas"/>
                <a:cs typeface="Consolas"/>
                <a:sym typeface="Consolas"/>
              </a:rPr>
              <a:t>"</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165100" marR="165100" rtl="0" algn="l">
              <a:lnSpc>
                <a:spcPct val="15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Fails if "</a:t>
            </a:r>
            <a:r>
              <a:rPr lang="en" sz="1000">
                <a:solidFill>
                  <a:srgbClr val="708090"/>
                </a:solidFill>
                <a:highlight>
                  <a:srgbClr val="272822"/>
                </a:highlight>
                <a:latin typeface="Consolas"/>
                <a:ea typeface="Consolas"/>
                <a:cs typeface="Consolas"/>
                <a:sym typeface="Consolas"/>
              </a:rPr>
              <a:t>someRoom</a:t>
            </a:r>
            <a:r>
              <a:rPr lang="en" sz="1000">
                <a:solidFill>
                  <a:srgbClr val="708090"/>
                </a:solidFill>
                <a:highlight>
                  <a:srgbClr val="272822"/>
                </a:highlight>
                <a:latin typeface="Consolas"/>
                <a:ea typeface="Consolas"/>
                <a:cs typeface="Consolas"/>
                <a:sym typeface="Consolas"/>
              </a:rPr>
              <a:t>" does not exist, closed or full. Error callback: IMatchmakingCallbacks.OnJoinRoomFailed</a:t>
            </a:r>
            <a:endParaRPr/>
          </a:p>
        </p:txBody>
      </p:sp>
      <p:sp>
        <p:nvSpPr>
          <p:cNvPr id="143" name="Google Shape;143;p19"/>
          <p:cNvSpPr/>
          <p:nvPr/>
        </p:nvSpPr>
        <p:spPr>
          <a:xfrm>
            <a:off x="101850" y="2124450"/>
            <a:ext cx="8940300" cy="6477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Tries to join any random room:</a:t>
            </a:r>
            <a:endParaRPr sz="10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JoinRandomRoom</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165100" marR="165100" rtl="0" algn="l">
              <a:lnSpc>
                <a:spcPct val="10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Fails if there are no open rooms. Error callback: IMatchmakingCallbacks.OnJoinRandomFailed</a:t>
            </a:r>
            <a:endParaRPr sz="1000">
              <a:solidFill>
                <a:srgbClr val="708090"/>
              </a:solidFill>
              <a:highlight>
                <a:srgbClr val="272822"/>
              </a:highlight>
              <a:latin typeface="Consolas"/>
              <a:ea typeface="Consolas"/>
              <a:cs typeface="Consolas"/>
              <a:sym typeface="Consolas"/>
            </a:endParaRPr>
          </a:p>
          <a:p>
            <a:pPr indent="0" lvl="0" marL="165100" marR="165100" rtl="0" algn="l">
              <a:lnSpc>
                <a:spcPct val="100000"/>
              </a:lnSpc>
              <a:spcBef>
                <a:spcPts val="0"/>
              </a:spcBef>
              <a:spcAft>
                <a:spcPts val="0"/>
              </a:spcAft>
              <a:buNone/>
            </a:pPr>
            <a:r>
              <a:t/>
            </a:r>
            <a:endParaRPr sz="1000">
              <a:solidFill>
                <a:srgbClr val="708090"/>
              </a:solidFill>
              <a:highlight>
                <a:srgbClr val="272822"/>
              </a:highlight>
              <a:latin typeface="Consolas"/>
              <a:ea typeface="Consolas"/>
              <a:cs typeface="Consolas"/>
              <a:sym typeface="Consolas"/>
            </a:endParaRPr>
          </a:p>
        </p:txBody>
      </p:sp>
      <p:sp>
        <p:nvSpPr>
          <p:cNvPr id="144" name="Google Shape;144;p19"/>
          <p:cNvSpPr/>
          <p:nvPr/>
        </p:nvSpPr>
        <p:spPr>
          <a:xfrm>
            <a:off x="101850" y="2850800"/>
            <a:ext cx="8940300" cy="6477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Create this room.</a:t>
            </a:r>
            <a:endParaRPr sz="10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CreateRoom</a:t>
            </a:r>
            <a:r>
              <a:rPr lang="en" sz="1000">
                <a:solidFill>
                  <a:srgbClr val="F8F8F2"/>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"MyMatch"</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165100" marR="165100" rtl="0" algn="l">
              <a:lnSpc>
                <a:spcPct val="100000"/>
              </a:lnSpc>
              <a:spcBef>
                <a:spcPts val="0"/>
              </a:spcBef>
              <a:spcAft>
                <a:spcPts val="0"/>
              </a:spcAft>
              <a:buNone/>
            </a:pPr>
            <a:r>
              <a:rPr lang="en" sz="1000">
                <a:solidFill>
                  <a:srgbClr val="708090"/>
                </a:solidFill>
                <a:highlight>
                  <a:srgbClr val="272822"/>
                </a:highlight>
                <a:latin typeface="Consolas"/>
                <a:ea typeface="Consolas"/>
                <a:cs typeface="Consolas"/>
                <a:sym typeface="Consolas"/>
              </a:rPr>
              <a:t>// Fails if "MyMatch" room already exists and calls: IMatchmakingCallbacks.OnCreateRoomFailed</a:t>
            </a:r>
            <a:endParaRPr sz="1000">
              <a:solidFill>
                <a:srgbClr val="708090"/>
              </a:solidFill>
              <a:highlight>
                <a:srgbClr val="272822"/>
              </a:highlight>
              <a:latin typeface="Consolas"/>
              <a:ea typeface="Consolas"/>
              <a:cs typeface="Consolas"/>
              <a:sym typeface="Consolas"/>
            </a:endParaRPr>
          </a:p>
          <a:p>
            <a:pPr indent="0" lvl="0" marL="165100" marR="165100" rtl="0" algn="l">
              <a:lnSpc>
                <a:spcPct val="150000"/>
              </a:lnSpc>
              <a:spcBef>
                <a:spcPts val="0"/>
              </a:spcBef>
              <a:spcAft>
                <a:spcPts val="0"/>
              </a:spcAft>
              <a:buNone/>
            </a:pPr>
            <a:r>
              <a:t/>
            </a:r>
            <a:endParaRPr sz="1000">
              <a:solidFill>
                <a:srgbClr val="708090"/>
              </a:solidFill>
              <a:highlight>
                <a:srgbClr val="272822"/>
              </a:highlight>
              <a:latin typeface="Consolas"/>
              <a:ea typeface="Consolas"/>
              <a:cs typeface="Consolas"/>
              <a:sym typeface="Consolas"/>
            </a:endParaRPr>
          </a:p>
        </p:txBody>
      </p:sp>
      <p:sp>
        <p:nvSpPr>
          <p:cNvPr id="145" name="Google Shape;145;p19"/>
          <p:cNvSpPr/>
          <p:nvPr/>
        </p:nvSpPr>
        <p:spPr>
          <a:xfrm>
            <a:off x="101850" y="4151150"/>
            <a:ext cx="5541900" cy="830400"/>
          </a:xfrm>
          <a:prstGeom prst="rect">
            <a:avLst/>
          </a:prstGeom>
          <a:solidFill>
            <a:srgbClr val="212121"/>
          </a:solidFill>
          <a:ln>
            <a:noFill/>
          </a:ln>
        </p:spPr>
        <p:txBody>
          <a:bodyPr anchorCtr="0" anchor="t" bIns="91425" lIns="91425" spcFirstLastPara="1" rIns="91425" wrap="square" tIns="91425">
            <a:noAutofit/>
          </a:bodyPr>
          <a:lstStyle/>
          <a:p>
            <a:pPr indent="0" lvl="0" marL="0" marR="165100" rtl="0" algn="l">
              <a:lnSpc>
                <a:spcPct val="100000"/>
              </a:lnSpc>
              <a:spcBef>
                <a:spcPts val="0"/>
              </a:spcBef>
              <a:spcAft>
                <a:spcPts val="0"/>
              </a:spcAft>
              <a:buNone/>
            </a:pPr>
            <a:r>
              <a:rPr lang="en" sz="1000">
                <a:solidFill>
                  <a:srgbClr val="E6DB74"/>
                </a:solidFill>
                <a:highlight>
                  <a:srgbClr val="272822"/>
                </a:highlight>
                <a:latin typeface="Consolas"/>
                <a:ea typeface="Consolas"/>
                <a:cs typeface="Consolas"/>
                <a:sym typeface="Consolas"/>
              </a:rPr>
              <a:t>RoomOptions</a:t>
            </a:r>
            <a:r>
              <a:rPr lang="en" sz="1000">
                <a:solidFill>
                  <a:srgbClr val="F8F8F2"/>
                </a:solidFill>
                <a:highlight>
                  <a:srgbClr val="272822"/>
                </a:highlight>
                <a:latin typeface="Consolas"/>
                <a:ea typeface="Consolas"/>
                <a:cs typeface="Consolas"/>
                <a:sym typeface="Consolas"/>
              </a:rPr>
              <a:t> roomOptions = </a:t>
            </a:r>
            <a:r>
              <a:rPr lang="en" sz="1000">
                <a:solidFill>
                  <a:srgbClr val="66D9EF"/>
                </a:solidFill>
                <a:highlight>
                  <a:srgbClr val="272822"/>
                </a:highlight>
                <a:latin typeface="Consolas"/>
                <a:ea typeface="Consolas"/>
                <a:cs typeface="Consolas"/>
                <a:sym typeface="Consolas"/>
              </a:rPr>
              <a:t>new</a:t>
            </a: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RoomOptions</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roomOptions.IsVisible = </a:t>
            </a:r>
            <a:r>
              <a:rPr lang="en" sz="1000">
                <a:solidFill>
                  <a:srgbClr val="66D9EF"/>
                </a:solidFill>
                <a:highlight>
                  <a:srgbClr val="272822"/>
                </a:highlight>
                <a:latin typeface="Consolas"/>
                <a:ea typeface="Consolas"/>
                <a:cs typeface="Consolas"/>
                <a:sym typeface="Consolas"/>
              </a:rPr>
              <a:t>false</a:t>
            </a:r>
            <a:r>
              <a:rPr lang="en" sz="1000">
                <a:solidFill>
                  <a:srgbClr val="F8F8F2"/>
                </a:solidFill>
                <a:highlight>
                  <a:srgbClr val="272822"/>
                </a:highlight>
                <a:latin typeface="Consolas"/>
                <a:ea typeface="Consolas"/>
                <a:cs typeface="Consolas"/>
                <a:sym typeface="Consolas"/>
              </a:rPr>
              <a:t>; </a:t>
            </a:r>
            <a:r>
              <a:rPr lang="en" sz="1000">
                <a:solidFill>
                  <a:srgbClr val="708090"/>
                </a:solidFill>
                <a:highlight>
                  <a:srgbClr val="272822"/>
                </a:highlight>
                <a:latin typeface="Consolas"/>
                <a:ea typeface="Consolas"/>
                <a:cs typeface="Consolas"/>
                <a:sym typeface="Consolas"/>
              </a:rPr>
              <a:t>// make this room invisible for matchmaking</a:t>
            </a:r>
            <a:endParaRPr sz="1000">
              <a:solidFill>
                <a:srgbClr val="F8F8F2"/>
              </a:solidFill>
              <a:highlight>
                <a:srgbClr val="272822"/>
              </a:highlight>
              <a:latin typeface="Consolas"/>
              <a:ea typeface="Consolas"/>
              <a:cs typeface="Consolas"/>
              <a:sym typeface="Consolas"/>
            </a:endParaRPr>
          </a:p>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roomOptions.MaxPlayers = </a:t>
            </a:r>
            <a:r>
              <a:rPr lang="en" sz="1000">
                <a:solidFill>
                  <a:srgbClr val="AE81FF"/>
                </a:solidFill>
                <a:highlight>
                  <a:srgbClr val="272822"/>
                </a:highlight>
                <a:latin typeface="Consolas"/>
                <a:ea typeface="Consolas"/>
                <a:cs typeface="Consolas"/>
                <a:sym typeface="Consolas"/>
              </a:rPr>
              <a:t>4</a:t>
            </a:r>
            <a:r>
              <a:rPr lang="en" sz="1000">
                <a:solidFill>
                  <a:srgbClr val="F8F8F2"/>
                </a:solidFill>
                <a:highlight>
                  <a:srgbClr val="272822"/>
                </a:highlight>
                <a:latin typeface="Consolas"/>
                <a:ea typeface="Consolas"/>
                <a:cs typeface="Consolas"/>
                <a:sym typeface="Consolas"/>
              </a:rPr>
              <a:t>;</a:t>
            </a:r>
            <a:endParaRPr sz="1000">
              <a:solidFill>
                <a:srgbClr val="F8F8F2"/>
              </a:solidFill>
              <a:highlight>
                <a:srgbClr val="272822"/>
              </a:highlight>
              <a:latin typeface="Consolas"/>
              <a:ea typeface="Consolas"/>
              <a:cs typeface="Consolas"/>
              <a:sym typeface="Consolas"/>
            </a:endParaRPr>
          </a:p>
          <a:p>
            <a:pPr indent="0" lvl="0" marL="0" marR="165100" rtl="0" algn="l">
              <a:lnSpc>
                <a:spcPct val="15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JoinOrCreateRoom</a:t>
            </a:r>
            <a:r>
              <a:rPr lang="en" sz="1000">
                <a:solidFill>
                  <a:srgbClr val="F8F8F2"/>
                </a:solidFill>
                <a:highlight>
                  <a:srgbClr val="272822"/>
                </a:highlight>
                <a:latin typeface="Consolas"/>
                <a:ea typeface="Consolas"/>
                <a:cs typeface="Consolas"/>
                <a:sym typeface="Consolas"/>
              </a:rPr>
              <a:t>(roomName, roomOptions, TypedLobby.Default);</a:t>
            </a:r>
            <a:endParaRPr sz="1000">
              <a:solidFill>
                <a:srgbClr val="F8F8F2"/>
              </a:solidFill>
              <a:highlight>
                <a:srgbClr val="272822"/>
              </a:highlight>
              <a:latin typeface="Consolas"/>
              <a:ea typeface="Consolas"/>
              <a:cs typeface="Consolas"/>
              <a:sym typeface="Consolas"/>
            </a:endParaRPr>
          </a:p>
          <a:p>
            <a:pPr indent="0" lvl="0" marL="165100" marR="165100" rtl="0" algn="l">
              <a:lnSpc>
                <a:spcPct val="100000"/>
              </a:lnSpc>
              <a:spcBef>
                <a:spcPts val="0"/>
              </a:spcBef>
              <a:spcAft>
                <a:spcPts val="0"/>
              </a:spcAft>
              <a:buNone/>
            </a:pPr>
            <a:r>
              <a:t/>
            </a:r>
            <a:endParaRPr sz="1000">
              <a:solidFill>
                <a:srgbClr val="708090"/>
              </a:solidFill>
              <a:highlight>
                <a:srgbClr val="272822"/>
              </a:highlight>
              <a:latin typeface="Consolas"/>
              <a:ea typeface="Consolas"/>
              <a:cs typeface="Consolas"/>
              <a:sym typeface="Consolas"/>
            </a:endParaRPr>
          </a:p>
          <a:p>
            <a:pPr indent="0" lvl="0" marL="165100" marR="165100" rtl="0" algn="l">
              <a:lnSpc>
                <a:spcPct val="150000"/>
              </a:lnSpc>
              <a:spcBef>
                <a:spcPts val="0"/>
              </a:spcBef>
              <a:spcAft>
                <a:spcPts val="0"/>
              </a:spcAft>
              <a:buNone/>
            </a:pPr>
            <a:r>
              <a:t/>
            </a:r>
            <a:endParaRPr sz="1000">
              <a:solidFill>
                <a:srgbClr val="708090"/>
              </a:solidFill>
              <a:highlight>
                <a:srgbClr val="272822"/>
              </a:highlight>
              <a:latin typeface="Consolas"/>
              <a:ea typeface="Consolas"/>
              <a:cs typeface="Consolas"/>
              <a:sym typeface="Consolas"/>
            </a:endParaRPr>
          </a:p>
        </p:txBody>
      </p:sp>
      <p:sp>
        <p:nvSpPr>
          <p:cNvPr id="146" name="Google Shape;146;p19"/>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50" name="Shape 150"/>
        <p:cNvGrpSpPr/>
        <p:nvPr/>
      </p:nvGrpSpPr>
      <p:grpSpPr>
        <a:xfrm>
          <a:off x="0" y="0"/>
          <a:ext cx="0" cy="0"/>
          <a:chOff x="0" y="0"/>
          <a:chExt cx="0" cy="0"/>
        </a:xfrm>
      </p:grpSpPr>
      <p:sp>
        <p:nvSpPr>
          <p:cNvPr id="151" name="Google Shape;151;p20"/>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Networked Instantiate</a:t>
            </a:r>
            <a:endParaRPr>
              <a:solidFill>
                <a:srgbClr val="F5F5F5"/>
              </a:solidFill>
            </a:endParaRPr>
          </a:p>
        </p:txBody>
      </p:sp>
      <p:sp>
        <p:nvSpPr>
          <p:cNvPr id="152" name="Google Shape;152;p20"/>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53" name="Google Shape;153;p20"/>
          <p:cNvSpPr txBox="1"/>
          <p:nvPr/>
        </p:nvSpPr>
        <p:spPr>
          <a:xfrm>
            <a:off x="50" y="647700"/>
            <a:ext cx="9144000" cy="8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To create networked GameObjects</a:t>
            </a:r>
            <a:r>
              <a:rPr lang="en" sz="1200">
                <a:latin typeface="Roboto"/>
                <a:ea typeface="Roboto"/>
                <a:cs typeface="Roboto"/>
                <a:sym typeface="Roboto"/>
              </a:rPr>
              <a:t>, use </a:t>
            </a:r>
            <a:r>
              <a:rPr b="1" lang="en" sz="1200">
                <a:latin typeface="Roboto"/>
                <a:ea typeface="Roboto"/>
                <a:cs typeface="Roboto"/>
                <a:sym typeface="Roboto"/>
              </a:rPr>
              <a:t>PhotonNetwork.Instantiate()</a:t>
            </a:r>
            <a:r>
              <a:rPr lang="en" sz="1200">
                <a:latin typeface="Roboto"/>
                <a:ea typeface="Roboto"/>
                <a:cs typeface="Roboto"/>
                <a:sym typeface="Roboto"/>
              </a:rPr>
              <a:t> </a:t>
            </a:r>
            <a:r>
              <a:rPr lang="en" sz="1200" u="sng">
                <a:latin typeface="Roboto"/>
                <a:ea typeface="Roboto"/>
                <a:cs typeface="Roboto"/>
                <a:sym typeface="Roboto"/>
              </a:rPr>
              <a:t>instead of</a:t>
            </a:r>
            <a:r>
              <a:rPr lang="en" sz="1200">
                <a:latin typeface="Roboto"/>
                <a:ea typeface="Roboto"/>
                <a:cs typeface="Roboto"/>
                <a:sym typeface="Roboto"/>
              </a:rPr>
              <a:t> Unity’s Object.Instantiate. Any client in a room can call this to create objects which it will control.</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154" name="Google Shape;154;p20"/>
          <p:cNvSpPr/>
          <p:nvPr/>
        </p:nvSpPr>
        <p:spPr>
          <a:xfrm>
            <a:off x="86100" y="1147950"/>
            <a:ext cx="8971800" cy="250200"/>
          </a:xfrm>
          <a:prstGeom prst="rect">
            <a:avLst/>
          </a:prstGeom>
          <a:solidFill>
            <a:srgbClr val="212121"/>
          </a:solidFill>
          <a:ln>
            <a:noFill/>
          </a:ln>
        </p:spPr>
        <p:txBody>
          <a:bodyPr anchorCtr="0" anchor="t" bIns="91425" lIns="91425" spcFirstLastPara="1" rIns="91425" wrap="square" tIns="45700">
            <a:noAutofit/>
          </a:bodyPr>
          <a:lstStyle/>
          <a:p>
            <a:pPr indent="0" lvl="0" marL="0" marR="165100" rtl="0" algn="l">
              <a:lnSpc>
                <a:spcPct val="100000"/>
              </a:lnSpc>
              <a:spcBef>
                <a:spcPts val="0"/>
              </a:spcBef>
              <a:spcAft>
                <a:spcPts val="0"/>
              </a:spcAft>
              <a:buNone/>
            </a:pPr>
            <a:r>
              <a:rPr lang="en" sz="1000">
                <a:solidFill>
                  <a:srgbClr val="F8F8F2"/>
                </a:solidFill>
                <a:highlight>
                  <a:srgbClr val="272822"/>
                </a:highlight>
                <a:latin typeface="Consolas"/>
                <a:ea typeface="Consolas"/>
                <a:cs typeface="Consolas"/>
                <a:sym typeface="Consolas"/>
              </a:rPr>
              <a:t>PhotonNetwork.</a:t>
            </a:r>
            <a:r>
              <a:rPr lang="en" sz="1000">
                <a:solidFill>
                  <a:srgbClr val="E6DB74"/>
                </a:solidFill>
                <a:highlight>
                  <a:srgbClr val="272822"/>
                </a:highlight>
                <a:latin typeface="Consolas"/>
                <a:ea typeface="Consolas"/>
                <a:cs typeface="Consolas"/>
                <a:sym typeface="Consolas"/>
              </a:rPr>
              <a:t>Instantiate</a:t>
            </a:r>
            <a:r>
              <a:rPr lang="en" sz="1000">
                <a:solidFill>
                  <a:srgbClr val="F8F8F2"/>
                </a:solidFill>
                <a:highlight>
                  <a:srgbClr val="272822"/>
                </a:highlight>
                <a:latin typeface="Consolas"/>
                <a:ea typeface="Consolas"/>
                <a:cs typeface="Consolas"/>
                <a:sym typeface="Consolas"/>
              </a:rPr>
              <a:t>(</a:t>
            </a:r>
            <a:r>
              <a:rPr lang="en" sz="1000">
                <a:solidFill>
                  <a:srgbClr val="A6E22E"/>
                </a:solidFill>
                <a:highlight>
                  <a:srgbClr val="272822"/>
                </a:highlight>
                <a:latin typeface="Consolas"/>
                <a:ea typeface="Consolas"/>
                <a:cs typeface="Consolas"/>
                <a:sym typeface="Consolas"/>
              </a:rPr>
              <a:t>"MyPrefabName"</a:t>
            </a:r>
            <a:r>
              <a:rPr lang="en" sz="1000">
                <a:solidFill>
                  <a:srgbClr val="F8F8F2"/>
                </a:solidFill>
                <a:highlight>
                  <a:srgbClr val="272822"/>
                </a:highlight>
                <a:latin typeface="Consolas"/>
                <a:ea typeface="Consolas"/>
                <a:cs typeface="Consolas"/>
                <a:sym typeface="Consolas"/>
              </a:rPr>
              <a:t>, </a:t>
            </a:r>
            <a:r>
              <a:rPr lang="en" sz="1000">
                <a:solidFill>
                  <a:srgbClr val="66D9EF"/>
                </a:solidFill>
                <a:highlight>
                  <a:srgbClr val="272822"/>
                </a:highlight>
                <a:latin typeface="Consolas"/>
                <a:ea typeface="Consolas"/>
                <a:cs typeface="Consolas"/>
                <a:sym typeface="Consolas"/>
              </a:rPr>
              <a:t>new</a:t>
            </a:r>
            <a:r>
              <a:rPr lang="en" sz="1000">
                <a:solidFill>
                  <a:srgbClr val="F8F8F2"/>
                </a:solidFill>
                <a:highlight>
                  <a:srgbClr val="272822"/>
                </a:highlight>
                <a:latin typeface="Consolas"/>
                <a:ea typeface="Consolas"/>
                <a:cs typeface="Consolas"/>
                <a:sym typeface="Consolas"/>
              </a:rPr>
              <a:t> </a:t>
            </a:r>
            <a:r>
              <a:rPr lang="en" sz="1000">
                <a:solidFill>
                  <a:srgbClr val="E6DB74"/>
                </a:solidFill>
                <a:highlight>
                  <a:srgbClr val="272822"/>
                </a:highlight>
                <a:latin typeface="Consolas"/>
                <a:ea typeface="Consolas"/>
                <a:cs typeface="Consolas"/>
                <a:sym typeface="Consolas"/>
              </a:rPr>
              <a:t>Vector3</a:t>
            </a:r>
            <a:r>
              <a:rPr lang="en" sz="1000">
                <a:solidFill>
                  <a:srgbClr val="F8F8F2"/>
                </a:solidFill>
                <a:highlight>
                  <a:srgbClr val="272822"/>
                </a:highlight>
                <a:latin typeface="Consolas"/>
                <a:ea typeface="Consolas"/>
                <a:cs typeface="Consolas"/>
                <a:sym typeface="Consolas"/>
              </a:rPr>
              <a:t>(</a:t>
            </a:r>
            <a:r>
              <a:rPr lang="en" sz="1000">
                <a:solidFill>
                  <a:srgbClr val="AE81FF"/>
                </a:solidFill>
                <a:highlight>
                  <a:srgbClr val="272822"/>
                </a:highlight>
                <a:latin typeface="Consolas"/>
                <a:ea typeface="Consolas"/>
                <a:cs typeface="Consolas"/>
                <a:sym typeface="Consolas"/>
              </a:rPr>
              <a:t>0</a:t>
            </a:r>
            <a:r>
              <a:rPr lang="en" sz="1000">
                <a:solidFill>
                  <a:srgbClr val="F8F8F2"/>
                </a:solidFill>
                <a:highlight>
                  <a:srgbClr val="272822"/>
                </a:highlight>
                <a:latin typeface="Consolas"/>
                <a:ea typeface="Consolas"/>
                <a:cs typeface="Consolas"/>
                <a:sym typeface="Consolas"/>
              </a:rPr>
              <a:t>, </a:t>
            </a:r>
            <a:r>
              <a:rPr lang="en" sz="1000">
                <a:solidFill>
                  <a:srgbClr val="AE81FF"/>
                </a:solidFill>
                <a:highlight>
                  <a:srgbClr val="272822"/>
                </a:highlight>
                <a:latin typeface="Consolas"/>
                <a:ea typeface="Consolas"/>
                <a:cs typeface="Consolas"/>
                <a:sym typeface="Consolas"/>
              </a:rPr>
              <a:t>0</a:t>
            </a:r>
            <a:r>
              <a:rPr lang="en" sz="1000">
                <a:solidFill>
                  <a:srgbClr val="F8F8F2"/>
                </a:solidFill>
                <a:highlight>
                  <a:srgbClr val="272822"/>
                </a:highlight>
                <a:latin typeface="Consolas"/>
                <a:ea typeface="Consolas"/>
                <a:cs typeface="Consolas"/>
                <a:sym typeface="Consolas"/>
              </a:rPr>
              <a:t>, </a:t>
            </a:r>
            <a:r>
              <a:rPr lang="en" sz="1000">
                <a:solidFill>
                  <a:srgbClr val="AE81FF"/>
                </a:solidFill>
                <a:highlight>
                  <a:srgbClr val="272822"/>
                </a:highlight>
                <a:latin typeface="Consolas"/>
                <a:ea typeface="Consolas"/>
                <a:cs typeface="Consolas"/>
                <a:sym typeface="Consolas"/>
              </a:rPr>
              <a:t>0</a:t>
            </a:r>
            <a:r>
              <a:rPr lang="en" sz="1000">
                <a:solidFill>
                  <a:srgbClr val="F8F8F2"/>
                </a:solidFill>
                <a:highlight>
                  <a:srgbClr val="272822"/>
                </a:highlight>
                <a:latin typeface="Consolas"/>
                <a:ea typeface="Consolas"/>
                <a:cs typeface="Consolas"/>
                <a:sym typeface="Consolas"/>
              </a:rPr>
              <a:t>), Quaternion.identity);</a:t>
            </a:r>
            <a:endParaRPr sz="900"/>
          </a:p>
        </p:txBody>
      </p:sp>
      <p:sp>
        <p:nvSpPr>
          <p:cNvPr id="155" name="Google Shape;155;p20"/>
          <p:cNvSpPr txBox="1"/>
          <p:nvPr/>
        </p:nvSpPr>
        <p:spPr>
          <a:xfrm>
            <a:off x="50" y="1456800"/>
            <a:ext cx="9144000" cy="36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The </a:t>
            </a:r>
            <a:r>
              <a:rPr b="1" lang="en" sz="1200">
                <a:latin typeface="Roboto"/>
                <a:ea typeface="Roboto"/>
                <a:cs typeface="Roboto"/>
                <a:sym typeface="Roboto"/>
              </a:rPr>
              <a:t>prefab must have </a:t>
            </a:r>
            <a:r>
              <a:rPr b="1" lang="en" sz="1200" u="sng">
                <a:latin typeface="Roboto"/>
                <a:ea typeface="Roboto"/>
                <a:cs typeface="Roboto"/>
                <a:sym typeface="Roboto"/>
              </a:rPr>
              <a:t>exactly 1</a:t>
            </a:r>
            <a:r>
              <a:rPr b="1" lang="en" sz="1200">
                <a:latin typeface="Roboto"/>
                <a:ea typeface="Roboto"/>
                <a:cs typeface="Roboto"/>
                <a:sym typeface="Roboto"/>
              </a:rPr>
              <a:t> PhotonView component</a:t>
            </a:r>
            <a:r>
              <a:rPr lang="en" sz="1200">
                <a:latin typeface="Roboto"/>
                <a:ea typeface="Roboto"/>
                <a:cs typeface="Roboto"/>
                <a:sym typeface="Roboto"/>
              </a:rPr>
              <a:t> attached. This component stores and manages a ViewID (the identifier for network messages), who owns the object, etc. (This will be explained in a following slide).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By default, PUN instantiate uses a </a:t>
            </a:r>
            <a:r>
              <a:rPr lang="en" sz="1200" u="sng">
                <a:solidFill>
                  <a:schemeClr val="accent5"/>
                </a:solidFill>
                <a:latin typeface="Roboto"/>
                <a:ea typeface="Roboto"/>
                <a:cs typeface="Roboto"/>
                <a:sym typeface="Roboto"/>
                <a:hlinkClick r:id="rId3">
                  <a:extLst>
                    <a:ext uri="{A12FA001-AC4F-418D-AE19-62706E023703}">
                      <ahyp:hlinkClr val="tx"/>
                    </a:ext>
                  </a:extLst>
                </a:hlinkClick>
              </a:rPr>
              <a:t>DefaultPool</a:t>
            </a:r>
            <a:r>
              <a:rPr lang="en" sz="1200">
                <a:latin typeface="Roboto"/>
                <a:ea typeface="Roboto"/>
                <a:cs typeface="Roboto"/>
                <a:sym typeface="Roboto"/>
              </a:rPr>
              <a:t> implementation, which loads prefabs from "Resources" folders and Destroys the GameObject later on.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By default, GameObjects created with PhotonNetwork.Instantiate exist as long as the creator is in the room. When you swap rooms, objects don't carry over, just like when you switch a scene in Unity.</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When a client leaves a room, the remaining players will destroy the GameObjects created by the leaving player. If this doesn't fit your game logic, you can disable this: Set the RoomOptions.CleanupCacheOnLeave to false, when you create a room.</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Master Client can create GameObjects that have the lifetime of the room by using PhotonNetwork.InstantiateRoomObject(). Note: The object is not associated with the Master Client but the room instead. By default, the Master Client controls these objects but you can pass on control with photonView.TransferOwnership().</a:t>
            </a:r>
            <a:endParaRPr/>
          </a:p>
        </p:txBody>
      </p:sp>
      <p:sp>
        <p:nvSpPr>
          <p:cNvPr id="156" name="Google Shape;156;p20"/>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60" name="Shape 160"/>
        <p:cNvGrpSpPr/>
        <p:nvPr/>
      </p:nvGrpSpPr>
      <p:grpSpPr>
        <a:xfrm>
          <a:off x="0" y="0"/>
          <a:ext cx="0" cy="0"/>
          <a:chOff x="0" y="0"/>
          <a:chExt cx="0" cy="0"/>
        </a:xfrm>
      </p:grpSpPr>
      <p:sp>
        <p:nvSpPr>
          <p:cNvPr id="161" name="Google Shape;161;p21"/>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Networked </a:t>
            </a:r>
            <a:r>
              <a:rPr lang="en">
                <a:solidFill>
                  <a:srgbClr val="F5F5F5"/>
                </a:solidFill>
              </a:rPr>
              <a:t>Destroy</a:t>
            </a:r>
            <a:endParaRPr>
              <a:solidFill>
                <a:srgbClr val="F5F5F5"/>
              </a:solidFill>
            </a:endParaRPr>
          </a:p>
        </p:txBody>
      </p:sp>
      <p:sp>
        <p:nvSpPr>
          <p:cNvPr id="162" name="Google Shape;162;p21"/>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63" name="Google Shape;163;p21"/>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You can also manually and explicitly destroy networked objects, using PhotonNetwork.Destroy().</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As previously mentioned, when you leave a room the networked GameObjects get destroyed automatically. However, if you are connected and joined to a room and you want to </a:t>
            </a:r>
            <a:r>
              <a:rPr b="1" lang="en" sz="1200">
                <a:latin typeface="Roboto"/>
                <a:ea typeface="Roboto"/>
                <a:cs typeface="Roboto"/>
                <a:sym typeface="Roboto"/>
              </a:rPr>
              <a:t>destroy a networked GameObject</a:t>
            </a:r>
            <a:r>
              <a:rPr lang="en" sz="1200">
                <a:latin typeface="Roboto"/>
                <a:ea typeface="Roboto"/>
                <a:cs typeface="Roboto"/>
                <a:sym typeface="Roboto"/>
              </a:rPr>
              <a:t> that was created using PhotonNetwork.Instantiate(...), you should use  </a:t>
            </a:r>
            <a:r>
              <a:rPr b="1" lang="en" sz="1200">
                <a:latin typeface="Roboto"/>
                <a:ea typeface="Roboto"/>
                <a:cs typeface="Roboto"/>
                <a:sym typeface="Roboto"/>
              </a:rPr>
              <a:t>PhotonNetwork.Destroy(...)</a:t>
            </a:r>
            <a:r>
              <a:rPr lang="en" sz="1200">
                <a:latin typeface="Roboto"/>
                <a:ea typeface="Roboto"/>
                <a:cs typeface="Roboto"/>
                <a:sym typeface="Roboto"/>
              </a:rPr>
              <a:t>. This will handle some cleanup tasks and destroy the gameobject across the network.</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order for PhotonNetwork.Destroy(...) to succeed, the GameObject to be destroyed must meet the following conditions: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GameObject was instantiated at runtime using PhotonNetwork.Instantiate() method call.</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If the client is joined to an online room, the GameObject's PhotonView must be owned or controlled by the same client.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Note: GameObjects can be destroyed locally using PhotonNetwork.Destroy(...) without issues if the client is not joined to a room or joined in offline mode (more on this at the end).</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For more on Instantiation in PUN, see </a:t>
            </a:r>
            <a:r>
              <a:rPr lang="en" sz="1200" u="sng">
                <a:solidFill>
                  <a:schemeClr val="hlink"/>
                </a:solidFill>
                <a:latin typeface="Roboto"/>
                <a:ea typeface="Roboto"/>
                <a:cs typeface="Roboto"/>
                <a:sym typeface="Roboto"/>
                <a:hlinkClick r:id="rId3"/>
              </a:rPr>
              <a:t>https://doc.photonengine.com/en-us/pun/current/gameplay/instantiation</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164" name="Google Shape;164;p21"/>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