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72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3" r:id="rId18"/>
    <p:sldId id="274" r:id="rId19"/>
    <p:sldId id="275" r:id="rId20"/>
    <p:sldId id="276"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9" d="100"/>
          <a:sy n="129" d="100"/>
        </p:scale>
        <p:origin x="-1864" y="-10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printerSettings" Target="printerSettings/printerSettings1.bin"/><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2" cstate="print"/>
          <a:srcRect t="33333"/>
          <a:stretch>
            <a:fillRect/>
          </a:stretch>
        </p:blipFill>
        <p:spPr>
          <a:xfrm>
            <a:off x="0" y="0"/>
            <a:ext cx="9144000" cy="4572000"/>
          </a:xfrm>
          <a:prstGeom prst="rect">
            <a:avLst/>
          </a:prstGeom>
        </p:spPr>
      </p:pic>
      <p:sp>
        <p:nvSpPr>
          <p:cNvPr id="4" name="Date Placeholder 3"/>
          <p:cNvSpPr>
            <a:spLocks noGrp="1"/>
          </p:cNvSpPr>
          <p:nvPr>
            <p:ph type="dt" sz="half" idx="10"/>
          </p:nvPr>
        </p:nvSpPr>
        <p:spPr/>
        <p:txBody>
          <a:bodyPr/>
          <a:lstStyle/>
          <a:p>
            <a:fld id="{2233D26B-DFC2-4248-8ED0-AD3E108CBDD7}" type="datetime1">
              <a:rPr lang="en-US" smtClean="0"/>
              <a:pPr/>
              <a:t>16-06-14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237106-F2ED-405E-BC33-CC3CF426205F}" type="slidenum">
              <a:rPr lang="en-US" smtClean="0"/>
              <a:pPr/>
              <a:t>‹#›</a:t>
            </a:fld>
            <a:endParaRPr lang="en-US"/>
          </a:p>
        </p:txBody>
      </p:sp>
      <p:sp>
        <p:nvSpPr>
          <p:cNvPr id="3" name="Subtitle 2"/>
          <p:cNvSpPr>
            <a:spLocks noGrp="1"/>
          </p:cNvSpPr>
          <p:nvPr>
            <p:ph type="subTitle" idx="1"/>
          </p:nvPr>
        </p:nvSpPr>
        <p:spPr>
          <a:xfrm>
            <a:off x="1219200" y="3886200"/>
            <a:ext cx="6400800" cy="1752600"/>
          </a:xfrm>
        </p:spPr>
        <p:txBody>
          <a:bodyPr>
            <a:normAutofit/>
          </a:bodyPr>
          <a:lstStyle>
            <a:lvl1pPr marL="0" indent="0" algn="ctr">
              <a:buNone/>
              <a:defRPr sz="1700"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CA" smtClean="0"/>
              <a:t>Click to edit Master subtitle style</a:t>
            </a:r>
            <a:endParaRPr lang="en-US" dirty="0"/>
          </a:p>
        </p:txBody>
      </p:sp>
      <p:sp>
        <p:nvSpPr>
          <p:cNvPr id="2" name="Title 1"/>
          <p:cNvSpPr>
            <a:spLocks noGrp="1"/>
          </p:cNvSpPr>
          <p:nvPr>
            <p:ph type="ctrTitle"/>
          </p:nvPr>
        </p:nvSpPr>
        <p:spPr>
          <a:xfrm>
            <a:off x="685800" y="2007888"/>
            <a:ext cx="7772400" cy="1470025"/>
          </a:xfrm>
        </p:spPr>
        <p:txBody>
          <a:bodyPr/>
          <a:lstStyle>
            <a:lvl1pPr algn="ctr">
              <a:defRPr sz="3200"/>
            </a:lvl1pPr>
          </a:lstStyle>
          <a:p>
            <a:r>
              <a:rPr lang="en-CA"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10"/>
          </p:nvPr>
        </p:nvSpPr>
        <p:spPr/>
        <p:txBody>
          <a:bodyPr/>
          <a:lstStyle/>
          <a:p>
            <a:fld id="{E694C003-38E8-486A-9BFD-47E55D87241C}" type="datetime1">
              <a:rPr lang="en-US" smtClean="0"/>
              <a:pPr/>
              <a:t>16-06-14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237106-F2ED-405E-BC33-CC3CF426205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CA"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10"/>
          </p:nvPr>
        </p:nvSpPr>
        <p:spPr/>
        <p:txBody>
          <a:bodyPr/>
          <a:lstStyle/>
          <a:p>
            <a:fld id="{E059EAA3-934B-41DB-B3B1-806F4BE5CC37}" type="datetime1">
              <a:rPr lang="en-US" smtClean="0"/>
              <a:pPr/>
              <a:t>16-06-14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237106-F2ED-405E-BC33-CC3CF426205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CA" smtClean="0"/>
              <a:t>Click to edit Master title style</a:t>
            </a:r>
            <a:endParaRPr lang="en-US" dirty="0"/>
          </a:p>
        </p:txBody>
      </p:sp>
      <p:sp>
        <p:nvSpPr>
          <p:cNvPr id="4" name="Date Placeholder 3"/>
          <p:cNvSpPr>
            <a:spLocks noGrp="1"/>
          </p:cNvSpPr>
          <p:nvPr>
            <p:ph type="dt" sz="half" idx="10"/>
          </p:nvPr>
        </p:nvSpPr>
        <p:spPr/>
        <p:txBody>
          <a:bodyPr/>
          <a:lstStyle/>
          <a:p>
            <a:fld id="{8F97F932-D99A-4087-BFB1-EA42FAFC8D2C}" type="datetime1">
              <a:rPr lang="en-US" smtClean="0"/>
              <a:pPr/>
              <a:t>16-06-14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237106-F2ED-405E-BC33-CC3CF426205F}" type="slidenum">
              <a:rPr lang="en-US" smtClean="0"/>
              <a:pPr/>
              <a:t>‹#›</a:t>
            </a:fld>
            <a:endParaRPr lang="en-US"/>
          </a:p>
        </p:txBody>
      </p:sp>
      <p:sp>
        <p:nvSpPr>
          <p:cNvPr id="8" name="Content Placeholder 7"/>
          <p:cNvSpPr>
            <a:spLocks noGrp="1"/>
          </p:cNvSpPr>
          <p:nvPr>
            <p:ph sz="quarter" idx="13"/>
          </p:nvPr>
        </p:nvSpPr>
        <p:spPr>
          <a:xfrm>
            <a:off x="609600" y="1600200"/>
            <a:ext cx="7924800" cy="4114800"/>
          </a:xfrm>
        </p:spPr>
        <p:txBody>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 y="4962525"/>
            <a:ext cx="7885113" cy="1362075"/>
          </a:xfrm>
        </p:spPr>
        <p:txBody>
          <a:bodyPr anchor="t"/>
          <a:lstStyle>
            <a:lvl1pPr algn="l">
              <a:defRPr sz="3200" b="0" i="0" cap="all" baseline="0"/>
            </a:lvl1pPr>
          </a:lstStyle>
          <a:p>
            <a:r>
              <a:rPr lang="en-CA" smtClean="0"/>
              <a:t>Click to edit Master title style</a:t>
            </a:r>
            <a:endParaRPr lang="en-US" dirty="0"/>
          </a:p>
        </p:txBody>
      </p:sp>
      <p:sp>
        <p:nvSpPr>
          <p:cNvPr id="3" name="Text Placeholder 2"/>
          <p:cNvSpPr>
            <a:spLocks noGrp="1"/>
          </p:cNvSpPr>
          <p:nvPr>
            <p:ph type="body" idx="1"/>
          </p:nvPr>
        </p:nvSpPr>
        <p:spPr>
          <a:xfrm>
            <a:off x="609600" y="3462338"/>
            <a:ext cx="7885113" cy="1500187"/>
          </a:xfrm>
        </p:spPr>
        <p:txBody>
          <a:bodyPr anchor="b">
            <a:normAutofit/>
          </a:bodyPr>
          <a:lstStyle>
            <a:lvl1pPr marL="0" indent="0">
              <a:buNone/>
              <a:defRPr sz="17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CA" smtClean="0"/>
              <a:t>Click to edit Master text styles</a:t>
            </a:r>
          </a:p>
        </p:txBody>
      </p:sp>
      <p:sp>
        <p:nvSpPr>
          <p:cNvPr id="4" name="Date Placeholder 3"/>
          <p:cNvSpPr>
            <a:spLocks noGrp="1"/>
          </p:cNvSpPr>
          <p:nvPr>
            <p:ph type="dt" sz="half" idx="10"/>
          </p:nvPr>
        </p:nvSpPr>
        <p:spPr/>
        <p:txBody>
          <a:bodyPr/>
          <a:lstStyle/>
          <a:p>
            <a:fld id="{79C96367-2F2B-4F6E-ACF4-15FA13738E10}" type="datetime1">
              <a:rPr lang="en-US" smtClean="0"/>
              <a:pPr/>
              <a:t>16-06-14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1523C92-45F4-4C30-810D-4886C1BA696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1" name="Content Placeholder 10"/>
          <p:cNvSpPr>
            <a:spLocks noGrp="1"/>
          </p:cNvSpPr>
          <p:nvPr>
            <p:ph sz="quarter" idx="13"/>
          </p:nvPr>
        </p:nvSpPr>
        <p:spPr>
          <a:xfrm>
            <a:off x="609600" y="1600200"/>
            <a:ext cx="3733800" cy="4114800"/>
          </a:xfrm>
        </p:spPr>
        <p:txBody>
          <a:bodyPr/>
          <a:lstStyle>
            <a:lvl5pPr>
              <a:defRPr/>
            </a:lvl5pPr>
            <a:lvl6pPr>
              <a:buClr>
                <a:schemeClr val="tx2"/>
              </a:buClr>
              <a:buFont typeface="Arial" pitchFamily="34" charset="0"/>
              <a:buChar char="•"/>
              <a:defRPr/>
            </a:lvl6pPr>
            <a:lvl7pPr>
              <a:buClr>
                <a:schemeClr val="tx2"/>
              </a:buClr>
              <a:buFont typeface="Arial" pitchFamily="34" charset="0"/>
              <a:buChar char="•"/>
              <a:defRPr/>
            </a:lvl7pPr>
            <a:lvl8pPr>
              <a:buClr>
                <a:schemeClr val="tx2"/>
              </a:buClr>
              <a:buFont typeface="Arial" pitchFamily="34" charset="0"/>
              <a:buChar char="•"/>
              <a:defRPr/>
            </a:lvl8pPr>
            <a:lvl9pPr>
              <a:buClr>
                <a:schemeClr val="tx2"/>
              </a:buClr>
              <a:buFont typeface="Arial" pitchFamily="34" charset="0"/>
              <a:buChar char="•"/>
              <a:defRPr/>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dirty="0" smtClean="0"/>
          </a:p>
        </p:txBody>
      </p:sp>
      <p:sp>
        <p:nvSpPr>
          <p:cNvPr id="13" name="Content Placeholder 12"/>
          <p:cNvSpPr>
            <a:spLocks noGrp="1"/>
          </p:cNvSpPr>
          <p:nvPr>
            <p:ph sz="quarter" idx="14"/>
          </p:nvPr>
        </p:nvSpPr>
        <p:spPr>
          <a:xfrm>
            <a:off x="4800600" y="1600200"/>
            <a:ext cx="3733800" cy="41148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dirty="0" smtClean="0"/>
          </a:p>
        </p:txBody>
      </p:sp>
      <p:sp>
        <p:nvSpPr>
          <p:cNvPr id="2" name="Title 1"/>
          <p:cNvSpPr>
            <a:spLocks noGrp="1"/>
          </p:cNvSpPr>
          <p:nvPr>
            <p:ph type="title"/>
          </p:nvPr>
        </p:nvSpPr>
        <p:spPr>
          <a:xfrm>
            <a:off x="609600" y="274638"/>
            <a:ext cx="7924800" cy="1143000"/>
          </a:xfrm>
        </p:spPr>
        <p:txBody>
          <a:bodyPr/>
          <a:lstStyle/>
          <a:p>
            <a:r>
              <a:rPr lang="en-CA" smtClean="0"/>
              <a:t>Click to edit Master title style</a:t>
            </a:r>
            <a:endParaRPr lang="en-US" dirty="0"/>
          </a:p>
        </p:txBody>
      </p:sp>
      <p:sp>
        <p:nvSpPr>
          <p:cNvPr id="5" name="Date Placeholder 4"/>
          <p:cNvSpPr>
            <a:spLocks noGrp="1"/>
          </p:cNvSpPr>
          <p:nvPr>
            <p:ph type="dt" sz="half" idx="10"/>
          </p:nvPr>
        </p:nvSpPr>
        <p:spPr/>
        <p:txBody>
          <a:bodyPr/>
          <a:lstStyle/>
          <a:p>
            <a:fld id="{8FB3498D-21C7-408B-8EF5-5B55DEF0BFD5}" type="datetime1">
              <a:rPr lang="en-US" smtClean="0"/>
              <a:pPr/>
              <a:t>16-06-14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237106-F2ED-405E-BC33-CC3CF426205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3" name="Content Placeholder 12"/>
          <p:cNvSpPr>
            <a:spLocks noGrp="1"/>
          </p:cNvSpPr>
          <p:nvPr>
            <p:ph sz="quarter" idx="14"/>
          </p:nvPr>
        </p:nvSpPr>
        <p:spPr>
          <a:xfrm>
            <a:off x="4800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dirty="0" smtClean="0"/>
          </a:p>
        </p:txBody>
      </p:sp>
      <p:sp>
        <p:nvSpPr>
          <p:cNvPr id="11" name="Content Placeholder 10"/>
          <p:cNvSpPr>
            <a:spLocks noGrp="1"/>
          </p:cNvSpPr>
          <p:nvPr>
            <p:ph sz="quarter" idx="13"/>
          </p:nvPr>
        </p:nvSpPr>
        <p:spPr>
          <a:xfrm>
            <a:off x="609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dirty="0" smtClean="0"/>
          </a:p>
        </p:txBody>
      </p:sp>
      <p:sp>
        <p:nvSpPr>
          <p:cNvPr id="2" name="Title 1"/>
          <p:cNvSpPr>
            <a:spLocks noGrp="1"/>
          </p:cNvSpPr>
          <p:nvPr>
            <p:ph type="title"/>
          </p:nvPr>
        </p:nvSpPr>
        <p:spPr>
          <a:xfrm>
            <a:off x="609600" y="274638"/>
            <a:ext cx="7924800" cy="1143000"/>
          </a:xfrm>
        </p:spPr>
        <p:txBody>
          <a:bodyPr/>
          <a:lstStyle>
            <a:lvl1pPr>
              <a:defRPr/>
            </a:lvl1pPr>
          </a:lstStyle>
          <a:p>
            <a:r>
              <a:rPr lang="en-CA" smtClean="0"/>
              <a:t>Click to edit Master title style</a:t>
            </a:r>
            <a:endParaRPr lang="en-US" dirty="0"/>
          </a:p>
        </p:txBody>
      </p:sp>
      <p:sp>
        <p:nvSpPr>
          <p:cNvPr id="3" name="Text Placeholder 2"/>
          <p:cNvSpPr>
            <a:spLocks noGrp="1"/>
          </p:cNvSpPr>
          <p:nvPr>
            <p:ph type="body" idx="1"/>
          </p:nvPr>
        </p:nvSpPr>
        <p:spPr>
          <a:xfrm>
            <a:off x="609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smtClean="0"/>
              <a:t>Click to edit Master text styles</a:t>
            </a:r>
          </a:p>
        </p:txBody>
      </p:sp>
      <p:sp>
        <p:nvSpPr>
          <p:cNvPr id="5" name="Text Placeholder 4"/>
          <p:cNvSpPr>
            <a:spLocks noGrp="1"/>
          </p:cNvSpPr>
          <p:nvPr>
            <p:ph type="body" sz="quarter" idx="3"/>
          </p:nvPr>
        </p:nvSpPr>
        <p:spPr>
          <a:xfrm>
            <a:off x="4800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smtClean="0"/>
              <a:t>Click to edit Master text styles</a:t>
            </a:r>
          </a:p>
        </p:txBody>
      </p:sp>
      <p:sp>
        <p:nvSpPr>
          <p:cNvPr id="7" name="Date Placeholder 6"/>
          <p:cNvSpPr>
            <a:spLocks noGrp="1"/>
          </p:cNvSpPr>
          <p:nvPr>
            <p:ph type="dt" sz="half" idx="10"/>
          </p:nvPr>
        </p:nvSpPr>
        <p:spPr/>
        <p:txBody>
          <a:bodyPr/>
          <a:lstStyle/>
          <a:p>
            <a:fld id="{84DB246E-8FD1-42FF-94A4-E4133095C37A}" type="datetime1">
              <a:rPr lang="en-US" smtClean="0"/>
              <a:pPr/>
              <a:t>16-06-14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8237106-F2ED-405E-BC33-CC3CF426205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CA" smtClean="0"/>
              <a:t>Click to edit Master title style</a:t>
            </a:r>
            <a:endParaRPr lang="en-US" dirty="0"/>
          </a:p>
        </p:txBody>
      </p:sp>
      <p:sp>
        <p:nvSpPr>
          <p:cNvPr id="3" name="Date Placeholder 2"/>
          <p:cNvSpPr>
            <a:spLocks noGrp="1"/>
          </p:cNvSpPr>
          <p:nvPr>
            <p:ph type="dt" sz="half" idx="10"/>
          </p:nvPr>
        </p:nvSpPr>
        <p:spPr/>
        <p:txBody>
          <a:bodyPr/>
          <a:lstStyle/>
          <a:p>
            <a:fld id="{A93939D4-B818-4372-B1EE-7CB6D5BBC74A}" type="datetime1">
              <a:rPr lang="en-US" smtClean="0"/>
              <a:pPr/>
              <a:t>16-06-14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8237106-F2ED-405E-BC33-CC3CF426205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35E438-4D0D-4834-B658-A90420491D98}" type="datetime1">
              <a:rPr lang="en-US" smtClean="0"/>
              <a:pPr/>
              <a:t>16-06-14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8237106-F2ED-405E-BC33-CC3CF426205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Content Placeholder 8"/>
          <p:cNvSpPr>
            <a:spLocks noGrp="1"/>
          </p:cNvSpPr>
          <p:nvPr>
            <p:ph sz="quarter" idx="13"/>
          </p:nvPr>
        </p:nvSpPr>
        <p:spPr>
          <a:xfrm>
            <a:off x="3962400" y="1447800"/>
            <a:ext cx="4648200" cy="4267200"/>
          </a:xfrm>
        </p:spPr>
        <p:txBody>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dirty="0"/>
          </a:p>
        </p:txBody>
      </p:sp>
      <p:sp>
        <p:nvSpPr>
          <p:cNvPr id="2" name="Title 1"/>
          <p:cNvSpPr>
            <a:spLocks noGrp="1"/>
          </p:cNvSpPr>
          <p:nvPr>
            <p:ph type="title"/>
          </p:nvPr>
        </p:nvSpPr>
        <p:spPr>
          <a:xfrm>
            <a:off x="612648" y="1447800"/>
            <a:ext cx="2971800" cy="1097280"/>
          </a:xfrm>
        </p:spPr>
        <p:txBody>
          <a:bodyPr anchor="b"/>
          <a:lstStyle>
            <a:lvl1pPr algn="l">
              <a:defRPr sz="1800" b="0" i="0" cap="none" baseline="0">
                <a:solidFill>
                  <a:schemeClr val="tx2"/>
                </a:solidFill>
              </a:defRPr>
            </a:lvl1pPr>
          </a:lstStyle>
          <a:p>
            <a:r>
              <a:rPr lang="en-CA" smtClean="0"/>
              <a:t>Click to edit Master title style</a:t>
            </a:r>
            <a:endParaRPr lang="en-US" dirty="0"/>
          </a:p>
        </p:txBody>
      </p:sp>
      <p:sp>
        <p:nvSpPr>
          <p:cNvPr id="4" name="Text Placeholder 3"/>
          <p:cNvSpPr>
            <a:spLocks noGrp="1"/>
          </p:cNvSpPr>
          <p:nvPr>
            <p:ph type="body" sz="half" idx="2"/>
          </p:nvPr>
        </p:nvSpPr>
        <p:spPr>
          <a:xfrm>
            <a:off x="612648" y="2547891"/>
            <a:ext cx="2971800" cy="3167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smtClean="0"/>
              <a:t>Click to edit Master text styles</a:t>
            </a:r>
          </a:p>
        </p:txBody>
      </p:sp>
      <p:sp>
        <p:nvSpPr>
          <p:cNvPr id="5" name="Date Placeholder 4"/>
          <p:cNvSpPr>
            <a:spLocks noGrp="1"/>
          </p:cNvSpPr>
          <p:nvPr>
            <p:ph type="dt" sz="half" idx="10"/>
          </p:nvPr>
        </p:nvSpPr>
        <p:spPr/>
        <p:txBody>
          <a:bodyPr/>
          <a:lstStyle/>
          <a:p>
            <a:fld id="{76F8ADFA-7142-4015-85E6-1712F15FA709}" type="datetime1">
              <a:rPr lang="en-US" smtClean="0"/>
              <a:pPr/>
              <a:t>16-06-14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8237106-F2ED-405E-BC33-CC3CF426205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pic>
        <p:nvPicPr>
          <p:cNvPr id="11" name="Picture 10" descr="horizon.png"/>
          <p:cNvPicPr>
            <a:picLocks noChangeAspect="1"/>
          </p:cNvPicPr>
          <p:nvPr/>
        </p:nvPicPr>
        <p:blipFill>
          <a:blip r:embed="rId2" cstate="print"/>
          <a:stretch>
            <a:fillRect/>
          </a:stretch>
        </p:blipFill>
        <p:spPr>
          <a:xfrm>
            <a:off x="0" y="0"/>
            <a:ext cx="9144000" cy="6858000"/>
          </a:xfrm>
          <a:prstGeom prst="rect">
            <a:avLst/>
          </a:prstGeom>
        </p:spPr>
      </p:pic>
      <p:sp>
        <p:nvSpPr>
          <p:cNvPr id="2" name="Title 1"/>
          <p:cNvSpPr>
            <a:spLocks noGrp="1"/>
          </p:cNvSpPr>
          <p:nvPr>
            <p:ph type="title"/>
          </p:nvPr>
        </p:nvSpPr>
        <p:spPr>
          <a:xfrm>
            <a:off x="609600" y="1447800"/>
            <a:ext cx="2971800" cy="1097280"/>
          </a:xfrm>
        </p:spPr>
        <p:txBody>
          <a:bodyPr anchor="b"/>
          <a:lstStyle>
            <a:lvl1pPr algn="l">
              <a:defRPr sz="1800" b="0" i="0" cap="none" baseline="0">
                <a:solidFill>
                  <a:schemeClr val="tx2"/>
                </a:solidFill>
              </a:defRPr>
            </a:lvl1pPr>
          </a:lstStyle>
          <a:p>
            <a:r>
              <a:rPr lang="en-CA" smtClean="0"/>
              <a:t>Click to edit Master title style</a:t>
            </a:r>
            <a:endParaRPr lang="en-US" dirty="0"/>
          </a:p>
        </p:txBody>
      </p:sp>
      <p:sp>
        <p:nvSpPr>
          <p:cNvPr id="3" name="Picture Placeholder 2"/>
          <p:cNvSpPr>
            <a:spLocks noGrp="1"/>
          </p:cNvSpPr>
          <p:nvPr>
            <p:ph type="pic" idx="1"/>
          </p:nvPr>
        </p:nvSpPr>
        <p:spPr>
          <a:xfrm>
            <a:off x="4657344" y="1447800"/>
            <a:ext cx="3419856" cy="3474720"/>
          </a:xfrm>
          <a:custGeom>
            <a:avLst/>
            <a:gdLst>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74450 w 3419856"/>
              <a:gd name="connsiteY9" fmla="*/ 3429000 h 3429000"/>
              <a:gd name="connsiteX10" fmla="*/ 21806 w 3419856"/>
              <a:gd name="connsiteY10" fmla="*/ 3407194 h 3429000"/>
              <a:gd name="connsiteX11" fmla="*/ 0 w 3419856"/>
              <a:gd name="connsiteY11" fmla="*/ 3354550 h 3429000"/>
              <a:gd name="connsiteX12" fmla="*/ 0 w 3419856"/>
              <a:gd name="connsiteY12" fmla="*/ 74450 h 3429000"/>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21806 w 3419856"/>
              <a:gd name="connsiteY9" fmla="*/ 3407194 h 3429000"/>
              <a:gd name="connsiteX10" fmla="*/ 0 w 3419856"/>
              <a:gd name="connsiteY10" fmla="*/ 3354550 h 3429000"/>
              <a:gd name="connsiteX11" fmla="*/ 0 w 3419856"/>
              <a:gd name="connsiteY11" fmla="*/ 74450 h 3429000"/>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8026"/>
              <a:gd name="connsiteY0" fmla="*/ 74450 h 3910007"/>
              <a:gd name="connsiteX1" fmla="*/ 21806 w 3968026"/>
              <a:gd name="connsiteY1" fmla="*/ 21806 h 3910007"/>
              <a:gd name="connsiteX2" fmla="*/ 74450 w 3968026"/>
              <a:gd name="connsiteY2" fmla="*/ 0 h 3910007"/>
              <a:gd name="connsiteX3" fmla="*/ 3345406 w 3968026"/>
              <a:gd name="connsiteY3" fmla="*/ 0 h 3910007"/>
              <a:gd name="connsiteX4" fmla="*/ 3398050 w 3968026"/>
              <a:gd name="connsiteY4" fmla="*/ 21806 h 3910007"/>
              <a:gd name="connsiteX5" fmla="*/ 3419856 w 3968026"/>
              <a:gd name="connsiteY5" fmla="*/ 74450 h 3910007"/>
              <a:gd name="connsiteX6" fmla="*/ 3419856 w 3968026"/>
              <a:gd name="connsiteY6" fmla="*/ 3354550 h 3910007"/>
              <a:gd name="connsiteX7" fmla="*/ 3398050 w 3968026"/>
              <a:gd name="connsiteY7" fmla="*/ 3407194 h 3910007"/>
              <a:gd name="connsiteX8" fmla="*/ 0 w 3968026"/>
              <a:gd name="connsiteY8" fmla="*/ 3354550 h 3910007"/>
              <a:gd name="connsiteX9" fmla="*/ 0 w 3968026"/>
              <a:gd name="connsiteY9" fmla="*/ 74450 h 3910007"/>
              <a:gd name="connsiteX0" fmla="*/ 0 w 3419856"/>
              <a:gd name="connsiteY0" fmla="*/ 74450 h 3901233"/>
              <a:gd name="connsiteX1" fmla="*/ 21806 w 3419856"/>
              <a:gd name="connsiteY1" fmla="*/ 21806 h 3901233"/>
              <a:gd name="connsiteX2" fmla="*/ 74450 w 3419856"/>
              <a:gd name="connsiteY2" fmla="*/ 0 h 3901233"/>
              <a:gd name="connsiteX3" fmla="*/ 3345406 w 3419856"/>
              <a:gd name="connsiteY3" fmla="*/ 0 h 3901233"/>
              <a:gd name="connsiteX4" fmla="*/ 3398050 w 3419856"/>
              <a:gd name="connsiteY4" fmla="*/ 21806 h 3901233"/>
              <a:gd name="connsiteX5" fmla="*/ 3419856 w 3419856"/>
              <a:gd name="connsiteY5" fmla="*/ 74450 h 3901233"/>
              <a:gd name="connsiteX6" fmla="*/ 3419856 w 3419856"/>
              <a:gd name="connsiteY6" fmla="*/ 3354550 h 3901233"/>
              <a:gd name="connsiteX7" fmla="*/ 0 w 3419856"/>
              <a:gd name="connsiteY7" fmla="*/ 3354550 h 3901233"/>
              <a:gd name="connsiteX8" fmla="*/ 0 w 3419856"/>
              <a:gd name="connsiteY8" fmla="*/ 74450 h 3901233"/>
              <a:gd name="connsiteX0" fmla="*/ 0 w 3419856"/>
              <a:gd name="connsiteY0" fmla="*/ 74450 h 3354550"/>
              <a:gd name="connsiteX1" fmla="*/ 21806 w 3419856"/>
              <a:gd name="connsiteY1" fmla="*/ 21806 h 3354550"/>
              <a:gd name="connsiteX2" fmla="*/ 74450 w 3419856"/>
              <a:gd name="connsiteY2" fmla="*/ 0 h 3354550"/>
              <a:gd name="connsiteX3" fmla="*/ 3345406 w 3419856"/>
              <a:gd name="connsiteY3" fmla="*/ 0 h 3354550"/>
              <a:gd name="connsiteX4" fmla="*/ 3398050 w 3419856"/>
              <a:gd name="connsiteY4" fmla="*/ 21806 h 3354550"/>
              <a:gd name="connsiteX5" fmla="*/ 3419856 w 3419856"/>
              <a:gd name="connsiteY5" fmla="*/ 74450 h 3354550"/>
              <a:gd name="connsiteX6" fmla="*/ 3419856 w 3419856"/>
              <a:gd name="connsiteY6" fmla="*/ 3354550 h 3354550"/>
              <a:gd name="connsiteX7" fmla="*/ 0 w 3419856"/>
              <a:gd name="connsiteY7" fmla="*/ 3354550 h 3354550"/>
              <a:gd name="connsiteX8" fmla="*/ 0 w 3419856"/>
              <a:gd name="connsiteY8" fmla="*/ 74450 h 335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19856" h="3354550">
                <a:moveTo>
                  <a:pt x="0" y="74450"/>
                </a:moveTo>
                <a:cubicBezTo>
                  <a:pt x="0" y="54705"/>
                  <a:pt x="7844" y="35768"/>
                  <a:pt x="21806" y="21806"/>
                </a:cubicBezTo>
                <a:cubicBezTo>
                  <a:pt x="35768" y="7844"/>
                  <a:pt x="54705" y="0"/>
                  <a:pt x="74450" y="0"/>
                </a:cubicBezTo>
                <a:lnTo>
                  <a:pt x="3345406" y="0"/>
                </a:lnTo>
                <a:cubicBezTo>
                  <a:pt x="3365151" y="0"/>
                  <a:pt x="3384088" y="7844"/>
                  <a:pt x="3398050" y="21806"/>
                </a:cubicBezTo>
                <a:cubicBezTo>
                  <a:pt x="3412012" y="35768"/>
                  <a:pt x="3419856" y="54705"/>
                  <a:pt x="3419856" y="74450"/>
                </a:cubicBezTo>
                <a:lnTo>
                  <a:pt x="3419856" y="3354550"/>
                </a:lnTo>
                <a:lnTo>
                  <a:pt x="0" y="3354550"/>
                </a:lnTo>
                <a:lnTo>
                  <a:pt x="0" y="74450"/>
                </a:lnTo>
                <a:close/>
              </a:path>
            </a:pathLst>
          </a:custGeom>
        </p:spPr>
        <p:txBody>
          <a:bodyPr>
            <a:normAutofit/>
          </a:bodyPr>
          <a:lstStyle>
            <a:lvl1pPr marL="0" indent="0" algn="ctr">
              <a:buNone/>
              <a:defRPr sz="2000" baseline="0">
                <a:solidFill>
                  <a:schemeClr val="tx1">
                    <a:lumMod val="6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CA" smtClean="0"/>
              <a:t>Drag picture to placeholder or click icon to add</a:t>
            </a:r>
            <a:endParaRPr lang="en-US" dirty="0"/>
          </a:p>
        </p:txBody>
      </p:sp>
      <p:sp>
        <p:nvSpPr>
          <p:cNvPr id="4" name="Text Placeholder 3"/>
          <p:cNvSpPr>
            <a:spLocks noGrp="1"/>
          </p:cNvSpPr>
          <p:nvPr>
            <p:ph type="body" sz="half" idx="2"/>
          </p:nvPr>
        </p:nvSpPr>
        <p:spPr>
          <a:xfrm>
            <a:off x="609600" y="2547890"/>
            <a:ext cx="2971800" cy="2405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smtClean="0"/>
              <a:t>Click to edit Master text styles</a:t>
            </a:r>
          </a:p>
        </p:txBody>
      </p:sp>
      <p:sp>
        <p:nvSpPr>
          <p:cNvPr id="5" name="Date Placeholder 4"/>
          <p:cNvSpPr>
            <a:spLocks noGrp="1"/>
          </p:cNvSpPr>
          <p:nvPr>
            <p:ph type="dt" sz="half" idx="10"/>
          </p:nvPr>
        </p:nvSpPr>
        <p:spPr/>
        <p:txBody>
          <a:bodyPr/>
          <a:lstStyle/>
          <a:p>
            <a:fld id="{34A581E0-D653-4D78-A48F-41D80498BC7E}" type="datetime1">
              <a:rPr lang="en-US" smtClean="0"/>
              <a:pPr/>
              <a:t>16-06-14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237106-F2ED-405E-BC33-CC3CF426205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13" cstate="print"/>
          <a:stretch>
            <a:fillRect/>
          </a:stretch>
        </p:blipFill>
        <p:spPr>
          <a:xfrm>
            <a:off x="0" y="0"/>
            <a:ext cx="9144000" cy="6858000"/>
          </a:xfrm>
          <a:prstGeom prst="rect">
            <a:avLst/>
          </a:prstGeom>
        </p:spPr>
      </p:pic>
      <p:sp>
        <p:nvSpPr>
          <p:cNvPr id="2" name="Title Placeholder 1"/>
          <p:cNvSpPr>
            <a:spLocks noGrp="1"/>
          </p:cNvSpPr>
          <p:nvPr>
            <p:ph type="title"/>
          </p:nvPr>
        </p:nvSpPr>
        <p:spPr>
          <a:xfrm>
            <a:off x="609600" y="274638"/>
            <a:ext cx="7924800" cy="1143000"/>
          </a:xfrm>
          <a:prstGeom prst="rect">
            <a:avLst/>
          </a:prstGeom>
        </p:spPr>
        <p:txBody>
          <a:bodyPr vert="horz" lIns="91440" tIns="45720" rIns="91440" bIns="45720" rtlCol="0" anchor="b" anchorCtr="0">
            <a:noAutofit/>
          </a:bodyPr>
          <a:lstStyle/>
          <a:p>
            <a:r>
              <a:rPr lang="en-CA" smtClean="0"/>
              <a:t>Click to edit Master title style</a:t>
            </a:r>
            <a:endParaRPr lang="en-US" dirty="0"/>
          </a:p>
        </p:txBody>
      </p:sp>
      <p:sp>
        <p:nvSpPr>
          <p:cNvPr id="3" name="Text Placeholder 2"/>
          <p:cNvSpPr>
            <a:spLocks noGrp="1"/>
          </p:cNvSpPr>
          <p:nvPr>
            <p:ph type="body" idx="1"/>
          </p:nvPr>
        </p:nvSpPr>
        <p:spPr>
          <a:xfrm>
            <a:off x="609600" y="1600200"/>
            <a:ext cx="7924800" cy="4525963"/>
          </a:xfrm>
          <a:prstGeom prst="rect">
            <a:avLst/>
          </a:prstGeom>
        </p:spPr>
        <p:txBody>
          <a:bodyPr vert="horz" lIns="91440" tIns="45720" rIns="91440" bIns="45720" rtlCol="0">
            <a:normAutofit/>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dirty="0" smtClean="0"/>
          </a:p>
        </p:txBody>
      </p:sp>
      <p:sp>
        <p:nvSpPr>
          <p:cNvPr id="4" name="Date Placeholder 3"/>
          <p:cNvSpPr>
            <a:spLocks noGrp="1"/>
          </p:cNvSpPr>
          <p:nvPr>
            <p:ph type="dt" sz="half" idx="2"/>
          </p:nvPr>
        </p:nvSpPr>
        <p:spPr>
          <a:xfrm>
            <a:off x="5715000" y="6356350"/>
            <a:ext cx="1524000" cy="365125"/>
          </a:xfrm>
          <a:prstGeom prst="rect">
            <a:avLst/>
          </a:prstGeom>
        </p:spPr>
        <p:txBody>
          <a:bodyPr vert="horz" lIns="91440" tIns="45720" rIns="91440" bIns="45720" rtlCol="0" anchor="ctr"/>
          <a:lstStyle>
            <a:lvl1pPr algn="r">
              <a:defRPr sz="1000" strike="noStrike" spc="60" baseline="0">
                <a:solidFill>
                  <a:schemeClr val="tx1"/>
                </a:solidFill>
              </a:defRPr>
            </a:lvl1pPr>
          </a:lstStyle>
          <a:p>
            <a:fld id="{8B3AFFF1-9C47-49F0-AE12-AF188F3F4E82}" type="datetime1">
              <a:rPr lang="en-US" smtClean="0"/>
              <a:pPr/>
              <a:t>16-06-14</a:t>
            </a:fld>
            <a:endParaRPr lang="en-US" dirty="0"/>
          </a:p>
        </p:txBody>
      </p:sp>
      <p:sp>
        <p:nvSpPr>
          <p:cNvPr id="5" name="Footer Placeholder 4"/>
          <p:cNvSpPr>
            <a:spLocks noGrp="1"/>
          </p:cNvSpPr>
          <p:nvPr>
            <p:ph type="ftr" sz="quarter" idx="3"/>
          </p:nvPr>
        </p:nvSpPr>
        <p:spPr>
          <a:xfrm>
            <a:off x="609600" y="6356350"/>
            <a:ext cx="2895600" cy="365125"/>
          </a:xfrm>
          <a:prstGeom prst="rect">
            <a:avLst/>
          </a:prstGeom>
        </p:spPr>
        <p:txBody>
          <a:bodyPr vert="horz" lIns="91440" tIns="45720" rIns="91440" bIns="45720" rtlCol="0" anchor="ctr"/>
          <a:lstStyle>
            <a:lvl1pPr algn="l">
              <a:defRPr sz="1000" cap="all" spc="60" baseline="0">
                <a:solidFill>
                  <a:schemeClr val="tx1"/>
                </a:solidFill>
              </a:defRPr>
            </a:lvl1pPr>
          </a:lstStyle>
          <a:p>
            <a:endParaRPr lang="en-US" dirty="0"/>
          </a:p>
        </p:txBody>
      </p:sp>
      <p:sp>
        <p:nvSpPr>
          <p:cNvPr id="6" name="Slide Number Placeholder 5"/>
          <p:cNvSpPr>
            <a:spLocks noGrp="1"/>
          </p:cNvSpPr>
          <p:nvPr>
            <p:ph type="sldNum" sz="quarter" idx="4"/>
          </p:nvPr>
        </p:nvSpPr>
        <p:spPr>
          <a:xfrm>
            <a:off x="7543800" y="6356350"/>
            <a:ext cx="990600" cy="365125"/>
          </a:xfrm>
          <a:prstGeom prst="rect">
            <a:avLst/>
          </a:prstGeom>
        </p:spPr>
        <p:txBody>
          <a:bodyPr vert="horz" lIns="91440" tIns="45720" rIns="91440" bIns="45720" rtlCol="0" anchor="ctr"/>
          <a:lstStyle>
            <a:lvl1pPr algn="r">
              <a:defRPr sz="1100" baseline="0">
                <a:solidFill>
                  <a:schemeClr val="tx1"/>
                </a:solidFill>
              </a:defRPr>
            </a:lvl1pPr>
          </a:lstStyle>
          <a:p>
            <a:fld id="{38237106-F2ED-405E-BC33-CC3CF426205F}" type="slidenum">
              <a:rPr lang="en-US" smtClean="0"/>
              <a:pPr/>
              <a:t>‹#›</a:t>
            </a:fld>
            <a:endParaRPr lang="en-US" dirty="0"/>
          </a:p>
        </p:txBody>
      </p:sp>
    </p:spTree>
  </p:cSld>
  <p:clrMap bg1="dk1" tx1="lt1" bg2="dk2" tx2="lt2" accent1="accent1" accent2="accent2" accent3="accent3" accent4="accent4" accent5="accent5" accent6="accent6" hlink="hlink" folHlink="folHlink"/>
  <p:sldLayoutIdLst>
    <p:sldLayoutId id="2147484729" r:id="rId1"/>
    <p:sldLayoutId id="2147484730" r:id="rId2"/>
    <p:sldLayoutId id="2147484731" r:id="rId3"/>
    <p:sldLayoutId id="2147484732" r:id="rId4"/>
    <p:sldLayoutId id="2147484733" r:id="rId5"/>
    <p:sldLayoutId id="2147484734" r:id="rId6"/>
    <p:sldLayoutId id="2147484735" r:id="rId7"/>
    <p:sldLayoutId id="2147484736" r:id="rId8"/>
    <p:sldLayoutId id="2147484737" r:id="rId9"/>
    <p:sldLayoutId id="2147484738" r:id="rId10"/>
    <p:sldLayoutId id="2147484739" r:id="rId11"/>
  </p:sldLayoutIdLst>
  <p:hf sldNum="0" hdr="0" ftr="0" dt="0"/>
  <p:txStyles>
    <p:title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normAutofit/>
          </a:bodyPr>
          <a:lstStyle/>
          <a:p>
            <a:r>
              <a:rPr lang="en-US" sz="2800" dirty="0" smtClean="0">
                <a:latin typeface="Times New Roman"/>
                <a:cs typeface="Times New Roman"/>
              </a:rPr>
              <a:t>What is a sentence?</a:t>
            </a:r>
          </a:p>
          <a:p>
            <a:r>
              <a:rPr lang="en-US" sz="2800" dirty="0" smtClean="0">
                <a:latin typeface="Times New Roman"/>
                <a:cs typeface="Times New Roman"/>
              </a:rPr>
              <a:t>How to identify and fix run-ons and fragments</a:t>
            </a:r>
            <a:endParaRPr lang="en-US" sz="2800" dirty="0">
              <a:latin typeface="Times New Roman"/>
              <a:cs typeface="Times New Roman"/>
            </a:endParaRPr>
          </a:p>
        </p:txBody>
      </p:sp>
      <p:sp>
        <p:nvSpPr>
          <p:cNvPr id="3" name="Title 2"/>
          <p:cNvSpPr>
            <a:spLocks noGrp="1"/>
          </p:cNvSpPr>
          <p:nvPr>
            <p:ph type="ctrTitle"/>
          </p:nvPr>
        </p:nvSpPr>
        <p:spPr/>
        <p:txBody>
          <a:bodyPr/>
          <a:lstStyle/>
          <a:p>
            <a:r>
              <a:rPr lang="en-US" dirty="0" smtClean="0">
                <a:latin typeface="Times New Roman"/>
                <a:cs typeface="Times New Roman"/>
              </a:rPr>
              <a:t>Sentence fragments &amp; Run-ons</a:t>
            </a:r>
            <a:endParaRPr lang="en-US" dirty="0">
              <a:latin typeface="Times New Roman"/>
              <a:cs typeface="Times New Roman"/>
            </a:endParaRPr>
          </a:p>
        </p:txBody>
      </p:sp>
    </p:spTree>
    <p:extLst>
      <p:ext uri="{BB962C8B-B14F-4D97-AF65-F5344CB8AC3E}">
        <p14:creationId xmlns:p14="http://schemas.microsoft.com/office/powerpoint/2010/main" val="29223208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900" dirty="0" smtClean="0">
                <a:latin typeface="Times New Roman"/>
                <a:cs typeface="Times New Roman"/>
              </a:rPr>
              <a:t>subordinators &amp; dependent Clauses</a:t>
            </a:r>
            <a:endParaRPr lang="en-US" sz="2900" dirty="0">
              <a:latin typeface="Times New Roman"/>
              <a:cs typeface="Times New Roman"/>
            </a:endParaRPr>
          </a:p>
        </p:txBody>
      </p:sp>
      <p:sp>
        <p:nvSpPr>
          <p:cNvPr id="3" name="Content Placeholder 2"/>
          <p:cNvSpPr>
            <a:spLocks noGrp="1"/>
          </p:cNvSpPr>
          <p:nvPr>
            <p:ph sz="quarter" idx="13"/>
          </p:nvPr>
        </p:nvSpPr>
        <p:spPr/>
        <p:txBody>
          <a:bodyPr/>
          <a:lstStyle/>
          <a:p>
            <a:pPr marL="0" indent="0">
              <a:buNone/>
            </a:pPr>
            <a:r>
              <a:rPr lang="en-US" dirty="0">
                <a:latin typeface="Times New Roman"/>
                <a:cs typeface="Times New Roman"/>
              </a:rPr>
              <a:t>Third, you need to know that the subordinator (and the whole dependent clause) doesn’t have to be at the beginning of the sentence. The dependent clause and the independent clause can switch places, but the whole clause moves as one big chunk. Look at how these clauses switched places in the sentence</a:t>
            </a:r>
            <a:r>
              <a:rPr lang="en-US" dirty="0" smtClean="0">
                <a:latin typeface="Times New Roman"/>
                <a:cs typeface="Times New Roman"/>
              </a:rPr>
              <a:t>:</a:t>
            </a:r>
          </a:p>
          <a:p>
            <a:pPr marL="0" indent="0">
              <a:buNone/>
            </a:pPr>
            <a:endParaRPr lang="en-US" dirty="0">
              <a:latin typeface="Times New Roman"/>
              <a:cs typeface="Times New Roman"/>
            </a:endParaRPr>
          </a:p>
          <a:p>
            <a:pPr marL="0" indent="0" algn="ctr">
              <a:buNone/>
            </a:pPr>
            <a:r>
              <a:rPr lang="en-US" i="1" dirty="0">
                <a:latin typeface="Times New Roman"/>
                <a:cs typeface="Times New Roman"/>
              </a:rPr>
              <a:t>Because his car was in the shop,</a:t>
            </a:r>
            <a:endParaRPr lang="en-US" dirty="0">
              <a:latin typeface="Times New Roman"/>
              <a:cs typeface="Times New Roman"/>
            </a:endParaRPr>
          </a:p>
          <a:p>
            <a:pPr marL="0" indent="0" algn="ctr">
              <a:buNone/>
            </a:pPr>
            <a:r>
              <a:rPr lang="en-US" dirty="0" smtClean="0">
                <a:latin typeface="Times New Roman"/>
                <a:cs typeface="Times New Roman"/>
              </a:rPr>
              <a:t>John </a:t>
            </a:r>
            <a:r>
              <a:rPr lang="en-US" dirty="0">
                <a:latin typeface="Times New Roman"/>
                <a:cs typeface="Times New Roman"/>
              </a:rPr>
              <a:t>took the bus</a:t>
            </a:r>
            <a:r>
              <a:rPr lang="en-US" dirty="0" smtClean="0">
                <a:latin typeface="Times New Roman"/>
                <a:cs typeface="Times New Roman"/>
              </a:rPr>
              <a:t>.</a:t>
            </a:r>
            <a:r>
              <a:rPr lang="en-US" dirty="0">
                <a:latin typeface="Times New Roman"/>
                <a:cs typeface="Times New Roman"/>
              </a:rPr>
              <a:t>	</a:t>
            </a:r>
            <a:endParaRPr lang="en-US" dirty="0" smtClean="0">
              <a:latin typeface="Times New Roman"/>
              <a:cs typeface="Times New Roman"/>
            </a:endParaRPr>
          </a:p>
          <a:p>
            <a:pPr marL="0" indent="0" algn="ctr">
              <a:buNone/>
            </a:pPr>
            <a:r>
              <a:rPr lang="en-US" dirty="0" smtClean="0">
                <a:latin typeface="Times New Roman"/>
                <a:cs typeface="Times New Roman"/>
              </a:rPr>
              <a:t>John </a:t>
            </a:r>
            <a:r>
              <a:rPr lang="en-US" dirty="0">
                <a:latin typeface="Times New Roman"/>
                <a:cs typeface="Times New Roman"/>
              </a:rPr>
              <a:t>took the bus</a:t>
            </a:r>
          </a:p>
          <a:p>
            <a:pPr marL="0" indent="0" algn="ctr">
              <a:buNone/>
            </a:pPr>
            <a:r>
              <a:rPr lang="en-US" i="1" dirty="0">
                <a:latin typeface="Times New Roman"/>
                <a:cs typeface="Times New Roman"/>
              </a:rPr>
              <a:t>because his car was in the shop.</a:t>
            </a:r>
            <a:endParaRPr lang="en-US" dirty="0">
              <a:latin typeface="Times New Roman"/>
              <a:cs typeface="Times New Roman"/>
            </a:endParaRPr>
          </a:p>
        </p:txBody>
      </p:sp>
    </p:spTree>
    <p:extLst>
      <p:ext uri="{BB962C8B-B14F-4D97-AF65-F5344CB8AC3E}">
        <p14:creationId xmlns:p14="http://schemas.microsoft.com/office/powerpoint/2010/main" val="41878606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a:cs typeface="Times New Roman"/>
              </a:rPr>
              <a:t>Finding &amp; fixing</a:t>
            </a:r>
            <a:endParaRPr lang="en-US" dirty="0">
              <a:latin typeface="Times New Roman"/>
              <a:cs typeface="Times New Roman"/>
            </a:endParaRPr>
          </a:p>
        </p:txBody>
      </p:sp>
      <p:sp>
        <p:nvSpPr>
          <p:cNvPr id="3" name="Content Placeholder 2"/>
          <p:cNvSpPr>
            <a:spLocks noGrp="1"/>
          </p:cNvSpPr>
          <p:nvPr>
            <p:ph sz="quarter" idx="13"/>
          </p:nvPr>
        </p:nvSpPr>
        <p:spPr/>
        <p:txBody>
          <a:bodyPr>
            <a:normAutofit lnSpcReduction="10000"/>
          </a:bodyPr>
          <a:lstStyle/>
          <a:p>
            <a:pPr marL="0" indent="0">
              <a:buNone/>
            </a:pPr>
            <a:r>
              <a:rPr lang="en-US" dirty="0">
                <a:latin typeface="Times New Roman"/>
                <a:cs typeface="Times New Roman"/>
              </a:rPr>
              <a:t>Finally, you need to know that every dependent clause needs to be attached to an independent clause (remember, the independent clause can stand on its own).</a:t>
            </a:r>
          </a:p>
          <a:p>
            <a:pPr marL="0" indent="0">
              <a:buNone/>
            </a:pPr>
            <a:r>
              <a:rPr lang="en-US" b="1" dirty="0">
                <a:latin typeface="Times New Roman"/>
                <a:cs typeface="Times New Roman"/>
              </a:rPr>
              <a:t>How do you find and fix your fragments?</a:t>
            </a:r>
            <a:r>
              <a:rPr lang="en-US" dirty="0">
                <a:latin typeface="Times New Roman"/>
                <a:cs typeface="Times New Roman"/>
              </a:rPr>
              <a:t> Remember the basics: subject, verb, and complete thought. If you can recognize those things, you’re halfway there. Then, scan your sentences for subordinating conjunctions. </a:t>
            </a:r>
            <a:endParaRPr lang="en-US" dirty="0" smtClean="0">
              <a:latin typeface="Times New Roman"/>
              <a:cs typeface="Times New Roman"/>
            </a:endParaRPr>
          </a:p>
          <a:p>
            <a:pPr marL="0" indent="0">
              <a:buNone/>
            </a:pPr>
            <a:r>
              <a:rPr lang="en-US" dirty="0" smtClean="0">
                <a:latin typeface="Times New Roman"/>
                <a:cs typeface="Times New Roman"/>
              </a:rPr>
              <a:t>If </a:t>
            </a:r>
            <a:r>
              <a:rPr lang="en-US" dirty="0">
                <a:latin typeface="Times New Roman"/>
                <a:cs typeface="Times New Roman"/>
              </a:rPr>
              <a:t>you find one, first identify the whole chunk of the dependent clause (the subject and verb that go with the subordinator), and then make sure they’re attached to an independent clause.</a:t>
            </a:r>
          </a:p>
          <a:p>
            <a:r>
              <a:rPr lang="en-US" sz="2400" dirty="0" smtClean="0">
                <a:latin typeface="Times New Roman"/>
                <a:cs typeface="Times New Roman"/>
              </a:rPr>
              <a:t>John </a:t>
            </a:r>
            <a:r>
              <a:rPr lang="en-US" sz="2400" dirty="0">
                <a:latin typeface="Times New Roman"/>
                <a:cs typeface="Times New Roman"/>
              </a:rPr>
              <a:t>took the bus. (independent clause) Because his car was in the shop. (Dependent clause all by itself. Uh oh! Fragment!</a:t>
            </a:r>
            <a:r>
              <a:rPr lang="en-US" sz="2400" dirty="0" smtClean="0">
                <a:latin typeface="Times New Roman"/>
                <a:cs typeface="Times New Roman"/>
              </a:rPr>
              <a:t>)</a:t>
            </a:r>
            <a:endParaRPr lang="en-US" sz="2400" dirty="0">
              <a:latin typeface="Times New Roman"/>
              <a:cs typeface="Times New Roman"/>
            </a:endParaRPr>
          </a:p>
          <a:p>
            <a:r>
              <a:rPr lang="en-US" sz="2400" dirty="0" smtClean="0">
                <a:latin typeface="Times New Roman"/>
                <a:cs typeface="Times New Roman"/>
              </a:rPr>
              <a:t>John </a:t>
            </a:r>
            <a:r>
              <a:rPr lang="en-US" sz="2400" dirty="0">
                <a:latin typeface="Times New Roman"/>
                <a:cs typeface="Times New Roman"/>
              </a:rPr>
              <a:t>took the bus because his car was in the shop.</a:t>
            </a:r>
          </a:p>
        </p:txBody>
      </p:sp>
    </p:spTree>
    <p:extLst>
      <p:ext uri="{BB962C8B-B14F-4D97-AF65-F5344CB8AC3E}">
        <p14:creationId xmlns:p14="http://schemas.microsoft.com/office/powerpoint/2010/main" val="38884362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a:cs typeface="Times New Roman"/>
              </a:rPr>
              <a:t>Run-on sentences</a:t>
            </a:r>
            <a:endParaRPr lang="en-US" dirty="0">
              <a:latin typeface="Times New Roman"/>
              <a:cs typeface="Times New Roman"/>
            </a:endParaRPr>
          </a:p>
        </p:txBody>
      </p:sp>
      <p:sp>
        <p:nvSpPr>
          <p:cNvPr id="3" name="Content Placeholder 2"/>
          <p:cNvSpPr>
            <a:spLocks noGrp="1"/>
          </p:cNvSpPr>
          <p:nvPr>
            <p:ph sz="quarter" idx="13"/>
          </p:nvPr>
        </p:nvSpPr>
        <p:spPr/>
        <p:txBody>
          <a:bodyPr>
            <a:normAutofit/>
          </a:bodyPr>
          <a:lstStyle/>
          <a:p>
            <a:pPr marL="0" indent="0">
              <a:buNone/>
            </a:pPr>
            <a:r>
              <a:rPr lang="en-US" sz="2000" dirty="0">
                <a:latin typeface="Times New Roman"/>
                <a:cs typeface="Times New Roman"/>
              </a:rPr>
              <a:t>These are also called fused sentences. You are making a run-on when you put two complete sentences (a subject and its predicate and another subject and its predicate) together in one sentence without separating them properly. Here’s an example of a run-on:</a:t>
            </a:r>
          </a:p>
          <a:p>
            <a:pPr marL="0" indent="0">
              <a:buNone/>
            </a:pPr>
            <a:endParaRPr lang="en-US" sz="2000" i="1" dirty="0">
              <a:latin typeface="Times New Roman"/>
              <a:cs typeface="Times New Roman"/>
            </a:endParaRPr>
          </a:p>
          <a:p>
            <a:r>
              <a:rPr lang="en-US" sz="2000" dirty="0" smtClean="0">
                <a:latin typeface="Times New Roman"/>
                <a:cs typeface="Times New Roman"/>
              </a:rPr>
              <a:t>Jane speaks her mind and asserts herself repeatedly, she is also able to control and manipulate Rochester. </a:t>
            </a:r>
            <a:r>
              <a:rPr lang="en-US" sz="2000" dirty="0">
                <a:latin typeface="Times New Roman"/>
                <a:cs typeface="Times New Roman"/>
              </a:rPr>
              <a:t> </a:t>
            </a:r>
          </a:p>
          <a:p>
            <a:pPr marL="0" indent="0">
              <a:buNone/>
            </a:pPr>
            <a:r>
              <a:rPr lang="en-US" sz="2000" dirty="0">
                <a:latin typeface="Times New Roman"/>
                <a:cs typeface="Times New Roman"/>
              </a:rPr>
              <a:t>This one sentence actually contains two complete sentences. But in the rush to get that idea out, </a:t>
            </a:r>
            <a:r>
              <a:rPr lang="en-US" sz="2000" dirty="0" smtClean="0">
                <a:latin typeface="Times New Roman"/>
                <a:cs typeface="Times New Roman"/>
              </a:rPr>
              <a:t>it emerged as </a:t>
            </a:r>
            <a:r>
              <a:rPr lang="en-US" sz="2000" dirty="0">
                <a:latin typeface="Times New Roman"/>
                <a:cs typeface="Times New Roman"/>
              </a:rPr>
              <a:t>one incorrect sentence.</a:t>
            </a:r>
          </a:p>
        </p:txBody>
      </p:sp>
    </p:spTree>
    <p:extLst>
      <p:ext uri="{BB962C8B-B14F-4D97-AF65-F5344CB8AC3E}">
        <p14:creationId xmlns:p14="http://schemas.microsoft.com/office/powerpoint/2010/main" val="41007913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a:cs typeface="Times New Roman"/>
              </a:rPr>
              <a:t>Fixing run-on sentences</a:t>
            </a:r>
            <a:endParaRPr lang="en-US" dirty="0">
              <a:latin typeface="Times New Roman"/>
              <a:cs typeface="Times New Roman"/>
            </a:endParaRPr>
          </a:p>
        </p:txBody>
      </p:sp>
      <p:sp>
        <p:nvSpPr>
          <p:cNvPr id="3" name="Content Placeholder 2"/>
          <p:cNvSpPr>
            <a:spLocks noGrp="1"/>
          </p:cNvSpPr>
          <p:nvPr>
            <p:ph sz="quarter" idx="13"/>
          </p:nvPr>
        </p:nvSpPr>
        <p:spPr>
          <a:xfrm>
            <a:off x="609600" y="1865745"/>
            <a:ext cx="7924800" cy="2787073"/>
          </a:xfrm>
        </p:spPr>
        <p:txBody>
          <a:bodyPr/>
          <a:lstStyle/>
          <a:p>
            <a:pPr marL="0" indent="0">
              <a:buNone/>
            </a:pPr>
            <a:r>
              <a:rPr lang="en-US" dirty="0">
                <a:latin typeface="Times New Roman"/>
                <a:cs typeface="Times New Roman"/>
              </a:rPr>
              <a:t>T</a:t>
            </a:r>
            <a:r>
              <a:rPr lang="en-US" dirty="0" smtClean="0">
                <a:latin typeface="Times New Roman"/>
                <a:cs typeface="Times New Roman"/>
              </a:rPr>
              <a:t>here </a:t>
            </a:r>
            <a:r>
              <a:rPr lang="en-US" dirty="0">
                <a:latin typeface="Times New Roman"/>
                <a:cs typeface="Times New Roman"/>
              </a:rPr>
              <a:t>are many ways to correct this run-on sentence.</a:t>
            </a:r>
          </a:p>
          <a:p>
            <a:pPr marL="0" indent="0">
              <a:buNone/>
            </a:pPr>
            <a:endParaRPr lang="en-US" dirty="0" smtClean="0">
              <a:latin typeface="Times New Roman"/>
              <a:cs typeface="Times New Roman"/>
            </a:endParaRPr>
          </a:p>
          <a:p>
            <a:pPr marL="0" indent="0">
              <a:buNone/>
            </a:pPr>
            <a:r>
              <a:rPr lang="en-US" dirty="0" smtClean="0">
                <a:latin typeface="Times New Roman"/>
                <a:cs typeface="Times New Roman"/>
              </a:rPr>
              <a:t>You </a:t>
            </a:r>
            <a:r>
              <a:rPr lang="en-US" dirty="0">
                <a:latin typeface="Times New Roman"/>
                <a:cs typeface="Times New Roman"/>
              </a:rPr>
              <a:t>could use a semicolon</a:t>
            </a:r>
            <a:r>
              <a:rPr lang="en-US" dirty="0" smtClean="0">
                <a:latin typeface="Times New Roman"/>
                <a:cs typeface="Times New Roman"/>
              </a:rPr>
              <a:t>:</a:t>
            </a:r>
          </a:p>
          <a:p>
            <a:pPr marL="0" indent="0">
              <a:buNone/>
            </a:pPr>
            <a:endParaRPr lang="en-US" dirty="0">
              <a:latin typeface="Times New Roman"/>
              <a:cs typeface="Times New Roman"/>
            </a:endParaRPr>
          </a:p>
          <a:p>
            <a:r>
              <a:rPr lang="en-US" sz="2000" dirty="0">
                <a:latin typeface="Times New Roman"/>
                <a:cs typeface="Times New Roman"/>
              </a:rPr>
              <a:t>Jane speaks her mind and asserts herself </a:t>
            </a:r>
            <a:r>
              <a:rPr lang="en-US" sz="2000" dirty="0" smtClean="0">
                <a:latin typeface="Times New Roman"/>
                <a:cs typeface="Times New Roman"/>
              </a:rPr>
              <a:t>repeatedly; </a:t>
            </a:r>
            <a:r>
              <a:rPr lang="en-US" sz="2000" dirty="0">
                <a:latin typeface="Times New Roman"/>
                <a:cs typeface="Times New Roman"/>
              </a:rPr>
              <a:t>she is also able to control and manipulate Rochester. </a:t>
            </a:r>
          </a:p>
        </p:txBody>
      </p:sp>
    </p:spTree>
    <p:extLst>
      <p:ext uri="{BB962C8B-B14F-4D97-AF65-F5344CB8AC3E}">
        <p14:creationId xmlns:p14="http://schemas.microsoft.com/office/powerpoint/2010/main" val="29056421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a:cs typeface="Times New Roman"/>
              </a:rPr>
              <a:t>Fixing run-on sentences</a:t>
            </a:r>
            <a:endParaRPr lang="en-US" dirty="0"/>
          </a:p>
        </p:txBody>
      </p:sp>
      <p:sp>
        <p:nvSpPr>
          <p:cNvPr id="3" name="Content Placeholder 2"/>
          <p:cNvSpPr>
            <a:spLocks noGrp="1"/>
          </p:cNvSpPr>
          <p:nvPr>
            <p:ph sz="quarter" idx="13"/>
          </p:nvPr>
        </p:nvSpPr>
        <p:spPr>
          <a:xfrm>
            <a:off x="609600" y="1812635"/>
            <a:ext cx="7924800" cy="3567545"/>
          </a:xfrm>
        </p:spPr>
        <p:txBody>
          <a:bodyPr/>
          <a:lstStyle/>
          <a:p>
            <a:pPr marL="0" indent="0">
              <a:buNone/>
            </a:pPr>
            <a:endParaRPr lang="en-US" dirty="0" smtClean="0">
              <a:latin typeface="Times New Roman"/>
              <a:cs typeface="Times New Roman"/>
            </a:endParaRPr>
          </a:p>
          <a:p>
            <a:pPr marL="0" indent="0">
              <a:buNone/>
            </a:pPr>
            <a:r>
              <a:rPr lang="en-US" dirty="0" smtClean="0">
                <a:latin typeface="Times New Roman"/>
                <a:cs typeface="Times New Roman"/>
              </a:rPr>
              <a:t>Find the logical relationship between the two parts: cause and effect? Or listing a series of verbs?</a:t>
            </a:r>
          </a:p>
          <a:p>
            <a:pPr marL="0" indent="0">
              <a:buNone/>
            </a:pPr>
            <a:endParaRPr lang="en-US" sz="2000" dirty="0">
              <a:latin typeface="Times New Roman"/>
              <a:cs typeface="Times New Roman"/>
            </a:endParaRPr>
          </a:p>
          <a:p>
            <a:r>
              <a:rPr lang="en-US" sz="2000" dirty="0">
                <a:solidFill>
                  <a:srgbClr val="FF0000"/>
                </a:solidFill>
                <a:latin typeface="Times New Roman"/>
                <a:cs typeface="Times New Roman"/>
              </a:rPr>
              <a:t>Jane speaks her mind and asserts herself repeatedly</a:t>
            </a:r>
            <a:r>
              <a:rPr lang="en-US" sz="2000" dirty="0" smtClean="0">
                <a:solidFill>
                  <a:srgbClr val="FF0000"/>
                </a:solidFill>
                <a:latin typeface="Times New Roman"/>
                <a:cs typeface="Times New Roman"/>
              </a:rPr>
              <a:t>, therefore </a:t>
            </a:r>
            <a:r>
              <a:rPr lang="en-US" sz="2000" dirty="0">
                <a:solidFill>
                  <a:srgbClr val="FF0000"/>
                </a:solidFill>
                <a:latin typeface="Times New Roman"/>
                <a:cs typeface="Times New Roman"/>
              </a:rPr>
              <a:t>she is </a:t>
            </a:r>
            <a:r>
              <a:rPr lang="en-US" sz="2000" dirty="0" smtClean="0">
                <a:solidFill>
                  <a:srgbClr val="FF0000"/>
                </a:solidFill>
                <a:latin typeface="Times New Roman"/>
                <a:cs typeface="Times New Roman"/>
              </a:rPr>
              <a:t>able </a:t>
            </a:r>
            <a:r>
              <a:rPr lang="en-US" sz="2000" dirty="0">
                <a:solidFill>
                  <a:srgbClr val="FF0000"/>
                </a:solidFill>
                <a:latin typeface="Times New Roman"/>
                <a:cs typeface="Times New Roman"/>
              </a:rPr>
              <a:t>to control and manipulate Rochester</a:t>
            </a:r>
            <a:r>
              <a:rPr lang="en-US" sz="2000" dirty="0" smtClean="0">
                <a:solidFill>
                  <a:srgbClr val="FF0000"/>
                </a:solidFill>
                <a:latin typeface="Times New Roman"/>
                <a:cs typeface="Times New Roman"/>
              </a:rPr>
              <a:t>. INCORRECT</a:t>
            </a:r>
            <a:endParaRPr lang="en-US" sz="2000" dirty="0" smtClean="0">
              <a:latin typeface="Times New Roman"/>
              <a:cs typeface="Times New Roman"/>
            </a:endParaRPr>
          </a:p>
          <a:p>
            <a:r>
              <a:rPr lang="en-US" sz="2000" dirty="0">
                <a:solidFill>
                  <a:srgbClr val="008000"/>
                </a:solidFill>
                <a:latin typeface="Times New Roman"/>
                <a:cs typeface="Times New Roman"/>
              </a:rPr>
              <a:t>Jane speaks her </a:t>
            </a:r>
            <a:r>
              <a:rPr lang="en-US" sz="2000" dirty="0" smtClean="0">
                <a:solidFill>
                  <a:srgbClr val="008000"/>
                </a:solidFill>
                <a:latin typeface="Times New Roman"/>
                <a:cs typeface="Times New Roman"/>
              </a:rPr>
              <a:t>mind, </a:t>
            </a:r>
            <a:r>
              <a:rPr lang="en-US" sz="2000" dirty="0">
                <a:solidFill>
                  <a:srgbClr val="008000"/>
                </a:solidFill>
                <a:latin typeface="Times New Roman"/>
                <a:cs typeface="Times New Roman"/>
              </a:rPr>
              <a:t>asserts herself </a:t>
            </a:r>
            <a:r>
              <a:rPr lang="en-US" sz="2000" dirty="0" smtClean="0">
                <a:solidFill>
                  <a:srgbClr val="008000"/>
                </a:solidFill>
                <a:latin typeface="Times New Roman"/>
                <a:cs typeface="Times New Roman"/>
              </a:rPr>
              <a:t>repeatedly and manipulates </a:t>
            </a:r>
            <a:r>
              <a:rPr lang="en-US" sz="2000" dirty="0">
                <a:solidFill>
                  <a:srgbClr val="008000"/>
                </a:solidFill>
                <a:latin typeface="Times New Roman"/>
                <a:cs typeface="Times New Roman"/>
              </a:rPr>
              <a:t>Rochester</a:t>
            </a:r>
            <a:r>
              <a:rPr lang="en-US" sz="2000" dirty="0" smtClean="0">
                <a:solidFill>
                  <a:srgbClr val="008000"/>
                </a:solidFill>
                <a:latin typeface="Times New Roman"/>
                <a:cs typeface="Times New Roman"/>
              </a:rPr>
              <a:t>. </a:t>
            </a:r>
            <a:endParaRPr lang="en-US" sz="2000" dirty="0" smtClean="0">
              <a:latin typeface="Times New Roman"/>
              <a:cs typeface="Times New Roman"/>
            </a:endParaRPr>
          </a:p>
        </p:txBody>
      </p:sp>
    </p:spTree>
    <p:extLst>
      <p:ext uri="{BB962C8B-B14F-4D97-AF65-F5344CB8AC3E}">
        <p14:creationId xmlns:p14="http://schemas.microsoft.com/office/powerpoint/2010/main" val="32704435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a:cs typeface="Times New Roman"/>
              </a:rPr>
              <a:t>Fixing run-on sentences</a:t>
            </a:r>
            <a:endParaRPr lang="en-US" dirty="0"/>
          </a:p>
        </p:txBody>
      </p:sp>
      <p:sp>
        <p:nvSpPr>
          <p:cNvPr id="3" name="Content Placeholder 2"/>
          <p:cNvSpPr>
            <a:spLocks noGrp="1"/>
          </p:cNvSpPr>
          <p:nvPr>
            <p:ph sz="quarter" idx="13"/>
          </p:nvPr>
        </p:nvSpPr>
        <p:spPr/>
        <p:txBody>
          <a:bodyPr/>
          <a:lstStyle/>
          <a:p>
            <a:pPr marL="0" indent="0">
              <a:buNone/>
            </a:pPr>
            <a:endParaRPr lang="en-US" dirty="0" smtClean="0">
              <a:latin typeface="Times New Roman"/>
              <a:cs typeface="Times New Roman"/>
            </a:endParaRPr>
          </a:p>
          <a:p>
            <a:pPr marL="0" indent="0">
              <a:buNone/>
            </a:pPr>
            <a:r>
              <a:rPr lang="en-US" dirty="0" smtClean="0">
                <a:latin typeface="Times New Roman"/>
                <a:cs typeface="Times New Roman"/>
              </a:rPr>
              <a:t>You </a:t>
            </a:r>
            <a:r>
              <a:rPr lang="en-US" dirty="0">
                <a:latin typeface="Times New Roman"/>
                <a:cs typeface="Times New Roman"/>
              </a:rPr>
              <a:t>could use a subordinating </a:t>
            </a:r>
            <a:r>
              <a:rPr lang="en-US" dirty="0" smtClean="0">
                <a:latin typeface="Times New Roman"/>
                <a:cs typeface="Times New Roman"/>
              </a:rPr>
              <a:t>conjunction:</a:t>
            </a:r>
          </a:p>
          <a:p>
            <a:pPr marL="0" indent="0">
              <a:buNone/>
            </a:pPr>
            <a:endParaRPr lang="en-US" dirty="0">
              <a:latin typeface="Times New Roman"/>
              <a:cs typeface="Times New Roman"/>
            </a:endParaRPr>
          </a:p>
          <a:p>
            <a:r>
              <a:rPr lang="en-US" sz="2000" dirty="0">
                <a:solidFill>
                  <a:srgbClr val="FF0000"/>
                </a:solidFill>
                <a:latin typeface="Times New Roman"/>
                <a:cs typeface="Times New Roman"/>
              </a:rPr>
              <a:t>Jane speaks her mind and asserts herself repeatedly, </a:t>
            </a:r>
            <a:r>
              <a:rPr lang="en-US" sz="2000" dirty="0" smtClean="0">
                <a:solidFill>
                  <a:srgbClr val="FF0000"/>
                </a:solidFill>
                <a:latin typeface="Times New Roman"/>
                <a:cs typeface="Times New Roman"/>
              </a:rPr>
              <a:t>she becomes independent and a sort of equality is reached with Rochester.</a:t>
            </a:r>
          </a:p>
          <a:p>
            <a:r>
              <a:rPr lang="en-US" sz="2000" dirty="0" smtClean="0">
                <a:solidFill>
                  <a:srgbClr val="008000"/>
                </a:solidFill>
                <a:latin typeface="Times New Roman"/>
                <a:cs typeface="Times New Roman"/>
              </a:rPr>
              <a:t>Because Jane speaks her mind and asserts herself repeatedly, she becomes independent and reaches a state of near equality with Rochester.</a:t>
            </a:r>
          </a:p>
        </p:txBody>
      </p:sp>
    </p:spTree>
    <p:extLst>
      <p:ext uri="{BB962C8B-B14F-4D97-AF65-F5344CB8AC3E}">
        <p14:creationId xmlns:p14="http://schemas.microsoft.com/office/powerpoint/2010/main" val="10465324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a:cs typeface="Times New Roman"/>
              </a:rPr>
              <a:t>Fixing run-on sentences</a:t>
            </a:r>
            <a:endParaRPr lang="en-US" dirty="0"/>
          </a:p>
        </p:txBody>
      </p:sp>
      <p:sp>
        <p:nvSpPr>
          <p:cNvPr id="3" name="Content Placeholder 2"/>
          <p:cNvSpPr>
            <a:spLocks noGrp="1"/>
          </p:cNvSpPr>
          <p:nvPr>
            <p:ph sz="quarter" idx="13"/>
          </p:nvPr>
        </p:nvSpPr>
        <p:spPr>
          <a:xfrm>
            <a:off x="609600" y="2262909"/>
            <a:ext cx="7924800" cy="2643908"/>
          </a:xfrm>
        </p:spPr>
        <p:txBody>
          <a:bodyPr/>
          <a:lstStyle/>
          <a:p>
            <a:pPr marL="0" indent="0">
              <a:buNone/>
            </a:pPr>
            <a:r>
              <a:rPr lang="en-US" dirty="0">
                <a:latin typeface="Times New Roman"/>
                <a:cs typeface="Times New Roman"/>
              </a:rPr>
              <a:t>You could make it into two separate sentences with a period in between</a:t>
            </a:r>
            <a:r>
              <a:rPr lang="en-US" dirty="0" smtClean="0">
                <a:latin typeface="Times New Roman"/>
                <a:cs typeface="Times New Roman"/>
              </a:rPr>
              <a:t>:</a:t>
            </a:r>
          </a:p>
          <a:p>
            <a:pPr marL="0" indent="0">
              <a:buNone/>
            </a:pPr>
            <a:endParaRPr lang="en-US" dirty="0">
              <a:latin typeface="Times New Roman"/>
              <a:cs typeface="Times New Roman"/>
            </a:endParaRPr>
          </a:p>
          <a:p>
            <a:r>
              <a:rPr lang="en-US" sz="2000" dirty="0">
                <a:latin typeface="Times New Roman"/>
                <a:cs typeface="Times New Roman"/>
              </a:rPr>
              <a:t>Jane speaks her mind and asserts herself </a:t>
            </a:r>
            <a:r>
              <a:rPr lang="en-US" sz="2000" dirty="0" smtClean="0">
                <a:latin typeface="Times New Roman"/>
                <a:cs typeface="Times New Roman"/>
              </a:rPr>
              <a:t>repeatedly. She </a:t>
            </a:r>
            <a:r>
              <a:rPr lang="en-US" sz="2000" dirty="0">
                <a:latin typeface="Times New Roman"/>
                <a:cs typeface="Times New Roman"/>
              </a:rPr>
              <a:t>is also able to control and manipulate Rochester. </a:t>
            </a:r>
          </a:p>
          <a:p>
            <a:pPr marL="0" indent="0">
              <a:buNone/>
            </a:pPr>
            <a:endParaRPr lang="en-US" dirty="0">
              <a:latin typeface="Times New Roman"/>
              <a:cs typeface="Times New Roman"/>
            </a:endParaRPr>
          </a:p>
        </p:txBody>
      </p:sp>
    </p:spTree>
    <p:extLst>
      <p:ext uri="{BB962C8B-B14F-4D97-AF65-F5344CB8AC3E}">
        <p14:creationId xmlns:p14="http://schemas.microsoft.com/office/powerpoint/2010/main" val="36267100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a:cs typeface="Times New Roman"/>
              </a:rPr>
              <a:t>Interrogating your sentences</a:t>
            </a:r>
            <a:endParaRPr lang="en-US" dirty="0">
              <a:latin typeface="Times New Roman"/>
              <a:cs typeface="Times New Roman"/>
            </a:endParaRPr>
          </a:p>
        </p:txBody>
      </p:sp>
      <p:sp>
        <p:nvSpPr>
          <p:cNvPr id="3" name="Content Placeholder 2"/>
          <p:cNvSpPr>
            <a:spLocks noGrp="1"/>
          </p:cNvSpPr>
          <p:nvPr>
            <p:ph sz="quarter" idx="13"/>
          </p:nvPr>
        </p:nvSpPr>
        <p:spPr>
          <a:xfrm>
            <a:off x="609600" y="1731818"/>
            <a:ext cx="7924800" cy="3509818"/>
          </a:xfrm>
        </p:spPr>
        <p:txBody>
          <a:bodyPr/>
          <a:lstStyle/>
          <a:p>
            <a:pPr marL="0" indent="0">
              <a:buNone/>
            </a:pPr>
            <a:r>
              <a:rPr lang="en-US" dirty="0">
                <a:latin typeface="Times New Roman"/>
                <a:cs typeface="Times New Roman"/>
              </a:rPr>
              <a:t>As you can see, fixing run-ons is pretty easy once you see them—but how do you find out if a sentence is a run-on if you aren’t sure? </a:t>
            </a:r>
            <a:r>
              <a:rPr lang="en-US" dirty="0" smtClean="0">
                <a:latin typeface="Times New Roman"/>
                <a:cs typeface="Times New Roman"/>
              </a:rPr>
              <a:t>Try testing your sentences as follows:</a:t>
            </a:r>
          </a:p>
          <a:p>
            <a:pPr marL="0" indent="0">
              <a:buNone/>
            </a:pPr>
            <a:endParaRPr lang="en-US" dirty="0">
              <a:latin typeface="Times New Roman"/>
              <a:cs typeface="Times New Roman"/>
            </a:endParaRPr>
          </a:p>
          <a:p>
            <a:r>
              <a:rPr lang="en-US" dirty="0">
                <a:latin typeface="Times New Roman"/>
                <a:cs typeface="Times New Roman"/>
              </a:rPr>
              <a:t>Turn them into yes/no questions.</a:t>
            </a:r>
          </a:p>
          <a:p>
            <a:r>
              <a:rPr lang="en-US" dirty="0">
                <a:latin typeface="Times New Roman"/>
                <a:cs typeface="Times New Roman"/>
              </a:rPr>
              <a:t>Turn them into tag </a:t>
            </a:r>
            <a:r>
              <a:rPr lang="en-US" dirty="0" smtClean="0">
                <a:latin typeface="Times New Roman"/>
                <a:cs typeface="Times New Roman"/>
              </a:rPr>
              <a:t>questions, using tags like “isn’t it?” and “doesn’t it?”</a:t>
            </a:r>
          </a:p>
        </p:txBody>
      </p:sp>
    </p:spTree>
    <p:extLst>
      <p:ext uri="{BB962C8B-B14F-4D97-AF65-F5344CB8AC3E}">
        <p14:creationId xmlns:p14="http://schemas.microsoft.com/office/powerpoint/2010/main" val="13116589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a:cs typeface="Times New Roman"/>
              </a:rPr>
              <a:t>Interrogating your sentences</a:t>
            </a:r>
            <a:endParaRPr lang="en-US" dirty="0"/>
          </a:p>
        </p:txBody>
      </p:sp>
      <p:sp>
        <p:nvSpPr>
          <p:cNvPr id="3" name="Content Placeholder 2"/>
          <p:cNvSpPr>
            <a:spLocks noGrp="1"/>
          </p:cNvSpPr>
          <p:nvPr>
            <p:ph sz="quarter" idx="13"/>
          </p:nvPr>
        </p:nvSpPr>
        <p:spPr/>
        <p:txBody>
          <a:bodyPr>
            <a:normAutofit/>
          </a:bodyPr>
          <a:lstStyle/>
          <a:p>
            <a:pPr marL="0" indent="0">
              <a:buNone/>
            </a:pPr>
            <a:r>
              <a:rPr lang="en-US" dirty="0">
                <a:latin typeface="Times New Roman"/>
                <a:cs typeface="Times New Roman"/>
              </a:rPr>
              <a:t>These are two things that nearly everyone can do easily if the sentence is not a run-on, but they become next to impossible if it is.</a:t>
            </a:r>
          </a:p>
          <a:p>
            <a:pPr marL="0" indent="0">
              <a:buNone/>
            </a:pPr>
            <a:r>
              <a:rPr lang="en-US" dirty="0">
                <a:latin typeface="Times New Roman"/>
                <a:cs typeface="Times New Roman"/>
              </a:rPr>
              <a:t>Look at the following sentence:</a:t>
            </a:r>
          </a:p>
          <a:p>
            <a:r>
              <a:rPr lang="en-US" sz="1800" dirty="0">
                <a:latin typeface="Times New Roman"/>
                <a:cs typeface="Times New Roman"/>
              </a:rPr>
              <a:t>Jane speaks her mind and asserts herself </a:t>
            </a:r>
            <a:r>
              <a:rPr lang="en-US" sz="1800" dirty="0" smtClean="0">
                <a:latin typeface="Times New Roman"/>
                <a:cs typeface="Times New Roman"/>
              </a:rPr>
              <a:t>repeatedly.</a:t>
            </a:r>
            <a:r>
              <a:rPr lang="en-US" dirty="0" smtClean="0">
                <a:latin typeface="Times New Roman"/>
                <a:cs typeface="Times New Roman"/>
              </a:rPr>
              <a:t> </a:t>
            </a:r>
            <a:r>
              <a:rPr lang="en-US" dirty="0">
                <a:latin typeface="Times New Roman"/>
                <a:cs typeface="Times New Roman"/>
              </a:rPr>
              <a:t>  </a:t>
            </a:r>
          </a:p>
          <a:p>
            <a:pPr marL="0" indent="0">
              <a:buNone/>
            </a:pPr>
            <a:r>
              <a:rPr lang="en-US" dirty="0">
                <a:latin typeface="Times New Roman"/>
                <a:cs typeface="Times New Roman"/>
              </a:rPr>
              <a:t>If you turn it into a question that someone could answer with a yes or no, it looks like this:</a:t>
            </a:r>
          </a:p>
          <a:p>
            <a:r>
              <a:rPr lang="en-US" sz="1800" b="1" dirty="0" smtClean="0">
                <a:latin typeface="Times New Roman"/>
                <a:cs typeface="Times New Roman"/>
              </a:rPr>
              <a:t>Does Jane speak her mind and assert herself? </a:t>
            </a:r>
            <a:r>
              <a:rPr lang="en-US" sz="1800" dirty="0">
                <a:latin typeface="Times New Roman"/>
                <a:cs typeface="Times New Roman"/>
              </a:rPr>
              <a:t> </a:t>
            </a:r>
            <a:r>
              <a:rPr lang="en-US" dirty="0">
                <a:latin typeface="Times New Roman"/>
                <a:cs typeface="Times New Roman"/>
              </a:rPr>
              <a:t>  </a:t>
            </a:r>
          </a:p>
          <a:p>
            <a:pPr marL="0" indent="0">
              <a:buNone/>
            </a:pPr>
            <a:r>
              <a:rPr lang="en-US" dirty="0">
                <a:latin typeface="Times New Roman"/>
                <a:cs typeface="Times New Roman"/>
              </a:rPr>
              <a:t>If you turn it into a tag question, it looks like this:</a:t>
            </a:r>
          </a:p>
          <a:p>
            <a:r>
              <a:rPr lang="en-US" sz="1800" b="1" dirty="0" smtClean="0">
                <a:latin typeface="Times New Roman"/>
                <a:cs typeface="Times New Roman"/>
              </a:rPr>
              <a:t>Jane speaks her mind and asserts herself, doesn’t she?</a:t>
            </a:r>
            <a:endParaRPr lang="en-US" sz="1800" b="1" dirty="0">
              <a:latin typeface="Times New Roman"/>
              <a:cs typeface="Times New Roman"/>
            </a:endParaRPr>
          </a:p>
        </p:txBody>
      </p:sp>
    </p:spTree>
    <p:extLst>
      <p:ext uri="{BB962C8B-B14F-4D97-AF65-F5344CB8AC3E}">
        <p14:creationId xmlns:p14="http://schemas.microsoft.com/office/powerpoint/2010/main" val="39259233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a:cs typeface="Times New Roman"/>
              </a:rPr>
              <a:t>Interrogating your sentences</a:t>
            </a:r>
            <a:endParaRPr lang="en-US" dirty="0"/>
          </a:p>
        </p:txBody>
      </p:sp>
      <p:sp>
        <p:nvSpPr>
          <p:cNvPr id="3" name="Content Placeholder 2"/>
          <p:cNvSpPr>
            <a:spLocks noGrp="1"/>
          </p:cNvSpPr>
          <p:nvPr>
            <p:ph sz="quarter" idx="13"/>
          </p:nvPr>
        </p:nvSpPr>
        <p:spPr/>
        <p:txBody>
          <a:bodyPr>
            <a:normAutofit/>
          </a:bodyPr>
          <a:lstStyle/>
          <a:p>
            <a:pPr marL="0" indent="0">
              <a:buNone/>
            </a:pPr>
            <a:r>
              <a:rPr lang="en-US" dirty="0">
                <a:latin typeface="Times New Roman"/>
                <a:cs typeface="Times New Roman"/>
              </a:rPr>
              <a:t>The first sentence is complete and not a run-on, because our test worked. Now, try the test with the original run-on sentence:</a:t>
            </a:r>
          </a:p>
          <a:p>
            <a:r>
              <a:rPr lang="en-US" sz="1800" dirty="0">
                <a:latin typeface="Times New Roman"/>
                <a:cs typeface="Times New Roman"/>
              </a:rPr>
              <a:t>Jane speaks her mind and asserts herself </a:t>
            </a:r>
            <a:r>
              <a:rPr lang="en-US" sz="1800" dirty="0" smtClean="0">
                <a:latin typeface="Times New Roman"/>
                <a:cs typeface="Times New Roman"/>
              </a:rPr>
              <a:t>repeatedly, </a:t>
            </a:r>
            <a:r>
              <a:rPr lang="en-US" sz="1800" dirty="0">
                <a:latin typeface="Times New Roman"/>
                <a:cs typeface="Times New Roman"/>
              </a:rPr>
              <a:t>she is also able to control and manipulate Rochester</a:t>
            </a:r>
            <a:r>
              <a:rPr lang="en-US" sz="1800" dirty="0" smtClean="0">
                <a:latin typeface="Times New Roman"/>
                <a:cs typeface="Times New Roman"/>
              </a:rPr>
              <a:t>.</a:t>
            </a:r>
            <a:r>
              <a:rPr lang="en-US" dirty="0">
                <a:latin typeface="Times New Roman"/>
                <a:cs typeface="Times New Roman"/>
              </a:rPr>
              <a:t>  </a:t>
            </a:r>
          </a:p>
          <a:p>
            <a:pPr marL="0" indent="0">
              <a:buNone/>
            </a:pPr>
            <a:r>
              <a:rPr lang="en-US" dirty="0">
                <a:latin typeface="Times New Roman"/>
                <a:cs typeface="Times New Roman"/>
              </a:rPr>
              <a:t>The yes/no question can only be made with each separate thought, not the sentence as a whole:</a:t>
            </a:r>
          </a:p>
          <a:p>
            <a:r>
              <a:rPr lang="en-US" sz="1800" b="1" dirty="0">
                <a:latin typeface="Times New Roman"/>
                <a:cs typeface="Times New Roman"/>
              </a:rPr>
              <a:t>Does Jane speak her mind and assert </a:t>
            </a:r>
            <a:r>
              <a:rPr lang="en-US" sz="1800" b="1" dirty="0" smtClean="0">
                <a:latin typeface="Times New Roman"/>
                <a:cs typeface="Times New Roman"/>
              </a:rPr>
              <a:t>herself? </a:t>
            </a:r>
          </a:p>
          <a:p>
            <a:r>
              <a:rPr lang="en-US" sz="1800" b="1" dirty="0" smtClean="0">
                <a:latin typeface="Times New Roman"/>
                <a:cs typeface="Times New Roman"/>
              </a:rPr>
              <a:t>Is she also able to control and manipulate Rochester? </a:t>
            </a:r>
            <a:r>
              <a:rPr lang="en-US" dirty="0" smtClean="0">
                <a:latin typeface="Times New Roman"/>
                <a:cs typeface="Times New Roman"/>
              </a:rPr>
              <a:t> </a:t>
            </a:r>
            <a:r>
              <a:rPr lang="en-US" dirty="0">
                <a:latin typeface="Times New Roman"/>
                <a:cs typeface="Times New Roman"/>
              </a:rPr>
              <a:t>  </a:t>
            </a:r>
          </a:p>
          <a:p>
            <a:pPr marL="0" indent="0">
              <a:buNone/>
            </a:pPr>
            <a:r>
              <a:rPr lang="en-US" dirty="0">
                <a:latin typeface="Times New Roman"/>
                <a:cs typeface="Times New Roman"/>
              </a:rPr>
              <a:t>But not:</a:t>
            </a:r>
          </a:p>
          <a:p>
            <a:r>
              <a:rPr lang="en-US" sz="1800" b="1" dirty="0">
                <a:solidFill>
                  <a:srgbClr val="FF0000"/>
                </a:solidFill>
                <a:latin typeface="Times New Roman"/>
                <a:cs typeface="Times New Roman"/>
              </a:rPr>
              <a:t>Does Jane speak her mind and assert herself and is she also able to control and manipulate Rochester? </a:t>
            </a:r>
            <a:r>
              <a:rPr lang="en-US" sz="1800" b="1" dirty="0">
                <a:latin typeface="Times New Roman"/>
                <a:cs typeface="Times New Roman"/>
              </a:rPr>
              <a:t>  </a:t>
            </a:r>
          </a:p>
        </p:txBody>
      </p:sp>
    </p:spTree>
    <p:extLst>
      <p:ext uri="{BB962C8B-B14F-4D97-AF65-F5344CB8AC3E}">
        <p14:creationId xmlns:p14="http://schemas.microsoft.com/office/powerpoint/2010/main" val="31893552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a:cs typeface="Times New Roman"/>
              </a:rPr>
              <a:t>Complete sentences</a:t>
            </a:r>
            <a:endParaRPr lang="en-US" dirty="0">
              <a:latin typeface="Times New Roman"/>
              <a:cs typeface="Times New Roman"/>
            </a:endParaRPr>
          </a:p>
        </p:txBody>
      </p:sp>
      <p:sp>
        <p:nvSpPr>
          <p:cNvPr id="3" name="Content Placeholder 2"/>
          <p:cNvSpPr>
            <a:spLocks noGrp="1"/>
          </p:cNvSpPr>
          <p:nvPr>
            <p:ph sz="quarter" idx="13"/>
          </p:nvPr>
        </p:nvSpPr>
        <p:spPr>
          <a:xfrm>
            <a:off x="609600" y="2482272"/>
            <a:ext cx="7924800" cy="3232727"/>
          </a:xfrm>
        </p:spPr>
        <p:txBody>
          <a:bodyPr/>
          <a:lstStyle/>
          <a:p>
            <a:pPr marL="0" indent="0">
              <a:buNone/>
            </a:pPr>
            <a:r>
              <a:rPr lang="en-US" dirty="0" smtClean="0">
                <a:latin typeface="Times New Roman"/>
                <a:cs typeface="Times New Roman"/>
              </a:rPr>
              <a:t>A </a:t>
            </a:r>
            <a:r>
              <a:rPr lang="en-US" dirty="0">
                <a:latin typeface="Times New Roman"/>
                <a:cs typeface="Times New Roman"/>
              </a:rPr>
              <a:t>complete sentence is not merely a group of words with a capital letter at the beginning and a period or question mark at the end. A complete sentence has three components:</a:t>
            </a:r>
          </a:p>
          <a:p>
            <a:r>
              <a:rPr lang="en-US" dirty="0" smtClean="0">
                <a:latin typeface="Times New Roman"/>
                <a:cs typeface="Times New Roman"/>
              </a:rPr>
              <a:t>a </a:t>
            </a:r>
            <a:r>
              <a:rPr lang="en-US" dirty="0">
                <a:latin typeface="Times New Roman"/>
                <a:cs typeface="Times New Roman"/>
              </a:rPr>
              <a:t>subject (the actor in the sentence)</a:t>
            </a:r>
          </a:p>
          <a:p>
            <a:r>
              <a:rPr lang="en-US" dirty="0" smtClean="0">
                <a:latin typeface="Times New Roman"/>
                <a:cs typeface="Times New Roman"/>
              </a:rPr>
              <a:t>a </a:t>
            </a:r>
            <a:r>
              <a:rPr lang="en-US" dirty="0">
                <a:latin typeface="Times New Roman"/>
                <a:cs typeface="Times New Roman"/>
              </a:rPr>
              <a:t>predicate (the verb or action), and</a:t>
            </a:r>
          </a:p>
          <a:p>
            <a:r>
              <a:rPr lang="en-US" dirty="0" smtClean="0">
                <a:latin typeface="Times New Roman"/>
                <a:cs typeface="Times New Roman"/>
              </a:rPr>
              <a:t>a </a:t>
            </a:r>
            <a:r>
              <a:rPr lang="en-US" dirty="0">
                <a:latin typeface="Times New Roman"/>
                <a:cs typeface="Times New Roman"/>
              </a:rPr>
              <a:t>complete thought (it can stand alone and make sense—it’s independent).</a:t>
            </a:r>
          </a:p>
        </p:txBody>
      </p:sp>
    </p:spTree>
    <p:extLst>
      <p:ext uri="{BB962C8B-B14F-4D97-AF65-F5344CB8AC3E}">
        <p14:creationId xmlns:p14="http://schemas.microsoft.com/office/powerpoint/2010/main" val="34241243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a:cs typeface="Times New Roman"/>
              </a:rPr>
              <a:t>Interrogating your sentences</a:t>
            </a:r>
            <a:endParaRPr lang="en-US" dirty="0"/>
          </a:p>
        </p:txBody>
      </p:sp>
      <p:sp>
        <p:nvSpPr>
          <p:cNvPr id="3" name="Content Placeholder 2"/>
          <p:cNvSpPr>
            <a:spLocks noGrp="1"/>
          </p:cNvSpPr>
          <p:nvPr>
            <p:ph sz="quarter" idx="13"/>
          </p:nvPr>
        </p:nvSpPr>
        <p:spPr/>
        <p:txBody>
          <a:bodyPr>
            <a:normAutofit/>
          </a:bodyPr>
          <a:lstStyle/>
          <a:p>
            <a:r>
              <a:rPr lang="en-US" sz="1800" dirty="0" smtClean="0">
                <a:latin typeface="Times New Roman"/>
                <a:cs typeface="Times New Roman"/>
              </a:rPr>
              <a:t>That last one was tricky. It could have fooled you. But how about trying it with a tag question?</a:t>
            </a:r>
          </a:p>
          <a:p>
            <a:endParaRPr lang="en-US" sz="1800" dirty="0" smtClean="0">
              <a:latin typeface="Times New Roman"/>
              <a:cs typeface="Times New Roman"/>
            </a:endParaRPr>
          </a:p>
          <a:p>
            <a:r>
              <a:rPr lang="en-US" sz="2000" dirty="0">
                <a:solidFill>
                  <a:srgbClr val="FF0000"/>
                </a:solidFill>
                <a:latin typeface="Times New Roman"/>
                <a:cs typeface="Times New Roman"/>
              </a:rPr>
              <a:t>Jane speaks her mind and asserts herself </a:t>
            </a:r>
            <a:r>
              <a:rPr lang="en-US" sz="2000" dirty="0" smtClean="0">
                <a:solidFill>
                  <a:srgbClr val="FF0000"/>
                </a:solidFill>
                <a:latin typeface="Times New Roman"/>
                <a:cs typeface="Times New Roman"/>
              </a:rPr>
              <a:t>repeatedly and </a:t>
            </a:r>
            <a:r>
              <a:rPr lang="en-US" sz="2000" dirty="0">
                <a:solidFill>
                  <a:srgbClr val="FF0000"/>
                </a:solidFill>
                <a:latin typeface="Times New Roman"/>
                <a:cs typeface="Times New Roman"/>
              </a:rPr>
              <a:t>is also able to control and manipulate </a:t>
            </a:r>
            <a:r>
              <a:rPr lang="en-US" sz="2000" dirty="0" smtClean="0">
                <a:solidFill>
                  <a:srgbClr val="FF0000"/>
                </a:solidFill>
                <a:latin typeface="Times New Roman"/>
                <a:cs typeface="Times New Roman"/>
              </a:rPr>
              <a:t>Rochester, doesn’t she?</a:t>
            </a:r>
          </a:p>
          <a:p>
            <a:endParaRPr lang="en-US" sz="2000" dirty="0">
              <a:latin typeface="Times New Roman"/>
              <a:cs typeface="Times New Roman"/>
            </a:endParaRPr>
          </a:p>
          <a:p>
            <a:r>
              <a:rPr lang="en-US" sz="1800" dirty="0" smtClean="0">
                <a:latin typeface="Times New Roman"/>
                <a:cs typeface="Times New Roman"/>
              </a:rPr>
              <a:t>Hopefully that sounds wrong to you and you’ll notice that there is more than one thought in the sentence. One part of the sentence requires “doesn’t she” and the other requires “isn’t she.” </a:t>
            </a:r>
            <a:endParaRPr lang="en-US" sz="1800" dirty="0">
              <a:latin typeface="Times New Roman"/>
              <a:cs typeface="Times New Roman"/>
            </a:endParaRPr>
          </a:p>
        </p:txBody>
      </p:sp>
    </p:spTree>
    <p:extLst>
      <p:ext uri="{BB962C8B-B14F-4D97-AF65-F5344CB8AC3E}">
        <p14:creationId xmlns:p14="http://schemas.microsoft.com/office/powerpoint/2010/main" val="17473016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a:cs typeface="Times New Roman"/>
              </a:rPr>
              <a:t>Basic Sentence</a:t>
            </a:r>
            <a:endParaRPr lang="en-US" dirty="0">
              <a:latin typeface="Times New Roman"/>
              <a:cs typeface="Times New Roman"/>
            </a:endParaRPr>
          </a:p>
        </p:txBody>
      </p:sp>
      <p:sp>
        <p:nvSpPr>
          <p:cNvPr id="3" name="Content Placeholder 2"/>
          <p:cNvSpPr>
            <a:spLocks noGrp="1"/>
          </p:cNvSpPr>
          <p:nvPr>
            <p:ph sz="quarter" idx="13"/>
          </p:nvPr>
        </p:nvSpPr>
        <p:spPr/>
        <p:txBody>
          <a:bodyPr/>
          <a:lstStyle/>
          <a:p>
            <a:r>
              <a:rPr lang="en-US" dirty="0">
                <a:latin typeface="Times New Roman"/>
                <a:cs typeface="Times New Roman"/>
              </a:rPr>
              <a:t>Some sentences can be very short, with only two or three words expressing a complete thought, like this</a:t>
            </a:r>
            <a:r>
              <a:rPr lang="en-US" dirty="0" smtClean="0">
                <a:latin typeface="Times New Roman"/>
                <a:cs typeface="Times New Roman"/>
              </a:rPr>
              <a:t>:</a:t>
            </a:r>
          </a:p>
          <a:p>
            <a:endParaRPr lang="en-US" dirty="0">
              <a:latin typeface="Times New Roman"/>
              <a:cs typeface="Times New Roman"/>
            </a:endParaRPr>
          </a:p>
          <a:p>
            <a:pPr marL="0" indent="0">
              <a:buNone/>
            </a:pPr>
            <a:r>
              <a:rPr lang="en-US" i="1" dirty="0">
                <a:latin typeface="Times New Roman"/>
                <a:cs typeface="Times New Roman"/>
              </a:rPr>
              <a:t>		</a:t>
            </a:r>
            <a:r>
              <a:rPr lang="en-US" sz="2400" i="1" dirty="0">
                <a:latin typeface="Times New Roman"/>
                <a:cs typeface="Times New Roman"/>
              </a:rPr>
              <a:t>John waited.</a:t>
            </a:r>
            <a:endParaRPr lang="en-US" sz="2400" dirty="0">
              <a:latin typeface="Times New Roman"/>
              <a:cs typeface="Times New Roman"/>
            </a:endParaRPr>
          </a:p>
          <a:p>
            <a:pPr marL="0" indent="0">
              <a:buNone/>
            </a:pPr>
            <a:r>
              <a:rPr lang="en-US" dirty="0">
                <a:latin typeface="Times New Roman"/>
                <a:cs typeface="Times New Roman"/>
              </a:rPr>
              <a:t> </a:t>
            </a:r>
          </a:p>
          <a:p>
            <a:r>
              <a:rPr lang="en-US" dirty="0">
                <a:latin typeface="Times New Roman"/>
                <a:cs typeface="Times New Roman"/>
              </a:rPr>
              <a:t>This sentence has a subject (</a:t>
            </a:r>
            <a:r>
              <a:rPr lang="en-US" i="1" dirty="0">
                <a:latin typeface="Times New Roman"/>
                <a:cs typeface="Times New Roman"/>
              </a:rPr>
              <a:t>John</a:t>
            </a:r>
            <a:r>
              <a:rPr lang="en-US" dirty="0">
                <a:latin typeface="Times New Roman"/>
                <a:cs typeface="Times New Roman"/>
              </a:rPr>
              <a:t>) and a verb (</a:t>
            </a:r>
            <a:r>
              <a:rPr lang="en-US" i="1" dirty="0">
                <a:latin typeface="Times New Roman"/>
                <a:cs typeface="Times New Roman"/>
              </a:rPr>
              <a:t>waited</a:t>
            </a:r>
            <a:r>
              <a:rPr lang="en-US" dirty="0">
                <a:latin typeface="Times New Roman"/>
                <a:cs typeface="Times New Roman"/>
              </a:rPr>
              <a:t>), and it expresses a complete thought. We can understand the idea completely with just those two words, so again, it’s independent—an </a:t>
            </a:r>
            <a:r>
              <a:rPr lang="en-US" b="1" dirty="0">
                <a:latin typeface="Times New Roman"/>
                <a:cs typeface="Times New Roman"/>
              </a:rPr>
              <a:t>independent clause</a:t>
            </a:r>
            <a:r>
              <a:rPr lang="en-US" dirty="0">
                <a:latin typeface="Times New Roman"/>
                <a:cs typeface="Times New Roman"/>
              </a:rPr>
              <a:t>.</a:t>
            </a:r>
          </a:p>
        </p:txBody>
      </p:sp>
    </p:spTree>
    <p:extLst>
      <p:ext uri="{BB962C8B-B14F-4D97-AF65-F5344CB8AC3E}">
        <p14:creationId xmlns:p14="http://schemas.microsoft.com/office/powerpoint/2010/main" val="36506203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a:cs typeface="Times New Roman"/>
              </a:rPr>
              <a:t>Complex sentences</a:t>
            </a:r>
            <a:endParaRPr lang="en-US" dirty="0">
              <a:latin typeface="Times New Roman"/>
              <a:cs typeface="Times New Roman"/>
            </a:endParaRPr>
          </a:p>
        </p:txBody>
      </p:sp>
      <p:sp>
        <p:nvSpPr>
          <p:cNvPr id="3" name="Content Placeholder 2"/>
          <p:cNvSpPr>
            <a:spLocks noGrp="1"/>
          </p:cNvSpPr>
          <p:nvPr>
            <p:ph sz="quarter" idx="13"/>
          </p:nvPr>
        </p:nvSpPr>
        <p:spPr/>
        <p:txBody>
          <a:bodyPr>
            <a:normAutofit/>
          </a:bodyPr>
          <a:lstStyle/>
          <a:p>
            <a:pPr marL="0" indent="0">
              <a:buNone/>
            </a:pPr>
            <a:r>
              <a:rPr lang="en-US" dirty="0">
                <a:latin typeface="Times New Roman"/>
                <a:cs typeface="Times New Roman"/>
              </a:rPr>
              <a:t>I</a:t>
            </a:r>
            <a:r>
              <a:rPr lang="en-US" dirty="0" smtClean="0">
                <a:latin typeface="Times New Roman"/>
                <a:cs typeface="Times New Roman"/>
              </a:rPr>
              <a:t>ndependent </a:t>
            </a:r>
            <a:r>
              <a:rPr lang="en-US" dirty="0">
                <a:latin typeface="Times New Roman"/>
                <a:cs typeface="Times New Roman"/>
              </a:rPr>
              <a:t>clauses (i.e., complete sentences) can be expanded to contain a lot more information, like this:</a:t>
            </a:r>
          </a:p>
          <a:p>
            <a:pPr marL="0" indent="0">
              <a:buNone/>
            </a:pPr>
            <a:endParaRPr lang="en-US" i="1" dirty="0" smtClean="0">
              <a:latin typeface="Times New Roman"/>
              <a:cs typeface="Times New Roman"/>
            </a:endParaRPr>
          </a:p>
          <a:p>
            <a:r>
              <a:rPr lang="en-US" dirty="0" smtClean="0">
                <a:latin typeface="Times New Roman"/>
                <a:cs typeface="Times New Roman"/>
              </a:rPr>
              <a:t>John </a:t>
            </a:r>
            <a:r>
              <a:rPr lang="en-US" dirty="0">
                <a:latin typeface="Times New Roman"/>
                <a:cs typeface="Times New Roman"/>
              </a:rPr>
              <a:t>waited for the bus all </a:t>
            </a:r>
            <a:r>
              <a:rPr lang="en-US" dirty="0" smtClean="0">
                <a:latin typeface="Times New Roman"/>
                <a:cs typeface="Times New Roman"/>
              </a:rPr>
              <a:t>morning.</a:t>
            </a:r>
            <a:endParaRPr lang="en-US" dirty="0">
              <a:latin typeface="Times New Roman"/>
              <a:cs typeface="Times New Roman"/>
            </a:endParaRPr>
          </a:p>
          <a:p>
            <a:r>
              <a:rPr lang="en-US" dirty="0" smtClean="0">
                <a:latin typeface="Times New Roman"/>
                <a:cs typeface="Times New Roman"/>
              </a:rPr>
              <a:t>John </a:t>
            </a:r>
            <a:r>
              <a:rPr lang="en-US" dirty="0">
                <a:latin typeface="Times New Roman"/>
                <a:cs typeface="Times New Roman"/>
              </a:rPr>
              <a:t>waited for the bus all morning in the rain last </a:t>
            </a:r>
            <a:r>
              <a:rPr lang="en-US" dirty="0" smtClean="0">
                <a:latin typeface="Times New Roman"/>
                <a:cs typeface="Times New Roman"/>
              </a:rPr>
              <a:t>Tuesday.</a:t>
            </a:r>
            <a:endParaRPr lang="en-US" dirty="0">
              <a:latin typeface="Times New Roman"/>
              <a:cs typeface="Times New Roman"/>
            </a:endParaRPr>
          </a:p>
          <a:p>
            <a:r>
              <a:rPr lang="en-US" dirty="0" smtClean="0">
                <a:latin typeface="Times New Roman"/>
                <a:cs typeface="Times New Roman"/>
              </a:rPr>
              <a:t>Wishing </a:t>
            </a:r>
            <a:r>
              <a:rPr lang="en-US" dirty="0">
                <a:latin typeface="Times New Roman"/>
                <a:cs typeface="Times New Roman"/>
              </a:rPr>
              <a:t>he’d brought his umbrella, John waited for the bus all morning in the rain last </a:t>
            </a:r>
            <a:r>
              <a:rPr lang="en-US" dirty="0" smtClean="0">
                <a:latin typeface="Times New Roman"/>
                <a:cs typeface="Times New Roman"/>
              </a:rPr>
              <a:t>Tuesday.</a:t>
            </a:r>
            <a:endParaRPr lang="en-US" dirty="0">
              <a:latin typeface="Times New Roman"/>
              <a:cs typeface="Times New Roman"/>
            </a:endParaRPr>
          </a:p>
          <a:p>
            <a:r>
              <a:rPr lang="en-US" dirty="0" smtClean="0">
                <a:latin typeface="Times New Roman"/>
                <a:cs typeface="Times New Roman"/>
              </a:rPr>
              <a:t>Wishing </a:t>
            </a:r>
            <a:r>
              <a:rPr lang="en-US" dirty="0">
                <a:latin typeface="Times New Roman"/>
                <a:cs typeface="Times New Roman"/>
              </a:rPr>
              <a:t>he’d brought his umbrella and dreaming of his nice warm bed, John waited for the bus all morning in the rain last Tuesday because his car was in the shop.   </a:t>
            </a:r>
          </a:p>
        </p:txBody>
      </p:sp>
    </p:spTree>
    <p:extLst>
      <p:ext uri="{BB962C8B-B14F-4D97-AF65-F5344CB8AC3E}">
        <p14:creationId xmlns:p14="http://schemas.microsoft.com/office/powerpoint/2010/main" val="20929670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a:cs typeface="Times New Roman"/>
              </a:rPr>
              <a:t>Complex sentences</a:t>
            </a:r>
            <a:endParaRPr lang="en-US" dirty="0">
              <a:latin typeface="Times New Roman"/>
              <a:cs typeface="Times New Roman"/>
            </a:endParaRPr>
          </a:p>
        </p:txBody>
      </p:sp>
      <p:sp>
        <p:nvSpPr>
          <p:cNvPr id="3" name="Content Placeholder 2"/>
          <p:cNvSpPr>
            <a:spLocks noGrp="1"/>
          </p:cNvSpPr>
          <p:nvPr>
            <p:ph sz="quarter" idx="13"/>
          </p:nvPr>
        </p:nvSpPr>
        <p:spPr>
          <a:xfrm>
            <a:off x="609600" y="2655455"/>
            <a:ext cx="7924800" cy="3059544"/>
          </a:xfrm>
        </p:spPr>
        <p:txBody>
          <a:bodyPr>
            <a:normAutofit fontScale="92500" lnSpcReduction="10000"/>
          </a:bodyPr>
          <a:lstStyle/>
          <a:p>
            <a:pPr marL="0" indent="0">
              <a:buNone/>
            </a:pPr>
            <a:r>
              <a:rPr lang="en-US" dirty="0">
                <a:latin typeface="Times New Roman"/>
                <a:cs typeface="Times New Roman"/>
              </a:rPr>
              <a:t>As your sentences grow more complicated, it gets harder to spot and stay focused on the basic elements of a complete sentence, but if you look carefully at the examples above, you’ll see that the main thought is </a:t>
            </a:r>
            <a:r>
              <a:rPr lang="en-US" dirty="0" smtClean="0">
                <a:latin typeface="Times New Roman"/>
                <a:cs typeface="Times New Roman"/>
              </a:rPr>
              <a:t>still </a:t>
            </a:r>
          </a:p>
          <a:p>
            <a:pPr marL="0" indent="0">
              <a:buNone/>
            </a:pPr>
            <a:r>
              <a:rPr lang="en-US" i="1" dirty="0" smtClean="0">
                <a:latin typeface="Times New Roman"/>
                <a:cs typeface="Times New Roman"/>
              </a:rPr>
              <a:t>			John waited</a:t>
            </a:r>
          </a:p>
          <a:p>
            <a:pPr marL="0" indent="0">
              <a:buNone/>
            </a:pPr>
            <a:r>
              <a:rPr lang="en-US" dirty="0" smtClean="0">
                <a:latin typeface="Times New Roman"/>
                <a:cs typeface="Times New Roman"/>
              </a:rPr>
              <a:t>	</a:t>
            </a:r>
            <a:r>
              <a:rPr lang="en-US" dirty="0">
                <a:latin typeface="Times New Roman"/>
                <a:cs typeface="Times New Roman"/>
              </a:rPr>
              <a:t>	</a:t>
            </a:r>
            <a:r>
              <a:rPr lang="en-US" dirty="0" smtClean="0">
                <a:latin typeface="Times New Roman"/>
                <a:cs typeface="Times New Roman"/>
              </a:rPr>
              <a:t>one </a:t>
            </a:r>
            <a:r>
              <a:rPr lang="en-US" dirty="0">
                <a:latin typeface="Times New Roman"/>
                <a:cs typeface="Times New Roman"/>
              </a:rPr>
              <a:t>main subject and one main verb. </a:t>
            </a:r>
            <a:endParaRPr lang="en-US" dirty="0" smtClean="0">
              <a:latin typeface="Times New Roman"/>
              <a:cs typeface="Times New Roman"/>
            </a:endParaRPr>
          </a:p>
          <a:p>
            <a:pPr marL="0" indent="0">
              <a:buNone/>
            </a:pPr>
            <a:r>
              <a:rPr lang="en-US" dirty="0" smtClean="0">
                <a:latin typeface="Times New Roman"/>
                <a:cs typeface="Times New Roman"/>
              </a:rPr>
              <a:t>No </a:t>
            </a:r>
            <a:r>
              <a:rPr lang="en-US" dirty="0">
                <a:latin typeface="Times New Roman"/>
                <a:cs typeface="Times New Roman"/>
              </a:rPr>
              <a:t>matter how long or short the other sentence parts are, none of them can stand alone and make sense.</a:t>
            </a:r>
          </a:p>
          <a:p>
            <a:pPr marL="0" indent="0">
              <a:buNone/>
            </a:pPr>
            <a:endParaRPr lang="en-US" dirty="0" smtClean="0">
              <a:latin typeface="Times New Roman"/>
              <a:cs typeface="Times New Roman"/>
            </a:endParaRPr>
          </a:p>
          <a:p>
            <a:pPr marL="0" indent="0">
              <a:buNone/>
            </a:pPr>
            <a:r>
              <a:rPr lang="en-US" dirty="0" smtClean="0">
                <a:latin typeface="Times New Roman"/>
                <a:cs typeface="Times New Roman"/>
              </a:rPr>
              <a:t>Being </a:t>
            </a:r>
            <a:r>
              <a:rPr lang="en-US" dirty="0">
                <a:latin typeface="Times New Roman"/>
                <a:cs typeface="Times New Roman"/>
              </a:rPr>
              <a:t>able to find the main subject, the main verb, and the complete thought is the first trick to learn for identifying fragments and run-ons.</a:t>
            </a:r>
          </a:p>
          <a:p>
            <a:endParaRPr lang="en-US" dirty="0"/>
          </a:p>
        </p:txBody>
      </p:sp>
    </p:spTree>
    <p:extLst>
      <p:ext uri="{BB962C8B-B14F-4D97-AF65-F5344CB8AC3E}">
        <p14:creationId xmlns:p14="http://schemas.microsoft.com/office/powerpoint/2010/main" val="39528361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a:cs typeface="Times New Roman"/>
              </a:rPr>
              <a:t>Sentence fragments</a:t>
            </a:r>
            <a:endParaRPr lang="en-US" dirty="0">
              <a:latin typeface="Times New Roman"/>
              <a:cs typeface="Times New Roman"/>
            </a:endParaRPr>
          </a:p>
        </p:txBody>
      </p:sp>
      <p:sp>
        <p:nvSpPr>
          <p:cNvPr id="3" name="Content Placeholder 2"/>
          <p:cNvSpPr>
            <a:spLocks noGrp="1"/>
          </p:cNvSpPr>
          <p:nvPr>
            <p:ph sz="quarter" idx="13"/>
          </p:nvPr>
        </p:nvSpPr>
        <p:spPr>
          <a:xfrm>
            <a:off x="609600" y="2632364"/>
            <a:ext cx="7924800" cy="2309091"/>
          </a:xfrm>
        </p:spPr>
        <p:txBody>
          <a:bodyPr>
            <a:normAutofit fontScale="92500" lnSpcReduction="10000"/>
          </a:bodyPr>
          <a:lstStyle/>
          <a:p>
            <a:pPr marL="0" indent="0" algn="ctr">
              <a:buNone/>
            </a:pPr>
            <a:r>
              <a:rPr lang="en-US" sz="1900" dirty="0">
                <a:latin typeface="Times New Roman"/>
                <a:cs typeface="Times New Roman"/>
              </a:rPr>
              <a:t>A sentence fragment is an </a:t>
            </a:r>
            <a:r>
              <a:rPr lang="en-US" sz="1900" b="1" dirty="0">
                <a:latin typeface="Times New Roman"/>
                <a:cs typeface="Times New Roman"/>
              </a:rPr>
              <a:t>incomplete sentence</a:t>
            </a:r>
            <a:r>
              <a:rPr lang="en-US" sz="1900" dirty="0">
                <a:latin typeface="Times New Roman"/>
                <a:cs typeface="Times New Roman"/>
              </a:rPr>
              <a:t>. </a:t>
            </a:r>
            <a:endParaRPr lang="en-US" sz="1900" dirty="0" smtClean="0">
              <a:latin typeface="Times New Roman"/>
              <a:cs typeface="Times New Roman"/>
            </a:endParaRPr>
          </a:p>
          <a:p>
            <a:pPr marL="0" indent="0">
              <a:buNone/>
            </a:pPr>
            <a:endParaRPr lang="en-US" dirty="0">
              <a:latin typeface="Times New Roman"/>
              <a:cs typeface="Times New Roman"/>
            </a:endParaRPr>
          </a:p>
          <a:p>
            <a:pPr marL="0" indent="0">
              <a:buNone/>
            </a:pPr>
            <a:r>
              <a:rPr lang="en-US" dirty="0" smtClean="0">
                <a:latin typeface="Times New Roman"/>
                <a:cs typeface="Times New Roman"/>
              </a:rPr>
              <a:t>Some </a:t>
            </a:r>
            <a:r>
              <a:rPr lang="en-US" dirty="0">
                <a:latin typeface="Times New Roman"/>
                <a:cs typeface="Times New Roman"/>
              </a:rPr>
              <a:t>fragments are incomplete because they lack either a subject or a verb, or both. The fragments that most students have trouble with, however, are </a:t>
            </a:r>
            <a:r>
              <a:rPr lang="en-US" b="1" dirty="0">
                <a:latin typeface="Times New Roman"/>
                <a:cs typeface="Times New Roman"/>
              </a:rPr>
              <a:t>dependent clauses</a:t>
            </a:r>
            <a:r>
              <a:rPr lang="en-US" dirty="0">
                <a:latin typeface="Times New Roman"/>
                <a:cs typeface="Times New Roman"/>
              </a:rPr>
              <a:t>—they have a subject and a verb, so they look like complete sentences, but they don’t express a complete thought. They’re called “dependent” because they can’t stand on their </a:t>
            </a:r>
            <a:r>
              <a:rPr lang="en-US" dirty="0" smtClean="0">
                <a:latin typeface="Times New Roman"/>
                <a:cs typeface="Times New Roman"/>
              </a:rPr>
              <a:t>own. </a:t>
            </a:r>
          </a:p>
          <a:p>
            <a:pPr marL="0" indent="0">
              <a:buNone/>
            </a:pPr>
            <a:r>
              <a:rPr lang="en-US" dirty="0" smtClean="0">
                <a:latin typeface="Times New Roman"/>
                <a:cs typeface="Times New Roman"/>
              </a:rPr>
              <a:t>Look </a:t>
            </a:r>
            <a:r>
              <a:rPr lang="en-US" dirty="0">
                <a:latin typeface="Times New Roman"/>
                <a:cs typeface="Times New Roman"/>
              </a:rPr>
              <a:t>at </a:t>
            </a:r>
            <a:r>
              <a:rPr lang="en-US" dirty="0" smtClean="0">
                <a:latin typeface="Times New Roman"/>
                <a:cs typeface="Times New Roman"/>
              </a:rPr>
              <a:t>the following </a:t>
            </a:r>
            <a:r>
              <a:rPr lang="en-US" dirty="0">
                <a:latin typeface="Times New Roman"/>
                <a:cs typeface="Times New Roman"/>
              </a:rPr>
              <a:t>dependent clauses. They’re just begging for more information to make the thoughts </a:t>
            </a:r>
            <a:r>
              <a:rPr lang="en-US" dirty="0" smtClean="0">
                <a:latin typeface="Times New Roman"/>
                <a:cs typeface="Times New Roman"/>
              </a:rPr>
              <a:t>complete.</a:t>
            </a:r>
            <a:endParaRPr lang="en-US" dirty="0">
              <a:latin typeface="Times New Roman"/>
              <a:cs typeface="Times New Roman"/>
            </a:endParaRPr>
          </a:p>
        </p:txBody>
      </p:sp>
    </p:spTree>
    <p:extLst>
      <p:ext uri="{BB962C8B-B14F-4D97-AF65-F5344CB8AC3E}">
        <p14:creationId xmlns:p14="http://schemas.microsoft.com/office/powerpoint/2010/main" val="3103460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a:cs typeface="Times New Roman"/>
              </a:rPr>
              <a:t>Sentence fragments</a:t>
            </a:r>
            <a:endParaRPr lang="en-US" dirty="0">
              <a:latin typeface="Times New Roman"/>
              <a:cs typeface="Times New Roman"/>
            </a:endParaRPr>
          </a:p>
        </p:txBody>
      </p:sp>
      <p:sp>
        <p:nvSpPr>
          <p:cNvPr id="3" name="Content Placeholder 2"/>
          <p:cNvSpPr>
            <a:spLocks noGrp="1"/>
          </p:cNvSpPr>
          <p:nvPr>
            <p:ph sz="quarter" idx="13"/>
          </p:nvPr>
        </p:nvSpPr>
        <p:spPr/>
        <p:txBody>
          <a:bodyPr/>
          <a:lstStyle/>
          <a:p>
            <a:r>
              <a:rPr lang="en-US" dirty="0" smtClean="0">
                <a:latin typeface="Times New Roman"/>
                <a:cs typeface="Times New Roman"/>
              </a:rPr>
              <a:t>Because </a:t>
            </a:r>
            <a:r>
              <a:rPr lang="en-US" dirty="0" smtClean="0">
                <a:latin typeface="Times New Roman"/>
                <a:cs typeface="Times New Roman"/>
              </a:rPr>
              <a:t>Orwell had a rifle (</a:t>
            </a:r>
            <a:r>
              <a:rPr lang="en-US" dirty="0">
                <a:latin typeface="Times New Roman"/>
                <a:cs typeface="Times New Roman"/>
              </a:rPr>
              <a:t>What did he do?</a:t>
            </a:r>
            <a:r>
              <a:rPr lang="en-US" dirty="0" smtClean="0">
                <a:latin typeface="Times New Roman"/>
                <a:cs typeface="Times New Roman"/>
              </a:rPr>
              <a:t>)</a:t>
            </a:r>
            <a:endParaRPr lang="en-US" dirty="0">
              <a:latin typeface="Times New Roman"/>
              <a:cs typeface="Times New Roman"/>
            </a:endParaRPr>
          </a:p>
          <a:p>
            <a:r>
              <a:rPr lang="en-US" dirty="0" smtClean="0">
                <a:latin typeface="Times New Roman"/>
                <a:cs typeface="Times New Roman"/>
              </a:rPr>
              <a:t>After </a:t>
            </a:r>
            <a:r>
              <a:rPr lang="en-US" dirty="0">
                <a:latin typeface="Times New Roman"/>
                <a:cs typeface="Times New Roman"/>
              </a:rPr>
              <a:t>the </a:t>
            </a:r>
            <a:r>
              <a:rPr lang="en-US" dirty="0" smtClean="0">
                <a:latin typeface="Times New Roman"/>
                <a:cs typeface="Times New Roman"/>
              </a:rPr>
              <a:t>moon shone through the clearing</a:t>
            </a:r>
            <a:r>
              <a:rPr lang="en-US" dirty="0" smtClean="0">
                <a:latin typeface="Times New Roman"/>
                <a:cs typeface="Times New Roman"/>
              </a:rPr>
              <a:t> </a:t>
            </a:r>
            <a:r>
              <a:rPr lang="en-US" dirty="0">
                <a:latin typeface="Times New Roman"/>
                <a:cs typeface="Times New Roman"/>
              </a:rPr>
              <a:t>(What then?</a:t>
            </a:r>
            <a:r>
              <a:rPr lang="en-US" dirty="0" smtClean="0">
                <a:latin typeface="Times New Roman"/>
                <a:cs typeface="Times New Roman"/>
              </a:rPr>
              <a:t>)</a:t>
            </a:r>
            <a:endParaRPr lang="en-US" dirty="0">
              <a:latin typeface="Times New Roman"/>
              <a:cs typeface="Times New Roman"/>
            </a:endParaRPr>
          </a:p>
          <a:p>
            <a:r>
              <a:rPr lang="en-US" dirty="0" smtClean="0">
                <a:latin typeface="Times New Roman"/>
                <a:cs typeface="Times New Roman"/>
              </a:rPr>
              <a:t>When </a:t>
            </a:r>
            <a:r>
              <a:rPr lang="en-US" dirty="0" smtClean="0">
                <a:latin typeface="Times New Roman"/>
                <a:cs typeface="Times New Roman"/>
              </a:rPr>
              <a:t>the howling whirlpool finally abates </a:t>
            </a:r>
            <a:r>
              <a:rPr lang="en-US" dirty="0">
                <a:latin typeface="Times New Roman"/>
                <a:cs typeface="Times New Roman"/>
              </a:rPr>
              <a:t>(What will happen?</a:t>
            </a:r>
            <a:r>
              <a:rPr lang="en-US" dirty="0" smtClean="0">
                <a:latin typeface="Times New Roman"/>
                <a:cs typeface="Times New Roman"/>
              </a:rPr>
              <a:t>)</a:t>
            </a:r>
            <a:endParaRPr lang="en-US" dirty="0">
              <a:latin typeface="Times New Roman"/>
              <a:cs typeface="Times New Roman"/>
            </a:endParaRPr>
          </a:p>
          <a:p>
            <a:r>
              <a:rPr lang="en-US" dirty="0" smtClean="0">
                <a:latin typeface="Times New Roman"/>
                <a:cs typeface="Times New Roman"/>
              </a:rPr>
              <a:t>Since </a:t>
            </a:r>
            <a:r>
              <a:rPr lang="en-US" dirty="0" smtClean="0">
                <a:latin typeface="Times New Roman"/>
                <a:cs typeface="Times New Roman"/>
              </a:rPr>
              <a:t>he didn’t want to kill the elephant </a:t>
            </a:r>
            <a:r>
              <a:rPr lang="en-US" dirty="0">
                <a:latin typeface="Times New Roman"/>
                <a:cs typeface="Times New Roman"/>
              </a:rPr>
              <a:t>(</a:t>
            </a:r>
            <a:r>
              <a:rPr lang="en-US" dirty="0" smtClean="0">
                <a:latin typeface="Times New Roman"/>
                <a:cs typeface="Times New Roman"/>
              </a:rPr>
              <a:t>What did he do?</a:t>
            </a:r>
            <a:r>
              <a:rPr lang="en-US" dirty="0" smtClean="0">
                <a:latin typeface="Times New Roman"/>
                <a:cs typeface="Times New Roman"/>
              </a:rPr>
              <a:t>)</a:t>
            </a:r>
            <a:endParaRPr lang="en-US" dirty="0">
              <a:latin typeface="Times New Roman"/>
              <a:cs typeface="Times New Roman"/>
            </a:endParaRPr>
          </a:p>
          <a:p>
            <a:r>
              <a:rPr lang="en-US" dirty="0" smtClean="0">
                <a:latin typeface="Times New Roman"/>
                <a:cs typeface="Times New Roman"/>
              </a:rPr>
              <a:t>If </a:t>
            </a:r>
            <a:r>
              <a:rPr lang="en-US" dirty="0" smtClean="0">
                <a:latin typeface="Times New Roman"/>
                <a:cs typeface="Times New Roman"/>
              </a:rPr>
              <a:t>they had stuck to their sense of </a:t>
            </a:r>
            <a:r>
              <a:rPr lang="en-US" dirty="0" err="1" smtClean="0">
                <a:latin typeface="Times New Roman"/>
                <a:cs typeface="Times New Roman"/>
              </a:rPr>
              <a:t>honour</a:t>
            </a:r>
            <a:r>
              <a:rPr lang="en-US" dirty="0" smtClean="0">
                <a:latin typeface="Times New Roman"/>
                <a:cs typeface="Times New Roman"/>
              </a:rPr>
              <a:t> </a:t>
            </a:r>
            <a:r>
              <a:rPr lang="en-US" dirty="0">
                <a:latin typeface="Times New Roman"/>
                <a:cs typeface="Times New Roman"/>
              </a:rPr>
              <a:t>(What </a:t>
            </a:r>
            <a:r>
              <a:rPr lang="en-US" dirty="0" smtClean="0">
                <a:latin typeface="Times New Roman"/>
                <a:cs typeface="Times New Roman"/>
              </a:rPr>
              <a:t>would have happened?</a:t>
            </a:r>
            <a:r>
              <a:rPr lang="en-US" dirty="0">
                <a:latin typeface="Times New Roman"/>
                <a:cs typeface="Times New Roman"/>
              </a:rPr>
              <a:t>)   </a:t>
            </a:r>
          </a:p>
          <a:p>
            <a:pPr marL="0" indent="0">
              <a:buNone/>
            </a:pPr>
            <a:r>
              <a:rPr lang="en-US" dirty="0">
                <a:latin typeface="Times New Roman"/>
                <a:cs typeface="Times New Roman"/>
              </a:rPr>
              <a:t>Does each of these examples have a subject? Yes. Does each have a verb? Yes. So what makes the thought incomplete?? It’s the first word (</a:t>
            </a:r>
            <a:r>
              <a:rPr lang="en-US" i="1" dirty="0">
                <a:latin typeface="Times New Roman"/>
                <a:cs typeface="Times New Roman"/>
              </a:rPr>
              <a:t>Because, After, When, Since, If</a:t>
            </a:r>
            <a:r>
              <a:rPr lang="en-US" dirty="0">
                <a:latin typeface="Times New Roman"/>
                <a:cs typeface="Times New Roman"/>
              </a:rPr>
              <a:t>). These words belong to a special class of words called </a:t>
            </a:r>
            <a:r>
              <a:rPr lang="en-US" b="1" dirty="0">
                <a:latin typeface="Times New Roman"/>
                <a:cs typeface="Times New Roman"/>
              </a:rPr>
              <a:t>subordinators</a:t>
            </a:r>
            <a:r>
              <a:rPr lang="en-US" dirty="0">
                <a:latin typeface="Times New Roman"/>
                <a:cs typeface="Times New Roman"/>
              </a:rPr>
              <a:t> or </a:t>
            </a:r>
            <a:r>
              <a:rPr lang="en-US" b="1" dirty="0">
                <a:latin typeface="Times New Roman"/>
                <a:cs typeface="Times New Roman"/>
              </a:rPr>
              <a:t>subordinating conjunctions</a:t>
            </a:r>
            <a:r>
              <a:rPr lang="en-US" dirty="0">
                <a:latin typeface="Times New Roman"/>
                <a:cs typeface="Times New Roman"/>
              </a:rPr>
              <a:t>. If you know something about subordinating conjunctions, you can probably eliminate 90% of your fragments.</a:t>
            </a:r>
          </a:p>
        </p:txBody>
      </p:sp>
    </p:spTree>
    <p:extLst>
      <p:ext uri="{BB962C8B-B14F-4D97-AF65-F5344CB8AC3E}">
        <p14:creationId xmlns:p14="http://schemas.microsoft.com/office/powerpoint/2010/main" val="6612999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a:cs typeface="Times New Roman"/>
              </a:rPr>
              <a:t>Subordinating conjunctions</a:t>
            </a:r>
            <a:endParaRPr lang="en-US" dirty="0">
              <a:latin typeface="Times New Roman"/>
              <a:cs typeface="Times New Roman"/>
            </a:endParaRPr>
          </a:p>
        </p:txBody>
      </p:sp>
      <p:sp>
        <p:nvSpPr>
          <p:cNvPr id="3" name="Content Placeholder 2"/>
          <p:cNvSpPr>
            <a:spLocks noGrp="1"/>
          </p:cNvSpPr>
          <p:nvPr>
            <p:ph sz="quarter" idx="13"/>
          </p:nvPr>
        </p:nvSpPr>
        <p:spPr>
          <a:xfrm>
            <a:off x="609600" y="1951182"/>
            <a:ext cx="7924800" cy="3763817"/>
          </a:xfrm>
        </p:spPr>
        <p:txBody>
          <a:bodyPr>
            <a:normAutofit/>
          </a:bodyPr>
          <a:lstStyle/>
          <a:p>
            <a:pPr marL="0" indent="0">
              <a:buNone/>
            </a:pPr>
            <a:r>
              <a:rPr lang="en-US" sz="2400" dirty="0" smtClean="0">
                <a:latin typeface="Times New Roman"/>
                <a:cs typeface="Times New Roman"/>
              </a:rPr>
              <a:t>First</a:t>
            </a:r>
            <a:r>
              <a:rPr lang="en-US" sz="2400" dirty="0">
                <a:latin typeface="Times New Roman"/>
                <a:cs typeface="Times New Roman"/>
              </a:rPr>
              <a:t>, you need to know that subordinating conjunctions do three things:</a:t>
            </a:r>
          </a:p>
          <a:p>
            <a:pPr>
              <a:buFont typeface="+mj-lt"/>
              <a:buAutoNum type="arabicPeriod"/>
            </a:pPr>
            <a:r>
              <a:rPr lang="en-US" sz="2400" dirty="0">
                <a:latin typeface="Times New Roman"/>
                <a:cs typeface="Times New Roman"/>
              </a:rPr>
              <a:t>join two sentences </a:t>
            </a:r>
            <a:r>
              <a:rPr lang="en-US" sz="2400" dirty="0" smtClean="0">
                <a:latin typeface="Times New Roman"/>
                <a:cs typeface="Times New Roman"/>
              </a:rPr>
              <a:t>together</a:t>
            </a:r>
          </a:p>
          <a:p>
            <a:pPr>
              <a:buFont typeface="+mj-lt"/>
              <a:buAutoNum type="arabicPeriod"/>
            </a:pPr>
            <a:r>
              <a:rPr lang="en-US" sz="2400" dirty="0" smtClean="0">
                <a:latin typeface="Times New Roman"/>
                <a:cs typeface="Times New Roman"/>
              </a:rPr>
              <a:t>make </a:t>
            </a:r>
            <a:r>
              <a:rPr lang="en-US" sz="2400" dirty="0">
                <a:latin typeface="Times New Roman"/>
                <a:cs typeface="Times New Roman"/>
              </a:rPr>
              <a:t>one of the sentences dependent on the other for a complete thought (make </a:t>
            </a:r>
            <a:r>
              <a:rPr lang="en-US" sz="2400" dirty="0" smtClean="0">
                <a:latin typeface="Times New Roman"/>
                <a:cs typeface="Times New Roman"/>
              </a:rPr>
              <a:t>one </a:t>
            </a:r>
            <a:r>
              <a:rPr lang="en-US" sz="2400" dirty="0">
                <a:latin typeface="Times New Roman"/>
                <a:cs typeface="Times New Roman"/>
              </a:rPr>
              <a:t>dependent clause</a:t>
            </a:r>
            <a:r>
              <a:rPr lang="en-US" sz="2400" dirty="0" smtClean="0">
                <a:latin typeface="Times New Roman"/>
                <a:cs typeface="Times New Roman"/>
              </a:rPr>
              <a:t>)</a:t>
            </a:r>
          </a:p>
          <a:p>
            <a:pPr>
              <a:buFont typeface="+mj-lt"/>
              <a:buAutoNum type="arabicPeriod"/>
            </a:pPr>
            <a:r>
              <a:rPr lang="en-US" sz="2400" dirty="0" smtClean="0">
                <a:latin typeface="Times New Roman"/>
                <a:cs typeface="Times New Roman"/>
              </a:rPr>
              <a:t>indicate </a:t>
            </a:r>
            <a:r>
              <a:rPr lang="en-US" sz="2400" dirty="0">
                <a:latin typeface="Times New Roman"/>
                <a:cs typeface="Times New Roman"/>
              </a:rPr>
              <a:t>a logical relationship</a:t>
            </a:r>
          </a:p>
          <a:p>
            <a:pPr marL="0" indent="0">
              <a:buNone/>
            </a:pPr>
            <a:endParaRPr lang="en-US" dirty="0" smtClean="0">
              <a:latin typeface="Times New Roman"/>
              <a:cs typeface="Times New Roman"/>
            </a:endParaRPr>
          </a:p>
        </p:txBody>
      </p:sp>
    </p:spTree>
    <p:extLst>
      <p:ext uri="{BB962C8B-B14F-4D97-AF65-F5344CB8AC3E}">
        <p14:creationId xmlns:p14="http://schemas.microsoft.com/office/powerpoint/2010/main" val="37722613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a:cs typeface="Times New Roman"/>
              </a:rPr>
              <a:t>Recognizing subordinators</a:t>
            </a:r>
            <a:endParaRPr lang="en-US" dirty="0">
              <a:latin typeface="Times New Roman"/>
              <a:cs typeface="Times New Roman"/>
            </a:endParaRPr>
          </a:p>
        </p:txBody>
      </p:sp>
      <p:sp>
        <p:nvSpPr>
          <p:cNvPr id="3" name="Content Placeholder 2"/>
          <p:cNvSpPr>
            <a:spLocks noGrp="1"/>
          </p:cNvSpPr>
          <p:nvPr>
            <p:ph sz="quarter" idx="13"/>
          </p:nvPr>
        </p:nvSpPr>
        <p:spPr/>
        <p:txBody>
          <a:bodyPr>
            <a:normAutofit/>
          </a:bodyPr>
          <a:lstStyle/>
          <a:p>
            <a:pPr marL="0" indent="0">
              <a:buNone/>
            </a:pPr>
            <a:r>
              <a:rPr lang="en-US" sz="1800" b="1" dirty="0">
                <a:latin typeface="Times New Roman"/>
                <a:cs typeface="Times New Roman"/>
              </a:rPr>
              <a:t>Second, you need to recognize the subordinators when you see them. Here is a list of common subordinating conjunctions and the relationships they indicate:</a:t>
            </a:r>
          </a:p>
          <a:p>
            <a:r>
              <a:rPr lang="en-US" b="1" dirty="0">
                <a:latin typeface="Times New Roman"/>
                <a:cs typeface="Times New Roman"/>
              </a:rPr>
              <a:t>Cause / </a:t>
            </a:r>
            <a:r>
              <a:rPr lang="en-US" b="1" dirty="0" smtClean="0">
                <a:latin typeface="Times New Roman"/>
                <a:cs typeface="Times New Roman"/>
              </a:rPr>
              <a:t>Effect: </a:t>
            </a:r>
            <a:r>
              <a:rPr lang="en-US" dirty="0" smtClean="0">
                <a:latin typeface="Times New Roman"/>
                <a:cs typeface="Times New Roman"/>
              </a:rPr>
              <a:t> because</a:t>
            </a:r>
            <a:r>
              <a:rPr lang="en-US" dirty="0">
                <a:latin typeface="Times New Roman"/>
                <a:cs typeface="Times New Roman"/>
              </a:rPr>
              <a:t> </a:t>
            </a:r>
            <a:r>
              <a:rPr lang="en-US" dirty="0" smtClean="0">
                <a:latin typeface="Times New Roman"/>
                <a:cs typeface="Times New Roman"/>
              </a:rPr>
              <a:t>/ since / </a:t>
            </a:r>
            <a:r>
              <a:rPr lang="en-US" dirty="0">
                <a:latin typeface="Times New Roman"/>
                <a:cs typeface="Times New Roman"/>
              </a:rPr>
              <a:t>so that</a:t>
            </a:r>
          </a:p>
          <a:p>
            <a:r>
              <a:rPr lang="en-US" b="1" dirty="0">
                <a:latin typeface="Times New Roman"/>
                <a:cs typeface="Times New Roman"/>
              </a:rPr>
              <a:t>Comparison / </a:t>
            </a:r>
            <a:r>
              <a:rPr lang="en-US" b="1" dirty="0" smtClean="0">
                <a:latin typeface="Times New Roman"/>
                <a:cs typeface="Times New Roman"/>
              </a:rPr>
              <a:t>Contrast</a:t>
            </a:r>
            <a:r>
              <a:rPr lang="en-US" dirty="0">
                <a:latin typeface="Times New Roman"/>
                <a:cs typeface="Times New Roman"/>
              </a:rPr>
              <a:t>:</a:t>
            </a:r>
            <a:r>
              <a:rPr lang="en-US" dirty="0" smtClean="0">
                <a:latin typeface="Times New Roman"/>
                <a:cs typeface="Times New Roman"/>
              </a:rPr>
              <a:t> although / </a:t>
            </a:r>
            <a:r>
              <a:rPr lang="en-US" dirty="0">
                <a:latin typeface="Times New Roman"/>
                <a:cs typeface="Times New Roman"/>
              </a:rPr>
              <a:t>even </a:t>
            </a:r>
            <a:r>
              <a:rPr lang="en-US" dirty="0" smtClean="0">
                <a:latin typeface="Times New Roman"/>
                <a:cs typeface="Times New Roman"/>
              </a:rPr>
              <a:t>though / though / whereas / </a:t>
            </a:r>
            <a:r>
              <a:rPr lang="en-US" dirty="0">
                <a:latin typeface="Times New Roman"/>
                <a:cs typeface="Times New Roman"/>
              </a:rPr>
              <a:t>while</a:t>
            </a:r>
          </a:p>
          <a:p>
            <a:r>
              <a:rPr lang="en-US" b="1" dirty="0">
                <a:latin typeface="Times New Roman"/>
                <a:cs typeface="Times New Roman"/>
              </a:rPr>
              <a:t>Place &amp; </a:t>
            </a:r>
            <a:r>
              <a:rPr lang="en-US" b="1" dirty="0" smtClean="0">
                <a:latin typeface="Times New Roman"/>
                <a:cs typeface="Times New Roman"/>
              </a:rPr>
              <a:t>Manner</a:t>
            </a:r>
            <a:r>
              <a:rPr lang="en-US" dirty="0">
                <a:latin typeface="Times New Roman"/>
                <a:cs typeface="Times New Roman"/>
              </a:rPr>
              <a:t>:</a:t>
            </a:r>
            <a:r>
              <a:rPr lang="en-US" dirty="0" smtClean="0">
                <a:latin typeface="Times New Roman"/>
                <a:cs typeface="Times New Roman"/>
              </a:rPr>
              <a:t> how / however / where / </a:t>
            </a:r>
            <a:r>
              <a:rPr lang="en-US" dirty="0">
                <a:latin typeface="Times New Roman"/>
                <a:cs typeface="Times New Roman"/>
              </a:rPr>
              <a:t>wherever</a:t>
            </a:r>
          </a:p>
          <a:p>
            <a:r>
              <a:rPr lang="en-US" b="1" dirty="0">
                <a:latin typeface="Times New Roman"/>
                <a:cs typeface="Times New Roman"/>
              </a:rPr>
              <a:t>Possibility / </a:t>
            </a:r>
            <a:r>
              <a:rPr lang="en-US" b="1" dirty="0" smtClean="0">
                <a:latin typeface="Times New Roman"/>
                <a:cs typeface="Times New Roman"/>
              </a:rPr>
              <a:t>Conditions</a:t>
            </a:r>
            <a:r>
              <a:rPr lang="en-US" dirty="0">
                <a:latin typeface="Times New Roman"/>
                <a:cs typeface="Times New Roman"/>
              </a:rPr>
              <a:t>:</a:t>
            </a:r>
            <a:r>
              <a:rPr lang="en-US" dirty="0" smtClean="0">
                <a:latin typeface="Times New Roman"/>
                <a:cs typeface="Times New Roman"/>
              </a:rPr>
              <a:t> if / whether / </a:t>
            </a:r>
            <a:r>
              <a:rPr lang="en-US" dirty="0">
                <a:latin typeface="Times New Roman"/>
                <a:cs typeface="Times New Roman"/>
              </a:rPr>
              <a:t>unless</a:t>
            </a:r>
          </a:p>
          <a:p>
            <a:r>
              <a:rPr lang="en-US" b="1" dirty="0" smtClean="0">
                <a:latin typeface="Times New Roman"/>
                <a:cs typeface="Times New Roman"/>
              </a:rPr>
              <a:t>Relation</a:t>
            </a:r>
            <a:r>
              <a:rPr lang="en-US" dirty="0" smtClean="0">
                <a:latin typeface="Times New Roman"/>
                <a:cs typeface="Times New Roman"/>
              </a:rPr>
              <a:t>: that / which / </a:t>
            </a:r>
            <a:r>
              <a:rPr lang="en-US" dirty="0">
                <a:latin typeface="Times New Roman"/>
                <a:cs typeface="Times New Roman"/>
              </a:rPr>
              <a:t>who</a:t>
            </a:r>
          </a:p>
          <a:p>
            <a:r>
              <a:rPr lang="en-US" b="1" dirty="0" smtClean="0">
                <a:latin typeface="Times New Roman"/>
                <a:cs typeface="Times New Roman"/>
              </a:rPr>
              <a:t>Time</a:t>
            </a:r>
            <a:r>
              <a:rPr lang="en-US" dirty="0" smtClean="0">
                <a:latin typeface="Times New Roman"/>
                <a:cs typeface="Times New Roman"/>
              </a:rPr>
              <a:t>: after / as / before / since / when / whenever / while / </a:t>
            </a:r>
            <a:r>
              <a:rPr lang="en-US" dirty="0">
                <a:latin typeface="Times New Roman"/>
                <a:cs typeface="Times New Roman"/>
              </a:rPr>
              <a:t>until</a:t>
            </a:r>
          </a:p>
        </p:txBody>
      </p:sp>
    </p:spTree>
    <p:extLst>
      <p:ext uri="{BB962C8B-B14F-4D97-AF65-F5344CB8AC3E}">
        <p14:creationId xmlns:p14="http://schemas.microsoft.com/office/powerpoint/2010/main" val="1165388515"/>
      </p:ext>
    </p:extLst>
  </p:cSld>
  <p:clrMapOvr>
    <a:masterClrMapping/>
  </p:clrMapOvr>
</p:sld>
</file>

<file path=ppt/theme/theme1.xml><?xml version="1.0" encoding="utf-8"?>
<a:theme xmlns:a="http://schemas.openxmlformats.org/drawingml/2006/main" name="Horizon">
  <a:themeElements>
    <a:clrScheme name="Horizon">
      <a:dk1>
        <a:srgbClr val="000000"/>
      </a:dk1>
      <a:lt1>
        <a:srgbClr val="FFFFFF"/>
      </a:lt1>
      <a:dk2>
        <a:srgbClr val="1F2123"/>
      </a:dk2>
      <a:lt2>
        <a:srgbClr val="DC9E1F"/>
      </a:lt2>
      <a:accent1>
        <a:srgbClr val="7E97AD"/>
      </a:accent1>
      <a:accent2>
        <a:srgbClr val="CC8E60"/>
      </a:accent2>
      <a:accent3>
        <a:srgbClr val="7A6A60"/>
      </a:accent3>
      <a:accent4>
        <a:srgbClr val="B4936D"/>
      </a:accent4>
      <a:accent5>
        <a:srgbClr val="67787B"/>
      </a:accent5>
      <a:accent6>
        <a:srgbClr val="9D936F"/>
      </a:accent6>
      <a:hlink>
        <a:srgbClr val="646464"/>
      </a:hlink>
      <a:folHlink>
        <a:srgbClr val="969696"/>
      </a:folHlink>
    </a:clrScheme>
    <a:fontScheme name="Horizon">
      <a:majorFont>
        <a:latin typeface="Arial Narrow"/>
        <a:ea typeface=""/>
        <a:cs typeface=""/>
        <a:font script="Jpan" typeface="ＭＳ ゴシック"/>
        <a:font script="Hang" typeface="HY얕은샘물M"/>
        <a:font script="Hans" typeface="华文新魏"/>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Narrow"/>
        <a:ea typeface=""/>
        <a:cs typeface=""/>
        <a:font script="Jpan" typeface="ＭＳ ゴシック"/>
        <a:font script="Hang" typeface="HY얕은샘물M"/>
        <a:font script="Hans" typeface="华文新魏"/>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Horizon">
      <a:fillStyleLst>
        <a:solidFill>
          <a:schemeClr val="phClr"/>
        </a:solidFill>
        <a:gradFill rotWithShape="1">
          <a:gsLst>
            <a:gs pos="0">
              <a:schemeClr val="phClr">
                <a:tint val="83000"/>
                <a:shade val="100000"/>
                <a:satMod val="100000"/>
              </a:schemeClr>
            </a:gs>
            <a:gs pos="100000">
              <a:schemeClr val="phClr">
                <a:tint val="61000"/>
                <a:alpha val="100000"/>
                <a:satMod val="200000"/>
              </a:schemeClr>
            </a:gs>
          </a:gsLst>
          <a:path path="circle">
            <a:fillToRect l="100000" t="100000" r="100000" b="100000"/>
          </a:path>
        </a:gradFill>
        <a:gradFill rotWithShape="1">
          <a:gsLst>
            <a:gs pos="0">
              <a:schemeClr val="phClr">
                <a:shade val="85000"/>
              </a:schemeClr>
            </a:gs>
            <a:gs pos="100000">
              <a:schemeClr val="phClr">
                <a:tint val="90000"/>
                <a:alpha val="100000"/>
                <a:satMod val="20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2924" dir="5400000" rotWithShape="0">
              <a:srgbClr val="000000">
                <a:alpha val="40000"/>
              </a:srgbClr>
            </a:outerShdw>
          </a:effectLst>
        </a:effectStyle>
        <a:effectStyle>
          <a:effectLst>
            <a:outerShdw blurRad="50800" dist="25400" dir="5400000" rotWithShape="0">
              <a:srgbClr val="000000">
                <a:alpha val="40000"/>
              </a:srgbClr>
            </a:outerShdw>
          </a:effectLst>
          <a:scene3d>
            <a:camera prst="orthographicFront">
              <a:rot lat="0" lon="0" rev="0"/>
            </a:camera>
            <a:lightRig rig="flat" dir="t">
              <a:rot lat="0" lon="0" rev="3600000"/>
            </a:lightRig>
          </a:scene3d>
          <a:sp3d prstMaterial="flat">
            <a:bevelT w="34925" h="47625" prst="coolSlant"/>
          </a:sp3d>
        </a:effectStyle>
      </a:effectStyleLst>
      <a:bgFillStyleLst>
        <a:solidFill>
          <a:schemeClr val="phClr"/>
        </a:solidFill>
        <a:gradFill rotWithShape="1">
          <a:gsLst>
            <a:gs pos="0">
              <a:schemeClr val="phClr">
                <a:tint val="96000"/>
                <a:shade val="100000"/>
                <a:alpha val="100000"/>
                <a:satMod val="140000"/>
              </a:schemeClr>
            </a:gs>
            <a:gs pos="31000">
              <a:schemeClr val="phClr">
                <a:tint val="100000"/>
                <a:shade val="90000"/>
                <a:alpha val="100000"/>
              </a:schemeClr>
            </a:gs>
            <a:gs pos="100000">
              <a:schemeClr val="phClr">
                <a:tint val="100000"/>
                <a:shade val="80000"/>
                <a:alpha val="100000"/>
              </a:schemeClr>
            </a:gs>
          </a:gsLst>
          <a:lin ang="5400000" scaled="0"/>
        </a:gradFill>
        <a:gradFill rotWithShape="1">
          <a:gsLst>
            <a:gs pos="0">
              <a:schemeClr val="phClr">
                <a:tint val="96000"/>
                <a:shade val="100000"/>
                <a:alpha val="100000"/>
                <a:satMod val="180000"/>
              </a:schemeClr>
            </a:gs>
            <a:gs pos="41000">
              <a:schemeClr val="phClr">
                <a:tint val="100000"/>
                <a:shade val="100000"/>
                <a:alpha val="100000"/>
                <a:satMod val="150000"/>
              </a:schemeClr>
            </a:gs>
            <a:gs pos="100000">
              <a:schemeClr val="phClr">
                <a:tint val="100000"/>
                <a:shade val="65000"/>
                <a:alpha val="100000"/>
              </a:schemeClr>
            </a:gs>
          </a:gsLst>
          <a:path path="circle">
            <a:fillToRect l="50000" t="8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Horizon.thmx</Template>
  <TotalTime>110</TotalTime>
  <Words>1324</Words>
  <Application>Microsoft Macintosh PowerPoint</Application>
  <PresentationFormat>On-screen Show (4:3)</PresentationFormat>
  <Paragraphs>120</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Horizon</vt:lpstr>
      <vt:lpstr>Sentence fragments &amp; Run-ons</vt:lpstr>
      <vt:lpstr>Complete sentences</vt:lpstr>
      <vt:lpstr>Basic Sentence</vt:lpstr>
      <vt:lpstr>Complex sentences</vt:lpstr>
      <vt:lpstr>Complex sentences</vt:lpstr>
      <vt:lpstr>Sentence fragments</vt:lpstr>
      <vt:lpstr>Sentence fragments</vt:lpstr>
      <vt:lpstr>Subordinating conjunctions</vt:lpstr>
      <vt:lpstr>Recognizing subordinators</vt:lpstr>
      <vt:lpstr>subordinators &amp; dependent Clauses</vt:lpstr>
      <vt:lpstr>Finding &amp; fixing</vt:lpstr>
      <vt:lpstr>Run-on sentences</vt:lpstr>
      <vt:lpstr>Fixing run-on sentences</vt:lpstr>
      <vt:lpstr>Fixing run-on sentences</vt:lpstr>
      <vt:lpstr>Fixing run-on sentences</vt:lpstr>
      <vt:lpstr>Fixing run-on sentences</vt:lpstr>
      <vt:lpstr>Interrogating your sentences</vt:lpstr>
      <vt:lpstr>Interrogating your sentences</vt:lpstr>
      <vt:lpstr>Interrogating your sentences</vt:lpstr>
      <vt:lpstr>Interrogating your sentences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Sentence fragments &amp; Run-ons</dc:title>
  <dc:creator>Asa Boxer</dc:creator>
  <cp:lastModifiedBy>Asa Boxer</cp:lastModifiedBy>
  <cp:revision>28</cp:revision>
  <dcterms:created xsi:type="dcterms:W3CDTF">2014-10-17T17:09:44Z</dcterms:created>
  <dcterms:modified xsi:type="dcterms:W3CDTF">2016-06-14T23:13:08Z</dcterms:modified>
</cp:coreProperties>
</file>