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Integrating Quotations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College Level Literary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37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Quotations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Quotations should be used in such a way as to make it feel like a smooth part of your sentence. </a:t>
            </a:r>
            <a:endParaRPr lang="en-GB" dirty="0" smtClean="0"/>
          </a:p>
          <a:p>
            <a:r>
              <a:rPr lang="en-US" dirty="0" smtClean="0"/>
              <a:t>Some of your quotations may be only one word. Quote minimally and surgically to isolate only what is necessary to the point you are making.</a:t>
            </a:r>
          </a:p>
          <a:p>
            <a:r>
              <a:rPr lang="en-US" b="1" dirty="0" smtClean="0"/>
              <a:t>Example: </a:t>
            </a:r>
            <a:r>
              <a:rPr lang="en-CA" dirty="0" smtClean="0"/>
              <a:t>Early on in the novel, the setting is described as “removed from the stir of society,” and as a “perfect misanthropist’s Heaven” (</a:t>
            </a:r>
            <a:r>
              <a:rPr lang="en-GB" dirty="0" err="1" smtClean="0"/>
              <a:t>Brontë</a:t>
            </a:r>
            <a:r>
              <a:rPr lang="en-GB" dirty="0" smtClean="0"/>
              <a:t> 1).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6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Quotations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you will need to accommodate lengthier quotations, sometimes involving more than one sentence.</a:t>
            </a:r>
          </a:p>
          <a:p>
            <a:pPr marL="0" indent="0">
              <a:buNone/>
            </a:pPr>
            <a:r>
              <a:rPr lang="en-GB" dirty="0" smtClean="0"/>
              <a:t>Catherine </a:t>
            </a:r>
            <a:r>
              <a:rPr lang="en-GB" dirty="0"/>
              <a:t>reveals the depth of her love when she says, “I </a:t>
            </a:r>
            <a:r>
              <a:rPr lang="en-GB" i="1" dirty="0"/>
              <a:t>am</a:t>
            </a:r>
            <a:r>
              <a:rPr lang="en-GB" dirty="0"/>
              <a:t> Heathcliff—he’s always on my mind—not as a pleasure any more than I am always a pleasure to myself—but as my own being” (</a:t>
            </a:r>
            <a:r>
              <a:rPr lang="en-GB" dirty="0" err="1"/>
              <a:t>Brontë</a:t>
            </a:r>
            <a:r>
              <a:rPr lang="en-GB" dirty="0"/>
              <a:t> 73).</a:t>
            </a:r>
            <a:r>
              <a:rPr lang="en-CA" dirty="0"/>
              <a:t> </a:t>
            </a:r>
            <a:r>
              <a:rPr lang="en-GB" dirty="0"/>
              <a:t>The words “</a:t>
            </a:r>
            <a:r>
              <a:rPr lang="en-GB" i="1" dirty="0"/>
              <a:t>am</a:t>
            </a:r>
            <a:r>
              <a:rPr lang="en-GB" dirty="0"/>
              <a:t>” and “being” convey a fundamental attachment between the lovers.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2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Quotations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will need to use quotations that are longer than five (5) lines (not sentences, but lines). In that case, you must introduce the quotation with a complete sentence ending in a colon (:).</a:t>
            </a:r>
          </a:p>
          <a:p>
            <a:pPr marL="0" indent="0">
              <a:buNone/>
            </a:pPr>
            <a:r>
              <a:rPr lang="en-US" dirty="0" smtClean="0"/>
              <a:t>The difference between Edgar and Heathcliff’s capacity for passion reaches its fullest expression when Heathcliff corrects Nelly’s contention that Catherine had “nearly forgotten” him (</a:t>
            </a:r>
            <a:r>
              <a:rPr lang="en-GB" dirty="0" err="1" smtClean="0"/>
              <a:t>Brontë</a:t>
            </a:r>
            <a:r>
              <a:rPr lang="en-GB" dirty="0" smtClean="0"/>
              <a:t> 131): </a:t>
            </a:r>
          </a:p>
        </p:txBody>
      </p:sp>
    </p:spTree>
    <p:extLst>
      <p:ext uri="{BB962C8B-B14F-4D97-AF65-F5344CB8AC3E}">
        <p14:creationId xmlns:p14="http://schemas.microsoft.com/office/powerpoint/2010/main" val="113678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0273"/>
            <a:ext cx="7770813" cy="48260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dirty="0"/>
              <a:t>The difference between Edgar and Heathcliff’s capacity for passion reaches its fullest expression when Heathcliff corrects Nelly’s contention that Catherine had “nearly forgotten” him (</a:t>
            </a:r>
            <a:r>
              <a:rPr lang="en-GB" dirty="0" err="1"/>
              <a:t>Brontë</a:t>
            </a:r>
            <a:r>
              <a:rPr lang="en-GB" dirty="0"/>
              <a:t> 131): </a:t>
            </a:r>
          </a:p>
          <a:p>
            <a:pPr marL="900113" indent="0">
              <a:lnSpc>
                <a:spcPct val="220000"/>
              </a:lnSpc>
              <a:buNone/>
            </a:pPr>
            <a:r>
              <a:rPr lang="en-US" dirty="0" smtClean="0"/>
              <a:t>	If he loved with all the powers of his puny being, he couldn’t love as much in eighty years, as I could in a day. And Catherine has a heart as deep as I have; the sea could be as readily contained in that horse-trough, as her whole affection be monopolized by him—</a:t>
            </a:r>
            <a:r>
              <a:rPr lang="en-US" dirty="0" err="1" smtClean="0"/>
              <a:t>Tush</a:t>
            </a:r>
            <a:r>
              <a:rPr lang="en-US" dirty="0" smtClean="0"/>
              <a:t>! He is scarcely a degree dearer to her than her dog, or her horse—It is not in him to be loved like me (</a:t>
            </a:r>
            <a:r>
              <a:rPr lang="en-GB" dirty="0" err="1"/>
              <a:t>Brontë</a:t>
            </a:r>
            <a:r>
              <a:rPr lang="en-GB" dirty="0"/>
              <a:t> </a:t>
            </a:r>
            <a:r>
              <a:rPr lang="en-GB" dirty="0" smtClean="0"/>
              <a:t>132).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dirty="0" smtClean="0"/>
              <a:t>And then continue with your analysis here…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</p:spPr>
        <p:txBody>
          <a:bodyPr/>
          <a:lstStyle/>
          <a:p>
            <a:r>
              <a:rPr lang="en-US" sz="3600" dirty="0" smtClean="0"/>
              <a:t>Here’s what it should look like…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659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Quotations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following about the above example:</a:t>
            </a:r>
          </a:p>
          <a:p>
            <a:r>
              <a:rPr lang="en-US" dirty="0"/>
              <a:t>d</a:t>
            </a:r>
            <a:r>
              <a:rPr lang="en-US" dirty="0" smtClean="0"/>
              <a:t>ouble spaced like the rest of the essay</a:t>
            </a:r>
          </a:p>
          <a:p>
            <a:r>
              <a:rPr lang="en-US" dirty="0" smtClean="0"/>
              <a:t>no quotation marks on very long quotations</a:t>
            </a:r>
          </a:p>
          <a:p>
            <a:r>
              <a:rPr lang="en-US" dirty="0"/>
              <a:t>i</a:t>
            </a:r>
            <a:r>
              <a:rPr lang="en-US" dirty="0" smtClean="0"/>
              <a:t>ndented block of text</a:t>
            </a:r>
          </a:p>
          <a:p>
            <a:r>
              <a:rPr lang="en-US" dirty="0"/>
              <a:t>c</a:t>
            </a:r>
            <a:r>
              <a:rPr lang="en-US" dirty="0" smtClean="0"/>
              <a:t>itation followed by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02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72</TotalTime>
  <Words>323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Folio</vt:lpstr>
      <vt:lpstr>Integrating Quotations</vt:lpstr>
      <vt:lpstr>Short Quotations</vt:lpstr>
      <vt:lpstr>Longer Quotations</vt:lpstr>
      <vt:lpstr>Long Quotations</vt:lpstr>
      <vt:lpstr>Here’s what it should look like…</vt:lpstr>
      <vt:lpstr>Long Quotations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Quotations</dc:title>
  <dc:creator>Asa Boxer</dc:creator>
  <cp:lastModifiedBy>Asa Boxer</cp:lastModifiedBy>
  <cp:revision>13</cp:revision>
  <dcterms:created xsi:type="dcterms:W3CDTF">2014-10-17T16:56:24Z</dcterms:created>
  <dcterms:modified xsi:type="dcterms:W3CDTF">2016-06-14T22:53:56Z</dcterms:modified>
</cp:coreProperties>
</file>