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7" r:id="rId8"/>
    <p:sldId id="260" r:id="rId9"/>
    <p:sldId id="261" r:id="rId10"/>
    <p:sldId id="264" r:id="rId11"/>
    <p:sldId id="265" r:id="rId12"/>
    <p:sldId id="289" r:id="rId13"/>
    <p:sldId id="290" r:id="rId14"/>
    <p:sldId id="291" r:id="rId15"/>
    <p:sldId id="292" r:id="rId16"/>
    <p:sldId id="293" r:id="rId17"/>
    <p:sldId id="287" r:id="rId18"/>
    <p:sldId id="288" r:id="rId19"/>
    <p:sldId id="26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  <p:sldId id="279" r:id="rId29"/>
    <p:sldId id="277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9198-4B37-CB38-B33A-1A3F522B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F8EA3-AC62-962A-C0EF-F4668956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7F4A-7067-E73C-77B9-2F7DC68F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6737-24F9-D574-4B84-CCC444A9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055E-C3F5-FE59-CD48-AD2270AC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0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481-D482-F0FF-B5C1-F48B5F76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61C45-E581-5745-DD1F-F70DE5AEA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3850-1F58-08E4-7E83-AD70AE7C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0DE74-0F48-98D7-B60F-487AC709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1B2F-05C6-3930-B9F8-8C7EDD81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0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91FF5-45D1-7D12-6E9D-7302FC7AC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EFE8-1169-CA2D-6134-BF6438324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775A-7BB8-1D4C-8963-958BC113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E87D-DC2B-9DC4-88A9-D379D04A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F8AC-BBE1-7884-3D2E-431D8304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2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8A54-F926-57E1-9E07-CF6D9594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630C-FE8F-6BDA-2C94-3C790979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5110-14A2-C231-352F-2F0907BA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7D11-D18D-8E4F-DC95-4A503C6D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F81E-E49F-3805-09B0-EF533F9F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3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6A26-7180-0275-26DE-D3DF5993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2E3F-56EF-CB15-61D3-F24F5015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C45E4-5F9A-A1E3-6C42-96646AC6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F0C8-28E4-128F-B07A-E9E0C259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9A23-E573-80A1-9F97-78C260E3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915E-D504-C8A8-F779-8538FFE5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39C9-DFEE-9FCA-1BB4-76AF843E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8D89D-9C59-DB6F-1EF9-0445D7CC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FF03E-CA61-9F61-AEE7-5D87E158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6CCB-87CB-CDF2-F5F2-42442F40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FC03-31FC-5583-6D1E-218527F0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6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D83A-18AF-359E-4892-76EC73A4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95551-CE47-6235-ED27-8A92C2C6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741C-4BDA-054A-F9DA-EAE2CFAA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DFC95-9A4C-52F1-B922-E4AE2CB5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1CCF9-CF1A-BC73-FD9F-1B34D8412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E45A2-FE36-9B46-F781-807F8E4A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AA2D9-7F47-DB8B-CDEF-DD6C82DB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B3FDA-C0A0-B86E-291F-730B4A01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0EA2-46FC-4194-28B6-3CE1BB30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FB525-D5C3-99A2-E9E2-0280D8B2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C036-A515-9A88-8BF4-50E9366E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9C77F-15E6-E5BA-4D0F-CC437BD2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3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E332-4650-C7D8-6191-3C8D1191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C3EAC-3D54-D31D-FE38-5941BA04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EF1E0-C69D-D0AB-BE89-B56096F3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45F-CF79-526D-6F05-61E7A434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6157-C781-D249-4929-5C1D6A0EF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8F9F8-3D9E-E33F-97CB-F1052355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5AFD-2049-5A0F-7223-D3675BA7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CACE6-BACB-6E89-130B-8A34E995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881A-95D1-2AE5-87D4-E67C1487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29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350F-90C7-CB70-E473-D4656A9C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7FA4A-C9F5-66AB-A6A3-7D680C5EE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87148-E016-005D-8631-49C1DB1D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35BAC-D873-CBF6-79CE-7EF1D578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3ADEA-AAEE-524E-FBC5-71117357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84F2-A8B7-1BB2-21EF-D350C2C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9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8C4D6-0331-B4D7-BC76-C318AB97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E537-DFC0-2660-ACEF-A888CCF6B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5A17-64E3-CCDC-E351-B5B1ABD61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551-CF70-4A05-B427-F9B04F1C08AE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BAE8-97F3-415B-1B81-2E10AFD4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F087-ABFC-CB51-1023-F132E762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7508-05D5-4FF1-8CC6-0A504AAFF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5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CFB-074A-6FFC-9E50-D9C404090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notes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CCD71-9F59-28D2-D84A-ED15A40DB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observations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63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FD626-8513-5B78-23B1-DBCCED08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5BE306-518E-67E5-5EB3-EA2FEF170F01}"/>
              </a:ext>
            </a:extLst>
          </p:cNvPr>
          <p:cNvSpPr txBox="1"/>
          <p:nvPr/>
        </p:nvSpPr>
        <p:spPr>
          <a:xfrm>
            <a:off x="4857135" y="157072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div tag</a:t>
            </a:r>
          </a:p>
          <a:p>
            <a:r>
              <a:rPr lang="en-IN" dirty="0"/>
              <a:t>a. Used as a section or section in the HTML document</a:t>
            </a:r>
          </a:p>
          <a:p>
            <a:r>
              <a:rPr lang="en-IN" dirty="0"/>
              <a:t>b. Example:</a:t>
            </a:r>
          </a:p>
          <a:p>
            <a:r>
              <a:rPr lang="en-IN" dirty="0"/>
              <a:t>form tag</a:t>
            </a:r>
          </a:p>
          <a:p>
            <a:r>
              <a:rPr lang="en-IN" dirty="0"/>
              <a:t>c. A form is used to create an HTML form for user input</a:t>
            </a:r>
          </a:p>
          <a:p>
            <a:r>
              <a:rPr lang="en-IN" dirty="0"/>
              <a:t>d. A form can have these in it:</a:t>
            </a:r>
          </a:p>
          <a:p>
            <a:r>
              <a:rPr lang="en-IN" dirty="0" err="1"/>
              <a:t>i</a:t>
            </a:r>
            <a:r>
              <a:rPr lang="en-IN" dirty="0"/>
              <a:t>. &lt;input&gt;</a:t>
            </a:r>
          </a:p>
          <a:p>
            <a:r>
              <a:rPr lang="en-IN" dirty="0"/>
              <a:t>ii. &lt;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  <a:p>
            <a:r>
              <a:rPr lang="en-IN" dirty="0"/>
              <a:t>iii. &lt;button&gt;</a:t>
            </a:r>
          </a:p>
          <a:p>
            <a:r>
              <a:rPr lang="en-IN" dirty="0"/>
              <a:t>iv. &lt;select&gt;</a:t>
            </a:r>
          </a:p>
          <a:p>
            <a:r>
              <a:rPr lang="en-IN" dirty="0"/>
              <a:t>v. &lt;option&gt;</a:t>
            </a:r>
          </a:p>
          <a:p>
            <a:r>
              <a:rPr lang="en-IN" dirty="0"/>
              <a:t>vi. &lt;</a:t>
            </a:r>
            <a:r>
              <a:rPr lang="en-IN" dirty="0" err="1"/>
              <a:t>optgroup</a:t>
            </a:r>
            <a:r>
              <a:rPr lang="en-IN" dirty="0"/>
              <a:t>&gt;</a:t>
            </a:r>
          </a:p>
          <a:p>
            <a:r>
              <a:rPr lang="en-IN" dirty="0"/>
              <a:t>vii. &lt;</a:t>
            </a:r>
            <a:r>
              <a:rPr lang="en-IN" dirty="0" err="1"/>
              <a:t>fieldset</a:t>
            </a:r>
            <a:r>
              <a:rPr lang="en-IN" dirty="0"/>
              <a:t>&gt;</a:t>
            </a:r>
          </a:p>
          <a:p>
            <a:r>
              <a:rPr lang="en-IN" dirty="0"/>
              <a:t>viii. &lt;label&gt;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E81C6-1661-6DC5-A5F6-780B00730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149" y="-73607"/>
            <a:ext cx="12192000" cy="1184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93DB3-347E-CFC5-5101-B4C70693B28F}"/>
              </a:ext>
            </a:extLst>
          </p:cNvPr>
          <p:cNvSpPr txBox="1"/>
          <p:nvPr/>
        </p:nvSpPr>
        <p:spPr>
          <a:xfrm>
            <a:off x="285135" y="2300748"/>
            <a:ext cx="40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all the options for each of these fields form the phone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98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31EF2-0B7A-812E-87C6-9AB4FD353D5B}"/>
              </a:ext>
            </a:extLst>
          </p:cNvPr>
          <p:cNvSpPr txBox="1"/>
          <p:nvPr/>
        </p:nvSpPr>
        <p:spPr>
          <a:xfrm>
            <a:off x="373625" y="2323230"/>
            <a:ext cx="111104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Button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&lt;button type="submit" onclick="alert('Form submitted!')"&gt;Submit Form&lt;/button&gt;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&lt;input type="value" name="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input_name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id="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value="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default_value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placeholder="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hint_text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9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002E12-B76D-D95F-66EE-AF01BCCB97D1}"/>
              </a:ext>
            </a:extLst>
          </p:cNvPr>
          <p:cNvSpPr txBox="1"/>
          <p:nvPr/>
        </p:nvSpPr>
        <p:spPr>
          <a:xfrm>
            <a:off x="393289" y="366614"/>
            <a:ext cx="115234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 area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textarea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name="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uniqueName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id="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uniqueId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rows="number"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cols="number"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placeholder="Hint text"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maxlength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="number"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minlength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="number"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readonly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disabled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required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autofocus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form="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wrap="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soft|hard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dirname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name.dir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Default content or pre-filled text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&lt;/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textarea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23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89D69-7594-33C5-1491-A33163DB31C6}"/>
              </a:ext>
            </a:extLst>
          </p:cNvPr>
          <p:cNvSpPr txBox="1"/>
          <p:nvPr/>
        </p:nvSpPr>
        <p:spPr>
          <a:xfrm>
            <a:off x="3048000" y="116930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Select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&lt;select id="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mySelect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name="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myDropdown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&lt;option value=""&gt;--Please choose an option--&lt;/option&gt;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&lt;option value="option1"&gt;Option 1 Display Text&lt;/option&gt;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&lt;option value="option2"&gt;Option 2 Display Text&lt;/option&gt;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&lt;option value="option3" selected&gt;Option 3 Display Text (Selected by default)&lt;/option&gt;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label="Grouped Options"&gt;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value="groupOption1"&gt;Grouped Option 1&lt;/option&gt;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value="groupOption2"&gt;Grouped Option 2&lt;/option&gt;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&lt;/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&lt;/select&gt;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E42221-6EFB-347C-E91F-D817B7D136EB}"/>
              </a:ext>
            </a:extLst>
          </p:cNvPr>
          <p:cNvSpPr txBox="1"/>
          <p:nvPr/>
        </p:nvSpPr>
        <p:spPr>
          <a:xfrm>
            <a:off x="3048000" y="615303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Option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&lt;option value="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value_to_send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"&gt;Text displayed to user&lt;/option&gt;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&lt;select&gt;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label="Group Label 1"&gt;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value="value1"&gt;Option 1.1&lt;/option&gt;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value="value2"&gt;Option 1.2&lt;/option&gt;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&lt;/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label="Group Label 2"&gt;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value="value3"&gt;Option 2.1&lt;/option&gt;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value="value4"&gt;Option 2.2&lt;/option&gt;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value="value5"&gt;Option 2.3&lt;/option&gt;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&lt;/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optgroup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&lt;option value="value6"&gt;Ungrouped Option&lt;/option&gt;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&lt;/select&gt;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74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4C9E5-A55F-DE27-E8F5-DBE05F48AAFC}"/>
              </a:ext>
            </a:extLst>
          </p:cNvPr>
          <p:cNvSpPr txBox="1"/>
          <p:nvPr/>
        </p:nvSpPr>
        <p:spPr>
          <a:xfrm>
            <a:off x="176981" y="116569"/>
            <a:ext cx="1138575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Field set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fieldset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&lt;legend&gt;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Fieldset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Title&lt;/legend&gt;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&lt;!-- Form elements go here --&gt;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&lt;label for="input1"&gt;Input 1:&lt;/label&gt;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&lt;input type="text" id="input1" name="data1"&gt;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&lt;label for="select1"&gt;Select Option:&lt;/label&gt;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&lt;select id="select1" name="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option_selection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optionA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"&gt;Option A&lt;/option&gt;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optionB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selected&gt;Option B (pre-selected)&lt;/option&gt;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   &lt;option value="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optionC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 disabled&gt;Option C (disabled)&lt;/option&gt;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&lt;/select&gt;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&lt;input type="checkbox" id="checkbox1" name="agree" checked&gt;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&lt;label for="checkbox1"&gt;Agree to terms&lt;/label&gt;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&gt;&lt;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&lt;input type="radio" id="radio1" name="choice" value="choice1"&gt;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&lt;label for="radio1"&gt;Choice 1&lt;/label&gt;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&lt;input type="radio" id="radio2" name="choice" value="choice2" checked&gt;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&lt;label for="radio2"&gt;Choice 2&lt;/label&gt;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&lt;!-- Other form elements like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textarea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buttons can also be included --&gt;</a:t>
            </a:r>
            <a:br>
              <a:rPr lang="en-IN" sz="1600" dirty="0"/>
            </a:b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&lt;/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fieldset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&gt;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9191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A2D91-3A7E-00D7-4F3F-12334D8BDB3E}"/>
              </a:ext>
            </a:extLst>
          </p:cNvPr>
          <p:cNvSpPr txBox="1"/>
          <p:nvPr/>
        </p:nvSpPr>
        <p:spPr>
          <a:xfrm>
            <a:off x="3048000" y="-20990612"/>
            <a:ext cx="6096000" cy="192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&lt;label for="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element_id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"&gt;Label Text&lt;/label&gt;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######$$$$#############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Common type attribute values: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text: Single-line text input.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password: Password input (characters are masked).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email: Email address input (includes basic client-side validation).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number: Numeric input (allows min, max, and step attributes).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checkbox: Checkbox for selecting multiple options.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radio: Radio button for selecting a single option from a group.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submit: Button to submit the form.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button: Generic clickable button.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file: File upload control.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date: Date selection control.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picker.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range: Slider control for a numeric range.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search: Search input field.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tel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Telephone number input.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url: URL input (includes basic client-side validation).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hidden: Hidden input field (not visible to the user).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Important Attributes applicable to various types: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name: Defines the name of the input field, used for submitting data.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id: Provides a unique identifier for the input, useful for labels and JavaScript.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value: Sets the initial value of the input or the value sent upon submission.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placeholder: Provides a hint to the user about the expected input value.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required: Makes the input field mandatory for form submission.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disabled: Disables the input field, making it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uneditable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unsubmitable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readonly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Makes the input field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uneditable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but still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submitable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 / max: Specifies minimum/maximum values for numeric or date/time inputs.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step: Defines the increment for numeric or date/time inputs.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autocomplete: Controls browser's autofill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autofocus: Automatically focuses on the input when the page loads.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pattern: Specifies a regular expression for input validation.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size: Specifies the visible width of the input in characters (for text-based types).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maxlength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Specifies the maximum number of characters allowed.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multiple: Allows selection of multiple files (for type="file") or options (for &lt;select&gt;).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accept: Specifies allowed file types (for type="file").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src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/ alt: For type="image", specifies the image source and alternative text.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form: Associates the input with a specific form (if not directly inside a &lt;form&gt; tag).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91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94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2C10C-55E5-09A3-9F56-9B8D4D9F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C17D5-6C79-9C68-DAD3-183ECAB99AE6}"/>
              </a:ext>
            </a:extLst>
          </p:cNvPr>
          <p:cNvSpPr txBox="1"/>
          <p:nvPr/>
        </p:nvSpPr>
        <p:spPr>
          <a:xfrm>
            <a:off x="393291" y="685895"/>
            <a:ext cx="6096000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25th Sept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"list-style-type:  circle"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CCC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EEEe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646F7-3582-B2AE-4397-C6D58B8ACAE5}"/>
              </a:ext>
            </a:extLst>
          </p:cNvPr>
          <p:cNvSpPr txBox="1"/>
          <p:nvPr/>
        </p:nvSpPr>
        <p:spPr>
          <a:xfrm>
            <a:off x="5810865" y="344131"/>
            <a:ext cx="1356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AAA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BBB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CCC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DDD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EEEe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7BFF9-803B-E35E-6893-1101833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31" y="0"/>
            <a:ext cx="1019317" cy="1371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6DF963-FC20-54C9-00D0-A2BD43741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15" y="2776446"/>
            <a:ext cx="1038370" cy="1305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206ACA-B4B6-5283-9179-130B2421A57D}"/>
              </a:ext>
            </a:extLst>
          </p:cNvPr>
          <p:cNvSpPr txBox="1"/>
          <p:nvPr/>
        </p:nvSpPr>
        <p:spPr>
          <a:xfrm>
            <a:off x="5756921" y="1793891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Bold circle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84CE3C-4B65-2D28-C213-396BA29EFCE5}"/>
              </a:ext>
            </a:extLst>
          </p:cNvPr>
          <p:cNvSpPr txBox="1"/>
          <p:nvPr/>
        </p:nvSpPr>
        <p:spPr>
          <a:xfrm>
            <a:off x="6615185" y="3121562"/>
            <a:ext cx="246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  <a:p>
            <a:r>
              <a:rPr lang="en-US" dirty="0">
                <a:highlight>
                  <a:srgbClr val="FFFF00"/>
                </a:highlight>
              </a:rPr>
              <a:t>Seems to be only filled 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67763A-543F-D401-FD83-EF8B8A1AB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923" y="444531"/>
            <a:ext cx="1000265" cy="1276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A9C950-66AF-0AA2-2271-47F569311980}"/>
              </a:ext>
            </a:extLst>
          </p:cNvPr>
          <p:cNvSpPr txBox="1"/>
          <p:nvPr/>
        </p:nvSpPr>
        <p:spPr>
          <a:xfrm>
            <a:off x="6858464" y="1721059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circle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28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9226E-60F6-563E-1692-862A12A04D78}"/>
              </a:ext>
            </a:extLst>
          </p:cNvPr>
          <p:cNvSpPr txBox="1"/>
          <p:nvPr/>
        </p:nvSpPr>
        <p:spPr>
          <a:xfrm>
            <a:off x="660355" y="2706095"/>
            <a:ext cx="60960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B889B-A732-7D66-0ABB-259C8A09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436636"/>
            <a:ext cx="11080955" cy="7342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CD40D9-0ED7-59A4-C9F9-CF9ADB85CE2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25661" y="1104455"/>
            <a:ext cx="182694" cy="16016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3A10EC8-50C8-4525-BF4E-E90DB5F2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" y="4596464"/>
            <a:ext cx="5258534" cy="16766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D6C98A-22D9-94E0-7F70-1BB5111DE217}"/>
              </a:ext>
            </a:extLst>
          </p:cNvPr>
          <p:cNvCxnSpPr>
            <a:cxnSpLocks/>
          </p:cNvCxnSpPr>
          <p:nvPr/>
        </p:nvCxnSpPr>
        <p:spPr>
          <a:xfrm>
            <a:off x="3719051" y="2804082"/>
            <a:ext cx="597310" cy="179238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9500F7D-009F-96E6-E426-5DFF017A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75" y="4382729"/>
            <a:ext cx="5268060" cy="2038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0D95FE-F444-B172-422D-E7D049A9362D}"/>
              </a:ext>
            </a:extLst>
          </p:cNvPr>
          <p:cNvSpPr txBox="1"/>
          <p:nvPr/>
        </p:nvSpPr>
        <p:spPr>
          <a:xfrm>
            <a:off x="5653548" y="782567"/>
            <a:ext cx="6096000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Choose a car: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"Swedish 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Saab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"German Cars"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Mercedes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BB96F-48DC-DC8E-DE77-0EB6F7849082}"/>
              </a:ext>
            </a:extLst>
          </p:cNvPr>
          <p:cNvSpPr txBox="1"/>
          <p:nvPr/>
        </p:nvSpPr>
        <p:spPr>
          <a:xfrm>
            <a:off x="7010400" y="5152103"/>
            <a:ext cx="189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the 2 groups Swedish and</a:t>
            </a:r>
          </a:p>
          <a:p>
            <a:r>
              <a:rPr lang="en-US" dirty="0"/>
              <a:t>Germa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4EE8F0-D694-EF46-9086-4F82586C22F2}"/>
              </a:ext>
            </a:extLst>
          </p:cNvPr>
          <p:cNvCxnSpPr>
            <a:cxnSpLocks/>
          </p:cNvCxnSpPr>
          <p:nvPr/>
        </p:nvCxnSpPr>
        <p:spPr>
          <a:xfrm>
            <a:off x="8593394" y="1872034"/>
            <a:ext cx="1995948" cy="293413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F62483-E133-E232-A19F-D2D5DF6DCDCC}"/>
              </a:ext>
            </a:extLst>
          </p:cNvPr>
          <p:cNvCxnSpPr>
            <a:cxnSpLocks/>
          </p:cNvCxnSpPr>
          <p:nvPr/>
        </p:nvCxnSpPr>
        <p:spPr>
          <a:xfrm>
            <a:off x="8524568" y="3429000"/>
            <a:ext cx="1887793" cy="21847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13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1E79D-EF52-B3DC-F09B-C8B53E04F354}"/>
              </a:ext>
            </a:extLst>
          </p:cNvPr>
          <p:cNvSpPr txBox="1"/>
          <p:nvPr/>
        </p:nvSpPr>
        <p:spPr>
          <a:xfrm>
            <a:off x="855407" y="162193"/>
            <a:ext cx="6046838" cy="6695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&lt;legend&gt;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Personalia: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&lt;/legend&gt;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Email: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Birthday: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ECDE4-EDF3-3535-F5E2-6C3B1453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531" y="139918"/>
            <a:ext cx="3467584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4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7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8792DC-BEB0-9B2A-9D44-8094C3A7C81E}"/>
              </a:ext>
            </a:extLst>
          </p:cNvPr>
          <p:cNvSpPr txBox="1"/>
          <p:nvPr/>
        </p:nvSpPr>
        <p:spPr>
          <a:xfrm>
            <a:off x="412954" y="213633"/>
            <a:ext cx="8740877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—-----—-----—-----—-----—-----—-----—-----—-----—-----—-----—----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background-color:powderblue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background-color:tomato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—-----—-----—-----—-----—-----—-----—-----—-----—-----—-----—----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F0A20-04DA-8639-3B42-D19928A1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443" y="0"/>
            <a:ext cx="5715798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77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83258-CAEA-D606-F759-8623A6F66AF6}"/>
              </a:ext>
            </a:extLst>
          </p:cNvPr>
          <p:cNvSpPr txBox="1"/>
          <p:nvPr/>
        </p:nvSpPr>
        <p:spPr>
          <a:xfrm>
            <a:off x="344128" y="319434"/>
            <a:ext cx="8180439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font-family:verdana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font-family:courier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—-----—-----—-----—-----—-----—-----—-----—-----—-----—-----—----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"font-size:300%;"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"font-size:160%;"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—-----—-----—-----—-----—-----—-----—-----—-----—-----—-----—----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Centered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Heading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text-align:center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Centered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paragraph.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B55BE-42E4-CE64-842E-8ECFEDA8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008" y="51268"/>
            <a:ext cx="4193908" cy="267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04915-BBF0-B4ED-3B99-11BAD892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47" y="4433424"/>
            <a:ext cx="493463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9D39DB-D213-51AE-AB9F-01744C16F632}"/>
              </a:ext>
            </a:extLst>
          </p:cNvPr>
          <p:cNvSpPr txBox="1"/>
          <p:nvPr/>
        </p:nvSpPr>
        <p:spPr>
          <a:xfrm>
            <a:off x="530942" y="195447"/>
            <a:ext cx="6096000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Formatting elements were designed 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to display special types of text: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Elements: 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&lt;b&gt; - Bold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&lt;strong&gt; - Important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Italic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Emphasized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&lt;mark&gt; - Marked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&lt;small&gt; - Smaller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&lt;del&gt; - Deleted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&lt;ins&gt; - Inserted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&lt;sub&gt; - Subscript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&lt;sup&gt; - Superscript text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5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6C47A-A730-3A56-4F89-2AE21A58A047}"/>
              </a:ext>
            </a:extLst>
          </p:cNvPr>
          <p:cNvSpPr txBox="1"/>
          <p:nvPr/>
        </p:nvSpPr>
        <p:spPr>
          <a:xfrm>
            <a:off x="0" y="-8550009"/>
            <a:ext cx="11838039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&lt;b&gt;This text is bold&lt;/b&gt;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&lt;strong&gt; - Important text. The HTML &lt;strong&gt; element defines text with strong importance. The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content inside is typically displayed in bold.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Example: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&lt;strong&gt;This text is important!&lt;/strong&gt;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Italic text. The HTML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element defines a part of text in an alternate voice or mood. The content inside is typically displayed in italic. The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tag is often used to indicate a technical term, a phrase from another language, a thought, a ship name, etc.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Emphasized text. The HTML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element defines emphasized text. The content inside is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typically displayed in italic. Tip: A screen reader will pronounce the words in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with an emphasis, using verbal stress.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&gt;This text is italic&lt;/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&gt;This text is emphasized&lt;/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&lt;small&gt; - Smaller text. The HTML &lt;small&gt; element defines smaller text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&lt;small&gt;This is some smaller text.&lt;/small&gt;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&lt;mark&gt; - Marked text. The HTML &lt;mark&gt; element defines text that should be marked or highlighted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&lt;p&gt;Do not forget to buy &lt;mark&gt;milk&lt;/mark&gt; today.&lt;/p&gt;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&lt;del&gt; - Deleted text. The HTML &lt;del&gt; element defines text that has been deleted from a document.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Browsers will usually strike a line through deleted text: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20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2B39E-7E0B-61A9-BD3D-83E153A7CD82}"/>
              </a:ext>
            </a:extLst>
          </p:cNvPr>
          <p:cNvSpPr txBox="1"/>
          <p:nvPr/>
        </p:nvSpPr>
        <p:spPr>
          <a:xfrm>
            <a:off x="176980" y="151893"/>
            <a:ext cx="11838039" cy="586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&lt;b&gt;This text is bold&lt;/b&gt;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&lt;strong&gt; - Important text. The HTML &lt;strong&gt; element defines text with strong importance. The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content inside is typically displayed in bold.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Example: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&lt;strong&gt;This text is important!&lt;/strong&gt;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Italic text. The HTML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element defines a part of text in an alternate voice or mood. The content inside is typically displayed in italic. The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tag is often used to indicate a technical term, a phrase from another language, a thought, a ship name, etc.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Emphasized text. The HTML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element defines emphasized text. The content inside is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typically displayed in italic. Tip: A screen reader will pronounce the words in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with an emphasis, using verbal stress.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6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36F54A-92F6-6E92-F259-A6F23135690D}"/>
              </a:ext>
            </a:extLst>
          </p:cNvPr>
          <p:cNvSpPr txBox="1"/>
          <p:nvPr/>
        </p:nvSpPr>
        <p:spPr>
          <a:xfrm>
            <a:off x="1189702" y="702378"/>
            <a:ext cx="9960077" cy="4619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&gt;This text is italic&lt;/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&gt;This text is emphasized&lt;/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em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&lt;small&gt; - Smaller text. The HTML &lt;small&gt; element defines smaller text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&lt;small&gt;This is some smaller text.&lt;/small&gt;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&lt;mark&gt; - Marked text. The HTML &lt;mark&gt; element defines text that should be marked or highlighted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&lt;p&gt;Do not forget to buy &lt;mark&gt;milk&lt;/mark&gt; today.&lt;/p&gt;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&lt;del&gt; - Deleted text. The HTML &lt;del&gt; element defines text that has been deleted from a document.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Browsers will usually strike a line through deleted text: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9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10AD03-75BA-6815-71E7-00BD7DD0CDD5}"/>
              </a:ext>
            </a:extLst>
          </p:cNvPr>
          <p:cNvSpPr txBox="1"/>
          <p:nvPr/>
        </p:nvSpPr>
        <p:spPr>
          <a:xfrm>
            <a:off x="442451" y="105786"/>
            <a:ext cx="11307097" cy="628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&lt;p&gt;My favorite color is &lt;del&gt;blue&lt;/del&gt; red.&lt;/p&gt;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&lt;ins&gt; - Inserted text. The HTML &lt;ins&gt; element defines a text that has been inserted into a document. Browsers will usually underline inserted text: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&lt;p&gt;My favorite color is &lt;del&gt;blue&lt;/del&gt; &lt;ins&gt;red&lt;/ins&gt;.&lt;/p&gt;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&lt;sub&gt; - Subscript text. The HTML &lt;sub&gt; element defines subscript text. Subscript text appears half a character below the normal line, and is sometimes rendered in a smaller font. Subscript text can be used for chemical formulas, like H2O: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&lt;sup&gt; - Superscript text. The HTML &lt;sup&gt; element defines superscript text. Superscript text appears half a character above the normal line, and is sometimes rendered in a smaller font. Superscript text can be used for footnotes, like WWW[1]: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&lt;p&gt;This is &lt;sub&gt;subscripted&lt;/sub&gt; text.&lt;/p&gt;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&lt;p&gt;This is &lt;sup&gt;superscripted&lt;/sup&gt; text.&lt;/p&gt;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&lt;blockquote&gt; - Quotations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&lt;q&gt; - short quotation.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7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6296B2-4FF2-9FC2-B3B6-41006CCCC14B}"/>
              </a:ext>
            </a:extLst>
          </p:cNvPr>
          <p:cNvSpPr txBox="1"/>
          <p:nvPr/>
        </p:nvSpPr>
        <p:spPr>
          <a:xfrm>
            <a:off x="3047999" y="2031524"/>
            <a:ext cx="6990736" cy="2620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25th Sept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"list-style-type: 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decimal"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Ghi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Jkl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en-I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Mno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E5BA0-3011-839D-2005-3939475F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65" y="545417"/>
            <a:ext cx="1028844" cy="1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48F93E-40D2-EAFB-4DF7-C5A19ECB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55" y="0"/>
            <a:ext cx="1190791" cy="140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ACF99-C557-110D-ADC9-7F4760B4A54D}"/>
              </a:ext>
            </a:extLst>
          </p:cNvPr>
          <p:cNvSpPr txBox="1"/>
          <p:nvPr/>
        </p:nvSpPr>
        <p:spPr>
          <a:xfrm>
            <a:off x="4375694" y="1288470"/>
            <a:ext cx="172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 start attribute; so default is 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CE52E-47BF-2D7B-8E04-41F9E1FD912B}"/>
              </a:ext>
            </a:extLst>
          </p:cNvPr>
          <p:cNvSpPr txBox="1"/>
          <p:nvPr/>
        </p:nvSpPr>
        <p:spPr>
          <a:xfrm>
            <a:off x="579695" y="1750135"/>
            <a:ext cx="128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= 3 or “3” both works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F9335-905D-53C8-0CD6-46216FC9F5B7}"/>
              </a:ext>
            </a:extLst>
          </p:cNvPr>
          <p:cNvSpPr txBox="1"/>
          <p:nvPr/>
        </p:nvSpPr>
        <p:spPr>
          <a:xfrm>
            <a:off x="6988810" y="15222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no. 31</a:t>
            </a:r>
            <a:endParaRPr lang="en-IN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527565-9EBF-F956-889F-A32ECE0E824F}"/>
              </a:ext>
            </a:extLst>
          </p:cNvPr>
          <p:cNvCxnSpPr>
            <a:cxnSpLocks/>
          </p:cNvCxnSpPr>
          <p:nvPr/>
        </p:nvCxnSpPr>
        <p:spPr>
          <a:xfrm flipH="1" flipV="1">
            <a:off x="1864444" y="904568"/>
            <a:ext cx="6994421" cy="200578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EC0E2E-05A2-560C-B153-1DF7080726DD}"/>
              </a:ext>
            </a:extLst>
          </p:cNvPr>
          <p:cNvSpPr txBox="1"/>
          <p:nvPr/>
        </p:nvSpPr>
        <p:spPr>
          <a:xfrm>
            <a:off x="796413" y="4935794"/>
            <a:ext cx="924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style</a:t>
            </a:r>
            <a:r>
              <a:rPr lang="en-US" sz="2400" dirty="0"/>
              <a:t>, after = it is within quotes. Attribute: value pair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336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1477D-79FF-17BD-4EE1-111AEBA0DA9D}"/>
              </a:ext>
            </a:extLst>
          </p:cNvPr>
          <p:cNvSpPr txBox="1"/>
          <p:nvPr/>
        </p:nvSpPr>
        <p:spPr>
          <a:xfrm>
            <a:off x="614515" y="445808"/>
            <a:ext cx="10962969" cy="337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abbreviation or acronym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&lt;address&gt; - contact information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&lt;cite&gt; - title of a creative work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BDO stands for Bi-Directional Override. override the current text direction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&lt;blockquote&gt; - Quotations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&lt;q&gt; - short quotation.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abbreviation or acronym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Example: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794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7CE72-187A-25E0-7A33-0A6D07FDE848}"/>
              </a:ext>
            </a:extLst>
          </p:cNvPr>
          <p:cNvSpPr txBox="1"/>
          <p:nvPr/>
        </p:nvSpPr>
        <p:spPr>
          <a:xfrm>
            <a:off x="206477" y="71178"/>
            <a:ext cx="11779045" cy="544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&lt;p&gt;Here is a quote from WWF's website:&lt;/p&gt;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&lt;blockquote cite="http://www.worldwildlife.org/who/index.html"&gt;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For 60 years, WWF has worked to help people and nature thrive. As the world's leading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conservation organization, WWF works in nearly 100 countries. At every level, we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collaborate with people around the world to develop and deliver innovative solutions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that protect communities, wildlife, and the places in which they live.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&lt;/blockquote&gt;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&lt;p&gt;WWF's goal is to: &lt;q&gt;Build a future where people live in harmony with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nature.&lt;/q&gt;&lt;/p&gt;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&lt;p&gt;The 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title="World Health Organization"&gt;WHO&lt;/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was founded in 1948.&lt;/p&gt;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&lt;address&gt; - contact information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&lt;cite&gt; - title of a creative work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6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28B418-842E-9A6E-3C32-75D8908FF71E}"/>
              </a:ext>
            </a:extLst>
          </p:cNvPr>
          <p:cNvSpPr txBox="1"/>
          <p:nvPr/>
        </p:nvSpPr>
        <p:spPr>
          <a:xfrm>
            <a:off x="570271" y="82785"/>
            <a:ext cx="10805652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BDO stands for Bi-Directional Override. override the current text direction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Example: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&lt;address&gt;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Written by John Doe.&lt;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Visit us at:&lt;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Example.com&lt;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Box 564, Disneyland&lt;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USA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&lt;/address&gt;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&lt;p&gt;&lt;cite&gt;The Scream&lt;/cite&gt; by Edvard Munch. Painted in 1893.&lt;/p&gt;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"&gt;This text will be written from right to left&lt;/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15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8CCE7F-333F-316A-4249-AEDB859C970F}"/>
              </a:ext>
            </a:extLst>
          </p:cNvPr>
          <p:cNvSpPr txBox="1"/>
          <p:nvPr/>
        </p:nvSpPr>
        <p:spPr>
          <a:xfrm>
            <a:off x="344130" y="465142"/>
            <a:ext cx="6823586" cy="96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&lt;p&gt;This is &lt;sub&gt;subscripted&lt;/sub&gt; text.&lt;/p&gt;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&lt;p&gt;This is &lt;sup&gt;superscripted&lt;/sup&gt; text.&lt;/p&gt;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FF1DB3-5F31-4A25-CCE7-395B6800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690" y="69352"/>
            <a:ext cx="2229161" cy="12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A229DB-73B4-643B-33C4-C25233234012}"/>
              </a:ext>
            </a:extLst>
          </p:cNvPr>
          <p:cNvSpPr txBox="1"/>
          <p:nvPr/>
        </p:nvSpPr>
        <p:spPr>
          <a:xfrm>
            <a:off x="108155" y="4594691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&lt;q&gt; - short quotation.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 - abbreviation or acronym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3103F-E240-E6D9-3C7C-7A14912E4310}"/>
              </a:ext>
            </a:extLst>
          </p:cNvPr>
          <p:cNvSpPr txBox="1"/>
          <p:nvPr/>
        </p:nvSpPr>
        <p:spPr>
          <a:xfrm>
            <a:off x="108155" y="2134200"/>
            <a:ext cx="8528103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&lt;p&gt;&lt;cite&gt;The Scream&lt;/cite&gt; by Edvard Munch. Painted in 1893.&lt;/p&gt;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"&gt;This text will be written from right to left&lt;/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53C021-3A1D-C63D-95E1-631D629B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92" y="3013030"/>
            <a:ext cx="413442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581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93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0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2240B-DC88-D3D3-D666-310D87D4A638}"/>
              </a:ext>
            </a:extLst>
          </p:cNvPr>
          <p:cNvSpPr txBox="1"/>
          <p:nvPr/>
        </p:nvSpPr>
        <p:spPr>
          <a:xfrm>
            <a:off x="2222090" y="990583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&lt;html&gt;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&lt;head&gt;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&lt;title&gt;25th Sept list&lt;/title&gt;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&lt;/head&gt;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&lt;body&gt;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&lt;ul&gt;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&lt;li&gt;Abc&lt;/li&gt;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&lt;li&gt;Def&lt;/li&gt;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&lt;li&gt;Ghi&lt;/li&gt;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&lt;li&gt;Jkl&lt;/li&gt;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&lt;li&gt;Mno&lt;/li&gt;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&lt;/ul&gt;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&lt;/body&gt;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&lt;/html&gt;</a:t>
            </a:r>
            <a:endParaRPr lang="it-IT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5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B726E5-9293-B70D-CF4E-83BEE7B5E2A1}"/>
              </a:ext>
            </a:extLst>
          </p:cNvPr>
          <p:cNvSpPr txBox="1"/>
          <p:nvPr/>
        </p:nvSpPr>
        <p:spPr>
          <a:xfrm>
            <a:off x="3048000" y="3198510"/>
            <a:ext cx="745285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"akg.jpg"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"150 height = "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26B23-8265-1EA4-3DE7-6E199506A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19" y="6525"/>
            <a:ext cx="1981477" cy="351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C7EE7C-AA15-D1E4-09AC-F4666EF39B76}"/>
              </a:ext>
            </a:extLst>
          </p:cNvPr>
          <p:cNvSpPr txBox="1"/>
          <p:nvPr/>
        </p:nvSpPr>
        <p:spPr>
          <a:xfrm>
            <a:off x="521110" y="4368549"/>
            <a:ext cx="11543071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"https://upload.wikimedia.org/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/commons/e/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Virat_Kohli_during_the_India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_vs_Aus_4th_Test_match_at_Narendra_Modi_Stadium_on_09_March_2023.jpg"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A5524-2E0C-5A0E-EE86-72DBC283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9" y="298280"/>
            <a:ext cx="2867425" cy="97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910D1-56AA-21A7-BE91-A9DF6CD61269}"/>
              </a:ext>
            </a:extLst>
          </p:cNvPr>
          <p:cNvSpPr txBox="1"/>
          <p:nvPr/>
        </p:nvSpPr>
        <p:spPr>
          <a:xfrm>
            <a:off x="2656506" y="1639511"/>
            <a:ext cx="5651752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Making Table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AC605D-6061-2E58-5101-9029E00D3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90" y="190184"/>
            <a:ext cx="3877216" cy="8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031A94-A3ED-AC6E-2618-173F41A0010A}"/>
              </a:ext>
            </a:extLst>
          </p:cNvPr>
          <p:cNvSpPr txBox="1"/>
          <p:nvPr/>
        </p:nvSpPr>
        <p:spPr>
          <a:xfrm>
            <a:off x="8928029" y="623994"/>
            <a:ext cx="1720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Depending upon the size of the heading, the fields will be properly aligned automatically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63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B12C2D-EA1A-E682-D497-D64BFF2DCE3A}"/>
              </a:ext>
            </a:extLst>
          </p:cNvPr>
          <p:cNvSpPr txBox="1"/>
          <p:nvPr/>
        </p:nvSpPr>
        <p:spPr>
          <a:xfrm>
            <a:off x="550605" y="2211060"/>
            <a:ext cx="11641395" cy="192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25th Sept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&gt;&lt;/tr&gt;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1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2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3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1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2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Data 3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86BF28-1FA1-6CAB-9DAC-BCB41B9B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541"/>
            <a:ext cx="12192000" cy="1694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6AA05-8638-EE26-E3D4-0FADE34AC32B}"/>
              </a:ext>
            </a:extLst>
          </p:cNvPr>
          <p:cNvSpPr txBox="1"/>
          <p:nvPr/>
        </p:nvSpPr>
        <p:spPr>
          <a:xfrm>
            <a:off x="243348" y="1861429"/>
            <a:ext cx="6130412" cy="45952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Removes space between cell borders */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#007bff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Blue background for headers */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White text for headers */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text-transform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C5512-A5F7-74DD-9AF8-DD266B11C533}"/>
              </a:ext>
            </a:extLst>
          </p:cNvPr>
          <p:cNvSpPr txBox="1"/>
          <p:nvPr/>
        </p:nvSpPr>
        <p:spPr>
          <a:xfrm>
            <a:off x="6685934" y="2004771"/>
            <a:ext cx="4689989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New York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Jane Smith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London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0307E7-488D-FCE4-104B-362DF9D903C2}"/>
              </a:ext>
            </a:extLst>
          </p:cNvPr>
          <p:cNvCxnSpPr/>
          <p:nvPr/>
        </p:nvCxnSpPr>
        <p:spPr>
          <a:xfrm flipV="1">
            <a:off x="1671484" y="2290916"/>
            <a:ext cx="1061884" cy="136668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E3F679-B2B9-DE08-36BC-68D6E6B928F8}"/>
              </a:ext>
            </a:extLst>
          </p:cNvPr>
          <p:cNvSpPr txBox="1"/>
          <p:nvPr/>
        </p:nvSpPr>
        <p:spPr>
          <a:xfrm>
            <a:off x="1927120" y="1890806"/>
            <a:ext cx="468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Decides the border thickness of cells</a:t>
            </a:r>
            <a:endParaRPr lang="en-IN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8201BF-6156-E310-D37C-18F5F89D0653}"/>
              </a:ext>
            </a:extLst>
          </p:cNvPr>
          <p:cNvCxnSpPr>
            <a:cxnSpLocks/>
          </p:cNvCxnSpPr>
          <p:nvPr/>
        </p:nvCxnSpPr>
        <p:spPr>
          <a:xfrm>
            <a:off x="1864444" y="3917146"/>
            <a:ext cx="3063976" cy="45664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20C97A0-DE13-2679-38BC-B63A3BBA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238" y="3429000"/>
            <a:ext cx="6447503" cy="2914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60A663-CA37-7C10-4AF7-72EF6B384C66}"/>
              </a:ext>
            </a:extLst>
          </p:cNvPr>
          <p:cNvSpPr txBox="1"/>
          <p:nvPr/>
        </p:nvSpPr>
        <p:spPr>
          <a:xfrm>
            <a:off x="3389057" y="4367030"/>
            <a:ext cx="4689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Decides the depth of cells</a:t>
            </a:r>
            <a:endParaRPr lang="en-IN" sz="2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F74B66-D614-4EA1-AE74-62C27DF9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187" y="5684985"/>
            <a:ext cx="11079121" cy="113363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DABCB-D54C-7E0D-D4B5-C440C4355516}"/>
              </a:ext>
            </a:extLst>
          </p:cNvPr>
          <p:cNvCxnSpPr>
            <a:cxnSpLocks/>
          </p:cNvCxnSpPr>
          <p:nvPr/>
        </p:nvCxnSpPr>
        <p:spPr>
          <a:xfrm>
            <a:off x="1927120" y="5140488"/>
            <a:ext cx="471949" cy="106738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3EA60-ACFE-EF00-021A-27DB0298D5E5}"/>
              </a:ext>
            </a:extLst>
          </p:cNvPr>
          <p:cNvSpPr txBox="1"/>
          <p:nvPr/>
        </p:nvSpPr>
        <p:spPr>
          <a:xfrm>
            <a:off x="98323" y="1762219"/>
            <a:ext cx="1188719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Image tag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25th Sept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"https://upload.wikimedia.org/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/commons/e/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Virat_Kohli_during_the_India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_vs_Aus_4th_Test_match_at_Narendra_Modi_Stadium_on_09_March_2023.jpg"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"img1.png"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4068</Words>
  <Application>Microsoft Office PowerPoint</Application>
  <PresentationFormat>Widescreen</PresentationFormat>
  <Paragraphs>324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Times New Roman</vt:lpstr>
      <vt:lpstr>Office Theme</vt:lpstr>
      <vt:lpstr>Html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A K</dc:creator>
  <cp:lastModifiedBy>George A K</cp:lastModifiedBy>
  <cp:revision>17</cp:revision>
  <dcterms:created xsi:type="dcterms:W3CDTF">2025-08-08T06:30:10Z</dcterms:created>
  <dcterms:modified xsi:type="dcterms:W3CDTF">2025-08-10T16:35:15Z</dcterms:modified>
</cp:coreProperties>
</file>