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George</a:t>
            </a:r>
            <a:r>
              <a:rPr/>
              <a:t> </a:t>
            </a:r>
            <a:r>
              <a:rPr/>
              <a:t>Garcia,</a:t>
            </a:r>
            <a:r>
              <a:rPr/>
              <a:t> </a:t>
            </a:r>
            <a:r>
              <a:rPr/>
              <a:t>Torreon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Alexander</a:t>
            </a:r>
            <a:r>
              <a:rPr/>
              <a:t> </a:t>
            </a:r>
            <a:r>
              <a:rPr/>
              <a:t>Nguyen,</a:t>
            </a:r>
            <a:r>
              <a:rPr/>
              <a:t> </a:t>
            </a:r>
            <a:r>
              <a:rPr/>
              <a:t>Edgar</a:t>
            </a:r>
            <a:r>
              <a:rPr/>
              <a:t> </a:t>
            </a:r>
            <a:r>
              <a:rPr/>
              <a:t>Sosa</a:t>
            </a:r>
            <a:r>
              <a:rPr/>
              <a:t> </a:t>
            </a:r>
            <a:r>
              <a:rPr/>
              <a:t>Leal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ME   RMSE    MAE  MPE MAPE  ACF1 Theil's U
## Test set 178750 180219 178750 27.8 27.8 0.578      6.23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trend, lambda = 0)
## 
## Residuals:
##    Min     1Q Median     3Q    Max 
## -2.017 -0.968  0.174  0.903  1.780 
## 
## Coefficients:
##             Estimate Std. Error t value             Pr(&gt;|t|)    
## (Intercept) -1.04467    0.23056   -4.53             0.000021 ***
## trend        0.17483    0.00488   35.79 &lt; 0.0000000000000002 ***
## ---
## Signif. codes:  0 '***' 0.001 '**' 0.01 '*' 0.05 '.' 0.1 ' ' 1
## 
## Residual standard error: 1.03 on 79 degrees of freedom
## Multiple R-squared:     1,   Adjusted R-squared:     1 
## F-statistic: 6.8e+11 on 1 and 79 DF,  p-value: &lt;0.0000000000000002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Exponential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 ME   RMSE    MAE   MPE MAPE  ACF1 Theil's U
## Test set -422488 522567 422488 -62.2 62.2 0.552      17.9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AR(1)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AR(1) model slope coefficient is within 1-2 standard errors of 1</a:t>
            </a:r>
          </a:p>
          <a:p>
            <a:pPr lvl="1"/>
            <a:r>
              <a:rPr/>
              <a:t>Fails random walk test -&gt; stick to naive LM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Series: modelExp$residuals 
## ARIMA(1,0,0) with non-zero mean 
## 
## Coefficients:
##         ar1   mean
##       0.974  0.221
## s.e.  0.019  0.635
## 
## sigma^2 estimated as 0.043:  log likelihood=12.1
## AIC=-18.1   AICc=-17.8   BIC=-10.9
## 
## Training set error measures:
##                   ME  RMSE   MAE  MPE MAPE MASE    ACF1
## Training set -0.0139 0.205 0.144 7.57 35.4    1 0.00862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II: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S&amp;P</a:t>
            </a:r>
            <a:r>
              <a:rPr/>
              <a:t> </a:t>
            </a:r>
            <a:r>
              <a:rPr/>
              <a:t>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companies &lt;-</a:t>
            </a:r>
            <a:r>
              <a:rPr sz="1800">
                <a:solidFill>
                  <a:srgbClr val="4070A0"/>
                </a:solidFill>
                <a:latin typeface="Courier"/>
              </a:rPr>
              <a:t> 'SPY'</a:t>
            </a:r>
            <a:br/>
            <a:r>
              <a:rPr sz="1800">
                <a:latin typeface="Courier"/>
              </a:rPr>
              <a:t>begin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 sz="1800">
                <a:latin typeface="Courier"/>
              </a:rPr>
              <a:t>end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>
                <a:latin typeface="Courier"/>
              </a:rPr>
              <a:t>stockData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BatchGetSymbols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tickers =</a:t>
            </a:r>
            <a:r>
              <a:rPr sz="1800">
                <a:latin typeface="Courier"/>
              </a:rPr>
              <a:t> companies,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first.date =</a:t>
            </a:r>
            <a:r>
              <a:rPr sz="1800">
                <a:latin typeface="Courier"/>
              </a:rPr>
              <a:t> begin,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last.date =</a:t>
            </a:r>
            <a:r>
              <a:rPr sz="1800">
                <a:latin typeface="Courier"/>
              </a:rPr>
              <a:t> end,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do.cache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Running BatchGetSymbols for:
##    tickers =SPY
##    Downloading data for benchmark ticker
## ^GSPC | yahoo (1|1)
## SPY | yahoo (1|1) - Got 100% of valid prices | You got it!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SPY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stockData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df.tickers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(ticker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"SPY"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(SPY)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price.open price.high price.low price.close   volume price.adjusted
## 1        291        295       291         294 65091200            291
## 2        293        295       293         293 59610500            290
## 3        291        292       288         289 95708100            285
## 4        291        292       290         291 62359400            288
## 5        291        294       291         293 55296300            290
## 6        296        299       296         296 98720400            293
##     ref.date ticker ret.adjusted.prices ret.closing.prices
## 1 2019-10-04    SPY                  NA                 NA
## 2 2019-10-07    SPY            -0.00431           -0.00431
## 3 2019-10-08    SPY            -0.01552           -0.01552
## 4 2019-10-09    SPY             0.00950            0.00950
## 5 2019-10-10    SPY             0.00676            0.00676
## 6 2019-10-11    SPY             0.01037            0.01037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preSPY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94</a:t>
            </a:r>
            <a:r>
              <a:rPr sz="1800">
                <a:latin typeface="Courier"/>
              </a:rPr>
              <a:t>, ] </a:t>
            </a:r>
            <a:r>
              <a:rPr sz="1800" i="1">
                <a:solidFill>
                  <a:srgbClr val="60A0B0"/>
                </a:solidFill>
                <a:latin typeface="Courier"/>
              </a:rPr>
              <a:t># 90 bull market days leading to market high: Feb 19, 2020</a:t>
            </a:r>
            <a:br/>
            <a:r>
              <a:rPr sz="1800">
                <a:latin typeface="Courier"/>
              </a:rPr>
              <a:t>postSPY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SPY[</a:t>
            </a:r>
            <a:r>
              <a:rPr sz="1800">
                <a:solidFill>
                  <a:srgbClr val="40A070"/>
                </a:solidFill>
                <a:latin typeface="Courier"/>
              </a:rPr>
              <a:t>95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117</a:t>
            </a:r>
            <a:r>
              <a:rPr sz="1800">
                <a:latin typeface="Courier"/>
              </a:rPr>
              <a:t>, ] </a:t>
            </a:r>
            <a:r>
              <a:rPr sz="1800" i="1">
                <a:solidFill>
                  <a:srgbClr val="60A0B0"/>
                </a:solidFill>
                <a:latin typeface="Courier"/>
              </a:rPr>
              <a:t># 22 bear market days following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Time series til Feb 19, 2020</a:t>
            </a:r>
            <a:br/>
            <a:r>
              <a:rPr sz="1800">
                <a:latin typeface="Courier"/>
              </a:rPr>
              <a:t>SPYTS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(preSPY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price.close,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94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postSPYTS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(postSPY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price.close,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95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117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SPYQuad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tslm</a:t>
            </a:r>
            <a:r>
              <a:rPr sz="1800">
                <a:latin typeface="Courier"/>
              </a:rPr>
              <a:t>(SPYTS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trend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</a:t>
            </a:r>
            <a:r>
              <a:rPr sz="1800">
                <a:latin typeface="Courier"/>
              </a:rPr>
              <a:t>(trend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(SPYQuad)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SPYTS ~ trend + I(trend^2))
## 
## Residuals:
##    Min     1Q Median     3Q    Max 
## -9.400 -0.852  0.651  1.483  4.217 
## 
## Coefficients:
##               Estimate Std. Error t value            Pr(&gt;|t|)    
## (Intercept) 292.641126   0.778422  375.94 &lt;0.0000000000000002 ***
## trend         0.572657   0.037821   15.14 &lt;0.0000000000000002 ***
## I(trend^2)   -0.001260   0.000386   -3.27              0.0015 ** 
## ---
## Signif. codes:  0 '***' 0.001 '**' 0.01 '*' 0.05 '.' 0.1 ' ' 1
## 
## Residual standard error: 2.46 on 91 degrees of freedom
## Multiple R-squared:  0.963,  Adjusted R-squared:  0.962 
## F-statistic: 1.18e+03 on 2 and 91 DF,  p-value: &lt;0.0000000000000002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date state positive negative pending hospitalized death total
## 1 2020-03-30    AK      114     3540      NA            7     3  3654
## 2 2020-03-30    AL      859     5694      NA           NA     6  6553
## 3 2020-03-30    AR      473     5262      NA           62     7  5735
## 4 2020-03-30    AS       NA       NA      NA           NA     0     0
## 5 2020-03-30    AZ     1157    15602      NA           78    20 16759
## 6 2020-03-30    CA     6447    20549   64400         1432   133 91396
##                                       hash         datechecked totaltestresults
## 1 01a1c96fd2ed214d8747ab778c2fec7203c8cd2f 2020-03-30 20:00:00             3654
## 2 1ced1dbd9879f8bbc4b1f7b7876b82611895d58e 2020-03-30 20:00:00             6553
## 3 7199b3f9984cc54342a3d0f5926bff36ef440b6c 2020-03-30 20:00:00             5735
## 4 955da7e53291581ad33f46d87bad7e4724848fea 2020-03-30 20:00:00                0
## 5 2f64421fc130d03c93a0fa1b89e44c0324ac15a3 2020-03-30 20:00:00            16759
## 6 ae23f3ed0050ca169785393619aae098baa36d78 2020-03-30 20:00:00            26996
##   fips deathincrease hospitalizedincrease negativeincrease positiveincrease
## 1    2             1                    1              308               12
## 2    1             2                    0             1510               53
## 3    5             1                   14             2235               47
## 4   60             0                    0                0                0
## 5    4             3                    0             2649              238
## 6    6            10                  398                0              739
##   totaltestresultsincrease
## 1                      320
## 2                     1563
## 3                     2282
## 4                        0
## 5                     2887
## 6                      739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U.S.</a:t>
            </a:r>
            <a:r>
              <a:rPr/>
              <a:t> </a:t>
            </a:r>
            <a:r>
              <a:rPr/>
              <a:t>Confirmed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corona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coronavirus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(Country.Region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(type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"confirmed"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coronaCases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corona[,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)]</a:t>
            </a:r>
            <a:br/>
            <a:br/>
            <a:r>
              <a:rPr sz="1800">
                <a:latin typeface="Courier"/>
              </a:rPr>
              <a:t>coronaTotal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cumsum</a:t>
            </a:r>
            <a:r>
              <a:rPr sz="1800">
                <a:latin typeface="Courier"/>
              </a:rPr>
              <a:t>(cases))</a:t>
            </a:r>
            <a:br/>
            <a:br/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 ] </a:t>
            </a:r>
            <a:r>
              <a:rPr sz="1800" i="1">
                <a:solidFill>
                  <a:srgbClr val="60A0B0"/>
                </a:solidFill>
                <a:latin typeface="Courier"/>
              </a:rPr>
              <a:t># Validation set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cases  total
## 82 2020-04-12 28917 555313
## 83 2020-04-13 25306 580619
## 84 2020-04-14 27051 607670
## 85 2020-04-15 28680 636350
## 86 2020-04-16 31451 667801
## 87 2020-04-17 31905 699706
## 88 2020-04-18 32491 732197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coronaTrain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81</a:t>
            </a:r>
            <a:r>
              <a:rPr sz="1800">
                <a:latin typeface="Courier"/>
              </a:rPr>
              <a:t>, ]</a:t>
            </a:r>
            <a:br/>
            <a:r>
              <a:rPr sz="1800">
                <a:latin typeface="Courier"/>
              </a:rPr>
              <a:t>coronaValid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 ]</a:t>
            </a:r>
            <a:br/>
            <a:br/>
            <a:r>
              <a:rPr sz="1800">
                <a:latin typeface="Courier"/>
              </a:rPr>
              <a:t>coronaTrainTS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(coronaTrain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coronaValidTS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(coronaValid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trend)
## 
## Residuals:
##     Min      1Q  Median      3Q     Max 
## -118150  -75003  -12792   53519  306841 
## 
## Coefficients:
##             Estimate Std. Error t value         Pr(&gt;|t|)    
## (Intercept)   -96421      21544   -4.48 0.00002528929220 ***
## trend           3901        456    8.55 0.00000000000075 ***
## ---
## Signif. codes:  0 '***' 0.001 '**' 0.01 '*' 0.05 '.' 0.1 ' ' 1
## 
## Residual standard error: 96000 on 79 degrees of freedom
## Multiple R-squared:  0.48,   Adjusted R-squared:  0.474 
## F-statistic:   73 on 1 and 79 DF,  p-value: 0.000000000000749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ME   RMSE    MAE  MPE MAPE  ACF1 Theil's U
## Test set 404792 408052 404792 63.1 63.1 0.575      14.1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 + I(trend^2))
## 
## Residuals:
##    Min     1Q Median     3Q    Max 
## -85436 -44644   7231  40733 135957 
## 
## Coefficients:
##             Estimate Std. Error t value             Pr(&gt;|t|)    
## (Intercept)  87603.0    18123.4    4.83    0.000006587539966 ***
## trend        -9402.0     1020.1   -9.22    0.000000000000041 ***
## I(trend^2)     162.2       12.1   13.46 &lt; 0.0000000000000002 ***
## ---
## Signif. codes:  0 '***' 0.001 '**' 0.01 '*' 0.05 '.' 0.1 ' ' 1
## 
## Residual standard error: 53000 on 78 degrees of freedom
## Multiple R-squared:  0.844,  Adjusted R-squared:  0.84 
## F-statistic:  210 on 2 and 78 DF,  p-value: &lt;0.0000000000000002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Model:</a:t>
            </a:r>
            <a:r>
              <a:rPr/>
              <a:t> </a:t>
            </a:r>
            <a:r>
              <a:rPr/>
              <a:t>Forecast</a:t>
            </a:r>
          </a:p>
        </p:txBody>
      </p:sp>
      <p:pic>
        <p:nvPicPr>
          <p:cNvPr descr="covid19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7: Covid-19 Forecast and Analysis</dc:title>
  <dc:creator>George Garcia, Torreon Green, Alexander Nguyen, Edgar Sosa Leal</dc:creator>
  <cp:keywords/>
  <dcterms:created xsi:type="dcterms:W3CDTF">2020-04-21T19:12:40Z</dcterms:created>
  <dcterms:modified xsi:type="dcterms:W3CDTF">2020-04-21T19:12:40Z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4/18/2020</vt:lpwstr>
  </property>
  <property fmtid="{D5CDD505-2E9C-101B-9397-08002B2CF9AE}" pid="3" name="output">
    <vt:lpwstr>powerpoint_presentation</vt:lpwstr>
  </property>
</Properties>
</file>