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53" r:id="rId2"/>
    <p:sldId id="1476" r:id="rId3"/>
    <p:sldId id="1467" r:id="rId4"/>
    <p:sldId id="1468" r:id="rId5"/>
    <p:sldId id="1469" r:id="rId6"/>
    <p:sldId id="1475" r:id="rId7"/>
    <p:sldId id="1470" r:id="rId8"/>
    <p:sldId id="1471" r:id="rId9"/>
    <p:sldId id="1472" r:id="rId10"/>
    <p:sldId id="1473" r:id="rId11"/>
    <p:sldId id="1474" r:id="rId12"/>
    <p:sldId id="1477" r:id="rId13"/>
    <p:sldId id="1478" r:id="rId14"/>
    <p:sldId id="1479" r:id="rId15"/>
    <p:sldId id="1480" r:id="rId16"/>
    <p:sldId id="1481" r:id="rId17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ve Luche" initials="HL" lastIdx="9" clrIdx="0">
    <p:extLst>
      <p:ext uri="{19B8F6BF-5375-455C-9EA6-DF929625EA0E}">
        <p15:presenceInfo xmlns:p15="http://schemas.microsoft.com/office/powerpoint/2012/main" userId="S-1-5-21-2131639061-121937009-3328181316-1137" providerId="AD"/>
      </p:ext>
    </p:extLst>
  </p:cmAuthor>
  <p:cmAuthor id="2" name="Herve Luche" initials="HL [2]" lastIdx="9" clrIdx="1">
    <p:extLst>
      <p:ext uri="{19B8F6BF-5375-455C-9EA6-DF929625EA0E}">
        <p15:presenceInfo xmlns:p15="http://schemas.microsoft.com/office/powerpoint/2012/main" userId="Herve Luche" providerId="None"/>
      </p:ext>
    </p:extLst>
  </p:cmAuthor>
  <p:cmAuthor id="3" name="Herve Luche" initials="HL [2] [2]" lastIdx="1" clrIdx="2">
    <p:extLst>
      <p:ext uri="{19B8F6BF-5375-455C-9EA6-DF929625EA0E}">
        <p15:presenceInfo xmlns:p15="http://schemas.microsoft.com/office/powerpoint/2012/main" userId="S::herve.luche@inserm.eu::9f1ac2d5-9a20-478f-8ac4-844cf8bc03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00"/>
    <a:srgbClr val="FF67B6"/>
    <a:srgbClr val="0000FF"/>
    <a:srgbClr val="D2599A"/>
    <a:srgbClr val="FF0000"/>
    <a:srgbClr val="FFB6C1"/>
    <a:srgbClr val="B11C5A"/>
    <a:srgbClr val="BC4F89"/>
    <a:srgbClr val="FFFFA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3588" y="1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AD4F7-743E-40EF-8D53-9B5FE4F36F2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232D9-4DFF-40FF-8B48-26AAD05D60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2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894F-77F6-481E-BE5C-8C850B6ABD0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30D73-5F60-4868-B4E5-F2C37F2F59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2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r 3"/>
          <p:cNvGrpSpPr/>
          <p:nvPr/>
        </p:nvGrpSpPr>
        <p:grpSpPr>
          <a:xfrm>
            <a:off x="1497282" y="117926"/>
            <a:ext cx="7395198" cy="934810"/>
            <a:chOff x="1979712" y="404664"/>
            <a:chExt cx="6336704" cy="1051560"/>
          </a:xfrm>
        </p:grpSpPr>
        <p:sp>
          <p:nvSpPr>
            <p:cNvPr id="8" name="Rectangle 7"/>
            <p:cNvSpPr/>
            <p:nvPr/>
          </p:nvSpPr>
          <p:spPr>
            <a:xfrm>
              <a:off x="8047974" y="404664"/>
              <a:ext cx="126734" cy="1051560"/>
            </a:xfrm>
            <a:prstGeom prst="rect">
              <a:avLst/>
            </a:prstGeom>
            <a:solidFill>
              <a:srgbClr val="9164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235951" y="404664"/>
              <a:ext cx="80465" cy="1051560"/>
            </a:xfrm>
            <a:prstGeom prst="rect">
              <a:avLst/>
            </a:prstGeom>
            <a:solidFill>
              <a:srgbClr val="9164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9712" y="404664"/>
              <a:ext cx="5256584" cy="1051560"/>
            </a:xfrm>
            <a:prstGeom prst="rect">
              <a:avLst/>
            </a:prstGeom>
            <a:solidFill>
              <a:srgbClr val="9164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4828" y="404664"/>
              <a:ext cx="253468" cy="1051560"/>
            </a:xfrm>
            <a:prstGeom prst="rect">
              <a:avLst/>
            </a:prstGeom>
            <a:solidFill>
              <a:srgbClr val="9164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4947" y="404664"/>
              <a:ext cx="380202" cy="1051560"/>
            </a:xfrm>
            <a:prstGeom prst="rect">
              <a:avLst/>
            </a:prstGeom>
            <a:solidFill>
              <a:srgbClr val="9164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3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391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9" y="125687"/>
            <a:ext cx="7344816" cy="93610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475656" y="116630"/>
            <a:ext cx="6203576" cy="93233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733019" y="116630"/>
            <a:ext cx="412377" cy="93233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199183" y="116630"/>
            <a:ext cx="295837" cy="93233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548008" y="125687"/>
            <a:ext cx="153200" cy="93233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1798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1"/>
          <p:cNvGrpSpPr/>
          <p:nvPr/>
        </p:nvGrpSpPr>
        <p:grpSpPr>
          <a:xfrm>
            <a:off x="1467773" y="88255"/>
            <a:ext cx="7424707" cy="971058"/>
            <a:chOff x="1979712" y="404664"/>
            <a:chExt cx="6336704" cy="1051560"/>
          </a:xfrm>
        </p:grpSpPr>
        <p:sp>
          <p:nvSpPr>
            <p:cNvPr id="10" name="Rectangle 9"/>
            <p:cNvSpPr/>
            <p:nvPr/>
          </p:nvSpPr>
          <p:spPr>
            <a:xfrm>
              <a:off x="1979712" y="404664"/>
              <a:ext cx="5256584" cy="1051560"/>
            </a:xfrm>
            <a:prstGeom prst="rect">
              <a:avLst/>
            </a:prstGeom>
            <a:solidFill>
              <a:srgbClr val="B969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47974" y="404664"/>
              <a:ext cx="126734" cy="1051560"/>
            </a:xfrm>
            <a:prstGeom prst="rect">
              <a:avLst/>
            </a:prstGeom>
            <a:solidFill>
              <a:srgbClr val="B969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235951" y="404664"/>
              <a:ext cx="80465" cy="1051560"/>
            </a:xfrm>
            <a:prstGeom prst="rect">
              <a:avLst/>
            </a:prstGeom>
            <a:solidFill>
              <a:srgbClr val="D383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4828" y="404664"/>
              <a:ext cx="253468" cy="1051560"/>
            </a:xfrm>
            <a:prstGeom prst="rect">
              <a:avLst/>
            </a:prstGeom>
            <a:solidFill>
              <a:srgbClr val="B969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4947" y="404664"/>
              <a:ext cx="380202" cy="1051560"/>
            </a:xfrm>
            <a:prstGeom prst="rect">
              <a:avLst/>
            </a:prstGeom>
            <a:solidFill>
              <a:srgbClr val="B969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315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1"/>
          <p:cNvGrpSpPr/>
          <p:nvPr/>
        </p:nvGrpSpPr>
        <p:grpSpPr>
          <a:xfrm>
            <a:off x="1467773" y="88255"/>
            <a:ext cx="7424707" cy="971058"/>
            <a:chOff x="1979712" y="404664"/>
            <a:chExt cx="6336704" cy="1051560"/>
          </a:xfrm>
        </p:grpSpPr>
        <p:sp>
          <p:nvSpPr>
            <p:cNvPr id="10" name="Rectangle 9"/>
            <p:cNvSpPr/>
            <p:nvPr/>
          </p:nvSpPr>
          <p:spPr>
            <a:xfrm>
              <a:off x="1979712" y="404664"/>
              <a:ext cx="5256584" cy="10515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47974" y="404664"/>
              <a:ext cx="126734" cy="10515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235951" y="404664"/>
              <a:ext cx="80465" cy="10515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4828" y="404664"/>
              <a:ext cx="253468" cy="10515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4947" y="404664"/>
              <a:ext cx="380202" cy="10515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6158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5656" y="103219"/>
            <a:ext cx="7416824" cy="929451"/>
          </a:xfrm>
          <a:prstGeom prst="rect">
            <a:avLst/>
          </a:prstGeom>
        </p:spPr>
      </p:pic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20680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51488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 userDrawn="1"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grpSp>
        <p:nvGrpSpPr>
          <p:cNvPr id="8" name="Grouper 3"/>
          <p:cNvGrpSpPr/>
          <p:nvPr userDrawn="1"/>
        </p:nvGrpSpPr>
        <p:grpSpPr>
          <a:xfrm>
            <a:off x="1503266" y="116631"/>
            <a:ext cx="7389213" cy="939811"/>
            <a:chOff x="1979712" y="404664"/>
            <a:chExt cx="6336704" cy="1051560"/>
          </a:xfrm>
          <a:solidFill>
            <a:schemeClr val="tx2">
              <a:lumMod val="7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8047974" y="404664"/>
              <a:ext cx="126734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8235951" y="404664"/>
              <a:ext cx="80465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79712" y="404664"/>
              <a:ext cx="5256584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34828" y="404664"/>
              <a:ext cx="253468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94947" y="404664"/>
              <a:ext cx="380202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0037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/>
          <p:cNvSpPr txBox="1">
            <a:spLocks/>
          </p:cNvSpPr>
          <p:nvPr userDrawn="1"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5656" y="103219"/>
            <a:ext cx="7416824" cy="929451"/>
          </a:xfrm>
          <a:prstGeom prst="rect">
            <a:avLst/>
          </a:prstGeom>
        </p:spPr>
      </p:pic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182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5656" y="88507"/>
            <a:ext cx="7488832" cy="964229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 userDrawn="1"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6137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1"/>
          <p:cNvGrpSpPr/>
          <p:nvPr userDrawn="1"/>
        </p:nvGrpSpPr>
        <p:grpSpPr>
          <a:xfrm>
            <a:off x="1467773" y="88255"/>
            <a:ext cx="7424707" cy="971058"/>
            <a:chOff x="1979712" y="404664"/>
            <a:chExt cx="6336704" cy="1051560"/>
          </a:xfrm>
        </p:grpSpPr>
        <p:sp>
          <p:nvSpPr>
            <p:cNvPr id="10" name="Rectangle 9"/>
            <p:cNvSpPr/>
            <p:nvPr/>
          </p:nvSpPr>
          <p:spPr>
            <a:xfrm>
              <a:off x="1979712" y="404664"/>
              <a:ext cx="5256584" cy="10515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47974" y="404664"/>
              <a:ext cx="126734" cy="10515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235951" y="404664"/>
              <a:ext cx="80465" cy="10515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4828" y="404664"/>
              <a:ext cx="253468" cy="10515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4947" y="404664"/>
              <a:ext cx="380202" cy="10515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" name="Titre 3"/>
          <p:cNvSpPr txBox="1">
            <a:spLocks/>
          </p:cNvSpPr>
          <p:nvPr userDrawn="1"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43706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420FC-CAA2-4128-9B21-CA41EED7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FC2A3F-04C7-480F-AD26-003F62C36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25C705-C77F-402E-8CC6-F7773977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B5EA-BA06-4F8B-9138-609EC407F7C2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08AC3-CBFC-423D-88F8-FBC12047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AD187-BC46-4716-AEFC-A42FDD94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BD3-D883-4EA6-ABDA-E9E3EE361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27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D616-3BF7-4790-9D64-56B1A5CD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041B6-F0D4-441E-8923-B02DFE22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E54DD-27A4-4325-9E1C-2FDCA688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B5EA-BA06-4F8B-9138-609EC407F7C2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743BC-7BF4-4C04-BEE3-9650E4C0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C7591-BCD8-4306-B1B2-E144EED9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8BD3-D883-4EA6-ABDA-E9E3EE361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3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grpSp>
        <p:nvGrpSpPr>
          <p:cNvPr id="8" name="Grouper 3"/>
          <p:cNvGrpSpPr/>
          <p:nvPr/>
        </p:nvGrpSpPr>
        <p:grpSpPr>
          <a:xfrm>
            <a:off x="1503266" y="116631"/>
            <a:ext cx="7389213" cy="939811"/>
            <a:chOff x="1979712" y="404664"/>
            <a:chExt cx="6336704" cy="1051560"/>
          </a:xfrm>
          <a:solidFill>
            <a:schemeClr val="tx2">
              <a:lumMod val="7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8047974" y="404664"/>
              <a:ext cx="126734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8235951" y="404664"/>
              <a:ext cx="80465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79712" y="404664"/>
              <a:ext cx="5256584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34828" y="404664"/>
              <a:ext cx="253468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94947" y="404664"/>
              <a:ext cx="380202" cy="10515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rgbClr val="00346F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>
          <a:xfrm>
            <a:off x="1503266" y="116631"/>
            <a:ext cx="616507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73006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71575" y="116633"/>
            <a:ext cx="7648897" cy="936104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 userDrawn="1"/>
        </p:nvSpPr>
        <p:spPr>
          <a:xfrm>
            <a:off x="1475657" y="116632"/>
            <a:ext cx="6192688" cy="912796"/>
          </a:xfrm>
          <a:prstGeom prst="rect">
            <a:avLst/>
          </a:prstGeom>
        </p:spPr>
        <p:txBody>
          <a:bodyPr vert="horz" lIns="121500" tIns="0" rIns="0" bIns="27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5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170856" y="116633"/>
            <a:ext cx="6420569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5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51889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22" y="116633"/>
            <a:ext cx="7817215" cy="936105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/>
        </p:nvSpPr>
        <p:spPr>
          <a:xfrm>
            <a:off x="1475657" y="116632"/>
            <a:ext cx="6192688" cy="912796"/>
          </a:xfrm>
          <a:prstGeom prst="rect">
            <a:avLst/>
          </a:prstGeom>
        </p:spPr>
        <p:txBody>
          <a:bodyPr vert="horz" lIns="121500" tIns="0" rIns="0" bIns="27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5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147273" y="116633"/>
            <a:ext cx="6467030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35233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467544" y="0"/>
            <a:ext cx="7488832" cy="921337"/>
          </a:xfrm>
        </p:spPr>
        <p:txBody>
          <a:bodyPr anchor="ctr"/>
          <a:lstStyle>
            <a:lvl1pPr>
              <a:defRPr sz="2000">
                <a:effectLst/>
              </a:defRPr>
            </a:lvl1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12160" y="5877272"/>
            <a:ext cx="3131840" cy="980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0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3219"/>
            <a:ext cx="7416824" cy="929451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882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5656" y="116630"/>
            <a:ext cx="7486537" cy="981541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618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88507"/>
            <a:ext cx="7488832" cy="964229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434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6631"/>
            <a:ext cx="7416824" cy="912798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1202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5656" y="110914"/>
            <a:ext cx="7431668" cy="932769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2664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6633"/>
            <a:ext cx="7560840" cy="936104"/>
          </a:xfrm>
          <a:prstGeom prst="rect">
            <a:avLst/>
          </a:prstGeom>
        </p:spPr>
      </p:pic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227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6633"/>
            <a:ext cx="7344816" cy="936104"/>
          </a:xfrm>
          <a:prstGeom prst="rect">
            <a:avLst/>
          </a:prstGeom>
        </p:spPr>
      </p:pic>
      <p:sp>
        <p:nvSpPr>
          <p:cNvPr id="5" name="Titre 3"/>
          <p:cNvSpPr txBox="1">
            <a:spLocks/>
          </p:cNvSpPr>
          <p:nvPr/>
        </p:nvSpPr>
        <p:spPr>
          <a:xfrm>
            <a:off x="1475656" y="116632"/>
            <a:ext cx="6192688" cy="912796"/>
          </a:xfrm>
          <a:prstGeom prst="rect">
            <a:avLst/>
          </a:prstGeom>
        </p:spPr>
        <p:txBody>
          <a:bodyPr vert="horz" lIns="162000" tIns="0" rIns="0" bIns="3600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fr-FR" sz="2400" b="1" kern="1200" cap="none" baseline="0">
                <a:solidFill>
                  <a:srgbClr val="00377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116631"/>
            <a:ext cx="6192688" cy="921337"/>
          </a:xfrm>
          <a:prstGeom prst="rect">
            <a:avLst/>
          </a:prstGeom>
        </p:spPr>
        <p:txBody>
          <a:bodyPr vert="horz" lIns="54000" tIns="36000" rIns="91440" bIns="45720" rtlCol="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659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219334" y="1124744"/>
            <a:ext cx="88171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33"/>
          <a:stretch/>
        </p:blipFill>
        <p:spPr>
          <a:xfrm>
            <a:off x="216024" y="102283"/>
            <a:ext cx="1187624" cy="9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72" r:id="rId14"/>
    <p:sldLayoutId id="2147483668" r:id="rId15"/>
    <p:sldLayoutId id="2147483671" r:id="rId16"/>
    <p:sldLayoutId id="2147483680" r:id="rId17"/>
    <p:sldLayoutId id="2147483697" r:id="rId18"/>
    <p:sldLayoutId id="2147483698" r:id="rId19"/>
    <p:sldLayoutId id="2147483699" r:id="rId20"/>
    <p:sldLayoutId id="2147483700" r:id="rId21"/>
    <p:sldLayoutId id="2147483701" r:id="rId2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on random selection of cells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196624-7E01-448E-8194-13CB3BBF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5" y="1384582"/>
            <a:ext cx="7191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C255F-42F0-4401-A8BA-0F71AE58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HCL of Tc VIPs on Tc annotations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CD69A1-AE1B-4BB1-8E6B-5BA8EE53C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6" y="1883499"/>
            <a:ext cx="6806240" cy="47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6C739-68C2-4D17-AD87-9C997495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HCL of SAM </a:t>
            </a:r>
            <a:r>
              <a:rPr lang="fr-FR" dirty="0" err="1"/>
              <a:t>selected</a:t>
            </a:r>
            <a:r>
              <a:rPr lang="fr-FR" dirty="0"/>
              <a:t> variables (CD4 vs CD8 annotation)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55DF49-3A89-4359-9DEE-10D72B8F2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17822" r="29600" b="18533"/>
          <a:stretch/>
        </p:blipFill>
        <p:spPr>
          <a:xfrm>
            <a:off x="2560320" y="1234440"/>
            <a:ext cx="3694176" cy="32735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A739C7-3759-4203-BB74-60D140FD0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" y="4833546"/>
            <a:ext cx="9144000" cy="15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0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3CB5C-2DDB-4F65-A65C-FA89E84E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 on </a:t>
            </a:r>
            <a:r>
              <a:rPr lang="fr-FR" dirty="0" err="1"/>
              <a:t>randomly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files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191F0C-6E8F-469E-A0BE-75C2AC35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29" y="2015585"/>
            <a:ext cx="7019262" cy="43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0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C3A8E-3B6D-41E2-AEE0-EEC327AF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OPLS-DA on </a:t>
            </a:r>
            <a:r>
              <a:rPr lang="fr-FR" dirty="0" err="1"/>
              <a:t>randomly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files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BC07B8-0B3E-434B-A85C-56CAC278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16" y="2031596"/>
            <a:ext cx="6237024" cy="384134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6BD6E3-1907-4BDD-A1F4-7D1ABCAE35BA}"/>
              </a:ext>
            </a:extLst>
          </p:cNvPr>
          <p:cNvSpPr txBox="1"/>
          <p:nvPr/>
        </p:nvSpPr>
        <p:spPr>
          <a:xfrm>
            <a:off x="7798904" y="3087757"/>
            <a:ext cx="996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R2X(cum) = .845</a:t>
            </a:r>
          </a:p>
          <a:p>
            <a:r>
              <a:rPr lang="fr-FR" dirty="0"/>
              <a:t>RYX(cum) = 0.779, Q2(cum) </a:t>
            </a:r>
            <a:r>
              <a:rPr lang="fr-FR"/>
              <a:t>= .661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8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C67A5-9982-4220-B591-A689B2E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OPLS-DA on Tc annotations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3BFEC4-8DB1-4F8D-9E32-DF6E6186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7" y="1416453"/>
            <a:ext cx="7262796" cy="44731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F7C8DB2-5F35-4517-B525-90BAF2A19E5F}"/>
              </a:ext>
            </a:extLst>
          </p:cNvPr>
          <p:cNvSpPr txBox="1"/>
          <p:nvPr/>
        </p:nvSpPr>
        <p:spPr>
          <a:xfrm>
            <a:off x="3021676" y="6268051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R(X)2 = 0.783 ; R(Y)2= 0.848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C6A679-C30F-45C6-A8FE-49714A95BE19}"/>
              </a:ext>
            </a:extLst>
          </p:cNvPr>
          <p:cNvSpPr txBox="1"/>
          <p:nvPr/>
        </p:nvSpPr>
        <p:spPr>
          <a:xfrm>
            <a:off x="7798904" y="3087757"/>
            <a:ext cx="996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R2X(cum) = .783</a:t>
            </a:r>
          </a:p>
          <a:p>
            <a:r>
              <a:rPr lang="fr-FR" dirty="0"/>
              <a:t>RYX(cum) = 0.924, Q2(cum) = .848</a:t>
            </a:r>
          </a:p>
        </p:txBody>
      </p:sp>
    </p:spTree>
    <p:extLst>
      <p:ext uri="{BB962C8B-B14F-4D97-AF65-F5344CB8AC3E}">
        <p14:creationId xmlns:p14="http://schemas.microsoft.com/office/powerpoint/2010/main" val="63528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C67A5-9982-4220-B591-A689B2E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VIPs </a:t>
            </a:r>
            <a:r>
              <a:rPr lang="fr-FR" dirty="0" err="1"/>
              <a:t>correlated</a:t>
            </a:r>
            <a:r>
              <a:rPr lang="fr-FR" dirty="0"/>
              <a:t> to Tc annotations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51C4B7-03B0-4289-B96B-25931254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51" y="2347479"/>
            <a:ext cx="4794250" cy="2952750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DA394E0-5110-4DA6-BD2C-919403904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10560"/>
              </p:ext>
            </p:extLst>
          </p:nvPr>
        </p:nvGraphicFramePr>
        <p:xfrm>
          <a:off x="6237208" y="1648175"/>
          <a:ext cx="1466028" cy="4351358"/>
        </p:xfrm>
        <a:graphic>
          <a:graphicData uri="http://schemas.openxmlformats.org/drawingml/2006/table">
            <a:tbl>
              <a:tblPr/>
              <a:tblGrid>
                <a:gridCol w="488676">
                  <a:extLst>
                    <a:ext uri="{9D8B030D-6E8A-4147-A177-3AD203B41FA5}">
                      <a16:colId xmlns:a16="http://schemas.microsoft.com/office/drawing/2014/main" val="1521833229"/>
                    </a:ext>
                  </a:extLst>
                </a:gridCol>
                <a:gridCol w="488676">
                  <a:extLst>
                    <a:ext uri="{9D8B030D-6E8A-4147-A177-3AD203B41FA5}">
                      <a16:colId xmlns:a16="http://schemas.microsoft.com/office/drawing/2014/main" val="2738231417"/>
                    </a:ext>
                  </a:extLst>
                </a:gridCol>
                <a:gridCol w="488676">
                  <a:extLst>
                    <a:ext uri="{9D8B030D-6E8A-4147-A177-3AD203B41FA5}">
                      <a16:colId xmlns:a16="http://schemas.microsoft.com/office/drawing/2014/main" val="304133367"/>
                    </a:ext>
                  </a:extLst>
                </a:gridCol>
              </a:tblGrid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Primary ID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 b="1"/>
                        <a:t>M15.pq(corr)[1]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 b="1"/>
                        <a:t>M15.pq(corr)[2]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30224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CD103.XGBoost_bgc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-0.21681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0.800062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471255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CD105.XGBoost_bgc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0.0154831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0.821918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07030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CD11c.XGBoost_bgc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-0.540116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-0.245157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694957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CD120b.XGBoost_bgc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-0.742953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-0.283324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90665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CD122.XGBoost_bgc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-0.907521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-0.082577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154368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CD130.XGBoost_bgc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0.393468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0.628943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624025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CD146.XGBoost_bgc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-0.549032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0.458082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38789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CD150.XGBoost_bgc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0.142539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-0.834783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585289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CD154.XGBoost_bgc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-0.36306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-0.573103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469756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CD155.XGBoost_bgc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-0.0173759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-0.842705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417849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CD157.XGBoost_bgc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-0.527703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-0.256717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922730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CD18.XGBoost_bgc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-0.382219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-0.761554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64376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CD2.XGBoost_bgc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-0.462975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0.185769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436128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CD200.XGBoost_bgc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-0.157826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-0.585725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422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CD200R3.XGBoost_bgc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-0.75275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0.152386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845065"/>
                  </a:ext>
                </a:extLst>
              </a:tr>
              <a:tr h="118982">
                <a:tc>
                  <a:txBody>
                    <a:bodyPr/>
                    <a:lstStyle/>
                    <a:p>
                      <a:r>
                        <a:rPr lang="fr-FR" sz="300" b="1"/>
                        <a:t>CD229 (Ly-9).XGBoost_bgc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-0.736121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0.311242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792796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CD24.XGBoost_bgc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-0.0441086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-0.761501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65508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CD25.XGBoost_bgc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-0.0471398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-0.773498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109615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CD265.XGBoost_bgc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-0.753916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0.386052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13255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CD274.XGBoost_bgc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-0.856436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-0.139965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687869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CD278.XGBoost_bgc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0.41838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-0.494304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787882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CD301b.XGBoost_bgc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-0.467137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0.327642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308195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CD317.XGBoost_bgc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0.0549951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-0.731329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005343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CD319.XGBoost_bgc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-0.77154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-0.46171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908128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CD38.XGBoost_bgc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-0.660951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-0.58641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242207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CD4.XGBoost_bgc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0.232152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-0.821292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880244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CD44.XGBoost_bgc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-0.0958875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-0.942934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251635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CD45RB.XGBoost_bgc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-0.326397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0.748816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94761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CD47.XGBoost_bgc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0.268996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-0.788799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362109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CD49b.XGBoost_bgc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-0.81625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-0.182611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95885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CD49d.XGBoost_bgc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0.68671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0.236081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443252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CD51.XGBoost_bgc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-0.346198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-0.602137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172932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CD54.XGBoost_bgc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-0.731282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-0.251456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39374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CD61.XGBoost_bgc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-0.0129834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-0.859635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257284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CD62L.XGBoost_bgc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0.53953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0.711076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395992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CD69.XGBoost_bgc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-0.741642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-0.425962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170599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CD73.XGBoost_bgc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-0.387344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0.626155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86148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CD86.XGBoost_bgc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-0.345652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0.743207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463575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CD8a.XGBoost_bgc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-0.0467591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0.954955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06946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CD8b.XGBoost_bgc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-0.0995791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0.943573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77371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CD9.XGBoost_bgc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-0.251693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-0.665123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504697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CD90.1.XGBoost_bgc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-0.624561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0.467652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350106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CD94.XGBoost_bgc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-0.906257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-0.253557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920480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CD96.XGBoost_bgc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-0.703022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-0.122165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030632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DR3.XGBoost_bgc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-0.397855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-0.585428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934427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F4/80.XGBoost_bgc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-0.492679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-0.539175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203240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H-2.XGBoost_bgc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-0.546698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0.467001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82971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IL-21R.XGBoost_bgc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0.231861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0.700347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7963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IL-23R.XGBoost_bgc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0.218401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-0.828371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706496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IL-33Ralpha.XGBoost_bgc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-0.442164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-0.346815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427898"/>
                  </a:ext>
                </a:extLst>
              </a:tr>
              <a:tr h="118982">
                <a:tc>
                  <a:txBody>
                    <a:bodyPr/>
                    <a:lstStyle/>
                    <a:p>
                      <a:r>
                        <a:rPr lang="fr-FR" sz="300" b="1"/>
                        <a:t>Integrin beta7.XGBoost_bgc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0.268301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0.894117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891309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JAML.XGBoost_bgc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-0.103509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0.813479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495203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Ly-49A.XGBoost_bgc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-0.805142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-0.0302778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03451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NK-1.1.XGBoost_bgc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-0.854143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-0.355291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286363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NKG2D.XGBoost_bgc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-0.7755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-0.207019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83037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Plexin B2.XGBoost_bgc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-0.0673226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-0.759856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01311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Podoplanin.XGBoost_bgc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-0.626622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0.197562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898778"/>
                  </a:ext>
                </a:extLst>
              </a:tr>
              <a:tr h="118982">
                <a:tc>
                  <a:txBody>
                    <a:bodyPr/>
                    <a:lstStyle/>
                    <a:p>
                      <a:r>
                        <a:rPr lang="fr-FR" sz="300" b="1"/>
                        <a:t>RAE-1gamma.XGBoost_bgc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-0.506622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-0.603746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383262"/>
                  </a:ext>
                </a:extLst>
              </a:tr>
              <a:tr h="67990">
                <a:tc>
                  <a:txBody>
                    <a:bodyPr/>
                    <a:lstStyle/>
                    <a:p>
                      <a:r>
                        <a:rPr lang="fr-FR" sz="300" b="1"/>
                        <a:t>SSEA-1.XGBoost_bgc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-0.780613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0.0931735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828946"/>
                  </a:ext>
                </a:extLst>
              </a:tr>
              <a:tr h="118982">
                <a:tc>
                  <a:txBody>
                    <a:bodyPr/>
                    <a:lstStyle/>
                    <a:p>
                      <a:r>
                        <a:rPr lang="fr-FR" sz="300" b="1"/>
                        <a:t>TCR beta chain.XGBoost_bgc</a:t>
                      </a:r>
                      <a:endParaRPr lang="fr-FR" sz="300"/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9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/>
                        <a:t>-0.0840227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00" dirty="0"/>
                        <a:t>0.68651</a:t>
                      </a:r>
                    </a:p>
                  </a:txBody>
                  <a:tcPr marL="16997" marR="16997" marT="8499" marB="8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09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9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C1A4D-FD46-404C-B1E7-111DD5D6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14D90D-1B7C-4FE1-8E0E-331EE7BEC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7" y="1384757"/>
            <a:ext cx="4217992" cy="515251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118741-25DC-442E-A111-CF08E441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91" y="1710403"/>
            <a:ext cx="3778965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137CF-BEAA-4E05-B80F-F7B2E71F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OPLS-DA on random selection of cells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5E29E5-A192-49B4-B7F7-2461AB78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6" y="1441144"/>
            <a:ext cx="7191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B469D-4B92-4F24-8F6F-08A46DFD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on random selection of 20 cells/annotation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A085D4-A4AF-4237-9573-4D7E3881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214437"/>
            <a:ext cx="7191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0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AAADD-E088-4431-992B-E165B42E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OPLS-DA on random selection of 20 cells/annotation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668234-CFE7-4DD7-990A-19C840C2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689925"/>
            <a:ext cx="7191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525F6-6B11-4E63-8349-97D97988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VIPs </a:t>
            </a:r>
            <a:r>
              <a:rPr lang="fr-FR" dirty="0" err="1"/>
              <a:t>correlated</a:t>
            </a:r>
            <a:r>
              <a:rPr lang="fr-FR" dirty="0"/>
              <a:t> to 11 annotations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8F4BCB-8FEB-4D52-BA42-527A65E5C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08" y="1854517"/>
            <a:ext cx="7191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3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2931C-0DFD-4971-8439-C2BEFF08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 on Tc </a:t>
            </a:r>
            <a:r>
              <a:rPr lang="fr-FR" dirty="0" err="1"/>
              <a:t>only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E872EA-EC76-4443-84BC-C25827D6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781365"/>
            <a:ext cx="7191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5C3F9-0274-47E4-99F8-3002D0E4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OPLS-DA on Tc annotations </a:t>
            </a:r>
            <a:r>
              <a:rPr lang="fr-FR" dirty="0" err="1"/>
              <a:t>only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1AD688-3379-4446-8EAE-F217D010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7" y="1644205"/>
            <a:ext cx="7191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5D2AB-4515-4C67-B1B6-E619BF5E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VIPs </a:t>
            </a:r>
            <a:r>
              <a:rPr lang="fr-FR" dirty="0" err="1"/>
              <a:t>correlated</a:t>
            </a:r>
            <a:r>
              <a:rPr lang="fr-FR" dirty="0"/>
              <a:t> to Tc annotations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977BB7-27DB-46F5-9AFC-9F179E2E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40" y="1525333"/>
            <a:ext cx="7191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5F96D-CC34-4D03-9049-5431F73E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HCL of Tc VIPs on all annotations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BA80B8-6A7E-43AD-8763-2403CD024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335"/>
            <a:ext cx="9144000" cy="31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8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678</Words>
  <Application>Microsoft Office PowerPoint</Application>
  <PresentationFormat>Affichage à l'écran (4:3)</PresentationFormat>
  <Paragraphs>203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Avenir Heavy</vt:lpstr>
      <vt:lpstr>Calibri</vt:lpstr>
      <vt:lpstr>Tahoma</vt:lpstr>
      <vt:lpstr>Thème Office</vt:lpstr>
      <vt:lpstr>PCA on random selection of cells</vt:lpstr>
      <vt:lpstr>OPLS-DA on random selection of cells</vt:lpstr>
      <vt:lpstr>PCA on random selection of 20 cells/annotation</vt:lpstr>
      <vt:lpstr>OPLS-DA on random selection of 20 cells/annotation</vt:lpstr>
      <vt:lpstr>VIPs correlated to 11 annotations</vt:lpstr>
      <vt:lpstr>PCA on Tc only</vt:lpstr>
      <vt:lpstr>OPLS-DA on Tc annotations only</vt:lpstr>
      <vt:lpstr>VIPs correlated to Tc annotations</vt:lpstr>
      <vt:lpstr>HCL of Tc VIPs on all annotations</vt:lpstr>
      <vt:lpstr>HCL of Tc VIPs on Tc annotations</vt:lpstr>
      <vt:lpstr>HCL of SAM selected variables (CD4 vs CD8 annotation)</vt:lpstr>
      <vt:lpstr>PCA on randomly selected files</vt:lpstr>
      <vt:lpstr>OPLS-DA on randomly selected files</vt:lpstr>
      <vt:lpstr>OPLS-DA on Tc annotations </vt:lpstr>
      <vt:lpstr>VIPs correlated to Tc annotations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 Zarubica</dc:creator>
  <cp:lastModifiedBy>Herve Luche</cp:lastModifiedBy>
  <cp:revision>449</cp:revision>
  <cp:lastPrinted>2019-11-25T14:39:34Z</cp:lastPrinted>
  <dcterms:created xsi:type="dcterms:W3CDTF">2012-10-14T23:16:44Z</dcterms:created>
  <dcterms:modified xsi:type="dcterms:W3CDTF">2022-06-02T15:27:49Z</dcterms:modified>
</cp:coreProperties>
</file>