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Lst>
  <p:notesMasterIdLst>
    <p:notesMasterId r:id="rId12"/>
  </p:notesMasterIdLst>
  <p:handoutMasterIdLst>
    <p:handoutMasterId r:id="rId13"/>
  </p:handoutMasterIdLst>
  <p:sldIdLst>
    <p:sldId id="257" r:id="rId3"/>
    <p:sldId id="272" r:id="rId4"/>
    <p:sldId id="273" r:id="rId5"/>
    <p:sldId id="274" r:id="rId6"/>
    <p:sldId id="275" r:id="rId7"/>
    <p:sldId id="281" r:id="rId8"/>
    <p:sldId id="279" r:id="rId9"/>
    <p:sldId id="282" r:id="rId10"/>
    <p:sldId id="280" r:id="rId11"/>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5" pos="3839">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p:cViewPr>
        <p:scale>
          <a:sx n="51" d="100"/>
          <a:sy n="51" d="100"/>
        </p:scale>
        <p:origin x="-1410" y="-582"/>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handoutMaster" Target="handoutMasters/handout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Master" Target="slideMasters/slideMaster1.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2/18/2016</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2/18/2016</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smtClean="0"/>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smtClean="0"/>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2/18/2016</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2/18/2016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2/18/2016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2/18/2016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smtClean="0"/>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2/18/2016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2/18/2016</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smtClean="0"/>
              <a:t>Click to 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smtClean="0"/>
              <a:t>Click to 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2/18/2016</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2/18/2016</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2/18/2016</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smtClean="0"/>
              <a:t>Click to edit Master title style</a:t>
            </a:r>
            <a:endParaRP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DFD029-FB74-4578-B929-F66AA97659CA}" type="datetimeFigureOut">
              <a:rPr lang="en-US"/>
              <a:t>2/18/2016</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smtClean="0"/>
              <a:t>Click to edit Master title style</a:t>
            </a:r>
            <a:endParaRPr/>
          </a:p>
        </p:txBody>
      </p:sp>
      <p:sp>
        <p:nvSpPr>
          <p:cNvPr id="3" name="Picture Placeholder 2"/>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smtClean="0"/>
              <a:t>Click icon to add picture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DFD029-FB74-4578-B929-F66AA97659CA}" type="datetimeFigureOut">
              <a:rPr lang="en-US"/>
              <a:t>2/18/2016</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2/18/2016</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Lab 1 - Introduction</a:t>
            </a:r>
            <a:endParaRPr lang="en-US" dirty="0"/>
          </a:p>
        </p:txBody>
      </p:sp>
      <p:sp>
        <p:nvSpPr>
          <p:cNvPr id="5" name="Subtitle 4"/>
          <p:cNvSpPr>
            <a:spLocks noGrp="1"/>
          </p:cNvSpPr>
          <p:nvPr>
            <p:ph type="subTitle" idx="1"/>
          </p:nvPr>
        </p:nvSpPr>
        <p:spPr/>
        <p:txBody>
          <a:bodyPr/>
          <a:lstStyle/>
          <a:p>
            <a:r>
              <a:rPr lang="el-GR" dirty="0" smtClean="0"/>
              <a:t>Μ</a:t>
            </a:r>
            <a:r>
              <a:rPr lang="en-US" dirty="0" err="1" smtClean="0"/>
              <a:t>ilolidakis</a:t>
            </a:r>
            <a:r>
              <a:rPr lang="en-US" dirty="0" smtClean="0"/>
              <a:t> Alexandros</a:t>
            </a:r>
            <a:endParaRPr lang="el-GR" dirty="0" smtClean="0"/>
          </a:p>
          <a:p>
            <a:r>
              <a:rPr lang="el-GR" dirty="0" smtClean="0"/>
              <a:t>Ηυ335β</a:t>
            </a:r>
            <a:endParaRPr lang="en-US" dirty="0"/>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dirty="0" smtClean="0"/>
              <a:t>Άσκηση 1</a:t>
            </a:r>
            <a:endParaRPr lang="en-US" dirty="0"/>
          </a:p>
        </p:txBody>
      </p:sp>
      <p:sp>
        <p:nvSpPr>
          <p:cNvPr id="3" name="Content Placeholder 2"/>
          <p:cNvSpPr>
            <a:spLocks noGrp="1"/>
          </p:cNvSpPr>
          <p:nvPr>
            <p:ph idx="1"/>
          </p:nvPr>
        </p:nvSpPr>
        <p:spPr>
          <a:xfrm>
            <a:off x="1218883" y="1701796"/>
            <a:ext cx="10360501" cy="5003803"/>
          </a:xfrm>
        </p:spPr>
        <p:txBody>
          <a:bodyPr>
            <a:normAutofit/>
          </a:bodyPr>
          <a:lstStyle/>
          <a:p>
            <a:pPr marL="0" indent="0">
              <a:buNone/>
            </a:pPr>
            <a:r>
              <a:rPr lang="el-GR" dirty="0" smtClean="0"/>
              <a:t>Θεωρήστε δύο υπολογιστές Α και Β συνδεδεμένους με μία ζεύξη ρυθμού </a:t>
            </a:r>
            <a:r>
              <a:rPr lang="de-DE" dirty="0" smtClean="0"/>
              <a:t>R bps</a:t>
            </a:r>
            <a:r>
              <a:rPr lang="el-GR" dirty="0" smtClean="0"/>
              <a:t>. Υποθέστε ότι οι δύο υπολογιστές απέχουν </a:t>
            </a:r>
            <a:r>
              <a:rPr lang="de-DE" dirty="0" smtClean="0"/>
              <a:t>m </a:t>
            </a:r>
            <a:r>
              <a:rPr lang="el-GR" dirty="0" smtClean="0"/>
              <a:t>μέτρα και η ταχύτητα διάδοσης επάνω στη ζεύξη είναι </a:t>
            </a:r>
            <a:r>
              <a:rPr lang="de-DE" dirty="0" smtClean="0"/>
              <a:t>s m</a:t>
            </a:r>
            <a:r>
              <a:rPr lang="en-US" dirty="0" smtClean="0"/>
              <a:t>/s.</a:t>
            </a:r>
            <a:r>
              <a:rPr lang="el-GR" dirty="0" smtClean="0"/>
              <a:t>Ο υπολογιστής Α στέλνει ένα πακέτο μεξγέθους </a:t>
            </a:r>
            <a:r>
              <a:rPr lang="en-US" dirty="0" smtClean="0"/>
              <a:t>L</a:t>
            </a:r>
            <a:r>
              <a:rPr lang="el-GR" dirty="0" smtClean="0"/>
              <a:t> </a:t>
            </a:r>
            <a:r>
              <a:rPr lang="de-DE" dirty="0" smtClean="0"/>
              <a:t>bits </a:t>
            </a:r>
            <a:r>
              <a:rPr lang="el-GR" dirty="0" smtClean="0"/>
              <a:t>στο Β.</a:t>
            </a:r>
          </a:p>
          <a:p>
            <a:pPr marL="0" indent="0">
              <a:buNone/>
            </a:pPr>
            <a:r>
              <a:rPr lang="en-US" dirty="0"/>
              <a:t>a</a:t>
            </a:r>
            <a:r>
              <a:rPr lang="el-GR" dirty="0" smtClean="0"/>
              <a:t>) Ποια είναι η καθυστέρηση διάδοσης </a:t>
            </a:r>
            <a:r>
              <a:rPr lang="de-DE" dirty="0" smtClean="0"/>
              <a:t>d</a:t>
            </a:r>
            <a:r>
              <a:rPr lang="de-DE" sz="2400" dirty="0" smtClean="0"/>
              <a:t>prop</a:t>
            </a:r>
            <a:br>
              <a:rPr lang="de-DE" sz="2400" dirty="0" smtClean="0"/>
            </a:br>
            <a:r>
              <a:rPr lang="de-DE" dirty="0" smtClean="0"/>
              <a:t>b</a:t>
            </a:r>
            <a:r>
              <a:rPr lang="en-US" dirty="0" smtClean="0"/>
              <a:t>)</a:t>
            </a:r>
            <a:r>
              <a:rPr lang="el-GR" dirty="0" smtClean="0"/>
              <a:t> Ποια είναι η καθυστέρηση μετάδοσης </a:t>
            </a:r>
            <a:r>
              <a:rPr lang="en-US" dirty="0" err="1" smtClean="0"/>
              <a:t>d</a:t>
            </a:r>
            <a:r>
              <a:rPr lang="en-US" sz="2000" dirty="0" err="1" smtClean="0"/>
              <a:t>trans</a:t>
            </a:r>
            <a:r>
              <a:rPr lang="en-US" sz="2000" dirty="0" smtClean="0"/>
              <a:t/>
            </a:r>
            <a:br>
              <a:rPr lang="en-US" sz="2000" dirty="0" smtClean="0"/>
            </a:br>
            <a:r>
              <a:rPr lang="en-US" dirty="0" smtClean="0"/>
              <a:t>c) </a:t>
            </a:r>
            <a:r>
              <a:rPr lang="el-GR" dirty="0" smtClean="0"/>
              <a:t>Αγνοώντας καθυστερήσεις επεξεργασίας και αναμονής, βρείτε μια έκφραση για την καθυστέρηση από άκρο σε άκρο</a:t>
            </a:r>
            <a:br>
              <a:rPr lang="el-GR" dirty="0" smtClean="0"/>
            </a:br>
            <a:r>
              <a:rPr lang="en-US" dirty="0" smtClean="0"/>
              <a:t>d)</a:t>
            </a:r>
            <a:r>
              <a:rPr lang="el-GR" dirty="0" smtClean="0"/>
              <a:t>Υποθέστε ότι ο υπολογιστής Α αρχίζει να μεταδίδει το πακέτο σε χρόνο τ=0. Στο χρόνο τ= </a:t>
            </a:r>
            <a:r>
              <a:rPr lang="en-US" dirty="0" err="1"/>
              <a:t>dtrans</a:t>
            </a:r>
            <a:r>
              <a:rPr lang="el-GR" dirty="0" smtClean="0"/>
              <a:t> που βρίσκεται το τελευταίο </a:t>
            </a:r>
            <a:r>
              <a:rPr lang="en-US" dirty="0" smtClean="0"/>
              <a:t>bit </a:t>
            </a:r>
            <a:r>
              <a:rPr lang="el-GR" dirty="0" smtClean="0"/>
              <a:t>του πακέτου;</a:t>
            </a:r>
            <a:endParaRPr lang="en-US" sz="2000" dirty="0"/>
          </a:p>
        </p:txBody>
      </p:sp>
    </p:spTree>
    <p:extLst>
      <p:ext uri="{BB962C8B-B14F-4D97-AF65-F5344CB8AC3E}">
        <p14:creationId xmlns:p14="http://schemas.microsoft.com/office/powerpoint/2010/main" val="1819432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dirty="0" smtClean="0"/>
              <a:t>Άσκηση 1</a:t>
            </a:r>
            <a:endParaRPr lang="en-US" dirty="0"/>
          </a:p>
        </p:txBody>
      </p:sp>
      <p:sp>
        <p:nvSpPr>
          <p:cNvPr id="3" name="Content Placeholder 2"/>
          <p:cNvSpPr>
            <a:spLocks noGrp="1"/>
          </p:cNvSpPr>
          <p:nvPr>
            <p:ph idx="1"/>
          </p:nvPr>
        </p:nvSpPr>
        <p:spPr/>
        <p:txBody>
          <a:bodyPr/>
          <a:lstStyle/>
          <a:p>
            <a:pPr marL="0" indent="0">
              <a:buNone/>
            </a:pPr>
            <a:r>
              <a:rPr lang="en-US" dirty="0" smtClean="0"/>
              <a:t>e) </a:t>
            </a:r>
            <a:r>
              <a:rPr lang="el-GR" dirty="0" smtClean="0"/>
              <a:t>Υποθέστε ότι το </a:t>
            </a:r>
            <a:r>
              <a:rPr lang="de-DE" dirty="0"/>
              <a:t>d</a:t>
            </a:r>
            <a:r>
              <a:rPr lang="de-DE" sz="2400" dirty="0"/>
              <a:t>prop</a:t>
            </a:r>
            <a:r>
              <a:rPr lang="el-GR" dirty="0" smtClean="0"/>
              <a:t> είναι μεγαλύτερο του </a:t>
            </a:r>
            <a:r>
              <a:rPr lang="en-US" dirty="0" err="1"/>
              <a:t>d</a:t>
            </a:r>
            <a:r>
              <a:rPr lang="en-US" sz="2400" dirty="0" err="1"/>
              <a:t>trans</a:t>
            </a:r>
            <a:r>
              <a:rPr lang="el-GR" dirty="0" smtClean="0"/>
              <a:t> .Σε χρόνο </a:t>
            </a:r>
            <a:r>
              <a:rPr lang="en-US" dirty="0"/>
              <a:t/>
            </a:r>
            <a:br>
              <a:rPr lang="en-US" dirty="0"/>
            </a:br>
            <a:r>
              <a:rPr lang="el-GR" dirty="0" smtClean="0"/>
              <a:t>τ= </a:t>
            </a:r>
            <a:r>
              <a:rPr lang="en-US" dirty="0" err="1"/>
              <a:t>dtrans</a:t>
            </a:r>
            <a:r>
              <a:rPr lang="en-US" dirty="0"/>
              <a:t> </a:t>
            </a:r>
            <a:r>
              <a:rPr lang="el-GR" dirty="0" smtClean="0"/>
              <a:t>πού βρίσκεται το πρώτο </a:t>
            </a:r>
            <a:r>
              <a:rPr lang="en-US" dirty="0" smtClean="0"/>
              <a:t>bit </a:t>
            </a:r>
            <a:r>
              <a:rPr lang="el-GR" dirty="0" smtClean="0"/>
              <a:t>του πακέτου;</a:t>
            </a:r>
            <a:br>
              <a:rPr lang="el-GR" dirty="0" smtClean="0"/>
            </a:br>
            <a:r>
              <a:rPr lang="en-US" dirty="0"/>
              <a:t>f</a:t>
            </a:r>
            <a:r>
              <a:rPr lang="en-US" dirty="0" smtClean="0"/>
              <a:t>) </a:t>
            </a:r>
            <a:r>
              <a:rPr lang="el-GR" dirty="0"/>
              <a:t>Υποθέστε ότι το </a:t>
            </a:r>
            <a:r>
              <a:rPr lang="de-DE" dirty="0"/>
              <a:t>d</a:t>
            </a:r>
            <a:r>
              <a:rPr lang="de-DE" sz="2400" dirty="0"/>
              <a:t>prop</a:t>
            </a:r>
            <a:r>
              <a:rPr lang="el-GR" dirty="0"/>
              <a:t> είναι </a:t>
            </a:r>
            <a:r>
              <a:rPr lang="el-GR" dirty="0" smtClean="0"/>
              <a:t>μικρότερο </a:t>
            </a:r>
            <a:r>
              <a:rPr lang="el-GR" dirty="0"/>
              <a:t>του </a:t>
            </a:r>
            <a:r>
              <a:rPr lang="en-US" dirty="0" err="1"/>
              <a:t>d</a:t>
            </a:r>
            <a:r>
              <a:rPr lang="en-US" sz="2400" dirty="0" err="1"/>
              <a:t>trans</a:t>
            </a:r>
            <a:r>
              <a:rPr lang="el-GR" dirty="0"/>
              <a:t> .Σε χρόνο </a:t>
            </a:r>
            <a:r>
              <a:rPr lang="en-US" dirty="0"/>
              <a:t/>
            </a:r>
            <a:br>
              <a:rPr lang="en-US" dirty="0"/>
            </a:br>
            <a:r>
              <a:rPr lang="el-GR" dirty="0"/>
              <a:t>τ= </a:t>
            </a:r>
            <a:r>
              <a:rPr lang="en-US" dirty="0" err="1"/>
              <a:t>dtrans</a:t>
            </a:r>
            <a:r>
              <a:rPr lang="en-US" dirty="0"/>
              <a:t> </a:t>
            </a:r>
            <a:r>
              <a:rPr lang="el-GR" dirty="0"/>
              <a:t>πού βρίσκεται το πρώτο </a:t>
            </a:r>
            <a:r>
              <a:rPr lang="en-US" dirty="0"/>
              <a:t>bit </a:t>
            </a:r>
            <a:r>
              <a:rPr lang="el-GR" dirty="0"/>
              <a:t>του πακέτου</a:t>
            </a:r>
            <a:r>
              <a:rPr lang="el-GR" dirty="0" smtClean="0"/>
              <a:t>;</a:t>
            </a:r>
            <a:br>
              <a:rPr lang="el-GR" dirty="0" smtClean="0"/>
            </a:br>
            <a:r>
              <a:rPr lang="en-US" dirty="0" smtClean="0"/>
              <a:t>g) </a:t>
            </a:r>
            <a:r>
              <a:rPr lang="el-GR" dirty="0" smtClean="0"/>
              <a:t>Υποθέστε ότι </a:t>
            </a:r>
            <a:r>
              <a:rPr lang="de-DE" dirty="0" smtClean="0"/>
              <a:t>s</a:t>
            </a:r>
            <a:r>
              <a:rPr lang="en-US" dirty="0" smtClean="0"/>
              <a:t>=2.5 * 10^8, L= 100 bits, R=28 kbps.</a:t>
            </a:r>
            <a:r>
              <a:rPr lang="el-GR" dirty="0" smtClean="0"/>
              <a:t>Βρείτε την απόσταση ώστε </a:t>
            </a:r>
            <a:r>
              <a:rPr lang="de-DE" dirty="0" smtClean="0"/>
              <a:t>dprop</a:t>
            </a:r>
            <a:r>
              <a:rPr lang="el-GR" dirty="0" smtClean="0"/>
              <a:t> = </a:t>
            </a:r>
            <a:r>
              <a:rPr lang="en-US" dirty="0" err="1"/>
              <a:t>dtrans</a:t>
            </a:r>
            <a:endParaRPr lang="en-US" dirty="0"/>
          </a:p>
        </p:txBody>
      </p:sp>
    </p:spTree>
    <p:extLst>
      <p:ext uri="{BB962C8B-B14F-4D97-AF65-F5344CB8AC3E}">
        <p14:creationId xmlns:p14="http://schemas.microsoft.com/office/powerpoint/2010/main" val="2458233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dirty="0" smtClean="0"/>
              <a:t>Άσκηση 2</a:t>
            </a:r>
            <a:endParaRPr lang="en-US" dirty="0"/>
          </a:p>
        </p:txBody>
      </p:sp>
      <p:sp>
        <p:nvSpPr>
          <p:cNvPr id="3" name="Content Placeholder 2"/>
          <p:cNvSpPr>
            <a:spLocks noGrp="1"/>
          </p:cNvSpPr>
          <p:nvPr>
            <p:ph idx="1"/>
          </p:nvPr>
        </p:nvSpPr>
        <p:spPr>
          <a:xfrm>
            <a:off x="1218883" y="1701796"/>
            <a:ext cx="10360501" cy="5156203"/>
          </a:xfrm>
        </p:spPr>
        <p:txBody>
          <a:bodyPr/>
          <a:lstStyle/>
          <a:p>
            <a:pPr marL="0" indent="0">
              <a:buNone/>
            </a:pPr>
            <a:r>
              <a:rPr lang="el-GR" dirty="0" smtClean="0"/>
              <a:t>Υποθέστε ότι οι χρήστες μοιράζονται μια ζεύξη 1 </a:t>
            </a:r>
            <a:r>
              <a:rPr lang="en-US" dirty="0" smtClean="0"/>
              <a:t>Mbps.</a:t>
            </a:r>
            <a:r>
              <a:rPr lang="el-GR" dirty="0" smtClean="0"/>
              <a:t>Επίσης υποθέστε ότι κάθε χρήστης χρειάζεται 100 </a:t>
            </a:r>
            <a:r>
              <a:rPr lang="en-US" dirty="0" smtClean="0"/>
              <a:t>kbps </a:t>
            </a:r>
            <a:r>
              <a:rPr lang="el-GR" dirty="0" smtClean="0"/>
              <a:t>όταν μεταδίδει μόνο κατά το 10% του χρόνου.</a:t>
            </a:r>
            <a:endParaRPr lang="en-US" dirty="0" smtClean="0"/>
          </a:p>
          <a:p>
            <a:pPr marL="0" indent="0">
              <a:buNone/>
            </a:pPr>
            <a:r>
              <a:rPr lang="en-US" dirty="0" smtClean="0"/>
              <a:t>a) </a:t>
            </a:r>
            <a:r>
              <a:rPr lang="el-GR" dirty="0" smtClean="0"/>
              <a:t>Όταν χρησιμοποιείται μεταγωγή κυκλώματος, πόσοι χρήστες μπορούν να υποστηρίζονται;</a:t>
            </a:r>
            <a:br>
              <a:rPr lang="el-GR" dirty="0" smtClean="0"/>
            </a:br>
            <a:r>
              <a:rPr lang="en-US" dirty="0" smtClean="0"/>
              <a:t>b) </a:t>
            </a:r>
            <a:r>
              <a:rPr lang="el-GR" dirty="0" smtClean="0"/>
              <a:t>Για το υπόλοιπο αυτού του προβλήματος υποθέστε ότι χρησιμοποιείται μεταγωγή πακέτου.Βρείτε την πιθανότητα να μεταδίδει ένας συγκεκριμένος χρήστης.</a:t>
            </a:r>
            <a:br>
              <a:rPr lang="el-GR" dirty="0" smtClean="0"/>
            </a:br>
            <a:r>
              <a:rPr lang="en-US" dirty="0" smtClean="0"/>
              <a:t>c) </a:t>
            </a:r>
            <a:r>
              <a:rPr lang="el-GR" dirty="0" smtClean="0"/>
              <a:t>Υποθέστε ότι υπάρχουν 40 χρήστες.Βρείτε την πιθανότητα ότι μια δεδομένη στιγμή ακριβώς </a:t>
            </a:r>
            <a:r>
              <a:rPr lang="de-DE" dirty="0" smtClean="0"/>
              <a:t>n</a:t>
            </a:r>
            <a:r>
              <a:rPr lang="el-GR" dirty="0" smtClean="0"/>
              <a:t> χρήστες μεταδίδουν ταυτόχρονα.</a:t>
            </a:r>
            <a:br>
              <a:rPr lang="el-GR" dirty="0" smtClean="0"/>
            </a:br>
            <a:r>
              <a:rPr lang="de-DE" dirty="0" smtClean="0"/>
              <a:t>d) </a:t>
            </a:r>
            <a:r>
              <a:rPr lang="el-GR" dirty="0" smtClean="0"/>
              <a:t>Βρείτε την πιθανότητα να υπάρχουν 11 ή περισσότεροι χρήστες που μεταδίδουν ταυτόχρονα.</a:t>
            </a:r>
            <a:endParaRPr lang="en-US" dirty="0"/>
          </a:p>
        </p:txBody>
      </p:sp>
    </p:spTree>
    <p:extLst>
      <p:ext uri="{BB962C8B-B14F-4D97-AF65-F5344CB8AC3E}">
        <p14:creationId xmlns:p14="http://schemas.microsoft.com/office/powerpoint/2010/main" val="40978407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dirty="0" smtClean="0"/>
              <a:t>Άσκηση 3	</a:t>
            </a:r>
            <a:endParaRPr lang="en-US" dirty="0"/>
          </a:p>
        </p:txBody>
      </p:sp>
      <p:sp>
        <p:nvSpPr>
          <p:cNvPr id="3" name="Content Placeholder 2"/>
          <p:cNvSpPr>
            <a:spLocks noGrp="1"/>
          </p:cNvSpPr>
          <p:nvPr>
            <p:ph idx="1"/>
          </p:nvPr>
        </p:nvSpPr>
        <p:spPr/>
        <p:txBody>
          <a:bodyPr/>
          <a:lstStyle/>
          <a:p>
            <a:pPr marL="0" indent="0">
              <a:buNone/>
            </a:pPr>
            <a:r>
              <a:rPr lang="el-GR" dirty="0" smtClean="0"/>
              <a:t>Θεωρήστε ένα πακέτο μεξέθους </a:t>
            </a:r>
            <a:r>
              <a:rPr lang="de-DE" dirty="0" smtClean="0"/>
              <a:t>L</a:t>
            </a:r>
            <a:r>
              <a:rPr lang="el-GR" dirty="0" smtClean="0"/>
              <a:t> το οποίο ξεκινά από το τερματικό σύστημα Α, ταξιδεύει πάνω σε μια ζεύξη προς ένα μεταγωγέα πακέτων και ταξιδεύει από τον μεταγωγέα πακέτου επάνω σε μια δεύτερη ζεύξη προς ένα τερματικό σύστημα προορισμού.Ας συμβολίσουμε με </a:t>
            </a:r>
            <a:r>
              <a:rPr lang="en-US" dirty="0" err="1" smtClean="0"/>
              <a:t>d</a:t>
            </a:r>
            <a:r>
              <a:rPr lang="en-US" sz="2000" dirty="0" err="1" smtClean="0"/>
              <a:t>i</a:t>
            </a:r>
            <a:r>
              <a:rPr lang="en-US" dirty="0" err="1" smtClean="0"/>
              <a:t>,s</a:t>
            </a:r>
            <a:r>
              <a:rPr lang="en-US" sz="2000" dirty="0" err="1" smtClean="0"/>
              <a:t>i</a:t>
            </a:r>
            <a:r>
              <a:rPr lang="en-US" dirty="0" err="1" smtClean="0"/>
              <a:t>,R</a:t>
            </a:r>
            <a:r>
              <a:rPr lang="en-US" sz="2000" dirty="0" err="1" smtClean="0"/>
              <a:t>i</a:t>
            </a:r>
            <a:r>
              <a:rPr lang="en-US" dirty="0" smtClean="0"/>
              <a:t> </a:t>
            </a:r>
            <a:r>
              <a:rPr lang="el-GR" dirty="0" smtClean="0"/>
              <a:t>το μήκος την ταχύτητα διάδοσης και το ρυθμό μετάδοσης της ζεύξης </a:t>
            </a:r>
            <a:r>
              <a:rPr lang="en-US" dirty="0" err="1" smtClean="0"/>
              <a:t>i</a:t>
            </a:r>
            <a:r>
              <a:rPr lang="el-GR" dirty="0" smtClean="0"/>
              <a:t> για </a:t>
            </a:r>
            <a:r>
              <a:rPr lang="de-DE" dirty="0" smtClean="0"/>
              <a:t>i</a:t>
            </a:r>
            <a:r>
              <a:rPr lang="en-US" dirty="0" smtClean="0"/>
              <a:t>=1,2. O </a:t>
            </a:r>
            <a:r>
              <a:rPr lang="el-GR" dirty="0" smtClean="0"/>
              <a:t>μεταγωγέας πακέτου καθυστερεί κάθε πακέτο κατά </a:t>
            </a:r>
            <a:r>
              <a:rPr lang="en-US" dirty="0" err="1" smtClean="0"/>
              <a:t>d</a:t>
            </a:r>
            <a:r>
              <a:rPr lang="en-US" sz="2000" dirty="0" err="1" smtClean="0"/>
              <a:t>proc</a:t>
            </a:r>
            <a:r>
              <a:rPr lang="en-US" dirty="0" smtClean="0"/>
              <a:t>.</a:t>
            </a:r>
            <a:r>
              <a:rPr lang="el-GR" dirty="0" smtClean="0"/>
              <a:t>Αν δεν υπάρχουν καθυστερήσεις αναμονής με βάση τα </a:t>
            </a:r>
            <a:r>
              <a:rPr lang="en-US" dirty="0" err="1" smtClean="0"/>
              <a:t>d</a:t>
            </a:r>
            <a:r>
              <a:rPr lang="en-US" sz="2000" dirty="0" err="1" smtClean="0"/>
              <a:t>i</a:t>
            </a:r>
            <a:r>
              <a:rPr lang="en-US" dirty="0" err="1" smtClean="0"/>
              <a:t>,s</a:t>
            </a:r>
            <a:r>
              <a:rPr lang="en-US" sz="2000" dirty="0" err="1" smtClean="0"/>
              <a:t>i</a:t>
            </a:r>
            <a:r>
              <a:rPr lang="en-US" dirty="0" err="1" smtClean="0"/>
              <a:t>,R</a:t>
            </a:r>
            <a:r>
              <a:rPr lang="en-US" sz="2000" dirty="0" err="1" smtClean="0"/>
              <a:t>i</a:t>
            </a:r>
            <a:r>
              <a:rPr lang="en-US" dirty="0" smtClean="0"/>
              <a:t>  </a:t>
            </a:r>
            <a:r>
              <a:rPr lang="el-GR" dirty="0" smtClean="0"/>
              <a:t>και</a:t>
            </a:r>
            <a:r>
              <a:rPr lang="de-DE" dirty="0" smtClean="0"/>
              <a:t> L</a:t>
            </a:r>
            <a:r>
              <a:rPr lang="el-GR" dirty="0" smtClean="0"/>
              <a:t> ποια είναι η καθυστέρηση από άκρο σ’άκρο για το πακέτο;Υπολογίστε την για τις τιμές </a:t>
            </a:r>
            <a:r>
              <a:rPr lang="de-DE" dirty="0" smtClean="0"/>
              <a:t>L</a:t>
            </a:r>
            <a:r>
              <a:rPr lang="en-US" dirty="0" smtClean="0"/>
              <a:t>=1000 bytes, s</a:t>
            </a:r>
            <a:r>
              <a:rPr lang="en-US" sz="1600" dirty="0" smtClean="0"/>
              <a:t>1</a:t>
            </a:r>
            <a:r>
              <a:rPr lang="en-US" dirty="0" smtClean="0"/>
              <a:t>=s</a:t>
            </a:r>
            <a:r>
              <a:rPr lang="en-US" sz="1600" dirty="0" smtClean="0"/>
              <a:t>2</a:t>
            </a:r>
            <a:r>
              <a:rPr lang="en-US" dirty="0" smtClean="0"/>
              <a:t>=2.5*10^8 m/s ,R</a:t>
            </a:r>
            <a:r>
              <a:rPr lang="en-US" sz="1600" dirty="0" smtClean="0"/>
              <a:t>1</a:t>
            </a:r>
            <a:r>
              <a:rPr lang="en-US" dirty="0" smtClean="0"/>
              <a:t>=R</a:t>
            </a:r>
            <a:r>
              <a:rPr lang="en-US" sz="1600" dirty="0" smtClean="0"/>
              <a:t>2</a:t>
            </a:r>
            <a:r>
              <a:rPr lang="en-US" dirty="0" smtClean="0"/>
              <a:t>=1Mbps, </a:t>
            </a:r>
            <a:r>
              <a:rPr lang="en-US" dirty="0" err="1" smtClean="0"/>
              <a:t>d</a:t>
            </a:r>
            <a:r>
              <a:rPr lang="en-US" sz="2000" dirty="0" err="1" smtClean="0"/>
              <a:t>proc</a:t>
            </a:r>
            <a:r>
              <a:rPr lang="en-US" dirty="0" smtClean="0"/>
              <a:t>=1msec, m</a:t>
            </a:r>
            <a:r>
              <a:rPr lang="en-US" sz="1600" dirty="0" smtClean="0"/>
              <a:t>1</a:t>
            </a:r>
            <a:r>
              <a:rPr lang="en-US" dirty="0" smtClean="0"/>
              <a:t>= 4000m, m</a:t>
            </a:r>
            <a:r>
              <a:rPr lang="en-US" sz="1600" dirty="0" smtClean="0"/>
              <a:t>2</a:t>
            </a:r>
            <a:r>
              <a:rPr lang="en-US" dirty="0" smtClean="0"/>
              <a:t>=1000 km</a:t>
            </a:r>
            <a:endParaRPr lang="en-US" dirty="0"/>
          </a:p>
        </p:txBody>
      </p:sp>
    </p:spTree>
    <p:extLst>
      <p:ext uri="{BB962C8B-B14F-4D97-AF65-F5344CB8AC3E}">
        <p14:creationId xmlns:p14="http://schemas.microsoft.com/office/powerpoint/2010/main" val="2489226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dirty="0"/>
              <a:t>Άσκηση </a:t>
            </a:r>
            <a:r>
              <a:rPr lang="en-US" dirty="0" smtClean="0"/>
              <a:t>4</a:t>
            </a:r>
            <a:r>
              <a:rPr lang="el-GR" dirty="0"/>
              <a:t>	</a:t>
            </a:r>
          </a:p>
        </p:txBody>
      </p:sp>
      <p:sp>
        <p:nvSpPr>
          <p:cNvPr id="3" name="Content Placeholder 2"/>
          <p:cNvSpPr>
            <a:spLocks noGrp="1"/>
          </p:cNvSpPr>
          <p:nvPr>
            <p:ph idx="1"/>
          </p:nvPr>
        </p:nvSpPr>
        <p:spPr/>
        <p:txBody>
          <a:bodyPr>
            <a:normAutofit/>
          </a:bodyPr>
          <a:lstStyle/>
          <a:p>
            <a:pPr marL="0" indent="0">
              <a:buNone/>
            </a:pPr>
            <a:r>
              <a:rPr lang="en-US" dirty="0" smtClean="0"/>
              <a:t>Suppose </a:t>
            </a:r>
            <a:r>
              <a:rPr lang="en-US" dirty="0"/>
              <a:t>users share a 2 Mbps link. Also suppose each user transmits </a:t>
            </a:r>
            <a:r>
              <a:rPr lang="en-US" dirty="0" smtClean="0"/>
              <a:t>continuously at </a:t>
            </a:r>
            <a:r>
              <a:rPr lang="en-US" dirty="0"/>
              <a:t>1 Mbps when transmitting, but each user transmits only 20 percent </a:t>
            </a:r>
            <a:r>
              <a:rPr lang="en-US" dirty="0" smtClean="0"/>
              <a:t>of the </a:t>
            </a:r>
            <a:r>
              <a:rPr lang="en-US" dirty="0"/>
              <a:t>time.</a:t>
            </a:r>
          </a:p>
          <a:p>
            <a:pPr marL="0" indent="0">
              <a:buNone/>
            </a:pPr>
            <a:r>
              <a:rPr lang="en-US" dirty="0" smtClean="0"/>
              <a:t>A) </a:t>
            </a:r>
            <a:r>
              <a:rPr lang="en-US" dirty="0"/>
              <a:t>When circuit switching is used, how many users can be supported?</a:t>
            </a:r>
          </a:p>
          <a:p>
            <a:pPr marL="0" indent="0">
              <a:buNone/>
            </a:pPr>
            <a:r>
              <a:rPr lang="en-US" dirty="0" smtClean="0"/>
              <a:t>B) </a:t>
            </a:r>
            <a:r>
              <a:rPr lang="en-US" dirty="0"/>
              <a:t>For the remainder of this problem, suppose packet switching is used. </a:t>
            </a:r>
            <a:r>
              <a:rPr lang="en-US" dirty="0" smtClean="0"/>
              <a:t>Will </a:t>
            </a:r>
            <a:r>
              <a:rPr lang="en-US" dirty="0"/>
              <a:t>there be a queuing if two or fewer users </a:t>
            </a:r>
            <a:r>
              <a:rPr lang="en-US" dirty="0" err="1"/>
              <a:t>trasmit</a:t>
            </a:r>
            <a:r>
              <a:rPr lang="en-US" dirty="0"/>
              <a:t> at the same </a:t>
            </a:r>
            <a:r>
              <a:rPr lang="en-US" dirty="0" smtClean="0"/>
              <a:t>time? What about when three </a:t>
            </a:r>
            <a:r>
              <a:rPr lang="en-US" dirty="0"/>
              <a:t>of more users </a:t>
            </a:r>
            <a:r>
              <a:rPr lang="en-US" dirty="0" err="1"/>
              <a:t>trasmit</a:t>
            </a:r>
            <a:r>
              <a:rPr lang="en-US" dirty="0"/>
              <a:t> ?</a:t>
            </a:r>
            <a:endParaRPr lang="el-GR" dirty="0"/>
          </a:p>
        </p:txBody>
      </p:sp>
    </p:spTree>
    <p:extLst>
      <p:ext uri="{BB962C8B-B14F-4D97-AF65-F5344CB8AC3E}">
        <p14:creationId xmlns:p14="http://schemas.microsoft.com/office/powerpoint/2010/main" val="479210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dirty="0" smtClean="0"/>
              <a:t>Άσκηση </a:t>
            </a:r>
            <a:r>
              <a:rPr lang="el-GR" dirty="0"/>
              <a:t>7</a:t>
            </a:r>
            <a:endParaRPr lang="en-US" dirty="0"/>
          </a:p>
        </p:txBody>
      </p:sp>
      <p:sp>
        <p:nvSpPr>
          <p:cNvPr id="3" name="Content Placeholder 2"/>
          <p:cNvSpPr>
            <a:spLocks noGrp="1"/>
          </p:cNvSpPr>
          <p:nvPr>
            <p:ph idx="1"/>
          </p:nvPr>
        </p:nvSpPr>
        <p:spPr/>
        <p:txBody>
          <a:bodyPr/>
          <a:lstStyle/>
          <a:p>
            <a:pPr marL="0" indent="0">
              <a:buNone/>
            </a:pPr>
            <a:r>
              <a:rPr lang="el-GR" dirty="0" smtClean="0"/>
              <a:t>Θεωρήστε ότι στέλνετε ένα μεγάλο αρχείο </a:t>
            </a:r>
            <a:r>
              <a:rPr lang="de-DE" dirty="0" smtClean="0"/>
              <a:t>F</a:t>
            </a:r>
            <a:r>
              <a:rPr lang="el-GR" dirty="0" smtClean="0"/>
              <a:t> </a:t>
            </a:r>
            <a:r>
              <a:rPr lang="en-US" dirty="0" smtClean="0"/>
              <a:t>bits </a:t>
            </a:r>
            <a:r>
              <a:rPr lang="el-GR" dirty="0" smtClean="0"/>
              <a:t>από τον Α στον Β.Υπάρχουν δύο ζεύξεις (και ένας μεταγωγέας) ανάμεσα στον Α και στον Β και ότι οι ζεύξεις δεν έχουν συμφόρηση. Ο Α τεμαχίζει το αρχείο σε τμήματα των </a:t>
            </a:r>
            <a:r>
              <a:rPr lang="de-DE" dirty="0" smtClean="0"/>
              <a:t>S </a:t>
            </a:r>
            <a:r>
              <a:rPr lang="en-US" dirty="0" smtClean="0"/>
              <a:t> bits </a:t>
            </a:r>
            <a:r>
              <a:rPr lang="el-GR" dirty="0" smtClean="0"/>
              <a:t>το καθένα και προσθέτει 40 </a:t>
            </a:r>
            <a:r>
              <a:rPr lang="en-US" dirty="0" smtClean="0"/>
              <a:t>bits </a:t>
            </a:r>
            <a:r>
              <a:rPr lang="el-GR" dirty="0" smtClean="0"/>
              <a:t>κεφάλίδα σε κάθε τμήμα δημιουργώντας πακέτα </a:t>
            </a:r>
            <a:r>
              <a:rPr lang="en-US" dirty="0" smtClean="0"/>
              <a:t>L=40+S bits.</a:t>
            </a:r>
            <a:r>
              <a:rPr lang="el-GR" dirty="0" smtClean="0"/>
              <a:t>Κάθε ζεύξη έχει ρυθμό μετάδοσης </a:t>
            </a:r>
            <a:r>
              <a:rPr lang="en-US" dirty="0" smtClean="0"/>
              <a:t>R bps.</a:t>
            </a:r>
            <a:r>
              <a:rPr lang="el-GR" dirty="0" smtClean="0"/>
              <a:t>Βρείτε την τιμή του </a:t>
            </a:r>
            <a:r>
              <a:rPr lang="en-US" dirty="0" smtClean="0"/>
              <a:t>S </a:t>
            </a:r>
            <a:r>
              <a:rPr lang="el-GR" dirty="0" smtClean="0"/>
              <a:t>που ελαχιστοποιεί την καθυστέρηση μεταφοράς του αρχείου από τον Α στο Β.Αγνοήστε την καθυστέρηση διάδοσης.</a:t>
            </a:r>
            <a:r>
              <a:rPr lang="en-US" dirty="0" smtClean="0"/>
              <a:t> </a:t>
            </a:r>
            <a:endParaRPr lang="en-US" dirty="0"/>
          </a:p>
        </p:txBody>
      </p:sp>
    </p:spTree>
    <p:extLst>
      <p:ext uri="{BB962C8B-B14F-4D97-AF65-F5344CB8AC3E}">
        <p14:creationId xmlns:p14="http://schemas.microsoft.com/office/powerpoint/2010/main" val="3805597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dirty="0" smtClean="0"/>
              <a:t>Ασκηση 5</a:t>
            </a:r>
            <a:endParaRPr lang="el-GR" dirty="0"/>
          </a:p>
        </p:txBody>
      </p:sp>
      <p:sp>
        <p:nvSpPr>
          <p:cNvPr id="3" name="Content Placeholder 2"/>
          <p:cNvSpPr>
            <a:spLocks noGrp="1"/>
          </p:cNvSpPr>
          <p:nvPr>
            <p:ph idx="1"/>
          </p:nvPr>
        </p:nvSpPr>
        <p:spPr/>
        <p:txBody>
          <a:bodyPr/>
          <a:lstStyle/>
          <a:p>
            <a:r>
              <a:rPr lang="en-US" dirty="0" smtClean="0"/>
              <a:t>Some </a:t>
            </a:r>
            <a:r>
              <a:rPr lang="en-US" dirty="0"/>
              <a:t>content providers have created their own networks. Describe </a:t>
            </a:r>
            <a:r>
              <a:rPr lang="en-US" dirty="0" smtClean="0"/>
              <a:t>Google’s network</a:t>
            </a:r>
            <a:r>
              <a:rPr lang="en-US" dirty="0"/>
              <a:t>. What motivates content providers to create these networks?</a:t>
            </a:r>
            <a:endParaRPr lang="el-GR" dirty="0"/>
          </a:p>
        </p:txBody>
      </p:sp>
    </p:spTree>
    <p:extLst>
      <p:ext uri="{BB962C8B-B14F-4D97-AF65-F5344CB8AC3E}">
        <p14:creationId xmlns:p14="http://schemas.microsoft.com/office/powerpoint/2010/main" val="883323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Appendix</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10976147"/>
              </p:ext>
            </p:extLst>
          </p:nvPr>
        </p:nvGraphicFramePr>
        <p:xfrm>
          <a:off x="1219200" y="1676400"/>
          <a:ext cx="10360026" cy="3200400"/>
        </p:xfrm>
        <a:graphic>
          <a:graphicData uri="http://schemas.openxmlformats.org/drawingml/2006/table">
            <a:tbl>
              <a:tblPr firstRow="1" bandRow="1">
                <a:tableStyleId>{5C22544A-7EE6-4342-B048-85BDC9FD1C3A}</a:tableStyleId>
              </a:tblPr>
              <a:tblGrid>
                <a:gridCol w="3453342"/>
                <a:gridCol w="3453342"/>
                <a:gridCol w="3453342"/>
              </a:tblGrid>
              <a:tr h="370840">
                <a:tc>
                  <a:txBody>
                    <a:bodyPr/>
                    <a:lstStyle/>
                    <a:p>
                      <a:r>
                        <a:rPr lang="el-GR" dirty="0" smtClean="0"/>
                        <a:t>Άσκηση</a:t>
                      </a:r>
                      <a:endParaRPr lang="en-US" dirty="0"/>
                    </a:p>
                  </a:txBody>
                  <a:tcPr/>
                </a:tc>
                <a:tc>
                  <a:txBody>
                    <a:bodyPr/>
                    <a:lstStyle/>
                    <a:p>
                      <a:r>
                        <a:rPr lang="el-GR" dirty="0" smtClean="0"/>
                        <a:t>4</a:t>
                      </a:r>
                      <a:r>
                        <a:rPr lang="el-GR" baseline="30000" dirty="0" smtClean="0"/>
                        <a:t>η</a:t>
                      </a:r>
                      <a:r>
                        <a:rPr lang="el-GR" dirty="0" smtClean="0"/>
                        <a:t> έκδοση</a:t>
                      </a:r>
                      <a:endParaRPr lang="en-US" dirty="0"/>
                    </a:p>
                  </a:txBody>
                  <a:tcPr/>
                </a:tc>
                <a:tc>
                  <a:txBody>
                    <a:bodyPr/>
                    <a:lstStyle/>
                    <a:p>
                      <a:r>
                        <a:rPr lang="el-GR" dirty="0" smtClean="0"/>
                        <a:t>6</a:t>
                      </a:r>
                      <a:r>
                        <a:rPr lang="el-GR" baseline="30000" dirty="0" smtClean="0"/>
                        <a:t>η</a:t>
                      </a:r>
                      <a:r>
                        <a:rPr lang="el-GR" dirty="0" smtClean="0"/>
                        <a:t> έκδοση</a:t>
                      </a:r>
                      <a:endParaRPr lang="en-US" dirty="0"/>
                    </a:p>
                  </a:txBody>
                  <a:tcPr/>
                </a:tc>
              </a:tr>
              <a:tr h="370840">
                <a:tc>
                  <a:txBody>
                    <a:bodyPr/>
                    <a:lstStyle/>
                    <a:p>
                      <a:r>
                        <a:rPr lang="el-GR" dirty="0" smtClean="0"/>
                        <a:t>1</a:t>
                      </a:r>
                      <a:endParaRPr lang="en-US" dirty="0"/>
                    </a:p>
                  </a:txBody>
                  <a:tcPr/>
                </a:tc>
                <a:tc>
                  <a:txBody>
                    <a:bodyPr/>
                    <a:lstStyle/>
                    <a:p>
                      <a:r>
                        <a:rPr lang="el-GR" dirty="0" smtClean="0"/>
                        <a:t>5</a:t>
                      </a:r>
                      <a:endParaRPr lang="en-US" dirty="0"/>
                    </a:p>
                  </a:txBody>
                  <a:tcPr/>
                </a:tc>
                <a:tc>
                  <a:txBody>
                    <a:bodyPr/>
                    <a:lstStyle/>
                    <a:p>
                      <a:r>
                        <a:rPr lang="en-US" dirty="0" smtClean="0"/>
                        <a:t>P6</a:t>
                      </a:r>
                      <a:endParaRPr lang="en-US" dirty="0"/>
                    </a:p>
                  </a:txBody>
                  <a:tcPr/>
                </a:tc>
              </a:tr>
              <a:tr h="370840">
                <a:tc>
                  <a:txBody>
                    <a:bodyPr/>
                    <a:lstStyle/>
                    <a:p>
                      <a:r>
                        <a:rPr lang="el-GR" dirty="0" smtClean="0"/>
                        <a:t>2</a:t>
                      </a:r>
                      <a:endParaRPr lang="en-US" dirty="0"/>
                    </a:p>
                  </a:txBody>
                  <a:tcPr/>
                </a:tc>
                <a:tc>
                  <a:txBody>
                    <a:bodyPr/>
                    <a:lstStyle/>
                    <a:p>
                      <a:r>
                        <a:rPr lang="el-GR" dirty="0" smtClean="0"/>
                        <a:t>7</a:t>
                      </a:r>
                      <a:endParaRPr lang="en-US" dirty="0"/>
                    </a:p>
                  </a:txBody>
                  <a:tcPr/>
                </a:tc>
                <a:tc>
                  <a:txBody>
                    <a:bodyPr/>
                    <a:lstStyle/>
                    <a:p>
                      <a:r>
                        <a:rPr lang="en-US" dirty="0" smtClean="0"/>
                        <a:t>P8</a:t>
                      </a:r>
                      <a:endParaRPr lang="en-US" dirty="0"/>
                    </a:p>
                  </a:txBody>
                  <a:tcPr/>
                </a:tc>
              </a:tr>
              <a:tr h="370840">
                <a:tc>
                  <a:txBody>
                    <a:bodyPr/>
                    <a:lstStyle/>
                    <a:p>
                      <a:r>
                        <a:rPr lang="el-GR" dirty="0" smtClean="0"/>
                        <a:t>3</a:t>
                      </a:r>
                      <a:endParaRPr lang="en-US" dirty="0"/>
                    </a:p>
                  </a:txBody>
                  <a:tcPr/>
                </a:tc>
                <a:tc>
                  <a:txBody>
                    <a:bodyPr/>
                    <a:lstStyle/>
                    <a:p>
                      <a:r>
                        <a:rPr lang="el-GR" dirty="0" smtClean="0"/>
                        <a:t>9</a:t>
                      </a:r>
                      <a:endParaRPr lang="en-US" dirty="0"/>
                    </a:p>
                  </a:txBody>
                  <a:tcPr/>
                </a:tc>
                <a:tc>
                  <a:txBody>
                    <a:bodyPr/>
                    <a:lstStyle/>
                    <a:p>
                      <a:r>
                        <a:rPr lang="en-US" dirty="0" smtClean="0"/>
                        <a:t>P10</a:t>
                      </a:r>
                      <a:endParaRPr lang="en-US" dirty="0"/>
                    </a:p>
                  </a:txBody>
                  <a:tcPr/>
                </a:tc>
              </a:tr>
              <a:tr h="370840">
                <a:tc>
                  <a:txBody>
                    <a:bodyPr/>
                    <a:lstStyle/>
                    <a:p>
                      <a:r>
                        <a:rPr lang="el-GR" dirty="0" smtClean="0"/>
                        <a:t>4</a:t>
                      </a:r>
                      <a:endParaRPr lang="en-US" dirty="0"/>
                    </a:p>
                  </a:txBody>
                  <a:tcPr/>
                </a:tc>
                <a:tc>
                  <a:txBody>
                    <a:bodyPr/>
                    <a:lstStyle/>
                    <a:p>
                      <a:endParaRPr lang="en-US" dirty="0"/>
                    </a:p>
                  </a:txBody>
                  <a:tcPr/>
                </a:tc>
                <a:tc>
                  <a:txBody>
                    <a:bodyPr/>
                    <a:lstStyle/>
                    <a:p>
                      <a:r>
                        <a:rPr lang="en-US" dirty="0" smtClean="0"/>
                        <a:t>Q15</a:t>
                      </a:r>
                      <a:endParaRPr lang="en-US" dirty="0"/>
                    </a:p>
                  </a:txBody>
                  <a:tcPr/>
                </a:tc>
              </a:tr>
              <a:tr h="370840">
                <a:tc>
                  <a:txBody>
                    <a:bodyPr/>
                    <a:lstStyle/>
                    <a:p>
                      <a:r>
                        <a:rPr lang="en-US" dirty="0" smtClean="0"/>
                        <a:t>7</a:t>
                      </a:r>
                      <a:endParaRPr lang="en-US" dirty="0"/>
                    </a:p>
                  </a:txBody>
                  <a:tcPr/>
                </a:tc>
                <a:tc>
                  <a:txBody>
                    <a:bodyPr/>
                    <a:lstStyle/>
                    <a:p>
                      <a:r>
                        <a:rPr lang="en-US" dirty="0" smtClean="0"/>
                        <a:t>26</a:t>
                      </a:r>
                      <a:endParaRPr lang="en-US" dirty="0"/>
                    </a:p>
                  </a:txBody>
                  <a:tcPr/>
                </a:tc>
                <a:tc>
                  <a:txBody>
                    <a:bodyPr/>
                    <a:lstStyle/>
                    <a:p>
                      <a:r>
                        <a:rPr lang="en-US" dirty="0" smtClean="0"/>
                        <a:t>P33</a:t>
                      </a:r>
                      <a:endParaRPr lang="en-US" dirty="0"/>
                    </a:p>
                  </a:txBody>
                  <a:tcPr/>
                </a:tc>
              </a:tr>
              <a:tr h="431800">
                <a:tc>
                  <a:txBody>
                    <a:bodyPr/>
                    <a:lstStyle/>
                    <a:p>
                      <a:r>
                        <a:rPr lang="en-US" dirty="0" smtClean="0"/>
                        <a:t>5</a:t>
                      </a:r>
                      <a:endParaRPr lang="en-US" dirty="0"/>
                    </a:p>
                  </a:txBody>
                  <a:tcPr/>
                </a:tc>
                <a:tc>
                  <a:txBody>
                    <a:bodyPr/>
                    <a:lstStyle/>
                    <a:p>
                      <a:endParaRPr lang="en-US" dirty="0"/>
                    </a:p>
                  </a:txBody>
                  <a:tcPr/>
                </a:tc>
                <a:tc>
                  <a:txBody>
                    <a:bodyPr/>
                    <a:lstStyle/>
                    <a:p>
                      <a:r>
                        <a:rPr lang="en-US" dirty="0" smtClean="0"/>
                        <a:t>R</a:t>
                      </a:r>
                      <a:r>
                        <a:rPr lang="el-GR" dirty="0" smtClean="0"/>
                        <a:t>15</a:t>
                      </a:r>
                      <a:endParaRPr lang="en-US" dirty="0"/>
                    </a:p>
                  </a:txBody>
                  <a:tcPr/>
                </a:tc>
              </a:tr>
            </a:tbl>
          </a:graphicData>
        </a:graphic>
      </p:graphicFrame>
    </p:spTree>
    <p:extLst>
      <p:ext uri="{BB962C8B-B14F-4D97-AF65-F5344CB8AC3E}">
        <p14:creationId xmlns:p14="http://schemas.microsoft.com/office/powerpoint/2010/main" val="3665477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0</TotalTime>
  <Words>453</Words>
  <Application>Microsoft Office PowerPoint</Application>
  <PresentationFormat>Custom</PresentationFormat>
  <Paragraphs>41</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Tech 16x9</vt:lpstr>
      <vt:lpstr>Lab 1 - Introduction</vt:lpstr>
      <vt:lpstr>Άσκηση 1</vt:lpstr>
      <vt:lpstr>Άσκηση 1</vt:lpstr>
      <vt:lpstr>Άσκηση 2</vt:lpstr>
      <vt:lpstr>Άσκηση 3 </vt:lpstr>
      <vt:lpstr>Άσκηση 4 </vt:lpstr>
      <vt:lpstr>Άσκηση 7</vt:lpstr>
      <vt:lpstr>Ασκηση 5</vt:lpstr>
      <vt:lpstr>Appendix</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2015-02-24T19:33:52Z</dcterms:created>
  <dcterms:modified xsi:type="dcterms:W3CDTF">2016-02-19T15:43:19Z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TC027879909991</vt:lpwstr>
  </property>
</Properties>
</file>