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C26F8D-47C6-40DD-B058-74C72E046058}">
  <a:tblStyle styleId="{9AC26F8D-47C6-40DD-B058-74C72E046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ddb9df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ddb9df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ddb9dfd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ddb9dfd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9ddb9df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9ddb9df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ddb9df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ddb9df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ddb9df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ddb9df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ddb9df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ddb9df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ddb9df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ddb9df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ddb9df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ddb9df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9ddb9df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9ddb9df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ddb9df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ddb9df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ultimediaeval.github.io/editions/202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Medico automatic polyp segmentation challenge*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George Batchkala, November 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86575" y="4445125"/>
            <a:ext cx="6384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https://multimediaeval.github.io/editions/2020/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Results, Validation set</a:t>
            </a:r>
            <a:endParaRPr/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952500" y="124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{9AC26F8D-47C6-40DD-B058-74C72E046058}</a:tableStyleId>
              </a:tblPr>
              <a:tblGrid>
                <a:gridCol w="1960625"/>
                <a:gridCol w="1658875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Loss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Best Epoch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Train IoU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Val IoU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0.932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0.689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IoU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0.893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0.685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Combined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0.908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0.665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41150" y="3207650"/>
            <a:ext cx="85206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BCE: Binary Cross Entropy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IoU: Intersection over Union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Combined: </a:t>
            </a:r>
            <a:r>
              <a:rPr lang="en-GB">
                <a:solidFill>
                  <a:srgbClr val="000000"/>
                </a:solidFill>
              </a:rPr>
              <a:t>BCE and IoU together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Note, reported IoU scores were computed for resized masks.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Improvements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Use Augmentation and Dropout for regularisation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Try different variations of the U-Net: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800">
                <a:solidFill>
                  <a:srgbClr val="000000"/>
                </a:solidFill>
              </a:rPr>
              <a:t>Trainable downsampling layers, e.g. convolutions with stride &gt; 1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800">
                <a:solidFill>
                  <a:srgbClr val="000000"/>
                </a:solidFill>
              </a:rPr>
              <a:t>Sophisticated “Information” blocks, e.g. Inception blocks, Dilated convolutions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800">
                <a:solidFill>
                  <a:srgbClr val="000000"/>
                </a:solidFill>
              </a:rPr>
              <a:t>ResNet blocks after Concationations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Try different optimisers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Note, mean IoU score for the test set will be provided by the challenge organisers.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Colorectal cancer (CRC) is the </a:t>
            </a:r>
            <a:r>
              <a:rPr b="1" lang="en-GB">
                <a:solidFill>
                  <a:srgbClr val="000000"/>
                </a:solidFill>
              </a:rPr>
              <a:t>third most prevailing</a:t>
            </a:r>
            <a:r>
              <a:rPr lang="en-GB">
                <a:solidFill>
                  <a:srgbClr val="000000"/>
                </a:solidFill>
              </a:rPr>
              <a:t> strain in terms of cancer incidence and </a:t>
            </a:r>
            <a:r>
              <a:rPr b="1" lang="en-GB">
                <a:solidFill>
                  <a:srgbClr val="000000"/>
                </a:solidFill>
              </a:rPr>
              <a:t>second in terms of mortality</a:t>
            </a:r>
            <a:r>
              <a:rPr lang="en-GB">
                <a:solidFill>
                  <a:srgbClr val="000000"/>
                </a:solidFill>
              </a:rPr>
              <a:t> globally.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Colonoscopy is mainly used to detect abnormalities such as cancer.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~</a:t>
            </a:r>
            <a:r>
              <a:rPr b="1" lang="en-GB">
                <a:solidFill>
                  <a:srgbClr val="000000"/>
                </a:solidFill>
              </a:rPr>
              <a:t> 20%</a:t>
            </a:r>
            <a:r>
              <a:rPr lang="en-GB">
                <a:solidFill>
                  <a:srgbClr val="000000"/>
                </a:solidFill>
              </a:rPr>
              <a:t> of polyps are </a:t>
            </a:r>
            <a:r>
              <a:rPr b="1" lang="en-GB">
                <a:solidFill>
                  <a:srgbClr val="000000"/>
                </a:solidFill>
              </a:rPr>
              <a:t>missed</a:t>
            </a:r>
            <a:r>
              <a:rPr lang="en-GB">
                <a:solidFill>
                  <a:srgbClr val="000000"/>
                </a:solidFill>
              </a:rPr>
              <a:t> during colonoscopy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 automated computer-aided diagnosis (CAD) system could be one of the potential solutions for the overlooked polyps.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Data: </a:t>
            </a:r>
            <a:r>
              <a:rPr lang="en-GB" sz="2250">
                <a:highlight>
                  <a:srgbClr val="FFFFFF"/>
                </a:highlight>
              </a:rPr>
              <a:t>Kvasir-SEG Dataset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3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1000 training pairs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Pre-defined split: 880/120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Sizes: from 332x487 to 1920x1072 pixels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Separate testing set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Note, we only focus on the </a:t>
            </a:r>
            <a:r>
              <a:rPr b="1" lang="en-GB">
                <a:solidFill>
                  <a:srgbClr val="000000"/>
                </a:solidFill>
              </a:rPr>
              <a:t>segmentation</a:t>
            </a:r>
            <a:r>
              <a:rPr lang="en-GB">
                <a:solidFill>
                  <a:srgbClr val="000000"/>
                </a:solidFill>
              </a:rPr>
              <a:t> problem.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725" y="439987"/>
            <a:ext cx="4403575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Metrics for Segmentation Tasks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Binary Cross Entropy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Intersection over Union (IoU)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Dice Coefficient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Focus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981575"/>
            <a:ext cx="85206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Intersection over Union (IoU)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Dice Coefficient (to resolve ties)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1: Preprocessing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Resize to 256 x 256 pixels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Normalize Images. Use means and std-s pre-computed from training set.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Binarize masks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2: Architecture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25" y="1156425"/>
            <a:ext cx="57351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3: </a:t>
            </a:r>
            <a:r>
              <a:rPr lang="en-GB"/>
              <a:t>Losses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Intersection over Union (IoU)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Binary Cross Entropy (BCE)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Combined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Problems</a:t>
            </a:r>
            <a:endParaRPr sz="26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2879150"/>
            <a:ext cx="85206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IoU requires binary mask as an output of the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Binarizing </a:t>
            </a:r>
            <a:r>
              <a:rPr lang="en-GB">
                <a:solidFill>
                  <a:srgbClr val="000000"/>
                </a:solidFill>
              </a:rPr>
              <a:t>IoU reduces gradient-flow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Using non-binarized IoU is hard to interpret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3: Losses - Decision 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27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Training</a:t>
            </a:r>
            <a:r>
              <a:rPr lang="en-GB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Non-binarized </a:t>
            </a:r>
            <a:r>
              <a:rPr lang="en-GB" sz="1700">
                <a:solidFill>
                  <a:srgbClr val="000000"/>
                </a:solidFill>
              </a:rPr>
              <a:t>Intersection over Union (IoU)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Binary Cross Entropy (BCE)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Combined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Validation</a:t>
            </a:r>
            <a:r>
              <a:rPr lang="en-GB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Binarized Intersection over Union (IoU)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Methods 4: Epochs, Optimisation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40 epochs, best model chosen according to the validation IoU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Optimiser: </a:t>
            </a:r>
            <a:r>
              <a:rPr lang="en-GB" sz="1800">
                <a:solidFill>
                  <a:srgbClr val="000000"/>
                </a:solidFill>
              </a:rPr>
              <a:t>Adam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800">
                <a:solidFill>
                  <a:srgbClr val="000000"/>
                </a:solidFill>
              </a:rPr>
              <a:t>Learning rate: 1e-4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800">
                <a:solidFill>
                  <a:srgbClr val="000000"/>
                </a:solidFill>
              </a:rPr>
              <a:t>Weight decay: 1e-8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