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72" r:id="rId7"/>
    <p:sldId id="275" r:id="rId8"/>
    <p:sldId id="267" r:id="rId9"/>
    <p:sldId id="273" r:id="rId10"/>
    <p:sldId id="27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03"/>
  </p:normalViewPr>
  <p:slideViewPr>
    <p:cSldViewPr snapToGrid="0" snapToObjects="1">
      <p:cViewPr>
        <p:scale>
          <a:sx n="95" d="100"/>
          <a:sy n="95" d="100"/>
        </p:scale>
        <p:origin x="9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37E40-4504-774F-9FC2-0BE45428C013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70F5B-7804-B14D-89C5-AB41BA966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70F5B-7804-B14D-89C5-AB41BA9666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2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1327-09CF-FE4A-8218-E0CFFFF9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6AE0-0CAF-AA4F-A41D-D4ABE8369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6B58-3748-374E-BC58-0265693A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C3B9-6C03-844B-A70D-A3FB43C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770A-3DC3-3E4E-9C7C-06E1C6C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83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CBF-3C96-CF4B-841C-0709C0B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52D1B-D518-A44F-9920-A883A688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D251-4569-9649-AC45-5BECE843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1564-FE82-5D41-B879-13059E2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BFB4-F969-0249-84D9-6C29A24E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3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A7663-4AD3-6E4F-A4F5-858DBA0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B41D-CCAD-E244-BA16-5CB0925F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2934-4C82-994A-B213-8F2B3032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03B-2DAA-FF41-9C58-DDDCA327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A2D-8C74-B54E-A544-1AAB21D6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11ED-9B27-FC45-BAC6-332E93B4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D03B-6E1F-9A41-B0B6-705B1DFE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26CE-5ECE-4146-B770-A2AFEEA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7257-72C7-5E40-9CA0-040BD967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DC3D-A273-7244-8F21-037435C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8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0F58-3AF4-914A-AEA0-8E28D3AB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A061-7AE6-E34A-8211-58C0A086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BB09-25C3-0F43-85FF-45714E5B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8909-78F4-8F4D-8F6C-A81D7AD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12DF-EE17-8C43-BA81-48735B35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E1F1-314C-BB45-A51F-70A5CC09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B365-CE93-C047-8588-BBE03DB1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5438-A702-0240-9A00-5869ECAC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2489-FE61-5B42-BDA2-A8C2FECE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0D91-8434-3241-BDC3-71186934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C7E35-075C-A445-8026-9FD06EB3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141A-94CF-924C-9525-FA88DE86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FCA4-D849-124D-BDCB-B54F8E57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4E418-9017-7B4A-BC92-50A9362D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CFDD1-8373-4E4F-BF39-FE9E83BE2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D4CC3-DC56-C749-9D68-C0000C20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67342-A782-8245-A68F-6AC00CC8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25695-E61F-1743-8846-678FF60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F8B9-7C4B-784E-AAC0-3EEC28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31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9873-D962-4B49-AFFD-041A8F33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13902-25BC-8E49-A8A9-ECA6B664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BDA4-6A29-B043-97B2-3E21798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CE97-58EE-CA46-8EE5-55EDE330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D0A8-7598-6E4F-8E79-7787FED6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3F983-5C5B-7744-BD0D-F2A2E49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1951-94F5-5446-A564-275C1AB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43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3BC0-2B0A-3D4F-86F9-7EB25D3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D7C-04FE-DE4A-928D-FDF092B2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7007-5440-9F4F-9B69-7E019A78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E633-F718-2E41-8556-FFF2DA24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DB08-95B4-8842-B5C4-CEBD9761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E406-7138-8C4E-BC94-D22BE85B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437-6FB6-9E47-9093-24A95524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578A2-BDF1-A44A-A631-B199AB958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C1E87-3255-3C4D-96FF-CCC09D7F8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1679-1D86-B948-9EB1-B0B5030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67F3-A96A-ED46-933F-61BF5BB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6F0B-EF54-5F44-948B-05720AC0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76A7-E805-5142-B9D1-CA8CBA80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3DD3-4C01-4345-9732-30A8E111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0131-EB30-CB45-AE19-A6898A458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BB4-362E-DD4C-958D-8FDD4CC472CF}" type="datetimeFigureOut">
              <a:rPr lang="de-DE" smtClean="0"/>
              <a:t>03.11.20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EF90-D2C0-7D49-ABDA-58626768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D32-A1AF-664A-8DE2-CF1511C9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73F6-6875-1249-88EF-DA8AD8D20C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8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3021-19BC-B94A-8BC2-25C523678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Pap-Smear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EA93C-9F30-6346-94CA-DDB9D759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George </a:t>
            </a:r>
            <a:r>
              <a:rPr lang="de-DE" dirty="0" err="1"/>
              <a:t>Batchkala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78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Otsu Thresholding, Other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Finally, I decided to explore the 4 filters shown in the lectures for vessel detection:</a:t>
            </a:r>
          </a:p>
          <a:p>
            <a:pPr lvl="1"/>
            <a:r>
              <a:rPr lang="en-GB" dirty="0"/>
              <a:t>Sato;</a:t>
            </a:r>
          </a:p>
          <a:p>
            <a:pPr lvl="1"/>
            <a:r>
              <a:rPr lang="en-GB" dirty="0" err="1"/>
              <a:t>Meijering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Frangi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Hessian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None of them improved upon the results of </a:t>
            </a:r>
            <a:r>
              <a:rPr lang="en-GB" dirty="0" err="1"/>
              <a:t>otsu</a:t>
            </a:r>
            <a:r>
              <a:rPr lang="en-GB" dirty="0"/>
              <a:t>-thresholding.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4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0410-5CB4-CF41-A467-64645430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02"/>
            <a:ext cx="10515600" cy="1325563"/>
          </a:xfrm>
        </p:spPr>
        <p:txBody>
          <a:bodyPr/>
          <a:lstStyle/>
          <a:p>
            <a:r>
              <a:rPr lang="en-GB" dirty="0"/>
              <a:t>Results: Binary Dice Coefficient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98AE9C-0884-3647-ADD0-BD172D13C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51266"/>
              </p:ext>
            </p:extLst>
          </p:nvPr>
        </p:nvGraphicFramePr>
        <p:xfrm>
          <a:off x="202504" y="1945640"/>
          <a:ext cx="117869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237">
                  <a:extLst>
                    <a:ext uri="{9D8B030D-6E8A-4147-A177-3AD203B41FA5}">
                      <a16:colId xmlns:a16="http://schemas.microsoft.com/office/drawing/2014/main" val="583099086"/>
                    </a:ext>
                  </a:extLst>
                </a:gridCol>
                <a:gridCol w="1472475">
                  <a:extLst>
                    <a:ext uri="{9D8B030D-6E8A-4147-A177-3AD203B41FA5}">
                      <a16:colId xmlns:a16="http://schemas.microsoft.com/office/drawing/2014/main" val="1584444591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3889336102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2266330369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3587947774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2967349726"/>
                    </a:ext>
                  </a:extLst>
                </a:gridCol>
                <a:gridCol w="1683856">
                  <a:extLst>
                    <a:ext uri="{9D8B030D-6E8A-4147-A177-3AD203B41FA5}">
                      <a16:colId xmlns:a16="http://schemas.microsoft.com/office/drawing/2014/main" val="368322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Nucleus: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Cytoplasm: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Background: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Nucleus: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Cytoplasm: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Background: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0.40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8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 +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 + </a:t>
                      </a:r>
                      <a:r>
                        <a:rPr lang="en-GB" dirty="0" err="1"/>
                        <a:t>sato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 + </a:t>
                      </a:r>
                      <a:r>
                        <a:rPr lang="en-GB" dirty="0" err="1"/>
                        <a:t>meijering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 + </a:t>
                      </a:r>
                      <a:r>
                        <a:rPr lang="en-GB" dirty="0" err="1"/>
                        <a:t>frangi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Otsu + hessian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764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69B1BC3-CE7A-0241-98F2-1FDC43115A35}"/>
              </a:ext>
            </a:extLst>
          </p:cNvPr>
          <p:cNvSpPr/>
          <p:nvPr/>
        </p:nvSpPr>
        <p:spPr>
          <a:xfrm>
            <a:off x="1999129" y="1494999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One image from `</a:t>
            </a:r>
            <a:r>
              <a:rPr lang="en-GB" dirty="0" err="1"/>
              <a:t>normal_columnar</a:t>
            </a:r>
            <a:r>
              <a:rPr lang="en-GB" dirty="0"/>
              <a:t>`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F6378-7DE2-1840-A1E5-58404173D2B0}"/>
              </a:ext>
            </a:extLst>
          </p:cNvPr>
          <p:cNvSpPr/>
          <p:nvPr/>
        </p:nvSpPr>
        <p:spPr>
          <a:xfrm>
            <a:off x="6973742" y="1494999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All images from `</a:t>
            </a:r>
            <a:r>
              <a:rPr lang="en-GB" dirty="0" err="1"/>
              <a:t>normal_columnar</a:t>
            </a:r>
            <a:r>
              <a:rPr lang="en-GB" dirty="0"/>
              <a:t>`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07D19-E14C-7A4F-8F3E-84BA7E2A8CA2}"/>
              </a:ext>
            </a:extLst>
          </p:cNvPr>
          <p:cNvSpPr txBox="1"/>
          <p:nvPr/>
        </p:nvSpPr>
        <p:spPr>
          <a:xfrm>
            <a:off x="202504" y="5178335"/>
            <a:ext cx="11724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Median filtering </a:t>
            </a:r>
            <a:r>
              <a:rPr lang="en-GB" sz="2800" dirty="0"/>
              <a:t>with disk radius 4 followed by </a:t>
            </a:r>
            <a:r>
              <a:rPr lang="en-GB" sz="2800" b="1" dirty="0" err="1"/>
              <a:t>otsu</a:t>
            </a:r>
            <a:r>
              <a:rPr lang="en-GB" sz="2800" b="1" dirty="0"/>
              <a:t>-thresholding</a:t>
            </a:r>
            <a:r>
              <a:rPr lang="en-GB" sz="2800" dirty="0"/>
              <a:t> with 2 thresholds produced best results for the </a:t>
            </a:r>
            <a:r>
              <a:rPr lang="en-GB" sz="2800" dirty="0" err="1"/>
              <a:t>normal_columnar</a:t>
            </a:r>
            <a:r>
              <a:rPr lang="en-GB" sz="2800" dirty="0"/>
              <a:t> subset of the pap-smear dataset.</a:t>
            </a:r>
          </a:p>
        </p:txBody>
      </p:sp>
    </p:spTree>
    <p:extLst>
      <p:ext uri="{BB962C8B-B14F-4D97-AF65-F5344CB8AC3E}">
        <p14:creationId xmlns:p14="http://schemas.microsoft.com/office/powerpoint/2010/main" val="253220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842" y="1863203"/>
            <a:ext cx="8794315" cy="4351338"/>
          </a:xfrm>
        </p:spPr>
        <p:txBody>
          <a:bodyPr/>
          <a:lstStyle/>
          <a:p>
            <a:r>
              <a:rPr lang="en-GB" dirty="0"/>
              <a:t>K-Means will be very interesting to explore, however the automatic procedure to map clusters to the corresponding labels (nucleus, cytoplasm, background) must be established before trying to assess the performance</a:t>
            </a:r>
          </a:p>
          <a:p>
            <a:r>
              <a:rPr lang="en-GB" dirty="0"/>
              <a:t>Using SLIC </a:t>
            </a:r>
            <a:r>
              <a:rPr lang="en-GB" dirty="0" err="1"/>
              <a:t>Superpixels</a:t>
            </a:r>
            <a:r>
              <a:rPr lang="en-GB" dirty="0"/>
              <a:t> is another pre-processing method to consider</a:t>
            </a:r>
          </a:p>
          <a:p>
            <a:r>
              <a:rPr lang="en-GB" dirty="0"/>
              <a:t>Segmentation via Deep-Learning U-Net-type models will be interesting to perform</a:t>
            </a:r>
          </a:p>
        </p:txBody>
      </p:sp>
    </p:spTree>
    <p:extLst>
      <p:ext uri="{BB962C8B-B14F-4D97-AF65-F5344CB8AC3E}">
        <p14:creationId xmlns:p14="http://schemas.microsoft.com/office/powerpoint/2010/main" val="32066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1C8-616E-554D-9EB1-61FC1904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11"/>
            <a:ext cx="10515600" cy="1325563"/>
          </a:xfrm>
        </p:spPr>
        <p:txBody>
          <a:bodyPr/>
          <a:lstStyle/>
          <a:p>
            <a:r>
              <a:rPr lang="de-DE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3911-E815-2D4A-B68B-CB0F0541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156" y="365125"/>
            <a:ext cx="4886195" cy="1669137"/>
          </a:xfrm>
        </p:spPr>
        <p:txBody>
          <a:bodyPr/>
          <a:lstStyle/>
          <a:p>
            <a:r>
              <a:rPr lang="en-GB" dirty="0"/>
              <a:t>The data is split into 7 classes</a:t>
            </a:r>
          </a:p>
          <a:p>
            <a:r>
              <a:rPr lang="en-GB" dirty="0"/>
              <a:t>Images are given in 3 channels </a:t>
            </a:r>
          </a:p>
          <a:p>
            <a:r>
              <a:rPr lang="en-GB" dirty="0"/>
              <a:t>Masks are given in 4 channels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199DF-4E99-D04A-9B96-38B63887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3429000"/>
            <a:ext cx="4991100" cy="26797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E00306D-2947-9D4C-A56B-EA85721C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40" y="3429000"/>
            <a:ext cx="4902200" cy="267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F8E5-1403-994A-8496-7F9F299B69D5}"/>
              </a:ext>
            </a:extLst>
          </p:cNvPr>
          <p:cNvSpPr txBox="1"/>
          <p:nvPr/>
        </p:nvSpPr>
        <p:spPr>
          <a:xfrm>
            <a:off x="321501" y="2795547"/>
            <a:ext cx="1154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Example of an image from `</a:t>
            </a:r>
            <a:r>
              <a:rPr lang="en-GB" sz="2400" dirty="0" err="1"/>
              <a:t>normal_columnar</a:t>
            </a:r>
            <a:r>
              <a:rPr lang="en-GB" sz="2400" dirty="0"/>
              <a:t>` set (left) with the corresponding mask (right).</a:t>
            </a:r>
          </a:p>
        </p:txBody>
      </p:sp>
    </p:spTree>
    <p:extLst>
      <p:ext uri="{BB962C8B-B14F-4D97-AF65-F5344CB8AC3E}">
        <p14:creationId xmlns:p14="http://schemas.microsoft.com/office/powerpoint/2010/main" val="269196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DF89-9CE6-A949-A9ED-3EE7F2FC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Work </a:t>
            </a:r>
            <a:r>
              <a:rPr lang="de-DE" dirty="0" err="1"/>
              <a:t>with</a:t>
            </a:r>
            <a:r>
              <a:rPr lang="de-DE" dirty="0"/>
              <a:t> Data: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37BE-351A-8B4F-93A1-48E762EA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0880" cy="390461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Masks contain 4 channels and segment many images in 4 regions while only 3 regions representing the nucleus, cytoplasm, and the background are desired.</a:t>
            </a:r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F3A943A-DA07-3B4E-8832-F4BA3A10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47" y="1690688"/>
            <a:ext cx="6216994" cy="42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4FED-333E-064B-9236-B61CF925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Work </a:t>
            </a:r>
            <a:r>
              <a:rPr lang="de-DE" dirty="0" err="1"/>
              <a:t>with</a:t>
            </a:r>
            <a:r>
              <a:rPr lang="de-DE" dirty="0"/>
              <a:t> Data: 2</a:t>
            </a:r>
            <a:endParaRPr lang="en-GB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B5DB6966-7FE6-5342-B767-3BCAB4F4C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900" y="1815948"/>
            <a:ext cx="5528740" cy="4893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3EA3-C189-CB4D-A04D-A9E878C34D69}"/>
              </a:ext>
            </a:extLst>
          </p:cNvPr>
          <p:cNvSpPr txBox="1"/>
          <p:nvPr/>
        </p:nvSpPr>
        <p:spPr>
          <a:xfrm>
            <a:off x="1404372" y="2493097"/>
            <a:ext cx="4130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Inspection of all masks in `</a:t>
            </a:r>
            <a:r>
              <a:rPr lang="en-GB" sz="2800" dirty="0" err="1"/>
              <a:t>normal_columnar</a:t>
            </a:r>
            <a:r>
              <a:rPr lang="en-GB" sz="2800" dirty="0"/>
              <a:t>` set shows that channel-2 has exactly 3 distinct values of intensity: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Background: 0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Cytoplasm: 128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Nucleus: 255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2359A-6790-6841-82CA-7B6AD604FA80}"/>
              </a:ext>
            </a:extLst>
          </p:cNvPr>
          <p:cNvSpPr txBox="1"/>
          <p:nvPr/>
        </p:nvSpPr>
        <p:spPr>
          <a:xfrm>
            <a:off x="6096000" y="1506022"/>
            <a:ext cx="508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 randomly selected channel-2 masks across all sets.</a:t>
            </a:r>
          </a:p>
        </p:txBody>
      </p:sp>
    </p:spTree>
    <p:extLst>
      <p:ext uri="{BB962C8B-B14F-4D97-AF65-F5344CB8AC3E}">
        <p14:creationId xmlns:p14="http://schemas.microsoft.com/office/powerpoint/2010/main" val="21605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904"/>
          </a:xfrm>
        </p:spPr>
        <p:txBody>
          <a:bodyPr/>
          <a:lstStyle/>
          <a:p>
            <a:r>
              <a:rPr lang="en-GB" dirty="0"/>
              <a:t>To perform the segmentation using thresholding original images were first converted into one channel by averaging the intensities.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B1AE392-D799-4D4D-91B3-41FC3A8D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83215"/>
            <a:ext cx="4991100" cy="2679700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AB01BBBB-3BB4-B64D-9BB5-B45732D1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3519715"/>
            <a:ext cx="4927600" cy="27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94B90-1207-8842-85A7-178C641D33B0}"/>
              </a:ext>
            </a:extLst>
          </p:cNvPr>
          <p:cNvSpPr/>
          <p:nvPr/>
        </p:nvSpPr>
        <p:spPr>
          <a:xfrm>
            <a:off x="359229" y="3105835"/>
            <a:ext cx="1146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Example of an image from `</a:t>
            </a:r>
            <a:r>
              <a:rPr lang="en-GB" dirty="0" err="1"/>
              <a:t>normal_columnar</a:t>
            </a:r>
            <a:r>
              <a:rPr lang="en-GB" dirty="0"/>
              <a:t>` set (left ) and the corresponding image averaged across channels (right).</a:t>
            </a:r>
          </a:p>
        </p:txBody>
      </p:sp>
    </p:spTree>
    <p:extLst>
      <p:ext uri="{BB962C8B-B14F-4D97-AF65-F5344CB8AC3E}">
        <p14:creationId xmlns:p14="http://schemas.microsoft.com/office/powerpoint/2010/main" val="4234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Thresholding: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an attempt of thresholding the image manually using the histogram of intensities was performed.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110952F-BDBC-E24D-AFC3-56BDD484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82900"/>
            <a:ext cx="933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8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Thresholding: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055"/>
          </a:xfrm>
        </p:spPr>
        <p:txBody>
          <a:bodyPr/>
          <a:lstStyle/>
          <a:p>
            <a:r>
              <a:rPr lang="en-GB" dirty="0"/>
              <a:t>I decided to cut off at intensities of 200 and 245. Result below:</a:t>
            </a:r>
          </a:p>
          <a:p>
            <a:endParaRPr lang="en-GB" dirty="0"/>
          </a:p>
        </p:txBody>
      </p:sp>
      <p:pic>
        <p:nvPicPr>
          <p:cNvPr id="6" name="Picture 5" descr="A picture containing meter&#10;&#10;Description automatically generated">
            <a:extLst>
              <a:ext uri="{FF2B5EF4-FFF2-40B4-BE49-F238E27FC236}">
                <a16:creationId xmlns:a16="http://schemas.microsoft.com/office/drawing/2014/main" id="{3951ACE2-9839-814D-BD71-27D6F7F8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1998"/>
            <a:ext cx="12192000" cy="22726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2E0431-7A4C-AB48-9CC1-4E28FDAFC9A7}"/>
              </a:ext>
            </a:extLst>
          </p:cNvPr>
          <p:cNvSpPr txBox="1">
            <a:spLocks/>
          </p:cNvSpPr>
          <p:nvPr/>
        </p:nvSpPr>
        <p:spPr>
          <a:xfrm>
            <a:off x="704625" y="4665362"/>
            <a:ext cx="11276703" cy="2017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Dice Scores for Nucleus, Cytoplasm, and Background respectively :</a:t>
            </a:r>
          </a:p>
          <a:p>
            <a:pPr lvl="1"/>
            <a:r>
              <a:rPr lang="en-GB" sz="2800" dirty="0"/>
              <a:t>This Particular Image: 0.94, 0.74, 0.49</a:t>
            </a:r>
          </a:p>
          <a:p>
            <a:pPr lvl="1"/>
            <a:r>
              <a:rPr lang="en-GB" sz="2800" dirty="0" err="1"/>
              <a:t>normal_columnar</a:t>
            </a:r>
            <a:r>
              <a:rPr lang="en-GB" sz="2800" dirty="0"/>
              <a:t> all: 0.40, 0.17, 0.09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expected, I overfitted when choosing thresholds by  looking at the histogram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2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Otsu Thresholding into 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Next, I decided to do exactly the same, but now use an automatically selected thresholds (</a:t>
            </a:r>
            <a:r>
              <a:rPr lang="en-GB" dirty="0" err="1"/>
              <a:t>otsu</a:t>
            </a:r>
            <a:r>
              <a:rPr lang="en-GB" dirty="0"/>
              <a:t>) for each image. Note, that 2-threshold method was used: </a:t>
            </a:r>
            <a:r>
              <a:rPr lang="en-GB" sz="1600" u="sng" dirty="0">
                <a:solidFill>
                  <a:srgbClr val="002060"/>
                </a:solidFill>
              </a:rPr>
              <a:t>https://scikit-</a:t>
            </a:r>
            <a:r>
              <a:rPr lang="en-GB" sz="1600" u="sng" dirty="0" err="1">
                <a:solidFill>
                  <a:srgbClr val="002060"/>
                </a:solidFill>
              </a:rPr>
              <a:t>image.org</a:t>
            </a:r>
            <a:r>
              <a:rPr lang="en-GB" sz="1600" u="sng" dirty="0">
                <a:solidFill>
                  <a:srgbClr val="002060"/>
                </a:solidFill>
              </a:rPr>
              <a:t>/docs/dev/</a:t>
            </a:r>
            <a:r>
              <a:rPr lang="en-GB" sz="1600" u="sng" dirty="0" err="1">
                <a:solidFill>
                  <a:srgbClr val="002060"/>
                </a:solidFill>
              </a:rPr>
              <a:t>auto_examples</a:t>
            </a:r>
            <a:r>
              <a:rPr lang="en-GB" sz="1600" u="sng" dirty="0">
                <a:solidFill>
                  <a:srgbClr val="002060"/>
                </a:solidFill>
              </a:rPr>
              <a:t>/segmentation/</a:t>
            </a:r>
            <a:r>
              <a:rPr lang="en-GB" sz="1600" u="sng" dirty="0" err="1">
                <a:solidFill>
                  <a:srgbClr val="002060"/>
                </a:solidFill>
              </a:rPr>
              <a:t>plot_multiotsu.html</a:t>
            </a:r>
            <a:endParaRPr lang="en-GB" sz="1600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r>
              <a:rPr lang="en-GB" dirty="0"/>
              <a:t>Dice Scores for Nucleus, Cytoplasm, and Background respectively :</a:t>
            </a:r>
          </a:p>
          <a:p>
            <a:pPr lvl="1"/>
            <a:r>
              <a:rPr lang="en-GB" sz="2800" dirty="0"/>
              <a:t>First image: 0.95, 0.51, 0.45</a:t>
            </a:r>
          </a:p>
          <a:p>
            <a:pPr lvl="1"/>
            <a:r>
              <a:rPr lang="en-GB" sz="2800" dirty="0"/>
              <a:t>All images:  0.72, 0.58, 0.47</a:t>
            </a:r>
          </a:p>
          <a:p>
            <a:pPr marL="457200" lvl="1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resulted in an improvement of the mean dice-score across all images compared to using manually selected thresholds at a computational cost of computing thresholds for all images separately.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96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6B0-9E14-F644-962B-5D98A50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Otsu Thresholding, 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ED2-DC25-6140-A319-AB2AEB2E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I decided to use the median filter for denoising original images before applying the </a:t>
            </a:r>
            <a:r>
              <a:rPr lang="en-GB" dirty="0" err="1"/>
              <a:t>otsu</a:t>
            </a:r>
            <a:r>
              <a:rPr lang="en-GB" dirty="0"/>
              <a:t>-thresholding method. However, the size of the filter had to be chosen – it was overfitted to the dataset.</a:t>
            </a:r>
          </a:p>
          <a:p>
            <a:r>
              <a:rPr lang="en-GB" dirty="0"/>
              <a:t>The filter radius was run from 0 (no change) to 15 included.</a:t>
            </a:r>
          </a:p>
          <a:p>
            <a:endParaRPr lang="en-GB" dirty="0"/>
          </a:p>
          <a:p>
            <a:r>
              <a:rPr lang="en-GB" dirty="0"/>
              <a:t>Both for the 1-image (with disk of radius 9) and all-images cases (with disc of radius 4) there was an improvement in the dice scores. See Table of the results for exact numbers.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91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694</Words>
  <Application>Microsoft Macintosh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Image Analysis of Pap-Smear dataset.</vt:lpstr>
      <vt:lpstr>EDA</vt:lpstr>
      <vt:lpstr>Choosing How to Work with Data: 1</vt:lpstr>
      <vt:lpstr>Choosing How to Work with Data: 2</vt:lpstr>
      <vt:lpstr>Thresholding</vt:lpstr>
      <vt:lpstr>Manual Thresholding: 1</vt:lpstr>
      <vt:lpstr>Manual Thresholding: 2</vt:lpstr>
      <vt:lpstr>Otsu Thresholding into Multiple Classes</vt:lpstr>
      <vt:lpstr>Otsu Thresholding, Median Filter</vt:lpstr>
      <vt:lpstr>Otsu Thresholding, Other Filters </vt:lpstr>
      <vt:lpstr>Results: Binary Dice Coefficient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Pap-Smear data</dc:title>
  <dc:creator>George Batchkala</dc:creator>
  <cp:lastModifiedBy>George Batchkala</cp:lastModifiedBy>
  <cp:revision>16</cp:revision>
  <dcterms:created xsi:type="dcterms:W3CDTF">2020-11-03T21:09:54Z</dcterms:created>
  <dcterms:modified xsi:type="dcterms:W3CDTF">2020-11-04T02:20:53Z</dcterms:modified>
</cp:coreProperties>
</file>