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1.xml" ContentType="application/vnd.openxmlformats-officedocument.presentationml.tag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3" r:id="rId2"/>
  </p:sldMasterIdLst>
  <p:sldIdLst>
    <p:sldId id="256" r:id="rId3"/>
    <p:sldId id="257" r:id="rId4"/>
    <p:sldId id="258" r:id="rId5"/>
    <p:sldId id="536" r:id="rId6"/>
    <p:sldId id="517" r:id="rId7"/>
    <p:sldId id="518" r:id="rId8"/>
    <p:sldId id="525" r:id="rId9"/>
    <p:sldId id="526" r:id="rId10"/>
    <p:sldId id="527" r:id="rId11"/>
    <p:sldId id="28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24" autoAdjust="0"/>
    <p:restoredTop sz="94660"/>
  </p:normalViewPr>
  <p:slideViewPr>
    <p:cSldViewPr>
      <p:cViewPr varScale="1">
        <p:scale>
          <a:sx n="73" d="100"/>
          <a:sy n="73" d="100"/>
        </p:scale>
        <p:origin x="76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png"/><Relationship Id="rId5" Type="http://schemas.openxmlformats.org/officeDocument/2006/relationships/image" Target="../media/image4.jpe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.png"/><Relationship Id="rId5" Type="http://schemas.openxmlformats.org/officeDocument/2006/relationships/image" Target="../media/image5.jpeg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9"/>
          <p:cNvGraphicFramePr>
            <a:graphicFrameLocks noChangeAspect="1"/>
          </p:cNvGraphicFramePr>
          <p:nvPr/>
        </p:nvGraphicFramePr>
        <p:xfrm>
          <a:off x="9753600" y="4602163"/>
          <a:ext cx="2438400" cy="182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8" name="Image" r:id="rId3" imgW="12990476" imgH="9739683" progId="">
                  <p:embed/>
                </p:oleObj>
              </mc:Choice>
              <mc:Fallback>
                <p:oleObj name="Image" r:id="rId3" imgW="12990476" imgH="9739683" progId="">
                  <p:embed/>
                  <p:pic>
                    <p:nvPicPr>
                      <p:cNvPr id="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80000" t="73351"/>
                      <a:stretch>
                        <a:fillRect/>
                      </a:stretch>
                    </p:blipFill>
                    <p:spPr bwMode="auto">
                      <a:xfrm>
                        <a:off x="9753600" y="4602163"/>
                        <a:ext cx="2438400" cy="182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7" descr="1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29376"/>
            <a:ext cx="121920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5600" y="228600"/>
            <a:ext cx="26416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 algn="ctr">
              <a:defRPr sz="3600" smtClean="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58051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8BF0-C9CC-49D9-9B7D-C6D7B4BD8FEC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1851-F51D-4D64-8E52-9B894B462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478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26/03/2010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>
                    <a:lumMod val="95000"/>
                  </a:prstClr>
                </a:solidFill>
              </a:rPr>
              <a:t>Ashok Leyland</a:t>
            </a:r>
            <a:endParaRPr lang="en-US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03461E-5807-447B-B34C-202A61E0D7E3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0" y="1130300"/>
            <a:ext cx="12192000" cy="0"/>
          </a:xfrm>
          <a:prstGeom prst="line">
            <a:avLst/>
          </a:prstGeom>
          <a:noFill/>
          <a:ln w="76200">
            <a:solidFill>
              <a:srgbClr val="80808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137941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52400"/>
            <a:ext cx="9753600" cy="7921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5258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9"/>
          <p:cNvGraphicFramePr>
            <a:graphicFrameLocks noChangeAspect="1"/>
          </p:cNvGraphicFramePr>
          <p:nvPr/>
        </p:nvGraphicFramePr>
        <p:xfrm>
          <a:off x="9753600" y="4602163"/>
          <a:ext cx="2438400" cy="182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6" name="Image" r:id="rId3" imgW="12990476" imgH="9739683" progId="Photoshop.Image.11">
                  <p:embed/>
                </p:oleObj>
              </mc:Choice>
              <mc:Fallback>
                <p:oleObj name="Image" r:id="rId3" imgW="12990476" imgH="9739683" progId="Photoshop.Image.11">
                  <p:embed/>
                  <p:pic>
                    <p:nvPicPr>
                      <p:cNvPr id="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80000" t="73351"/>
                      <a:stretch>
                        <a:fillRect/>
                      </a:stretch>
                    </p:blipFill>
                    <p:spPr bwMode="auto">
                      <a:xfrm>
                        <a:off x="9753600" y="4602163"/>
                        <a:ext cx="2438400" cy="182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7" descr="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29376"/>
            <a:ext cx="121920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5600" y="228600"/>
            <a:ext cx="26416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>
            <a:lvl1pPr algn="ctr">
              <a:defRPr sz="3600" smtClean="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80294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theme" Target="../theme/theme1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.bin"/><Relationship Id="rId5" Type="http://schemas.openxmlformats.org/officeDocument/2006/relationships/tags" Target="../tags/tag1.xml"/><Relationship Id="rId10" Type="http://schemas.openxmlformats.org/officeDocument/2006/relationships/image" Target="../media/image3.png"/><Relationship Id="rId4" Type="http://schemas.openxmlformats.org/officeDocument/2006/relationships/vmlDrawing" Target="../drawings/vmlDrawing1.vml"/><Relationship Id="rId9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5.xm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tags" Target="../tags/tag2.xml"/><Relationship Id="rId5" Type="http://schemas.openxmlformats.org/officeDocument/2006/relationships/vmlDrawing" Target="../drawings/vmlDrawing3.vml"/><Relationship Id="rId4" Type="http://schemas.openxmlformats.org/officeDocument/2006/relationships/theme" Target="../theme/theme2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1902734605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4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" name="Object 9"/>
          <p:cNvGraphicFramePr>
            <a:graphicFrameLocks noChangeAspect="1"/>
          </p:cNvGraphicFramePr>
          <p:nvPr/>
        </p:nvGraphicFramePr>
        <p:xfrm>
          <a:off x="9753600" y="5030788"/>
          <a:ext cx="2438400" cy="182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5" name="Image" r:id="rId8" imgW="12990476" imgH="9739683" progId="">
                  <p:embed/>
                </p:oleObj>
              </mc:Choice>
              <mc:Fallback>
                <p:oleObj name="Image" r:id="rId8" imgW="12990476" imgH="9739683" progId="">
                  <p:embed/>
                  <p:pic>
                    <p:nvPicPr>
                      <p:cNvPr id="1026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80000" t="73351"/>
                      <a:stretch>
                        <a:fillRect/>
                      </a:stretch>
                    </p:blipFill>
                    <p:spPr bwMode="auto">
                      <a:xfrm>
                        <a:off x="9753600" y="5030788"/>
                        <a:ext cx="2438400" cy="182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BBE0E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20800" y="304800"/>
            <a:ext cx="7823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20800" y="1371600"/>
            <a:ext cx="9042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5" name="Line 11"/>
          <p:cNvSpPr>
            <a:spLocks noChangeShapeType="1"/>
          </p:cNvSpPr>
          <p:nvPr/>
        </p:nvSpPr>
        <p:spPr bwMode="auto">
          <a:xfrm>
            <a:off x="0" y="1130300"/>
            <a:ext cx="12192000" cy="0"/>
          </a:xfrm>
          <a:prstGeom prst="line">
            <a:avLst/>
          </a:prstGeom>
          <a:noFill/>
          <a:ln w="76200">
            <a:solidFill>
              <a:srgbClr val="80808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1800">
              <a:solidFill>
                <a:srgbClr val="000000"/>
              </a:solidFill>
            </a:endParaRPr>
          </a:p>
        </p:txBody>
      </p:sp>
      <p:pic>
        <p:nvPicPr>
          <p:cNvPr id="1031" name="Picture 8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5600" y="228600"/>
            <a:ext cx="26416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203200" y="6416676"/>
            <a:ext cx="508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6741851-F51D-4D64-8E52-9B894B462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41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6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6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6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527376169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2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219200" y="309563"/>
            <a:ext cx="97536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219200" y="1447801"/>
            <a:ext cx="9753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1600" y="6553200"/>
            <a:ext cx="121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bg1"/>
                </a:solidFill>
                <a:cs typeface="+mn-cs"/>
              </a:defRPr>
            </a:lvl1pPr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26/03/2010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2400" y="6537326"/>
            <a:ext cx="38608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bg1">
                    <a:lumMod val="9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r>
              <a:rPr lang="en-US">
                <a:solidFill>
                  <a:prstClr val="white">
                    <a:lumMod val="95000"/>
                  </a:prstClr>
                </a:solidFill>
              </a:rPr>
              <a:t>Ashok Leyland</a:t>
            </a:r>
            <a:endParaRPr lang="en-US" dirty="0">
              <a:solidFill>
                <a:prstClr val="white">
                  <a:lumMod val="95000"/>
                </a:prstClr>
              </a:solidFill>
            </a:endParaRPr>
          </a:p>
        </p:txBody>
      </p:sp>
      <p:grpSp>
        <p:nvGrpSpPr>
          <p:cNvPr id="1030" name="Group 7"/>
          <p:cNvGrpSpPr>
            <a:grpSpLocks/>
          </p:cNvGrpSpPr>
          <p:nvPr/>
        </p:nvGrpSpPr>
        <p:grpSpPr bwMode="auto">
          <a:xfrm>
            <a:off x="0" y="228600"/>
            <a:ext cx="12192000" cy="901700"/>
            <a:chOff x="0" y="228600"/>
            <a:chExt cx="9144000" cy="901700"/>
          </a:xfrm>
        </p:grpSpPr>
        <p:sp>
          <p:nvSpPr>
            <p:cNvPr id="1033" name="Line 11"/>
            <p:cNvSpPr>
              <a:spLocks noChangeShapeType="1"/>
            </p:cNvSpPr>
            <p:nvPr/>
          </p:nvSpPr>
          <p:spPr bwMode="auto">
            <a:xfrm>
              <a:off x="0" y="1130300"/>
              <a:ext cx="9144000" cy="0"/>
            </a:xfrm>
            <a:prstGeom prst="line">
              <a:avLst/>
            </a:prstGeom>
            <a:noFill/>
            <a:ln w="762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>
                <a:solidFill>
                  <a:prstClr val="black"/>
                </a:solidFill>
              </a:endParaRPr>
            </a:p>
          </p:txBody>
        </p:sp>
        <p:pic>
          <p:nvPicPr>
            <p:cNvPr id="1034" name="Picture 8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34200" y="228600"/>
              <a:ext cx="1981200" cy="585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45600" y="6537326"/>
            <a:ext cx="28448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bg1"/>
                </a:solidFill>
                <a:cs typeface="+mn-cs"/>
              </a:defRPr>
            </a:lvl1pPr>
          </a:lstStyle>
          <a:p>
            <a:pPr>
              <a:defRPr/>
            </a:pPr>
            <a:fld id="{7DEB7D41-1B34-40F2-B097-CD29A21F5FC6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360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362200" y="2895600"/>
            <a:ext cx="7772400" cy="1806714"/>
          </a:xfrm>
        </p:spPr>
        <p:txBody>
          <a:bodyPr/>
          <a:lstStyle/>
          <a:p>
            <a:r>
              <a:rPr lang="en-US" dirty="0"/>
              <a:t>Business Review </a:t>
            </a:r>
            <a:br>
              <a:rPr lang="en-US" dirty="0"/>
            </a:br>
            <a:r>
              <a:rPr lang="en-US" dirty="0"/>
              <a:t>AO – CHENNAI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072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0"/>
            <a:ext cx="10363200" cy="1470025"/>
          </a:xfrm>
        </p:spPr>
        <p:txBody>
          <a:bodyPr/>
          <a:lstStyle/>
          <a:p>
            <a:pPr algn="ctr"/>
            <a:r>
              <a:rPr lang="en-US" dirty="0"/>
              <a:t>Thank you  </a:t>
            </a:r>
          </a:p>
        </p:txBody>
      </p:sp>
    </p:spTree>
    <p:extLst>
      <p:ext uri="{BB962C8B-B14F-4D97-AF65-F5344CB8AC3E}">
        <p14:creationId xmlns:p14="http://schemas.microsoft.com/office/powerpoint/2010/main" val="3376240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 txBox="1">
            <a:spLocks noChangeArrowheads="1"/>
          </p:cNvSpPr>
          <p:nvPr/>
        </p:nvSpPr>
        <p:spPr bwMode="auto">
          <a:xfrm>
            <a:off x="0" y="152400"/>
            <a:ext cx="799288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Month Sales –Offtake</a:t>
            </a: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4F65C16B-5BD8-4C6C-86AA-C324111EB9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4772586"/>
              </p:ext>
            </p:extLst>
          </p:nvPr>
        </p:nvGraphicFramePr>
        <p:xfrm>
          <a:off x="304800" y="1220008"/>
          <a:ext cx="11734800" cy="56379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92" name="Worksheet" r:id="rId3" imgW="11420337" imgH="5486400" progId="Excel.Sheet.12">
                  <p:embed/>
                </p:oleObj>
              </mc:Choice>
              <mc:Fallback>
                <p:oleObj name="Worksheet" r:id="rId3" imgW="11420337" imgH="5486400" progId="Excel.Sheet.12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4F65C16B-5BD8-4C6C-86AA-C324111EB94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4800" y="1220008"/>
                        <a:ext cx="11734800" cy="56379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6129349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 txBox="1">
            <a:spLocks noChangeArrowheads="1"/>
          </p:cNvSpPr>
          <p:nvPr/>
        </p:nvSpPr>
        <p:spPr bwMode="auto">
          <a:xfrm>
            <a:off x="228600" y="152400"/>
            <a:ext cx="6324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Month Sales – Retail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4F65C16B-5BD8-4C6C-86AA-C324111EB9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3877259"/>
              </p:ext>
            </p:extLst>
          </p:nvPr>
        </p:nvGraphicFramePr>
        <p:xfrm>
          <a:off x="304800" y="1220008"/>
          <a:ext cx="11734800" cy="56379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7" name="Worksheet" r:id="rId3" imgW="11420337" imgH="5486400" progId="Excel.Sheet.12">
                  <p:embed/>
                </p:oleObj>
              </mc:Choice>
              <mc:Fallback>
                <p:oleObj name="Worksheet" r:id="rId3" imgW="11420337" imgH="5486400" progId="Excel.Sheet.12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4F65C16B-5BD8-4C6C-86AA-C324111EB94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4800" y="1220008"/>
                        <a:ext cx="11734800" cy="56379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47912197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34F925D-8992-4FEA-80B1-86102B1DDA36}"/>
              </a:ext>
            </a:extLst>
          </p:cNvPr>
          <p:cNvSpPr txBox="1"/>
          <p:nvPr/>
        </p:nvSpPr>
        <p:spPr>
          <a:xfrm>
            <a:off x="3657600" y="3429000"/>
            <a:ext cx="487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Buses</a:t>
            </a:r>
          </a:p>
        </p:txBody>
      </p:sp>
    </p:spTree>
    <p:extLst>
      <p:ext uri="{BB962C8B-B14F-4D97-AF65-F5344CB8AC3E}">
        <p14:creationId xmlns:p14="http://schemas.microsoft.com/office/powerpoint/2010/main" val="2027870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 txBox="1">
            <a:spLocks noChangeArrowheads="1"/>
          </p:cNvSpPr>
          <p:nvPr/>
        </p:nvSpPr>
        <p:spPr bwMode="auto">
          <a:xfrm>
            <a:off x="340568" y="188640"/>
            <a:ext cx="7543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MDV Passenger</a:t>
            </a:r>
            <a:endParaRPr lang="en-US" sz="28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2553554"/>
              </p:ext>
            </p:extLst>
          </p:nvPr>
        </p:nvGraphicFramePr>
        <p:xfrm>
          <a:off x="609600" y="1524000"/>
          <a:ext cx="10666413" cy="464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61" name="Worksheet" r:id="rId3" imgW="6839065" imgH="2981473" progId="Excel.Sheet.12">
                  <p:embed/>
                </p:oleObj>
              </mc:Choice>
              <mc:Fallback>
                <p:oleObj name="Worksheet" r:id="rId3" imgW="6839065" imgH="2981473" progId="Excel.Sheet.12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9600" y="1524000"/>
                        <a:ext cx="10666413" cy="4649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84049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 txBox="1">
            <a:spLocks noChangeArrowheads="1"/>
          </p:cNvSpPr>
          <p:nvPr/>
        </p:nvSpPr>
        <p:spPr bwMode="auto">
          <a:xfrm>
            <a:off x="340568" y="188640"/>
            <a:ext cx="7543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ICV Passenger</a:t>
            </a:r>
            <a:endParaRPr lang="en-US" sz="28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7076868"/>
              </p:ext>
            </p:extLst>
          </p:nvPr>
        </p:nvGraphicFramePr>
        <p:xfrm>
          <a:off x="609600" y="1524000"/>
          <a:ext cx="10666413" cy="464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85" name="Worksheet" r:id="rId3" imgW="6839065" imgH="2981473" progId="Excel.Sheet.12">
                  <p:embed/>
                </p:oleObj>
              </mc:Choice>
              <mc:Fallback>
                <p:oleObj name="Worksheet" r:id="rId3" imgW="6839065" imgH="2981473" progId="Excel.Sheet.12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9600" y="1524000"/>
                        <a:ext cx="10666413" cy="4649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05214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2E0840C-6B67-44EB-A0FD-3B8FA357C7FB}"/>
              </a:ext>
            </a:extLst>
          </p:cNvPr>
          <p:cNvSpPr txBox="1"/>
          <p:nvPr/>
        </p:nvSpPr>
        <p:spPr>
          <a:xfrm>
            <a:off x="381000" y="457200"/>
            <a:ext cx="777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Heat Map – Buses FY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21-22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7733785"/>
              </p:ext>
            </p:extLst>
          </p:nvPr>
        </p:nvGraphicFramePr>
        <p:xfrm>
          <a:off x="1320797" y="2350511"/>
          <a:ext cx="9042407" cy="2766577"/>
        </p:xfrm>
        <a:graphic>
          <a:graphicData uri="http://schemas.openxmlformats.org/drawingml/2006/table">
            <a:tbl>
              <a:tblPr/>
              <a:tblGrid>
                <a:gridCol w="1030925">
                  <a:extLst>
                    <a:ext uri="{9D8B030D-6E8A-4147-A177-3AD203B41FA5}">
                      <a16:colId xmlns:a16="http://schemas.microsoft.com/office/drawing/2014/main" val="2410089251"/>
                    </a:ext>
                  </a:extLst>
                </a:gridCol>
                <a:gridCol w="386597">
                  <a:extLst>
                    <a:ext uri="{9D8B030D-6E8A-4147-A177-3AD203B41FA5}">
                      <a16:colId xmlns:a16="http://schemas.microsoft.com/office/drawing/2014/main" val="114298844"/>
                    </a:ext>
                  </a:extLst>
                </a:gridCol>
                <a:gridCol w="356859">
                  <a:extLst>
                    <a:ext uri="{9D8B030D-6E8A-4147-A177-3AD203B41FA5}">
                      <a16:colId xmlns:a16="http://schemas.microsoft.com/office/drawing/2014/main" val="1595923514"/>
                    </a:ext>
                  </a:extLst>
                </a:gridCol>
                <a:gridCol w="356859">
                  <a:extLst>
                    <a:ext uri="{9D8B030D-6E8A-4147-A177-3AD203B41FA5}">
                      <a16:colId xmlns:a16="http://schemas.microsoft.com/office/drawing/2014/main" val="2921976951"/>
                    </a:ext>
                  </a:extLst>
                </a:gridCol>
                <a:gridCol w="356859">
                  <a:extLst>
                    <a:ext uri="{9D8B030D-6E8A-4147-A177-3AD203B41FA5}">
                      <a16:colId xmlns:a16="http://schemas.microsoft.com/office/drawing/2014/main" val="3984414338"/>
                    </a:ext>
                  </a:extLst>
                </a:gridCol>
                <a:gridCol w="356859">
                  <a:extLst>
                    <a:ext uri="{9D8B030D-6E8A-4147-A177-3AD203B41FA5}">
                      <a16:colId xmlns:a16="http://schemas.microsoft.com/office/drawing/2014/main" val="321883872"/>
                    </a:ext>
                  </a:extLst>
                </a:gridCol>
                <a:gridCol w="612607">
                  <a:extLst>
                    <a:ext uri="{9D8B030D-6E8A-4147-A177-3AD203B41FA5}">
                      <a16:colId xmlns:a16="http://schemas.microsoft.com/office/drawing/2014/main" val="1522802685"/>
                    </a:ext>
                  </a:extLst>
                </a:gridCol>
                <a:gridCol w="356859">
                  <a:extLst>
                    <a:ext uri="{9D8B030D-6E8A-4147-A177-3AD203B41FA5}">
                      <a16:colId xmlns:a16="http://schemas.microsoft.com/office/drawing/2014/main" val="2424303806"/>
                    </a:ext>
                  </a:extLst>
                </a:gridCol>
                <a:gridCol w="356859">
                  <a:extLst>
                    <a:ext uri="{9D8B030D-6E8A-4147-A177-3AD203B41FA5}">
                      <a16:colId xmlns:a16="http://schemas.microsoft.com/office/drawing/2014/main" val="2714040342"/>
                    </a:ext>
                  </a:extLst>
                </a:gridCol>
                <a:gridCol w="356859">
                  <a:extLst>
                    <a:ext uri="{9D8B030D-6E8A-4147-A177-3AD203B41FA5}">
                      <a16:colId xmlns:a16="http://schemas.microsoft.com/office/drawing/2014/main" val="3808606846"/>
                    </a:ext>
                  </a:extLst>
                </a:gridCol>
                <a:gridCol w="356859">
                  <a:extLst>
                    <a:ext uri="{9D8B030D-6E8A-4147-A177-3AD203B41FA5}">
                      <a16:colId xmlns:a16="http://schemas.microsoft.com/office/drawing/2014/main" val="3718322583"/>
                    </a:ext>
                  </a:extLst>
                </a:gridCol>
                <a:gridCol w="356859">
                  <a:extLst>
                    <a:ext uri="{9D8B030D-6E8A-4147-A177-3AD203B41FA5}">
                      <a16:colId xmlns:a16="http://schemas.microsoft.com/office/drawing/2014/main" val="2560642463"/>
                    </a:ext>
                  </a:extLst>
                </a:gridCol>
                <a:gridCol w="600712">
                  <a:extLst>
                    <a:ext uri="{9D8B030D-6E8A-4147-A177-3AD203B41FA5}">
                      <a16:colId xmlns:a16="http://schemas.microsoft.com/office/drawing/2014/main" val="469914158"/>
                    </a:ext>
                  </a:extLst>
                </a:gridCol>
                <a:gridCol w="344963">
                  <a:extLst>
                    <a:ext uri="{9D8B030D-6E8A-4147-A177-3AD203B41FA5}">
                      <a16:colId xmlns:a16="http://schemas.microsoft.com/office/drawing/2014/main" val="3891737936"/>
                    </a:ext>
                  </a:extLst>
                </a:gridCol>
                <a:gridCol w="356859">
                  <a:extLst>
                    <a:ext uri="{9D8B030D-6E8A-4147-A177-3AD203B41FA5}">
                      <a16:colId xmlns:a16="http://schemas.microsoft.com/office/drawing/2014/main" val="2341788290"/>
                    </a:ext>
                  </a:extLst>
                </a:gridCol>
                <a:gridCol w="356859">
                  <a:extLst>
                    <a:ext uri="{9D8B030D-6E8A-4147-A177-3AD203B41FA5}">
                      <a16:colId xmlns:a16="http://schemas.microsoft.com/office/drawing/2014/main" val="1374985384"/>
                    </a:ext>
                  </a:extLst>
                </a:gridCol>
                <a:gridCol w="356859">
                  <a:extLst>
                    <a:ext uri="{9D8B030D-6E8A-4147-A177-3AD203B41FA5}">
                      <a16:colId xmlns:a16="http://schemas.microsoft.com/office/drawing/2014/main" val="2164286911"/>
                    </a:ext>
                  </a:extLst>
                </a:gridCol>
                <a:gridCol w="356859">
                  <a:extLst>
                    <a:ext uri="{9D8B030D-6E8A-4147-A177-3AD203B41FA5}">
                      <a16:colId xmlns:a16="http://schemas.microsoft.com/office/drawing/2014/main" val="1084231707"/>
                    </a:ext>
                  </a:extLst>
                </a:gridCol>
                <a:gridCol w="356859">
                  <a:extLst>
                    <a:ext uri="{9D8B030D-6E8A-4147-A177-3AD203B41FA5}">
                      <a16:colId xmlns:a16="http://schemas.microsoft.com/office/drawing/2014/main" val="3409912725"/>
                    </a:ext>
                  </a:extLst>
                </a:gridCol>
                <a:gridCol w="356859">
                  <a:extLst>
                    <a:ext uri="{9D8B030D-6E8A-4147-A177-3AD203B41FA5}">
                      <a16:colId xmlns:a16="http://schemas.microsoft.com/office/drawing/2014/main" val="2984231414"/>
                    </a:ext>
                  </a:extLst>
                </a:gridCol>
                <a:gridCol w="356859">
                  <a:extLst>
                    <a:ext uri="{9D8B030D-6E8A-4147-A177-3AD203B41FA5}">
                      <a16:colId xmlns:a16="http://schemas.microsoft.com/office/drawing/2014/main" val="1026336665"/>
                    </a:ext>
                  </a:extLst>
                </a:gridCol>
                <a:gridCol w="356859">
                  <a:extLst>
                    <a:ext uri="{9D8B030D-6E8A-4147-A177-3AD203B41FA5}">
                      <a16:colId xmlns:a16="http://schemas.microsoft.com/office/drawing/2014/main" val="1944027482"/>
                    </a:ext>
                  </a:extLst>
                </a:gridCol>
              </a:tblGrid>
              <a:tr h="51710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Segment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Poonamalle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Madhavaram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Padappai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Vellore 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Villupuram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Pondicherry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AO Chennai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458151"/>
                  </a:ext>
                </a:extLst>
              </a:tr>
              <a:tr h="249637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IN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MDV Bus</a:t>
                      </a:r>
                      <a:endParaRPr lang="en-IN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95.9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696826"/>
                  </a:ext>
                </a:extLst>
              </a:tr>
              <a:tr h="234183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84.0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82.8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433015"/>
                  </a:ext>
                </a:extLst>
              </a:tr>
              <a:tr h="25558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47.2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#DIV/0!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33.3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14.3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427152"/>
                  </a:ext>
                </a:extLst>
              </a:tr>
              <a:tr h="249637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IN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ICV Bus</a:t>
                      </a:r>
                      <a:endParaRPr lang="en-IN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81.9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10.9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8621808"/>
                  </a:ext>
                </a:extLst>
              </a:tr>
              <a:tr h="249637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19.3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50.0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28.6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33.3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22.6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857817"/>
                  </a:ext>
                </a:extLst>
              </a:tr>
              <a:tr h="25558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52.8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#DIV/0!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66.7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85.7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5683977"/>
                  </a:ext>
                </a:extLst>
              </a:tr>
              <a:tr h="249637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Bus Total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87.9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7.2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350787"/>
                  </a:ext>
                </a:extLst>
              </a:tr>
              <a:tr h="249637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49.9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33.3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46.4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28.6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33.3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48.7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709640"/>
                  </a:ext>
                </a:extLst>
              </a:tr>
              <a:tr h="25558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#DIV/0!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87281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5206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2E0840C-6B67-44EB-A0FD-3B8FA357C7FB}"/>
              </a:ext>
            </a:extLst>
          </p:cNvPr>
          <p:cNvSpPr txBox="1"/>
          <p:nvPr/>
        </p:nvSpPr>
        <p:spPr>
          <a:xfrm>
            <a:off x="381000" y="457200"/>
            <a:ext cx="777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Heat Map – Buses YTD FY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22-23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5526840"/>
              </p:ext>
            </p:extLst>
          </p:nvPr>
        </p:nvGraphicFramePr>
        <p:xfrm>
          <a:off x="1219200" y="1981200"/>
          <a:ext cx="9906005" cy="3581401"/>
        </p:xfrm>
        <a:graphic>
          <a:graphicData uri="http://schemas.openxmlformats.org/drawingml/2006/table">
            <a:tbl>
              <a:tblPr/>
              <a:tblGrid>
                <a:gridCol w="1129383">
                  <a:extLst>
                    <a:ext uri="{9D8B030D-6E8A-4147-A177-3AD203B41FA5}">
                      <a16:colId xmlns:a16="http://schemas.microsoft.com/office/drawing/2014/main" val="1567037917"/>
                    </a:ext>
                  </a:extLst>
                </a:gridCol>
                <a:gridCol w="423519">
                  <a:extLst>
                    <a:ext uri="{9D8B030D-6E8A-4147-A177-3AD203B41FA5}">
                      <a16:colId xmlns:a16="http://schemas.microsoft.com/office/drawing/2014/main" val="437136744"/>
                    </a:ext>
                  </a:extLst>
                </a:gridCol>
                <a:gridCol w="390941">
                  <a:extLst>
                    <a:ext uri="{9D8B030D-6E8A-4147-A177-3AD203B41FA5}">
                      <a16:colId xmlns:a16="http://schemas.microsoft.com/office/drawing/2014/main" val="453431360"/>
                    </a:ext>
                  </a:extLst>
                </a:gridCol>
                <a:gridCol w="390941">
                  <a:extLst>
                    <a:ext uri="{9D8B030D-6E8A-4147-A177-3AD203B41FA5}">
                      <a16:colId xmlns:a16="http://schemas.microsoft.com/office/drawing/2014/main" val="1327142372"/>
                    </a:ext>
                  </a:extLst>
                </a:gridCol>
                <a:gridCol w="390941">
                  <a:extLst>
                    <a:ext uri="{9D8B030D-6E8A-4147-A177-3AD203B41FA5}">
                      <a16:colId xmlns:a16="http://schemas.microsoft.com/office/drawing/2014/main" val="2828278400"/>
                    </a:ext>
                  </a:extLst>
                </a:gridCol>
                <a:gridCol w="390941">
                  <a:extLst>
                    <a:ext uri="{9D8B030D-6E8A-4147-A177-3AD203B41FA5}">
                      <a16:colId xmlns:a16="http://schemas.microsoft.com/office/drawing/2014/main" val="1035049093"/>
                    </a:ext>
                  </a:extLst>
                </a:gridCol>
                <a:gridCol w="671114">
                  <a:extLst>
                    <a:ext uri="{9D8B030D-6E8A-4147-A177-3AD203B41FA5}">
                      <a16:colId xmlns:a16="http://schemas.microsoft.com/office/drawing/2014/main" val="1819892728"/>
                    </a:ext>
                  </a:extLst>
                </a:gridCol>
                <a:gridCol w="390941">
                  <a:extLst>
                    <a:ext uri="{9D8B030D-6E8A-4147-A177-3AD203B41FA5}">
                      <a16:colId xmlns:a16="http://schemas.microsoft.com/office/drawing/2014/main" val="1613938142"/>
                    </a:ext>
                  </a:extLst>
                </a:gridCol>
                <a:gridCol w="390941">
                  <a:extLst>
                    <a:ext uri="{9D8B030D-6E8A-4147-A177-3AD203B41FA5}">
                      <a16:colId xmlns:a16="http://schemas.microsoft.com/office/drawing/2014/main" val="3151889626"/>
                    </a:ext>
                  </a:extLst>
                </a:gridCol>
                <a:gridCol w="390941">
                  <a:extLst>
                    <a:ext uri="{9D8B030D-6E8A-4147-A177-3AD203B41FA5}">
                      <a16:colId xmlns:a16="http://schemas.microsoft.com/office/drawing/2014/main" val="808870114"/>
                    </a:ext>
                  </a:extLst>
                </a:gridCol>
                <a:gridCol w="390941">
                  <a:extLst>
                    <a:ext uri="{9D8B030D-6E8A-4147-A177-3AD203B41FA5}">
                      <a16:colId xmlns:a16="http://schemas.microsoft.com/office/drawing/2014/main" val="3550849071"/>
                    </a:ext>
                  </a:extLst>
                </a:gridCol>
                <a:gridCol w="390941">
                  <a:extLst>
                    <a:ext uri="{9D8B030D-6E8A-4147-A177-3AD203B41FA5}">
                      <a16:colId xmlns:a16="http://schemas.microsoft.com/office/drawing/2014/main" val="686452652"/>
                    </a:ext>
                  </a:extLst>
                </a:gridCol>
                <a:gridCol w="658083">
                  <a:extLst>
                    <a:ext uri="{9D8B030D-6E8A-4147-A177-3AD203B41FA5}">
                      <a16:colId xmlns:a16="http://schemas.microsoft.com/office/drawing/2014/main" val="3107357494"/>
                    </a:ext>
                  </a:extLst>
                </a:gridCol>
                <a:gridCol w="377909">
                  <a:extLst>
                    <a:ext uri="{9D8B030D-6E8A-4147-A177-3AD203B41FA5}">
                      <a16:colId xmlns:a16="http://schemas.microsoft.com/office/drawing/2014/main" val="2557260613"/>
                    </a:ext>
                  </a:extLst>
                </a:gridCol>
                <a:gridCol w="390941">
                  <a:extLst>
                    <a:ext uri="{9D8B030D-6E8A-4147-A177-3AD203B41FA5}">
                      <a16:colId xmlns:a16="http://schemas.microsoft.com/office/drawing/2014/main" val="2988282122"/>
                    </a:ext>
                  </a:extLst>
                </a:gridCol>
                <a:gridCol w="390941">
                  <a:extLst>
                    <a:ext uri="{9D8B030D-6E8A-4147-A177-3AD203B41FA5}">
                      <a16:colId xmlns:a16="http://schemas.microsoft.com/office/drawing/2014/main" val="51460519"/>
                    </a:ext>
                  </a:extLst>
                </a:gridCol>
                <a:gridCol w="390941">
                  <a:extLst>
                    <a:ext uri="{9D8B030D-6E8A-4147-A177-3AD203B41FA5}">
                      <a16:colId xmlns:a16="http://schemas.microsoft.com/office/drawing/2014/main" val="2111564737"/>
                    </a:ext>
                  </a:extLst>
                </a:gridCol>
                <a:gridCol w="390941">
                  <a:extLst>
                    <a:ext uri="{9D8B030D-6E8A-4147-A177-3AD203B41FA5}">
                      <a16:colId xmlns:a16="http://schemas.microsoft.com/office/drawing/2014/main" val="2097153931"/>
                    </a:ext>
                  </a:extLst>
                </a:gridCol>
                <a:gridCol w="390941">
                  <a:extLst>
                    <a:ext uri="{9D8B030D-6E8A-4147-A177-3AD203B41FA5}">
                      <a16:colId xmlns:a16="http://schemas.microsoft.com/office/drawing/2014/main" val="1616449908"/>
                    </a:ext>
                  </a:extLst>
                </a:gridCol>
                <a:gridCol w="390941">
                  <a:extLst>
                    <a:ext uri="{9D8B030D-6E8A-4147-A177-3AD203B41FA5}">
                      <a16:colId xmlns:a16="http://schemas.microsoft.com/office/drawing/2014/main" val="1272548456"/>
                    </a:ext>
                  </a:extLst>
                </a:gridCol>
                <a:gridCol w="390941">
                  <a:extLst>
                    <a:ext uri="{9D8B030D-6E8A-4147-A177-3AD203B41FA5}">
                      <a16:colId xmlns:a16="http://schemas.microsoft.com/office/drawing/2014/main" val="1241904635"/>
                    </a:ext>
                  </a:extLst>
                </a:gridCol>
                <a:gridCol w="390941">
                  <a:extLst>
                    <a:ext uri="{9D8B030D-6E8A-4147-A177-3AD203B41FA5}">
                      <a16:colId xmlns:a16="http://schemas.microsoft.com/office/drawing/2014/main" val="1887655182"/>
                    </a:ext>
                  </a:extLst>
                </a:gridCol>
              </a:tblGrid>
              <a:tr h="66940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Segment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Poonamalle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Madhavaram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Padappai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Vellore 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Villupuram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Pondicherry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AO Chennai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1642064"/>
                  </a:ext>
                </a:extLst>
              </a:tr>
              <a:tr h="323161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MDV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90.6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5.6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4125151"/>
                  </a:ext>
                </a:extLst>
              </a:tr>
              <a:tr h="303623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73.5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84.6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75.1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080953"/>
                  </a:ext>
                </a:extLst>
              </a:tr>
              <a:tr h="33085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48.7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9.1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27.1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11.7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81.8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797244"/>
                  </a:ext>
                </a:extLst>
              </a:tr>
              <a:tr h="323161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ICV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75.0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11.8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9.0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3856977"/>
                  </a:ext>
                </a:extLst>
              </a:tr>
              <a:tr h="32316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42.3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90.0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44.3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17.0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41.9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775897"/>
                  </a:ext>
                </a:extLst>
              </a:tr>
              <a:tr h="33085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51.3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90.9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72.9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88.3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18.2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6084613"/>
                  </a:ext>
                </a:extLst>
              </a:tr>
              <a:tr h="323161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Bus Total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81.9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9.1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1965097"/>
                  </a:ext>
                </a:extLst>
              </a:tr>
              <a:tr h="32316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57.5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90.9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55.2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26.7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56.5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156781"/>
                  </a:ext>
                </a:extLst>
              </a:tr>
              <a:tr h="33085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0684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3602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BEF09E5-820A-46C7-B6D5-916AB3F5B342}"/>
              </a:ext>
            </a:extLst>
          </p:cNvPr>
          <p:cNvSpPr txBox="1"/>
          <p:nvPr/>
        </p:nvSpPr>
        <p:spPr>
          <a:xfrm>
            <a:off x="685800" y="304800"/>
            <a:ext cx="861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Bucket Analysis - Buses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558870"/>
              </p:ext>
            </p:extLst>
          </p:nvPr>
        </p:nvGraphicFramePr>
        <p:xfrm>
          <a:off x="685800" y="1371600"/>
          <a:ext cx="10868297" cy="2566050"/>
        </p:xfrm>
        <a:graphic>
          <a:graphicData uri="http://schemas.openxmlformats.org/drawingml/2006/table">
            <a:tbl>
              <a:tblPr/>
              <a:tblGrid>
                <a:gridCol w="514095">
                  <a:extLst>
                    <a:ext uri="{9D8B030D-6E8A-4147-A177-3AD203B41FA5}">
                      <a16:colId xmlns:a16="http://schemas.microsoft.com/office/drawing/2014/main" val="3593613460"/>
                    </a:ext>
                  </a:extLst>
                </a:gridCol>
                <a:gridCol w="1060322">
                  <a:extLst>
                    <a:ext uri="{9D8B030D-6E8A-4147-A177-3AD203B41FA5}">
                      <a16:colId xmlns:a16="http://schemas.microsoft.com/office/drawing/2014/main" val="3226972167"/>
                    </a:ext>
                  </a:extLst>
                </a:gridCol>
                <a:gridCol w="514095">
                  <a:extLst>
                    <a:ext uri="{9D8B030D-6E8A-4147-A177-3AD203B41FA5}">
                      <a16:colId xmlns:a16="http://schemas.microsoft.com/office/drawing/2014/main" val="1445319267"/>
                    </a:ext>
                  </a:extLst>
                </a:gridCol>
                <a:gridCol w="514095">
                  <a:extLst>
                    <a:ext uri="{9D8B030D-6E8A-4147-A177-3AD203B41FA5}">
                      <a16:colId xmlns:a16="http://schemas.microsoft.com/office/drawing/2014/main" val="3668874109"/>
                    </a:ext>
                  </a:extLst>
                </a:gridCol>
                <a:gridCol w="514095">
                  <a:extLst>
                    <a:ext uri="{9D8B030D-6E8A-4147-A177-3AD203B41FA5}">
                      <a16:colId xmlns:a16="http://schemas.microsoft.com/office/drawing/2014/main" val="662501100"/>
                    </a:ext>
                  </a:extLst>
                </a:gridCol>
                <a:gridCol w="706882">
                  <a:extLst>
                    <a:ext uri="{9D8B030D-6E8A-4147-A177-3AD203B41FA5}">
                      <a16:colId xmlns:a16="http://schemas.microsoft.com/office/drawing/2014/main" val="2599811908"/>
                    </a:ext>
                  </a:extLst>
                </a:gridCol>
                <a:gridCol w="1076387">
                  <a:extLst>
                    <a:ext uri="{9D8B030D-6E8A-4147-A177-3AD203B41FA5}">
                      <a16:colId xmlns:a16="http://schemas.microsoft.com/office/drawing/2014/main" val="451862970"/>
                    </a:ext>
                  </a:extLst>
                </a:gridCol>
                <a:gridCol w="666717">
                  <a:extLst>
                    <a:ext uri="{9D8B030D-6E8A-4147-A177-3AD203B41FA5}">
                      <a16:colId xmlns:a16="http://schemas.microsoft.com/office/drawing/2014/main" val="1805428811"/>
                    </a:ext>
                  </a:extLst>
                </a:gridCol>
                <a:gridCol w="498029">
                  <a:extLst>
                    <a:ext uri="{9D8B030D-6E8A-4147-A177-3AD203B41FA5}">
                      <a16:colId xmlns:a16="http://schemas.microsoft.com/office/drawing/2014/main" val="1838607266"/>
                    </a:ext>
                  </a:extLst>
                </a:gridCol>
                <a:gridCol w="602456">
                  <a:extLst>
                    <a:ext uri="{9D8B030D-6E8A-4147-A177-3AD203B41FA5}">
                      <a16:colId xmlns:a16="http://schemas.microsoft.com/office/drawing/2014/main" val="1560227128"/>
                    </a:ext>
                  </a:extLst>
                </a:gridCol>
                <a:gridCol w="1068355">
                  <a:extLst>
                    <a:ext uri="{9D8B030D-6E8A-4147-A177-3AD203B41FA5}">
                      <a16:colId xmlns:a16="http://schemas.microsoft.com/office/drawing/2014/main" val="2440634168"/>
                    </a:ext>
                  </a:extLst>
                </a:gridCol>
                <a:gridCol w="698848">
                  <a:extLst>
                    <a:ext uri="{9D8B030D-6E8A-4147-A177-3AD203B41FA5}">
                      <a16:colId xmlns:a16="http://schemas.microsoft.com/office/drawing/2014/main" val="539340340"/>
                    </a:ext>
                  </a:extLst>
                </a:gridCol>
                <a:gridCol w="722947">
                  <a:extLst>
                    <a:ext uri="{9D8B030D-6E8A-4147-A177-3AD203B41FA5}">
                      <a16:colId xmlns:a16="http://schemas.microsoft.com/office/drawing/2014/main" val="2326992027"/>
                    </a:ext>
                  </a:extLst>
                </a:gridCol>
                <a:gridCol w="610489">
                  <a:extLst>
                    <a:ext uri="{9D8B030D-6E8A-4147-A177-3AD203B41FA5}">
                      <a16:colId xmlns:a16="http://schemas.microsoft.com/office/drawing/2014/main" val="1626927339"/>
                    </a:ext>
                  </a:extLst>
                </a:gridCol>
                <a:gridCol w="586390">
                  <a:extLst>
                    <a:ext uri="{9D8B030D-6E8A-4147-A177-3AD203B41FA5}">
                      <a16:colId xmlns:a16="http://schemas.microsoft.com/office/drawing/2014/main" val="4027180168"/>
                    </a:ext>
                  </a:extLst>
                </a:gridCol>
                <a:gridCol w="514095">
                  <a:extLst>
                    <a:ext uri="{9D8B030D-6E8A-4147-A177-3AD203B41FA5}">
                      <a16:colId xmlns:a16="http://schemas.microsoft.com/office/drawing/2014/main" val="548672563"/>
                    </a:ext>
                  </a:extLst>
                </a:gridCol>
              </a:tblGrid>
              <a:tr h="236764">
                <a:tc gridSpan="16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 22  MDV &amp; ICV Buses</a:t>
                      </a:r>
                    </a:p>
                  </a:txBody>
                  <a:tcPr marL="6675" marR="6675" marT="66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509309"/>
                  </a:ext>
                </a:extLst>
              </a:tr>
              <a:tr h="179614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 NO</a:t>
                      </a:r>
                    </a:p>
                  </a:txBody>
                  <a:tcPr marL="6675" marR="6675" marT="66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BRANCH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11"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BUCKET STATUS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TIV</a:t>
                      </a:r>
                    </a:p>
                  </a:txBody>
                  <a:tcPr marL="6675" marR="6675" marT="66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 </a:t>
                      </a:r>
                    </a:p>
                  </a:txBody>
                  <a:tcPr marL="6675" marR="6675" marT="66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Market Coverage</a:t>
                      </a:r>
                    </a:p>
                  </a:txBody>
                  <a:tcPr marL="6675" marR="6675" marT="667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7970083"/>
                  </a:ext>
                </a:extLst>
              </a:tr>
              <a:tr h="179614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5" marR="6675" marT="66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B1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B2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B3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B4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B5 [AL]</a:t>
                      </a:r>
                    </a:p>
                  </a:txBody>
                  <a:tcPr marL="6675" marR="6675" marT="667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638150"/>
                  </a:ext>
                </a:extLst>
              </a:tr>
              <a:tr h="179614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5" marR="6675" marT="66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 LOYAL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DRIVER PREFERENCE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EMOTIONAL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FINANCE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PRICE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B4 TOTAL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790539"/>
                  </a:ext>
                </a:extLst>
              </a:tr>
              <a:tr h="16328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675" marR="6675" marT="66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TVS PME 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53%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68%</a:t>
                      </a:r>
                    </a:p>
                  </a:txBody>
                  <a:tcPr marL="6675" marR="6675" marT="667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1060309"/>
                  </a:ext>
                </a:extLst>
              </a:tr>
              <a:tr h="16328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675" marR="6675" marT="66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TVS MADHAVARAM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#DIV/0!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#DIV/0!</a:t>
                      </a:r>
                    </a:p>
                  </a:txBody>
                  <a:tcPr marL="6675" marR="6675" marT="667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6262184"/>
                  </a:ext>
                </a:extLst>
              </a:tr>
              <a:tr h="16328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675" marR="6675" marT="66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TVS PADAPPAI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#DIV/0!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#DIV/0!</a:t>
                      </a:r>
                    </a:p>
                  </a:txBody>
                  <a:tcPr marL="6675" marR="6675" marT="667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4868994"/>
                  </a:ext>
                </a:extLst>
              </a:tr>
              <a:tr h="16328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675" marR="6675" marT="66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TVS VELLORE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60%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60%</a:t>
                      </a:r>
                    </a:p>
                  </a:txBody>
                  <a:tcPr marL="6675" marR="6675" marT="667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2813410"/>
                  </a:ext>
                </a:extLst>
              </a:tr>
              <a:tr h="16328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675" marR="6675" marT="66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TVS TV MALAI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#DIV/0!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#DIV/0!</a:t>
                      </a:r>
                    </a:p>
                  </a:txBody>
                  <a:tcPr marL="6675" marR="6675" marT="667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2688612"/>
                  </a:ext>
                </a:extLst>
              </a:tr>
              <a:tr h="16328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675" marR="6675" marT="66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TVS VILLUPURAM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13%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13%</a:t>
                      </a:r>
                    </a:p>
                  </a:txBody>
                  <a:tcPr marL="6675" marR="6675" marT="667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8006168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675" marR="6675" marT="66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TVS PONDY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6675" marR="6675" marT="667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8678549"/>
                  </a:ext>
                </a:extLst>
              </a:tr>
              <a:tr h="179614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6675" marR="6675" marT="66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48%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58%</a:t>
                      </a:r>
                    </a:p>
                  </a:txBody>
                  <a:tcPr marL="6675" marR="6675" marT="667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675978"/>
                  </a:ext>
                </a:extLst>
              </a:tr>
              <a:tr h="179614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PERCENTAGE</a:t>
                      </a:r>
                    </a:p>
                  </a:txBody>
                  <a:tcPr marL="6675" marR="6675" marT="66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13%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8%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21%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10%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48%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75" marR="6675" marT="66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7675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8942499"/>
              </p:ext>
            </p:extLst>
          </p:nvPr>
        </p:nvGraphicFramePr>
        <p:xfrm>
          <a:off x="677093" y="4114800"/>
          <a:ext cx="10877004" cy="2630820"/>
        </p:xfrm>
        <a:graphic>
          <a:graphicData uri="http://schemas.openxmlformats.org/drawingml/2006/table">
            <a:tbl>
              <a:tblPr/>
              <a:tblGrid>
                <a:gridCol w="514507">
                  <a:extLst>
                    <a:ext uri="{9D8B030D-6E8A-4147-A177-3AD203B41FA5}">
                      <a16:colId xmlns:a16="http://schemas.microsoft.com/office/drawing/2014/main" val="571269870"/>
                    </a:ext>
                  </a:extLst>
                </a:gridCol>
                <a:gridCol w="1061171">
                  <a:extLst>
                    <a:ext uri="{9D8B030D-6E8A-4147-A177-3AD203B41FA5}">
                      <a16:colId xmlns:a16="http://schemas.microsoft.com/office/drawing/2014/main" val="1441288228"/>
                    </a:ext>
                  </a:extLst>
                </a:gridCol>
                <a:gridCol w="514507">
                  <a:extLst>
                    <a:ext uri="{9D8B030D-6E8A-4147-A177-3AD203B41FA5}">
                      <a16:colId xmlns:a16="http://schemas.microsoft.com/office/drawing/2014/main" val="2968699232"/>
                    </a:ext>
                  </a:extLst>
                </a:gridCol>
                <a:gridCol w="514507">
                  <a:extLst>
                    <a:ext uri="{9D8B030D-6E8A-4147-A177-3AD203B41FA5}">
                      <a16:colId xmlns:a16="http://schemas.microsoft.com/office/drawing/2014/main" val="4157639691"/>
                    </a:ext>
                  </a:extLst>
                </a:gridCol>
                <a:gridCol w="514507">
                  <a:extLst>
                    <a:ext uri="{9D8B030D-6E8A-4147-A177-3AD203B41FA5}">
                      <a16:colId xmlns:a16="http://schemas.microsoft.com/office/drawing/2014/main" val="1485533640"/>
                    </a:ext>
                  </a:extLst>
                </a:gridCol>
                <a:gridCol w="707448">
                  <a:extLst>
                    <a:ext uri="{9D8B030D-6E8A-4147-A177-3AD203B41FA5}">
                      <a16:colId xmlns:a16="http://schemas.microsoft.com/office/drawing/2014/main" val="744455059"/>
                    </a:ext>
                  </a:extLst>
                </a:gridCol>
                <a:gridCol w="1077249">
                  <a:extLst>
                    <a:ext uri="{9D8B030D-6E8A-4147-A177-3AD203B41FA5}">
                      <a16:colId xmlns:a16="http://schemas.microsoft.com/office/drawing/2014/main" val="3134877106"/>
                    </a:ext>
                  </a:extLst>
                </a:gridCol>
                <a:gridCol w="667251">
                  <a:extLst>
                    <a:ext uri="{9D8B030D-6E8A-4147-A177-3AD203B41FA5}">
                      <a16:colId xmlns:a16="http://schemas.microsoft.com/office/drawing/2014/main" val="40923955"/>
                    </a:ext>
                  </a:extLst>
                </a:gridCol>
                <a:gridCol w="498428">
                  <a:extLst>
                    <a:ext uri="{9D8B030D-6E8A-4147-A177-3AD203B41FA5}">
                      <a16:colId xmlns:a16="http://schemas.microsoft.com/office/drawing/2014/main" val="1828362208"/>
                    </a:ext>
                  </a:extLst>
                </a:gridCol>
                <a:gridCol w="602939">
                  <a:extLst>
                    <a:ext uri="{9D8B030D-6E8A-4147-A177-3AD203B41FA5}">
                      <a16:colId xmlns:a16="http://schemas.microsoft.com/office/drawing/2014/main" val="572555347"/>
                    </a:ext>
                  </a:extLst>
                </a:gridCol>
                <a:gridCol w="1069211">
                  <a:extLst>
                    <a:ext uri="{9D8B030D-6E8A-4147-A177-3AD203B41FA5}">
                      <a16:colId xmlns:a16="http://schemas.microsoft.com/office/drawing/2014/main" val="729649513"/>
                    </a:ext>
                  </a:extLst>
                </a:gridCol>
                <a:gridCol w="699408">
                  <a:extLst>
                    <a:ext uri="{9D8B030D-6E8A-4147-A177-3AD203B41FA5}">
                      <a16:colId xmlns:a16="http://schemas.microsoft.com/office/drawing/2014/main" val="814313556"/>
                    </a:ext>
                  </a:extLst>
                </a:gridCol>
                <a:gridCol w="723526">
                  <a:extLst>
                    <a:ext uri="{9D8B030D-6E8A-4147-A177-3AD203B41FA5}">
                      <a16:colId xmlns:a16="http://schemas.microsoft.com/office/drawing/2014/main" val="923917706"/>
                    </a:ext>
                  </a:extLst>
                </a:gridCol>
                <a:gridCol w="610978">
                  <a:extLst>
                    <a:ext uri="{9D8B030D-6E8A-4147-A177-3AD203B41FA5}">
                      <a16:colId xmlns:a16="http://schemas.microsoft.com/office/drawing/2014/main" val="2491260187"/>
                    </a:ext>
                  </a:extLst>
                </a:gridCol>
                <a:gridCol w="586860">
                  <a:extLst>
                    <a:ext uri="{9D8B030D-6E8A-4147-A177-3AD203B41FA5}">
                      <a16:colId xmlns:a16="http://schemas.microsoft.com/office/drawing/2014/main" val="4003376179"/>
                    </a:ext>
                  </a:extLst>
                </a:gridCol>
                <a:gridCol w="514507">
                  <a:extLst>
                    <a:ext uri="{9D8B030D-6E8A-4147-A177-3AD203B41FA5}">
                      <a16:colId xmlns:a16="http://schemas.microsoft.com/office/drawing/2014/main" val="625146048"/>
                    </a:ext>
                  </a:extLst>
                </a:gridCol>
              </a:tblGrid>
              <a:tr h="244656">
                <a:tc gridSpan="16"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Cum Dec'22   MDV &amp; ICV Buses</a:t>
                      </a:r>
                    </a:p>
                  </a:txBody>
                  <a:tcPr marL="6675" marR="6675" marT="66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3729897"/>
                  </a:ext>
                </a:extLst>
              </a:tr>
              <a:tr h="185601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 NO</a:t>
                      </a:r>
                    </a:p>
                  </a:txBody>
                  <a:tcPr marL="6675" marR="6675" marT="66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BRANCH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11"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BUCKET STATUS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TIV</a:t>
                      </a:r>
                    </a:p>
                  </a:txBody>
                  <a:tcPr marL="6675" marR="6675" marT="66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 </a:t>
                      </a:r>
                    </a:p>
                  </a:txBody>
                  <a:tcPr marL="6675" marR="6675" marT="66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Market Coverage</a:t>
                      </a:r>
                    </a:p>
                  </a:txBody>
                  <a:tcPr marL="6675" marR="6675" marT="667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9686113"/>
                  </a:ext>
                </a:extLst>
              </a:tr>
              <a:tr h="185601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5" marR="6675" marT="66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B1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B2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B3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B4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B5 [AL]</a:t>
                      </a:r>
                    </a:p>
                  </a:txBody>
                  <a:tcPr marL="6675" marR="6675" marT="667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455129"/>
                  </a:ext>
                </a:extLst>
              </a:tr>
              <a:tr h="185601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5" marR="6675" marT="66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 LOYAL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DRIVER PREFERENCE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EMOTIONAL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FINANCE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PRICE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B4 TOTAL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5269674"/>
                  </a:ext>
                </a:extLst>
              </a:tr>
              <a:tr h="16872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675" marR="6675" marT="66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TVS PME 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188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498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866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58%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74%</a:t>
                      </a:r>
                    </a:p>
                  </a:txBody>
                  <a:tcPr marL="6675" marR="6675" marT="667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4283550"/>
                  </a:ext>
                </a:extLst>
              </a:tr>
              <a:tr h="16872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675" marR="6675" marT="66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TVS MADHAVARAM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6675" marR="6675" marT="667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4543664"/>
                  </a:ext>
                </a:extLst>
              </a:tr>
              <a:tr h="16872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675" marR="6675" marT="66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TVS PADAPPAI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91%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91%</a:t>
                      </a:r>
                    </a:p>
                  </a:txBody>
                  <a:tcPr marL="6675" marR="6675" marT="667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1812048"/>
                  </a:ext>
                </a:extLst>
              </a:tr>
              <a:tr h="16872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675" marR="6675" marT="66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TVS VELLORE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55%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83%</a:t>
                      </a:r>
                    </a:p>
                  </a:txBody>
                  <a:tcPr marL="6675" marR="6675" marT="667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90577"/>
                  </a:ext>
                </a:extLst>
              </a:tr>
              <a:tr h="16872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675" marR="6675" marT="66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TVS TV MALAI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#DIV/0!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#DIV/0!</a:t>
                      </a:r>
                    </a:p>
                  </a:txBody>
                  <a:tcPr marL="6675" marR="6675" marT="667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7138632"/>
                  </a:ext>
                </a:extLst>
              </a:tr>
              <a:tr h="16872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675" marR="6675" marT="66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TVS VILLUPURAM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27%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43%</a:t>
                      </a:r>
                    </a:p>
                  </a:txBody>
                  <a:tcPr marL="6675" marR="6675" marT="667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9711789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675" marR="6675" marT="66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TVS PONDY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6675" marR="6675" marT="667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8580041"/>
                  </a:ext>
                </a:extLst>
              </a:tr>
              <a:tr h="185601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6675" marR="6675" marT="66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221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187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598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1058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57%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74%</a:t>
                      </a:r>
                    </a:p>
                  </a:txBody>
                  <a:tcPr marL="6675" marR="6675" marT="667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7186781"/>
                  </a:ext>
                </a:extLst>
              </a:tr>
              <a:tr h="185601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PERCENTAGE</a:t>
                      </a:r>
                    </a:p>
                  </a:txBody>
                  <a:tcPr marL="6675" marR="6675" marT="66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3%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21%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2%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18%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57%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75" marR="6675" marT="66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26825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308396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Theme5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5" id="{0FD1E945-0C04-4D29-98E2-341C4D14E449}" vid="{98A74680-365D-4711-A711-D2ADD621A207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Theme5</Template>
  <TotalTime>17331</TotalTime>
  <Words>528</Words>
  <Application>Microsoft Office PowerPoint</Application>
  <PresentationFormat>Widescreen</PresentationFormat>
  <Paragraphs>650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Times New Roman</vt:lpstr>
      <vt:lpstr>Theme5</vt:lpstr>
      <vt:lpstr>Custom Design</vt:lpstr>
      <vt:lpstr>think-cell Slide</vt:lpstr>
      <vt:lpstr>Image</vt:lpstr>
      <vt:lpstr>Microsoft Excel Worksheet</vt:lpstr>
      <vt:lpstr>Business Review  AO – CHENNAI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 </vt:lpstr>
    </vt:vector>
  </TitlesOfParts>
  <Company>Ashokleyland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Niveditha M (Vehicle Sales)</cp:lastModifiedBy>
  <cp:revision>370</cp:revision>
  <dcterms:created xsi:type="dcterms:W3CDTF">2018-06-07T10:25:13Z</dcterms:created>
  <dcterms:modified xsi:type="dcterms:W3CDTF">2023-01-05T10:23:48Z</dcterms:modified>
</cp:coreProperties>
</file>