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7" r:id="rId3"/>
    <p:sldMasterId id="2147483671" r:id="rId4"/>
  </p:sldMasterIdLst>
  <p:sldIdLst>
    <p:sldId id="256" r:id="rId5"/>
    <p:sldId id="546" r:id="rId6"/>
    <p:sldId id="545" r:id="rId7"/>
    <p:sldId id="538" r:id="rId8"/>
    <p:sldId id="539" r:id="rId9"/>
    <p:sldId id="540" r:id="rId10"/>
    <p:sldId id="541" r:id="rId11"/>
    <p:sldId id="54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94660"/>
  </p:normalViewPr>
  <p:slideViewPr>
    <p:cSldViewPr>
      <p:cViewPr varScale="1">
        <p:scale>
          <a:sx n="73" d="100"/>
          <a:sy n="73" d="100"/>
        </p:scale>
        <p:origin x="76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pn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9753600" y="4602163"/>
          <a:ext cx="2438400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" name="Image" r:id="rId3" imgW="12990476" imgH="9739683" progId="">
                  <p:embed/>
                </p:oleObj>
              </mc:Choice>
              <mc:Fallback>
                <p:oleObj name="Image" r:id="rId3" imgW="12990476" imgH="9739683" progId="">
                  <p:embed/>
                  <p:pic>
                    <p:nvPicPr>
                      <p:cNvPr id="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0000" t="73351"/>
                      <a:stretch>
                        <a:fillRect/>
                      </a:stretch>
                    </p:blipFill>
                    <p:spPr bwMode="auto">
                      <a:xfrm>
                        <a:off x="9753600" y="4602163"/>
                        <a:ext cx="2438400" cy="182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7" descr="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76"/>
            <a:ext cx="12192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228600"/>
            <a:ext cx="2641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sz="3600" smtClean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80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9753600" y="4602163"/>
          <a:ext cx="2438400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7" name="Image" r:id="rId3" imgW="12990476" imgH="9739683" progId="Photoshop.Image.11">
                  <p:embed/>
                </p:oleObj>
              </mc:Choice>
              <mc:Fallback>
                <p:oleObj name="Image" r:id="rId3" imgW="12990476" imgH="9739683" progId="Photoshop.Image.11">
                  <p:embed/>
                  <p:pic>
                    <p:nvPicPr>
                      <p:cNvPr id="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0000" t="73351"/>
                      <a:stretch>
                        <a:fillRect/>
                      </a:stretch>
                    </p:blipFill>
                    <p:spPr bwMode="auto">
                      <a:xfrm>
                        <a:off x="9753600" y="4602163"/>
                        <a:ext cx="2438400" cy="182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7" descr="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76"/>
            <a:ext cx="12192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228600"/>
            <a:ext cx="2641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 algn="ctr">
              <a:defRPr sz="3600" smtClean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2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26/03/2010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95000"/>
                  </a:prstClr>
                </a:solidFill>
              </a:rPr>
              <a:t>Ashok Leyland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3461E-5807-447B-B34C-202A61E0D7E3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0" y="1130300"/>
            <a:ext cx="12192000" cy="0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3794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52400"/>
            <a:ext cx="9753600" cy="79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25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9753600" y="4602163"/>
          <a:ext cx="2438400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4" name="Image" r:id="rId3" imgW="12990476" imgH="9739683" progId="Photoshop.Image.11">
                  <p:embed/>
                </p:oleObj>
              </mc:Choice>
              <mc:Fallback>
                <p:oleObj name="Image" r:id="rId3" imgW="12990476" imgH="9739683" progId="Photoshop.Image.11">
                  <p:embed/>
                  <p:pic>
                    <p:nvPicPr>
                      <p:cNvPr id="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0000" t="73351"/>
                      <a:stretch>
                        <a:fillRect/>
                      </a:stretch>
                    </p:blipFill>
                    <p:spPr bwMode="auto">
                      <a:xfrm>
                        <a:off x="9753600" y="4602163"/>
                        <a:ext cx="2438400" cy="182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7" descr="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76"/>
            <a:ext cx="12192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228600"/>
            <a:ext cx="2641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 algn="ctr">
              <a:defRPr sz="3600" smtClean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029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26/03/2010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Ashok Leyland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03461E-5807-447B-B34C-202A61E0D7E3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0" y="1130300"/>
            <a:ext cx="12192000" cy="0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76826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52400"/>
            <a:ext cx="9753600" cy="79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655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9753600" y="4602163"/>
          <a:ext cx="2438400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5" name="Image" r:id="rId3" imgW="12990476" imgH="9739683" progId="Photoshop.Image.11">
                  <p:embed/>
                </p:oleObj>
              </mc:Choice>
              <mc:Fallback>
                <p:oleObj name="Image" r:id="rId3" imgW="12990476" imgH="9739683" progId="Photoshop.Image.11">
                  <p:embed/>
                  <p:pic>
                    <p:nvPicPr>
                      <p:cNvPr id="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0000" t="73351"/>
                      <a:stretch>
                        <a:fillRect/>
                      </a:stretch>
                    </p:blipFill>
                    <p:spPr bwMode="auto">
                      <a:xfrm>
                        <a:off x="9753600" y="4602163"/>
                        <a:ext cx="2438400" cy="182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7" descr="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76"/>
            <a:ext cx="12192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228600"/>
            <a:ext cx="2641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 algn="ctr">
              <a:defRPr sz="3600" smtClean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315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26/03/2010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Ashok Leyland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03461E-5807-447B-B34C-202A61E0D7E3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0" y="1130300"/>
            <a:ext cx="12192000" cy="0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843340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52400"/>
            <a:ext cx="9753600" cy="79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384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vmlDrawing" Target="../drawings/vmlDrawing1.vml"/><Relationship Id="rId7" Type="http://schemas.openxmlformats.org/officeDocument/2006/relationships/oleObject" Target="../embeddings/oleObject2.bin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2.xml"/><Relationship Id="rId5" Type="http://schemas.openxmlformats.org/officeDocument/2006/relationships/vmlDrawing" Target="../drawings/vmlDrawing3.vml"/><Relationship Id="rId4" Type="http://schemas.openxmlformats.org/officeDocument/2006/relationships/theme" Target="../theme/theme2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ags" Target="../tags/tag3.xml"/><Relationship Id="rId5" Type="http://schemas.openxmlformats.org/officeDocument/2006/relationships/vmlDrawing" Target="../drawings/vmlDrawing5.vml"/><Relationship Id="rId4" Type="http://schemas.openxmlformats.org/officeDocument/2006/relationships/theme" Target="../theme/theme3.xml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0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ags" Target="../tags/tag4.xml"/><Relationship Id="rId5" Type="http://schemas.openxmlformats.org/officeDocument/2006/relationships/vmlDrawing" Target="../drawings/vmlDrawing7.vml"/><Relationship Id="rId4" Type="http://schemas.openxmlformats.org/officeDocument/2006/relationships/theme" Target="../theme/theme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0273460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2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9753600" y="5030788"/>
          <a:ext cx="2438400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25" name="Image" r:id="rId7" imgW="12990476" imgH="9739683" progId="">
                  <p:embed/>
                </p:oleObj>
              </mc:Choice>
              <mc:Fallback>
                <p:oleObj name="Image" r:id="rId7" imgW="12990476" imgH="9739683" progId="">
                  <p:embed/>
                  <p:pic>
                    <p:nvPicPr>
                      <p:cNvPr id="102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0000" t="73351"/>
                      <a:stretch>
                        <a:fillRect/>
                      </a:stretch>
                    </p:blipFill>
                    <p:spPr bwMode="auto">
                      <a:xfrm>
                        <a:off x="9753600" y="5030788"/>
                        <a:ext cx="2438400" cy="182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304800"/>
            <a:ext cx="7823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0800" y="1371600"/>
            <a:ext cx="904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0" y="1130300"/>
            <a:ext cx="12192000" cy="0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031" name="Picture 8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228600"/>
            <a:ext cx="2641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203200" y="6416676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6741851-F51D-4D64-8E52-9B894B462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527376169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309563"/>
            <a:ext cx="9753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19200" y="1447801"/>
            <a:ext cx="9753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600" y="6553200"/>
            <a:ext cx="121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26/03/2010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2400" y="6537326"/>
            <a:ext cx="3860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bg1">
                    <a:lumMod val="9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95000"/>
                  </a:prstClr>
                </a:solidFill>
              </a:rPr>
              <a:t>Ashok Leyland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grpSp>
        <p:nvGrpSpPr>
          <p:cNvPr id="1030" name="Group 7"/>
          <p:cNvGrpSpPr>
            <a:grpSpLocks/>
          </p:cNvGrpSpPr>
          <p:nvPr/>
        </p:nvGrpSpPr>
        <p:grpSpPr bwMode="auto">
          <a:xfrm>
            <a:off x="0" y="228600"/>
            <a:ext cx="12192000" cy="901700"/>
            <a:chOff x="0" y="228600"/>
            <a:chExt cx="9144000" cy="901700"/>
          </a:xfrm>
        </p:grpSpPr>
        <p:sp>
          <p:nvSpPr>
            <p:cNvPr id="1033" name="Line 11"/>
            <p:cNvSpPr>
              <a:spLocks noChangeShapeType="1"/>
            </p:cNvSpPr>
            <p:nvPr/>
          </p:nvSpPr>
          <p:spPr bwMode="auto">
            <a:xfrm>
              <a:off x="0" y="1130300"/>
              <a:ext cx="9144000" cy="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pic>
          <p:nvPicPr>
            <p:cNvPr id="1034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228600"/>
              <a:ext cx="1981200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5600" y="6537326"/>
            <a:ext cx="2844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7DEB7D41-1B34-40F2-B097-CD29A21F5FC6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6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309563"/>
            <a:ext cx="9753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19200" y="1447801"/>
            <a:ext cx="9753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600" y="6553200"/>
            <a:ext cx="121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bg1"/>
                </a:solidFill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26/03/2010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2400" y="6537326"/>
            <a:ext cx="3860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bg1">
                    <a:lumMod val="95000"/>
                  </a:schemeClr>
                </a:solidFill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Ashok Leyland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30" name="Group 7"/>
          <p:cNvGrpSpPr>
            <a:grpSpLocks/>
          </p:cNvGrpSpPr>
          <p:nvPr/>
        </p:nvGrpSpPr>
        <p:grpSpPr bwMode="auto">
          <a:xfrm>
            <a:off x="0" y="228600"/>
            <a:ext cx="12192000" cy="901700"/>
            <a:chOff x="0" y="228600"/>
            <a:chExt cx="9144000" cy="901700"/>
          </a:xfrm>
        </p:grpSpPr>
        <p:sp>
          <p:nvSpPr>
            <p:cNvPr id="1033" name="Line 11"/>
            <p:cNvSpPr>
              <a:spLocks noChangeShapeType="1"/>
            </p:cNvSpPr>
            <p:nvPr/>
          </p:nvSpPr>
          <p:spPr bwMode="auto">
            <a:xfrm>
              <a:off x="0" y="1130300"/>
              <a:ext cx="9144000" cy="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34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228600"/>
              <a:ext cx="1981200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5600" y="6537326"/>
            <a:ext cx="2844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EB7D41-1B34-40F2-B097-CD29A21F5FC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63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309563"/>
            <a:ext cx="9753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19200" y="1447801"/>
            <a:ext cx="9753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600" y="6553200"/>
            <a:ext cx="121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bg1"/>
                </a:solidFill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26/03/2010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2400" y="6537326"/>
            <a:ext cx="3860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bg1">
                    <a:lumMod val="95000"/>
                  </a:schemeClr>
                </a:solidFill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Ashok Leyland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30" name="Group 7"/>
          <p:cNvGrpSpPr>
            <a:grpSpLocks/>
          </p:cNvGrpSpPr>
          <p:nvPr/>
        </p:nvGrpSpPr>
        <p:grpSpPr bwMode="auto">
          <a:xfrm>
            <a:off x="0" y="228600"/>
            <a:ext cx="12192000" cy="901700"/>
            <a:chOff x="0" y="228600"/>
            <a:chExt cx="9144000" cy="901700"/>
          </a:xfrm>
        </p:grpSpPr>
        <p:sp>
          <p:nvSpPr>
            <p:cNvPr id="1033" name="Line 11"/>
            <p:cNvSpPr>
              <a:spLocks noChangeShapeType="1"/>
            </p:cNvSpPr>
            <p:nvPr/>
          </p:nvSpPr>
          <p:spPr bwMode="auto">
            <a:xfrm>
              <a:off x="0" y="1130300"/>
              <a:ext cx="9144000" cy="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34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228600"/>
              <a:ext cx="1981200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5600" y="6537326"/>
            <a:ext cx="2844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EB7D41-1B34-40F2-B097-CD29A21F5FC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55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362200" y="2895600"/>
            <a:ext cx="7772400" cy="1806714"/>
          </a:xfrm>
        </p:spPr>
        <p:txBody>
          <a:bodyPr/>
          <a:lstStyle/>
          <a:p>
            <a:r>
              <a:rPr lang="en-US" dirty="0"/>
              <a:t>Business Review </a:t>
            </a:r>
            <a:br>
              <a:rPr lang="en-US" dirty="0"/>
            </a:br>
            <a:r>
              <a:rPr lang="en-US" dirty="0"/>
              <a:t>AO – </a:t>
            </a:r>
            <a:r>
              <a:rPr lang="en-US" dirty="0" smtClean="0"/>
              <a:t>CHENNAI</a:t>
            </a:r>
            <a:br>
              <a:rPr lang="en-US" dirty="0" smtClean="0"/>
            </a:br>
            <a:r>
              <a:rPr lang="en-US" dirty="0" smtClean="0"/>
              <a:t>Dec’ 22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7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 txBox="1">
            <a:spLocks noChangeArrowheads="1"/>
          </p:cNvSpPr>
          <p:nvPr/>
        </p:nvSpPr>
        <p:spPr bwMode="auto">
          <a:xfrm>
            <a:off x="228600" y="152400"/>
            <a:ext cx="6324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Month Sales – </a:t>
            </a:r>
            <a:r>
              <a:rPr lang="en-US" sz="28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Offtake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F65C16B-5BD8-4C6C-86AA-C324111EB9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050493"/>
              </p:ext>
            </p:extLst>
          </p:nvPr>
        </p:nvGraphicFramePr>
        <p:xfrm>
          <a:off x="258763" y="1295400"/>
          <a:ext cx="11704637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9" name="Worksheet" r:id="rId3" imgW="11687297" imgH="5486400" progId="Excel.Sheet.12">
                  <p:embed/>
                </p:oleObj>
              </mc:Choice>
              <mc:Fallback>
                <p:oleObj name="Worksheet" r:id="rId3" imgW="11687297" imgH="5486400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F65C16B-5BD8-4C6C-86AA-C324111EB9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763" y="1295400"/>
                        <a:ext cx="11704637" cy="541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2940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 txBox="1">
            <a:spLocks noChangeArrowheads="1"/>
          </p:cNvSpPr>
          <p:nvPr/>
        </p:nvSpPr>
        <p:spPr bwMode="auto">
          <a:xfrm>
            <a:off x="228600" y="152400"/>
            <a:ext cx="6324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Sales – Retail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F65C16B-5BD8-4C6C-86AA-C324111EB9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139438"/>
              </p:ext>
            </p:extLst>
          </p:nvPr>
        </p:nvGraphicFramePr>
        <p:xfrm>
          <a:off x="258762" y="1295401"/>
          <a:ext cx="11704638" cy="5410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25" name="Worksheet" r:id="rId3" imgW="11687297" imgH="5486400" progId="Excel.Sheet.12">
                  <p:embed/>
                </p:oleObj>
              </mc:Choice>
              <mc:Fallback>
                <p:oleObj name="Worksheet" r:id="rId3" imgW="11687297" imgH="5486400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F65C16B-5BD8-4C6C-86AA-C324111EB9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762" y="1295401"/>
                        <a:ext cx="11704638" cy="54101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5884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09600" y="188640"/>
            <a:ext cx="754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ICV  Goods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647544"/>
              </p:ext>
            </p:extLst>
          </p:nvPr>
        </p:nvGraphicFramePr>
        <p:xfrm>
          <a:off x="381000" y="1447800"/>
          <a:ext cx="1150620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5" name="Worksheet" r:id="rId3" imgW="6839065" imgH="3028831" progId="Excel.Sheet.12">
                  <p:embed/>
                </p:oleObj>
              </mc:Choice>
              <mc:Fallback>
                <p:oleObj name="Worksheet" r:id="rId3" imgW="6839065" imgH="302883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447800"/>
                        <a:ext cx="11506200" cy="518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3578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340568" y="188640"/>
            <a:ext cx="754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ICV Goods- 10T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796666"/>
              </p:ext>
            </p:extLst>
          </p:nvPr>
        </p:nvGraphicFramePr>
        <p:xfrm>
          <a:off x="340568" y="1371600"/>
          <a:ext cx="11546632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7" name="Worksheet" r:id="rId3" imgW="6839065" imgH="3028831" progId="Excel.Sheet.12">
                  <p:embed/>
                </p:oleObj>
              </mc:Choice>
              <mc:Fallback>
                <p:oleObj name="Worksheet" r:id="rId3" imgW="6839065" imgH="3028831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0568" y="1371600"/>
                        <a:ext cx="11546632" cy="525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9874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340568" y="152400"/>
            <a:ext cx="754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ICV Goods- 12T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711336"/>
              </p:ext>
            </p:extLst>
          </p:nvPr>
        </p:nvGraphicFramePr>
        <p:xfrm>
          <a:off x="340568" y="1371600"/>
          <a:ext cx="11622832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52" name="Worksheet" r:id="rId3" imgW="6839065" imgH="3028831" progId="Excel.Sheet.12">
                  <p:embed/>
                </p:oleObj>
              </mc:Choice>
              <mc:Fallback>
                <p:oleObj name="Worksheet" r:id="rId3" imgW="6839065" imgH="3028831" progId="Excel.Shee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0568" y="1371600"/>
                        <a:ext cx="11622832" cy="525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9920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340568" y="188640"/>
            <a:ext cx="754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ICV Goods- 15T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279885"/>
              </p:ext>
            </p:extLst>
          </p:nvPr>
        </p:nvGraphicFramePr>
        <p:xfrm>
          <a:off x="457201" y="1447800"/>
          <a:ext cx="113538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77" name="Worksheet" r:id="rId3" imgW="6839065" imgH="3028831" progId="Excel.Sheet.12">
                  <p:embed/>
                </p:oleObj>
              </mc:Choice>
              <mc:Fallback>
                <p:oleObj name="Worksheet" r:id="rId3" imgW="6839065" imgH="302883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1" y="1447800"/>
                        <a:ext cx="11353800" cy="510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8131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 Analysis – ICV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654007"/>
              </p:ext>
            </p:extLst>
          </p:nvPr>
        </p:nvGraphicFramePr>
        <p:xfrm>
          <a:off x="838197" y="1371609"/>
          <a:ext cx="10668007" cy="5163305"/>
        </p:xfrm>
        <a:graphic>
          <a:graphicData uri="http://schemas.openxmlformats.org/drawingml/2006/table">
            <a:tbl>
              <a:tblPr/>
              <a:tblGrid>
                <a:gridCol w="620121">
                  <a:extLst>
                    <a:ext uri="{9D8B030D-6E8A-4147-A177-3AD203B41FA5}">
                      <a16:colId xmlns:a16="http://schemas.microsoft.com/office/drawing/2014/main" val="388483610"/>
                    </a:ext>
                  </a:extLst>
                </a:gridCol>
                <a:gridCol w="1395268">
                  <a:extLst>
                    <a:ext uri="{9D8B030D-6E8A-4147-A177-3AD203B41FA5}">
                      <a16:colId xmlns:a16="http://schemas.microsoft.com/office/drawing/2014/main" val="4703365"/>
                    </a:ext>
                  </a:extLst>
                </a:gridCol>
                <a:gridCol w="620121">
                  <a:extLst>
                    <a:ext uri="{9D8B030D-6E8A-4147-A177-3AD203B41FA5}">
                      <a16:colId xmlns:a16="http://schemas.microsoft.com/office/drawing/2014/main" val="2614727730"/>
                    </a:ext>
                  </a:extLst>
                </a:gridCol>
                <a:gridCol w="620121">
                  <a:extLst>
                    <a:ext uri="{9D8B030D-6E8A-4147-A177-3AD203B41FA5}">
                      <a16:colId xmlns:a16="http://schemas.microsoft.com/office/drawing/2014/main" val="215226076"/>
                    </a:ext>
                  </a:extLst>
                </a:gridCol>
                <a:gridCol w="620121">
                  <a:extLst>
                    <a:ext uri="{9D8B030D-6E8A-4147-A177-3AD203B41FA5}">
                      <a16:colId xmlns:a16="http://schemas.microsoft.com/office/drawing/2014/main" val="1212884072"/>
                    </a:ext>
                  </a:extLst>
                </a:gridCol>
                <a:gridCol w="939869">
                  <a:extLst>
                    <a:ext uri="{9D8B030D-6E8A-4147-A177-3AD203B41FA5}">
                      <a16:colId xmlns:a16="http://schemas.microsoft.com/office/drawing/2014/main" val="2931460383"/>
                    </a:ext>
                  </a:extLst>
                </a:gridCol>
                <a:gridCol w="620121">
                  <a:extLst>
                    <a:ext uri="{9D8B030D-6E8A-4147-A177-3AD203B41FA5}">
                      <a16:colId xmlns:a16="http://schemas.microsoft.com/office/drawing/2014/main" val="2816373377"/>
                    </a:ext>
                  </a:extLst>
                </a:gridCol>
                <a:gridCol w="697634">
                  <a:extLst>
                    <a:ext uri="{9D8B030D-6E8A-4147-A177-3AD203B41FA5}">
                      <a16:colId xmlns:a16="http://schemas.microsoft.com/office/drawing/2014/main" val="266683555"/>
                    </a:ext>
                  </a:extLst>
                </a:gridCol>
                <a:gridCol w="620121">
                  <a:extLst>
                    <a:ext uri="{9D8B030D-6E8A-4147-A177-3AD203B41FA5}">
                      <a16:colId xmlns:a16="http://schemas.microsoft.com/office/drawing/2014/main" val="4269347838"/>
                    </a:ext>
                  </a:extLst>
                </a:gridCol>
                <a:gridCol w="620121">
                  <a:extLst>
                    <a:ext uri="{9D8B030D-6E8A-4147-A177-3AD203B41FA5}">
                      <a16:colId xmlns:a16="http://schemas.microsoft.com/office/drawing/2014/main" val="2759681556"/>
                    </a:ext>
                  </a:extLst>
                </a:gridCol>
                <a:gridCol w="697634">
                  <a:extLst>
                    <a:ext uri="{9D8B030D-6E8A-4147-A177-3AD203B41FA5}">
                      <a16:colId xmlns:a16="http://schemas.microsoft.com/office/drawing/2014/main" val="3175879761"/>
                    </a:ext>
                  </a:extLst>
                </a:gridCol>
                <a:gridCol w="620121">
                  <a:extLst>
                    <a:ext uri="{9D8B030D-6E8A-4147-A177-3AD203B41FA5}">
                      <a16:colId xmlns:a16="http://schemas.microsoft.com/office/drawing/2014/main" val="2855901834"/>
                    </a:ext>
                  </a:extLst>
                </a:gridCol>
                <a:gridCol w="736392">
                  <a:extLst>
                    <a:ext uri="{9D8B030D-6E8A-4147-A177-3AD203B41FA5}">
                      <a16:colId xmlns:a16="http://schemas.microsoft.com/office/drawing/2014/main" val="1158325290"/>
                    </a:ext>
                  </a:extLst>
                </a:gridCol>
                <a:gridCol w="620121">
                  <a:extLst>
                    <a:ext uri="{9D8B030D-6E8A-4147-A177-3AD203B41FA5}">
                      <a16:colId xmlns:a16="http://schemas.microsoft.com/office/drawing/2014/main" val="2040382729"/>
                    </a:ext>
                  </a:extLst>
                </a:gridCol>
                <a:gridCol w="620121">
                  <a:extLst>
                    <a:ext uri="{9D8B030D-6E8A-4147-A177-3AD203B41FA5}">
                      <a16:colId xmlns:a16="http://schemas.microsoft.com/office/drawing/2014/main" val="3910198161"/>
                    </a:ext>
                  </a:extLst>
                </a:gridCol>
              </a:tblGrid>
              <a:tr h="173148">
                <a:tc gridSpan="15"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Dec' 22</a:t>
                      </a:r>
                    </a:p>
                  </a:txBody>
                  <a:tcPr marL="7309" marR="7309" marT="7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92098"/>
                  </a:ext>
                </a:extLst>
              </a:tr>
              <a:tr h="173148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SL NO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BRANCH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BUCKET STATUS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TIV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CUM MS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MC outlet wise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51095"/>
                  </a:ext>
                </a:extLst>
              </a:tr>
              <a:tr h="17314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Lost but not found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Lost and Found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Delayed Known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Fought and Lost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B5 [AL]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24856"/>
                  </a:ext>
                </a:extLst>
              </a:tr>
              <a:tr h="31001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 LOYAL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Service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PRODUCT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PRICE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Finance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B4 TOTAL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798534"/>
                  </a:ext>
                </a:extLst>
              </a:tr>
              <a:tr h="173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TVS PME 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115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45%</a:t>
                      </a:r>
                    </a:p>
                  </a:txBody>
                  <a:tcPr marL="7309" marR="7309" marT="73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845230"/>
                  </a:ext>
                </a:extLst>
              </a:tr>
              <a:tr h="173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TVS MADHAVARAM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27%</a:t>
                      </a:r>
                    </a:p>
                  </a:txBody>
                  <a:tcPr marL="7309" marR="7309" marT="73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033407"/>
                  </a:ext>
                </a:extLst>
              </a:tr>
              <a:tr h="173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TVS PADAPPAI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19%</a:t>
                      </a:r>
                    </a:p>
                  </a:txBody>
                  <a:tcPr marL="7309" marR="7309" marT="73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11896"/>
                  </a:ext>
                </a:extLst>
              </a:tr>
              <a:tr h="173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TVS VELLORE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71%</a:t>
                      </a:r>
                    </a:p>
                  </a:txBody>
                  <a:tcPr marL="7309" marR="7309" marT="73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69048"/>
                  </a:ext>
                </a:extLst>
              </a:tr>
              <a:tr h="173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TVS VILLUPURAM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49%</a:t>
                      </a:r>
                    </a:p>
                  </a:txBody>
                  <a:tcPr marL="7309" marR="7309" marT="73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945360"/>
                  </a:ext>
                </a:extLst>
              </a:tr>
              <a:tr h="173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TVS PONDY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92%</a:t>
                      </a:r>
                    </a:p>
                  </a:txBody>
                  <a:tcPr marL="7309" marR="7309" marT="73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349967"/>
                  </a:ext>
                </a:extLst>
              </a:tr>
              <a:tr h="173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TVS TV MALAI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75%</a:t>
                      </a:r>
                    </a:p>
                  </a:txBody>
                  <a:tcPr marL="7309" marR="7309" marT="73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439482"/>
                  </a:ext>
                </a:extLst>
              </a:tr>
              <a:tr h="17314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162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44%</a:t>
                      </a:r>
                    </a:p>
                  </a:txBody>
                  <a:tcPr marL="7309" marR="7309" marT="73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452059"/>
                  </a:ext>
                </a:extLst>
              </a:tr>
              <a:tr h="17314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PERCENTAGE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309" marR="7309" marT="73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559261"/>
                  </a:ext>
                </a:extLst>
              </a:tr>
              <a:tr h="164902"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260066"/>
                  </a:ext>
                </a:extLst>
              </a:tr>
              <a:tr h="164902"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087684"/>
                  </a:ext>
                </a:extLst>
              </a:tr>
              <a:tr h="173148">
                <a:tc gridSpan="15"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Cum Dec' 22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92333"/>
                  </a:ext>
                </a:extLst>
              </a:tr>
              <a:tr h="173148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SL NO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BRANCH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BUCKET STATUS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TIV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CUM MS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MC outlet wise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500472"/>
                  </a:ext>
                </a:extLst>
              </a:tr>
              <a:tr h="17314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Lost but not found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Lost and Found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Delayed Known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Fought and Lost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B5 [AL]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496573"/>
                  </a:ext>
                </a:extLst>
              </a:tr>
              <a:tr h="31001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 LOYAL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Service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PRODUCT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PRICE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Finance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B4 TOTAL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834456"/>
                  </a:ext>
                </a:extLst>
              </a:tr>
              <a:tr h="173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TVS PME 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113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47%</a:t>
                      </a:r>
                    </a:p>
                  </a:txBody>
                  <a:tcPr marL="7309" marR="7309" marT="73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426191"/>
                  </a:ext>
                </a:extLst>
              </a:tr>
              <a:tr h="173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TVS MADHAVARAM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382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63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107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657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32%</a:t>
                      </a:r>
                    </a:p>
                  </a:txBody>
                  <a:tcPr marL="7309" marR="7309" marT="73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399613"/>
                  </a:ext>
                </a:extLst>
              </a:tr>
              <a:tr h="173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TVS PADAPPAI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118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475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27%</a:t>
                      </a:r>
                    </a:p>
                  </a:txBody>
                  <a:tcPr marL="7309" marR="7309" marT="73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772417"/>
                  </a:ext>
                </a:extLst>
              </a:tr>
              <a:tr h="173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TVS VELLORE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88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82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265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64%</a:t>
                      </a:r>
                    </a:p>
                  </a:txBody>
                  <a:tcPr marL="7309" marR="7309" marT="73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258130"/>
                  </a:ext>
                </a:extLst>
              </a:tr>
              <a:tr h="173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TVS VILLUPURAM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104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46%</a:t>
                      </a:r>
                    </a:p>
                  </a:txBody>
                  <a:tcPr marL="7309" marR="7309" marT="73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102407"/>
                  </a:ext>
                </a:extLst>
              </a:tr>
              <a:tr h="173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TVS PONDY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83%</a:t>
                      </a:r>
                    </a:p>
                  </a:txBody>
                  <a:tcPr marL="7309" marR="7309" marT="73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24553"/>
                  </a:ext>
                </a:extLst>
              </a:tr>
              <a:tr h="173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TVS TV MALAI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66%</a:t>
                      </a:r>
                    </a:p>
                  </a:txBody>
                  <a:tcPr marL="7309" marR="7309" marT="73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168483"/>
                  </a:ext>
                </a:extLst>
              </a:tr>
              <a:tr h="17314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1158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354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277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199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518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602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2632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43%</a:t>
                      </a:r>
                    </a:p>
                  </a:txBody>
                  <a:tcPr marL="7309" marR="7309" marT="73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70310"/>
                  </a:ext>
                </a:extLst>
              </a:tr>
              <a:tr h="17314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PERCENTAGE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309" marR="7309" marT="73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994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35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me5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5" id="{0FD1E945-0C04-4D29-98E2-341C4D14E449}" vid="{98A74680-365D-4711-A711-D2ADD621A20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Theme5</Template>
  <TotalTime>22494</TotalTime>
  <Words>413</Words>
  <Application>Microsoft Office PowerPoint</Application>
  <PresentationFormat>Widescreen</PresentationFormat>
  <Paragraphs>304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Calibri</vt:lpstr>
      <vt:lpstr>Times New Roman</vt:lpstr>
      <vt:lpstr>Theme5</vt:lpstr>
      <vt:lpstr>Custom Design</vt:lpstr>
      <vt:lpstr>1_Custom Design</vt:lpstr>
      <vt:lpstr>2_Custom Design</vt:lpstr>
      <vt:lpstr>think-cell Slide</vt:lpstr>
      <vt:lpstr>Image</vt:lpstr>
      <vt:lpstr>Microsoft Excel Worksheet</vt:lpstr>
      <vt:lpstr>Worksheet</vt:lpstr>
      <vt:lpstr>Business Review  AO – CHENNAI Dec’ 22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Bucket Analysis – ICV</vt:lpstr>
    </vt:vector>
  </TitlesOfParts>
  <Company>Ashokleyland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Mohan Raj (Manager Sales-AO Chennai)</cp:lastModifiedBy>
  <cp:revision>431</cp:revision>
  <dcterms:created xsi:type="dcterms:W3CDTF">2018-06-07T10:25:13Z</dcterms:created>
  <dcterms:modified xsi:type="dcterms:W3CDTF">2023-01-07T06:59:00Z</dcterms:modified>
</cp:coreProperties>
</file>