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543" r:id="rId4"/>
    <p:sldId id="544" r:id="rId5"/>
    <p:sldId id="551" r:id="rId6"/>
    <p:sldId id="538" r:id="rId7"/>
    <p:sldId id="539" r:id="rId8"/>
    <p:sldId id="540" r:id="rId9"/>
    <p:sldId id="541" r:id="rId10"/>
    <p:sldId id="542" r:id="rId11"/>
    <p:sldId id="545" r:id="rId12"/>
    <p:sldId id="546" r:id="rId13"/>
    <p:sldId id="547" r:id="rId14"/>
    <p:sldId id="548" r:id="rId15"/>
    <p:sldId id="549" r:id="rId16"/>
    <p:sldId id="550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660"/>
  </p:normalViewPr>
  <p:slideViewPr>
    <p:cSldViewPr>
      <p:cViewPr varScale="1">
        <p:scale>
          <a:sx n="69" d="100"/>
          <a:sy n="69" d="100"/>
        </p:scale>
        <p:origin x="7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" name="Image" r:id="rId3" imgW="12990476" imgH="9739683" progId="">
                  <p:embed/>
                </p:oleObj>
              </mc:Choice>
              <mc:Fallback>
                <p:oleObj name="Image" r:id="rId3" imgW="12990476" imgH="9739683" progId="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0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461E-5807-447B-B34C-202A61E0D7E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79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2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mlDrawing" Target="../drawings/vmlDrawing1.vml"/><Relationship Id="rId7" Type="http://schemas.openxmlformats.org/officeDocument/2006/relationships/oleObject" Target="../embeddings/oleObject2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273460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9753600" y="5030788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1" name="Image" r:id="rId7" imgW="12990476" imgH="9739683" progId="">
                  <p:embed/>
                </p:oleObj>
              </mc:Choice>
              <mc:Fallback>
                <p:oleObj name="Image" r:id="rId7" imgW="12990476" imgH="9739683" progId="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5030788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782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371600"/>
            <a:ext cx="904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03200" y="6416676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741851-F51D-4D64-8E52-9B894B46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273761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7DEB7D41-1B34-40F2-B097-CD29A21F5FC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2895600"/>
            <a:ext cx="7772400" cy="1806714"/>
          </a:xfrm>
        </p:spPr>
        <p:txBody>
          <a:bodyPr/>
          <a:lstStyle/>
          <a:p>
            <a:r>
              <a:rPr lang="en-US" dirty="0"/>
              <a:t>Business Review </a:t>
            </a:r>
            <a:br>
              <a:rPr lang="en-US" dirty="0"/>
            </a:br>
            <a:r>
              <a:rPr lang="en-US" dirty="0"/>
              <a:t>AO – </a:t>
            </a:r>
            <a:r>
              <a:rPr lang="en-US" dirty="0" smtClean="0"/>
              <a:t>CHENNAI</a:t>
            </a:r>
            <a:br>
              <a:rPr lang="en-US" dirty="0" smtClean="0"/>
            </a:br>
            <a:r>
              <a:rPr lang="en-US" dirty="0" smtClean="0"/>
              <a:t>Nov’ 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4F925D-8992-4FEA-80B1-86102B1DDA36}"/>
              </a:ext>
            </a:extLst>
          </p:cNvPr>
          <p:cNvSpPr txBox="1"/>
          <p:nvPr/>
        </p:nvSpPr>
        <p:spPr>
          <a:xfrm>
            <a:off x="3657600" y="34290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</a:p>
        </p:txBody>
      </p:sp>
    </p:spTree>
    <p:extLst>
      <p:ext uri="{BB962C8B-B14F-4D97-AF65-F5344CB8AC3E}">
        <p14:creationId xmlns:p14="http://schemas.microsoft.com/office/powerpoint/2010/main" val="2820768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MDV Passenger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1524000"/>
          <a:ext cx="1066641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2" name="Worksheet" r:id="rId3" imgW="6839065" imgH="2981473" progId="Excel.Sheet.12">
                  <p:embed/>
                </p:oleObj>
              </mc:Choice>
              <mc:Fallback>
                <p:oleObj name="Worksheet" r:id="rId3" imgW="6839065" imgH="298147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6413" cy="464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9447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Passenger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1524000"/>
          <a:ext cx="1066641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6" name="Worksheet" r:id="rId3" imgW="6839065" imgH="2981473" progId="Excel.Sheet.12">
                  <p:embed/>
                </p:oleObj>
              </mc:Choice>
              <mc:Fallback>
                <p:oleObj name="Worksheet" r:id="rId3" imgW="6839065" imgH="298147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6413" cy="464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9192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0840C-6B67-44EB-A0FD-3B8FA357C7FB}"/>
              </a:ext>
            </a:extLst>
          </p:cNvPr>
          <p:cNvSpPr txBox="1"/>
          <p:nvPr/>
        </p:nvSpPr>
        <p:spPr>
          <a:xfrm>
            <a:off x="3810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– Buses 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21-22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20797" y="2350511"/>
          <a:ext cx="9042407" cy="2766577"/>
        </p:xfrm>
        <a:graphic>
          <a:graphicData uri="http://schemas.openxmlformats.org/drawingml/2006/table">
            <a:tbl>
              <a:tblPr/>
              <a:tblGrid>
                <a:gridCol w="1030925">
                  <a:extLst>
                    <a:ext uri="{9D8B030D-6E8A-4147-A177-3AD203B41FA5}">
                      <a16:colId xmlns:a16="http://schemas.microsoft.com/office/drawing/2014/main" val="2410089251"/>
                    </a:ext>
                  </a:extLst>
                </a:gridCol>
                <a:gridCol w="386597">
                  <a:extLst>
                    <a:ext uri="{9D8B030D-6E8A-4147-A177-3AD203B41FA5}">
                      <a16:colId xmlns:a16="http://schemas.microsoft.com/office/drawing/2014/main" val="11429884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59592351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921976951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984414338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21883872"/>
                    </a:ext>
                  </a:extLst>
                </a:gridCol>
                <a:gridCol w="612607">
                  <a:extLst>
                    <a:ext uri="{9D8B030D-6E8A-4147-A177-3AD203B41FA5}">
                      <a16:colId xmlns:a16="http://schemas.microsoft.com/office/drawing/2014/main" val="152280268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42430380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714040342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80860684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718322583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560642463"/>
                    </a:ext>
                  </a:extLst>
                </a:gridCol>
                <a:gridCol w="600712">
                  <a:extLst>
                    <a:ext uri="{9D8B030D-6E8A-4147-A177-3AD203B41FA5}">
                      <a16:colId xmlns:a16="http://schemas.microsoft.com/office/drawing/2014/main" val="469914158"/>
                    </a:ext>
                  </a:extLst>
                </a:gridCol>
                <a:gridCol w="344963">
                  <a:extLst>
                    <a:ext uri="{9D8B030D-6E8A-4147-A177-3AD203B41FA5}">
                      <a16:colId xmlns:a16="http://schemas.microsoft.com/office/drawing/2014/main" val="3891737936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341788290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37498538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164286911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084231707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340991272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2984231414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026336665"/>
                    </a:ext>
                  </a:extLst>
                </a:gridCol>
                <a:gridCol w="356859">
                  <a:extLst>
                    <a:ext uri="{9D8B030D-6E8A-4147-A177-3AD203B41FA5}">
                      <a16:colId xmlns:a16="http://schemas.microsoft.com/office/drawing/2014/main" val="1944027482"/>
                    </a:ext>
                  </a:extLst>
                </a:gridCol>
              </a:tblGrid>
              <a:tr h="517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Poonamalle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Madhavaram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Padappai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Vellore 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Villupuram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Pondicherry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Chennai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58151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 Bus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96826"/>
                  </a:ext>
                </a:extLst>
              </a:tr>
              <a:tr h="23418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3015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27152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ICV Bus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21808"/>
                  </a:ext>
                </a:extLst>
              </a:tr>
              <a:tr h="2496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57817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683977"/>
                  </a:ext>
                </a:extLst>
              </a:tr>
              <a:tr h="2496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Total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0787"/>
                  </a:ext>
                </a:extLst>
              </a:tr>
              <a:tr h="2496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09640"/>
                  </a:ext>
                </a:extLst>
              </a:tr>
              <a:tr h="2555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2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3986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0840C-6B67-44EB-A0FD-3B8FA357C7FB}"/>
              </a:ext>
            </a:extLst>
          </p:cNvPr>
          <p:cNvSpPr txBox="1"/>
          <p:nvPr/>
        </p:nvSpPr>
        <p:spPr>
          <a:xfrm>
            <a:off x="3810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– Buses YTD 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43000" y="2057400"/>
          <a:ext cx="9525008" cy="3124198"/>
        </p:xfrm>
        <a:graphic>
          <a:graphicData uri="http://schemas.openxmlformats.org/drawingml/2006/table">
            <a:tbl>
              <a:tblPr/>
              <a:tblGrid>
                <a:gridCol w="1085945">
                  <a:extLst>
                    <a:ext uri="{9D8B030D-6E8A-4147-A177-3AD203B41FA5}">
                      <a16:colId xmlns:a16="http://schemas.microsoft.com/office/drawing/2014/main" val="2146585898"/>
                    </a:ext>
                  </a:extLst>
                </a:gridCol>
                <a:gridCol w="407230">
                  <a:extLst>
                    <a:ext uri="{9D8B030D-6E8A-4147-A177-3AD203B41FA5}">
                      <a16:colId xmlns:a16="http://schemas.microsoft.com/office/drawing/2014/main" val="172369818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3243273543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847595116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271912868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2957954889"/>
                    </a:ext>
                  </a:extLst>
                </a:gridCol>
                <a:gridCol w="645302">
                  <a:extLst>
                    <a:ext uri="{9D8B030D-6E8A-4147-A177-3AD203B41FA5}">
                      <a16:colId xmlns:a16="http://schemas.microsoft.com/office/drawing/2014/main" val="604781782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757291520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2827767563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3301948487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053792969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230745079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1970677420"/>
                    </a:ext>
                  </a:extLst>
                </a:gridCol>
                <a:gridCol w="363374">
                  <a:extLst>
                    <a:ext uri="{9D8B030D-6E8A-4147-A177-3AD203B41FA5}">
                      <a16:colId xmlns:a16="http://schemas.microsoft.com/office/drawing/2014/main" val="3253995364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192530574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2007921246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105365681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1466159333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558653107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2247757013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3040962346"/>
                    </a:ext>
                  </a:extLst>
                </a:gridCol>
                <a:gridCol w="375905">
                  <a:extLst>
                    <a:ext uri="{9D8B030D-6E8A-4147-A177-3AD203B41FA5}">
                      <a16:colId xmlns:a16="http://schemas.microsoft.com/office/drawing/2014/main" val="2532668855"/>
                    </a:ext>
                  </a:extLst>
                </a:gridCol>
              </a:tblGrid>
              <a:tr h="5839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Poonamalle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Madhavaram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Padappai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Vellore 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Villupuram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Pondicherry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Chennai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58040"/>
                  </a:ext>
                </a:extLst>
              </a:tr>
              <a:tr h="2819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72293"/>
                  </a:ext>
                </a:extLst>
              </a:tr>
              <a:tr h="26486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40477"/>
                  </a:ext>
                </a:extLst>
              </a:tr>
              <a:tr h="2886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0166"/>
                  </a:ext>
                </a:extLst>
              </a:tr>
              <a:tr h="2819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ICV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33341"/>
                  </a:ext>
                </a:extLst>
              </a:tr>
              <a:tr h="281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89534"/>
                  </a:ext>
                </a:extLst>
              </a:tr>
              <a:tr h="2886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88.5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46624"/>
                  </a:ext>
                </a:extLst>
              </a:tr>
              <a:tr h="2819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Total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11151"/>
                  </a:ext>
                </a:extLst>
              </a:tr>
              <a:tr h="281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13082"/>
                  </a:ext>
                </a:extLst>
              </a:tr>
              <a:tr h="2886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44" marR="5944" marT="59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5944" marR="5944" marT="5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7354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EF09E5-820A-46C7-B6D5-916AB3F5B342}"/>
              </a:ext>
            </a:extLst>
          </p:cNvPr>
          <p:cNvSpPr txBox="1"/>
          <p:nvPr/>
        </p:nvSpPr>
        <p:spPr>
          <a:xfrm>
            <a:off x="685800" y="3048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Analysis - Buses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50966" y="1295400"/>
          <a:ext cx="10591799" cy="2743198"/>
        </p:xfrm>
        <a:graphic>
          <a:graphicData uri="http://schemas.openxmlformats.org/drawingml/2006/table">
            <a:tbl>
              <a:tblPr/>
              <a:tblGrid>
                <a:gridCol w="501016">
                  <a:extLst>
                    <a:ext uri="{9D8B030D-6E8A-4147-A177-3AD203B41FA5}">
                      <a16:colId xmlns:a16="http://schemas.microsoft.com/office/drawing/2014/main" val="1570411112"/>
                    </a:ext>
                  </a:extLst>
                </a:gridCol>
                <a:gridCol w="1033346">
                  <a:extLst>
                    <a:ext uri="{9D8B030D-6E8A-4147-A177-3AD203B41FA5}">
                      <a16:colId xmlns:a16="http://schemas.microsoft.com/office/drawing/2014/main" val="3536482162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828389525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2928035460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1415220064"/>
                    </a:ext>
                  </a:extLst>
                </a:gridCol>
                <a:gridCol w="688898">
                  <a:extLst>
                    <a:ext uri="{9D8B030D-6E8A-4147-A177-3AD203B41FA5}">
                      <a16:colId xmlns:a16="http://schemas.microsoft.com/office/drawing/2014/main" val="122999031"/>
                    </a:ext>
                  </a:extLst>
                </a:gridCol>
                <a:gridCol w="1049003">
                  <a:extLst>
                    <a:ext uri="{9D8B030D-6E8A-4147-A177-3AD203B41FA5}">
                      <a16:colId xmlns:a16="http://schemas.microsoft.com/office/drawing/2014/main" val="2927942599"/>
                    </a:ext>
                  </a:extLst>
                </a:gridCol>
                <a:gridCol w="649755">
                  <a:extLst>
                    <a:ext uri="{9D8B030D-6E8A-4147-A177-3AD203B41FA5}">
                      <a16:colId xmlns:a16="http://schemas.microsoft.com/office/drawing/2014/main" val="2033364842"/>
                    </a:ext>
                  </a:extLst>
                </a:gridCol>
                <a:gridCol w="485359">
                  <a:extLst>
                    <a:ext uri="{9D8B030D-6E8A-4147-A177-3AD203B41FA5}">
                      <a16:colId xmlns:a16="http://schemas.microsoft.com/office/drawing/2014/main" val="358904718"/>
                    </a:ext>
                  </a:extLst>
                </a:gridCol>
                <a:gridCol w="587129">
                  <a:extLst>
                    <a:ext uri="{9D8B030D-6E8A-4147-A177-3AD203B41FA5}">
                      <a16:colId xmlns:a16="http://schemas.microsoft.com/office/drawing/2014/main" val="558287257"/>
                    </a:ext>
                  </a:extLst>
                </a:gridCol>
                <a:gridCol w="1041176">
                  <a:extLst>
                    <a:ext uri="{9D8B030D-6E8A-4147-A177-3AD203B41FA5}">
                      <a16:colId xmlns:a16="http://schemas.microsoft.com/office/drawing/2014/main" val="3502278272"/>
                    </a:ext>
                  </a:extLst>
                </a:gridCol>
                <a:gridCol w="681069">
                  <a:extLst>
                    <a:ext uri="{9D8B030D-6E8A-4147-A177-3AD203B41FA5}">
                      <a16:colId xmlns:a16="http://schemas.microsoft.com/office/drawing/2014/main" val="676480577"/>
                    </a:ext>
                  </a:extLst>
                </a:gridCol>
                <a:gridCol w="704555">
                  <a:extLst>
                    <a:ext uri="{9D8B030D-6E8A-4147-A177-3AD203B41FA5}">
                      <a16:colId xmlns:a16="http://schemas.microsoft.com/office/drawing/2014/main" val="1606479526"/>
                    </a:ext>
                  </a:extLst>
                </a:gridCol>
                <a:gridCol w="594957">
                  <a:extLst>
                    <a:ext uri="{9D8B030D-6E8A-4147-A177-3AD203B41FA5}">
                      <a16:colId xmlns:a16="http://schemas.microsoft.com/office/drawing/2014/main" val="3064542334"/>
                    </a:ext>
                  </a:extLst>
                </a:gridCol>
                <a:gridCol w="571472">
                  <a:extLst>
                    <a:ext uri="{9D8B030D-6E8A-4147-A177-3AD203B41FA5}">
                      <a16:colId xmlns:a16="http://schemas.microsoft.com/office/drawing/2014/main" val="3817601981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3308373312"/>
                    </a:ext>
                  </a:extLst>
                </a:gridCol>
              </a:tblGrid>
              <a:tr h="233398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 22  MDV &amp; ICV Buses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53476"/>
                  </a:ext>
                </a:extLst>
              </a:tr>
              <a:tr h="16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Coverage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956094"/>
                  </a:ext>
                </a:extLst>
              </a:tr>
              <a:tr h="16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6675" marR="6675" marT="6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48756"/>
                  </a:ext>
                </a:extLst>
              </a:tr>
              <a:tr h="33039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PREFERENCE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EMOTIONAL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1921"/>
                  </a:ext>
                </a:extLst>
              </a:tr>
              <a:tr h="168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09029"/>
                  </a:ext>
                </a:extLst>
              </a:tr>
              <a:tr h="3303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675935"/>
                  </a:ext>
                </a:extLst>
              </a:tr>
              <a:tr h="168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29127"/>
                  </a:ext>
                </a:extLst>
              </a:tr>
              <a:tr h="168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39675"/>
                  </a:ext>
                </a:extLst>
              </a:tr>
              <a:tr h="168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75425"/>
                  </a:ext>
                </a:extLst>
              </a:tr>
              <a:tr h="3303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06712"/>
                  </a:ext>
                </a:extLst>
              </a:tr>
              <a:tr h="168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6385"/>
                  </a:ext>
                </a:extLst>
              </a:tr>
              <a:tr h="1687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35935"/>
                  </a:ext>
                </a:extLst>
              </a:tr>
              <a:tr h="1687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99195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55320" y="4227180"/>
          <a:ext cx="10591796" cy="2630820"/>
        </p:xfrm>
        <a:graphic>
          <a:graphicData uri="http://schemas.openxmlformats.org/drawingml/2006/table">
            <a:tbl>
              <a:tblPr/>
              <a:tblGrid>
                <a:gridCol w="501016">
                  <a:extLst>
                    <a:ext uri="{9D8B030D-6E8A-4147-A177-3AD203B41FA5}">
                      <a16:colId xmlns:a16="http://schemas.microsoft.com/office/drawing/2014/main" val="2482624381"/>
                    </a:ext>
                  </a:extLst>
                </a:gridCol>
                <a:gridCol w="1033346">
                  <a:extLst>
                    <a:ext uri="{9D8B030D-6E8A-4147-A177-3AD203B41FA5}">
                      <a16:colId xmlns:a16="http://schemas.microsoft.com/office/drawing/2014/main" val="1562813060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585500232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2004867991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141765105"/>
                    </a:ext>
                  </a:extLst>
                </a:gridCol>
                <a:gridCol w="688898">
                  <a:extLst>
                    <a:ext uri="{9D8B030D-6E8A-4147-A177-3AD203B41FA5}">
                      <a16:colId xmlns:a16="http://schemas.microsoft.com/office/drawing/2014/main" val="646962660"/>
                    </a:ext>
                  </a:extLst>
                </a:gridCol>
                <a:gridCol w="1049002">
                  <a:extLst>
                    <a:ext uri="{9D8B030D-6E8A-4147-A177-3AD203B41FA5}">
                      <a16:colId xmlns:a16="http://schemas.microsoft.com/office/drawing/2014/main" val="2242074986"/>
                    </a:ext>
                  </a:extLst>
                </a:gridCol>
                <a:gridCol w="649755">
                  <a:extLst>
                    <a:ext uri="{9D8B030D-6E8A-4147-A177-3AD203B41FA5}">
                      <a16:colId xmlns:a16="http://schemas.microsoft.com/office/drawing/2014/main" val="2782293440"/>
                    </a:ext>
                  </a:extLst>
                </a:gridCol>
                <a:gridCol w="485359">
                  <a:extLst>
                    <a:ext uri="{9D8B030D-6E8A-4147-A177-3AD203B41FA5}">
                      <a16:colId xmlns:a16="http://schemas.microsoft.com/office/drawing/2014/main" val="1147322930"/>
                    </a:ext>
                  </a:extLst>
                </a:gridCol>
                <a:gridCol w="587129">
                  <a:extLst>
                    <a:ext uri="{9D8B030D-6E8A-4147-A177-3AD203B41FA5}">
                      <a16:colId xmlns:a16="http://schemas.microsoft.com/office/drawing/2014/main" val="2553460409"/>
                    </a:ext>
                  </a:extLst>
                </a:gridCol>
                <a:gridCol w="1041175">
                  <a:extLst>
                    <a:ext uri="{9D8B030D-6E8A-4147-A177-3AD203B41FA5}">
                      <a16:colId xmlns:a16="http://schemas.microsoft.com/office/drawing/2014/main" val="1090574189"/>
                    </a:ext>
                  </a:extLst>
                </a:gridCol>
                <a:gridCol w="681069">
                  <a:extLst>
                    <a:ext uri="{9D8B030D-6E8A-4147-A177-3AD203B41FA5}">
                      <a16:colId xmlns:a16="http://schemas.microsoft.com/office/drawing/2014/main" val="3251323075"/>
                    </a:ext>
                  </a:extLst>
                </a:gridCol>
                <a:gridCol w="704554">
                  <a:extLst>
                    <a:ext uri="{9D8B030D-6E8A-4147-A177-3AD203B41FA5}">
                      <a16:colId xmlns:a16="http://schemas.microsoft.com/office/drawing/2014/main" val="3937792883"/>
                    </a:ext>
                  </a:extLst>
                </a:gridCol>
                <a:gridCol w="594957">
                  <a:extLst>
                    <a:ext uri="{9D8B030D-6E8A-4147-A177-3AD203B41FA5}">
                      <a16:colId xmlns:a16="http://schemas.microsoft.com/office/drawing/2014/main" val="1841686751"/>
                    </a:ext>
                  </a:extLst>
                </a:gridCol>
                <a:gridCol w="571472">
                  <a:extLst>
                    <a:ext uri="{9D8B030D-6E8A-4147-A177-3AD203B41FA5}">
                      <a16:colId xmlns:a16="http://schemas.microsoft.com/office/drawing/2014/main" val="3007069192"/>
                    </a:ext>
                  </a:extLst>
                </a:gridCol>
                <a:gridCol w="501016">
                  <a:extLst>
                    <a:ext uri="{9D8B030D-6E8A-4147-A177-3AD203B41FA5}">
                      <a16:colId xmlns:a16="http://schemas.microsoft.com/office/drawing/2014/main" val="1891684197"/>
                    </a:ext>
                  </a:extLst>
                </a:gridCol>
              </a:tblGrid>
              <a:tr h="244656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Nov'22   MDV &amp; ICV Buses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13008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</a:t>
                      </a:r>
                    </a:p>
                  </a:txBody>
                  <a:tcPr marL="6675" marR="6675" marT="6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Coverage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279496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6675" marR="6675" marT="66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24736"/>
                  </a:ext>
                </a:extLst>
              </a:tr>
              <a:tr h="185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PREFERENCE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EMOTIONAL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20707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623057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477789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766124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13546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912447"/>
                  </a:ext>
                </a:extLst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33770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73696"/>
                  </a:ext>
                </a:extLst>
              </a:tr>
              <a:tr h="1856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75" marR="6675" marT="66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21475"/>
                  </a:ext>
                </a:extLst>
              </a:tr>
              <a:tr h="1856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5" marR="6675" marT="6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5" marR="6675" marT="66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64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80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F5CDE-9EC6-434A-B22F-E2C27804B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2071437"/>
            <a:ext cx="7772400" cy="1102519"/>
          </a:xfrm>
        </p:spPr>
        <p:txBody>
          <a:bodyPr/>
          <a:lstStyle/>
          <a:p>
            <a:r>
              <a:rPr lang="en-US" dirty="0"/>
              <a:t>Business review  </a:t>
            </a:r>
            <a:r>
              <a:rPr lang="en-US" dirty="0" smtClean="0"/>
              <a:t>Nov’22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C&amp;M - Chennai </a:t>
            </a:r>
          </a:p>
        </p:txBody>
      </p:sp>
      <p:pic>
        <p:nvPicPr>
          <p:cNvPr id="5" name="Picture 3" descr="C:\Users\roshansingh.sikarwar\Pictures\2012-05-12 talchar mines\talchar mines 158.JPG">
            <a:extLst>
              <a:ext uri="{FF2B5EF4-FFF2-40B4-BE49-F238E27FC236}">
                <a16:creationId xmlns:a16="http://schemas.microsoft.com/office/drawing/2014/main" id="{038F8694-375D-4D75-8C26-723114BF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429001"/>
            <a:ext cx="2860342" cy="21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BDC251C-081A-4BE8-B27B-91FCEB10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73957"/>
            <a:ext cx="3686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aishankar.alm\Pictures\20141217_135408.jpg">
            <a:extLst>
              <a:ext uri="{FF2B5EF4-FFF2-40B4-BE49-F238E27FC236}">
                <a16:creationId xmlns:a16="http://schemas.microsoft.com/office/drawing/2014/main" id="{F319F5EF-4144-45B2-B12C-EE051221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659" y="3429001"/>
            <a:ext cx="2860342" cy="21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65C968-7808-4785-B3C6-A95C1FC1339F}"/>
              </a:ext>
            </a:extLst>
          </p:cNvPr>
          <p:cNvSpPr txBox="1"/>
          <p:nvPr/>
        </p:nvSpPr>
        <p:spPr>
          <a:xfrm>
            <a:off x="228600" y="2387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Tipper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250746"/>
          <a:ext cx="11867605" cy="5398250"/>
        </p:xfrm>
        <a:graphic>
          <a:graphicData uri="http://schemas.openxmlformats.org/drawingml/2006/table">
            <a:tbl>
              <a:tblPr/>
              <a:tblGrid>
                <a:gridCol w="1301749">
                  <a:extLst>
                    <a:ext uri="{9D8B030D-6E8A-4147-A177-3AD203B41FA5}">
                      <a16:colId xmlns:a16="http://schemas.microsoft.com/office/drawing/2014/main" val="2319647569"/>
                    </a:ext>
                  </a:extLst>
                </a:gridCol>
                <a:gridCol w="1058755">
                  <a:extLst>
                    <a:ext uri="{9D8B030D-6E8A-4147-A177-3AD203B41FA5}">
                      <a16:colId xmlns:a16="http://schemas.microsoft.com/office/drawing/2014/main" val="2738920499"/>
                    </a:ext>
                  </a:extLst>
                </a:gridCol>
                <a:gridCol w="1184590">
                  <a:extLst>
                    <a:ext uri="{9D8B030D-6E8A-4147-A177-3AD203B41FA5}">
                      <a16:colId xmlns:a16="http://schemas.microsoft.com/office/drawing/2014/main" val="72416351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95156294"/>
                    </a:ext>
                  </a:extLst>
                </a:gridCol>
                <a:gridCol w="1110825">
                  <a:extLst>
                    <a:ext uri="{9D8B030D-6E8A-4147-A177-3AD203B41FA5}">
                      <a16:colId xmlns:a16="http://schemas.microsoft.com/office/drawing/2014/main" val="427520001"/>
                    </a:ext>
                  </a:extLst>
                </a:gridCol>
                <a:gridCol w="1110825">
                  <a:extLst>
                    <a:ext uri="{9D8B030D-6E8A-4147-A177-3AD203B41FA5}">
                      <a16:colId xmlns:a16="http://schemas.microsoft.com/office/drawing/2014/main" val="1176579822"/>
                    </a:ext>
                  </a:extLst>
                </a:gridCol>
                <a:gridCol w="976311">
                  <a:extLst>
                    <a:ext uri="{9D8B030D-6E8A-4147-A177-3AD203B41FA5}">
                      <a16:colId xmlns:a16="http://schemas.microsoft.com/office/drawing/2014/main" val="125334233"/>
                    </a:ext>
                  </a:extLst>
                </a:gridCol>
                <a:gridCol w="820101">
                  <a:extLst>
                    <a:ext uri="{9D8B030D-6E8A-4147-A177-3AD203B41FA5}">
                      <a16:colId xmlns:a16="http://schemas.microsoft.com/office/drawing/2014/main" val="3971670748"/>
                    </a:ext>
                  </a:extLst>
                </a:gridCol>
                <a:gridCol w="1110825">
                  <a:extLst>
                    <a:ext uri="{9D8B030D-6E8A-4147-A177-3AD203B41FA5}">
                      <a16:colId xmlns:a16="http://schemas.microsoft.com/office/drawing/2014/main" val="2399129711"/>
                    </a:ext>
                  </a:extLst>
                </a:gridCol>
                <a:gridCol w="1128182">
                  <a:extLst>
                    <a:ext uri="{9D8B030D-6E8A-4147-A177-3AD203B41FA5}">
                      <a16:colId xmlns:a16="http://schemas.microsoft.com/office/drawing/2014/main" val="2653108524"/>
                    </a:ext>
                  </a:extLst>
                </a:gridCol>
                <a:gridCol w="1128182">
                  <a:extLst>
                    <a:ext uri="{9D8B030D-6E8A-4147-A177-3AD203B41FA5}">
                      <a16:colId xmlns:a16="http://schemas.microsoft.com/office/drawing/2014/main" val="47598191"/>
                    </a:ext>
                  </a:extLst>
                </a:gridCol>
              </a:tblGrid>
              <a:tr h="4907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MPB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21-22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the 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2719"/>
                  </a:ext>
                </a:extLst>
              </a:tr>
              <a:tr h="490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807375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3920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62982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47137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28607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89514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17879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76843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39377"/>
                  </a:ext>
                </a:extLst>
              </a:tr>
              <a:tr h="490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4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621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- YTD Nov’22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1596" y="1264920"/>
          <a:ext cx="11955420" cy="5527768"/>
        </p:xfrm>
        <a:graphic>
          <a:graphicData uri="http://schemas.openxmlformats.org/drawingml/2006/table">
            <a:tbl>
              <a:tblPr/>
              <a:tblGrid>
                <a:gridCol w="1400812">
                  <a:extLst>
                    <a:ext uri="{9D8B030D-6E8A-4147-A177-3AD203B41FA5}">
                      <a16:colId xmlns:a16="http://schemas.microsoft.com/office/drawing/2014/main" val="1977780922"/>
                    </a:ext>
                  </a:extLst>
                </a:gridCol>
                <a:gridCol w="525306">
                  <a:extLst>
                    <a:ext uri="{9D8B030D-6E8A-4147-A177-3AD203B41FA5}">
                      <a16:colId xmlns:a16="http://schemas.microsoft.com/office/drawing/2014/main" val="1085871166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1379855892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406105414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502496550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1287027495"/>
                    </a:ext>
                  </a:extLst>
                </a:gridCol>
                <a:gridCol w="832405">
                  <a:extLst>
                    <a:ext uri="{9D8B030D-6E8A-4147-A177-3AD203B41FA5}">
                      <a16:colId xmlns:a16="http://schemas.microsoft.com/office/drawing/2014/main" val="3336868791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2431951315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4223842783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4190863699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2053062631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404133421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770712756"/>
                    </a:ext>
                  </a:extLst>
                </a:gridCol>
                <a:gridCol w="468733">
                  <a:extLst>
                    <a:ext uri="{9D8B030D-6E8A-4147-A177-3AD203B41FA5}">
                      <a16:colId xmlns:a16="http://schemas.microsoft.com/office/drawing/2014/main" val="1218211763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1359405616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583750258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1062320995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3384456575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2542064826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114326780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1309240179"/>
                    </a:ext>
                  </a:extLst>
                </a:gridCol>
                <a:gridCol w="484898">
                  <a:extLst>
                    <a:ext uri="{9D8B030D-6E8A-4147-A177-3AD203B41FA5}">
                      <a16:colId xmlns:a16="http://schemas.microsoft.com/office/drawing/2014/main" val="2524730277"/>
                    </a:ext>
                  </a:extLst>
                </a:gridCol>
              </a:tblGrid>
              <a:tr h="666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Poonamalle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Madhavaram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Padappai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Vellore 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Villupuram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Pondicherry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Chennai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98614"/>
                  </a:ext>
                </a:extLst>
              </a:tr>
              <a:tr h="3215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4x2 Tipper 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43200"/>
                  </a:ext>
                </a:extLst>
              </a:tr>
              <a:tr h="32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52842"/>
                  </a:ext>
                </a:extLst>
              </a:tr>
              <a:tr h="329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79762"/>
                  </a:ext>
                </a:extLst>
              </a:tr>
              <a:tr h="3215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 Tipper 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45896"/>
                  </a:ext>
                </a:extLst>
              </a:tr>
              <a:tr h="32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87564"/>
                  </a:ext>
                </a:extLst>
              </a:tr>
              <a:tr h="329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9146"/>
                  </a:ext>
                </a:extLst>
              </a:tr>
              <a:tr h="3215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8x4 Tipper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70990"/>
                  </a:ext>
                </a:extLst>
              </a:tr>
              <a:tr h="32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79701"/>
                  </a:ext>
                </a:extLst>
              </a:tr>
              <a:tr h="329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18569"/>
                  </a:ext>
                </a:extLst>
              </a:tr>
              <a:tr h="3215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10x2 Tipper 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87827"/>
                  </a:ext>
                </a:extLst>
              </a:tr>
              <a:tr h="32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0199"/>
                  </a:ext>
                </a:extLst>
              </a:tr>
              <a:tr h="329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5738"/>
                  </a:ext>
                </a:extLst>
              </a:tr>
              <a:tr h="3215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Tipper Total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51774"/>
                  </a:ext>
                </a:extLst>
              </a:tr>
              <a:tr h="32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98384"/>
                  </a:ext>
                </a:extLst>
              </a:tr>
              <a:tr h="329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69" marR="6269" marT="62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6269" marR="6269" marT="6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4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7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44F460-30C7-4E8F-BD75-9B071AE8E359}"/>
              </a:ext>
            </a:extLst>
          </p:cNvPr>
          <p:cNvSpPr txBox="1"/>
          <p:nvPr/>
        </p:nvSpPr>
        <p:spPr>
          <a:xfrm>
            <a:off x="228600" y="304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4x2 Tipper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566" y="1302998"/>
          <a:ext cx="11952510" cy="5319875"/>
        </p:xfrm>
        <a:graphic>
          <a:graphicData uri="http://schemas.openxmlformats.org/drawingml/2006/table">
            <a:tbl>
              <a:tblPr/>
              <a:tblGrid>
                <a:gridCol w="1641366">
                  <a:extLst>
                    <a:ext uri="{9D8B030D-6E8A-4147-A177-3AD203B41FA5}">
                      <a16:colId xmlns:a16="http://schemas.microsoft.com/office/drawing/2014/main" val="4175348618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4235103320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1947107801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2367344238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1156350204"/>
                    </a:ext>
                  </a:extLst>
                </a:gridCol>
                <a:gridCol w="1115288">
                  <a:extLst>
                    <a:ext uri="{9D8B030D-6E8A-4147-A177-3AD203B41FA5}">
                      <a16:colId xmlns:a16="http://schemas.microsoft.com/office/drawing/2014/main" val="2235014776"/>
                    </a:ext>
                  </a:extLst>
                </a:gridCol>
                <a:gridCol w="1115288">
                  <a:extLst>
                    <a:ext uri="{9D8B030D-6E8A-4147-A177-3AD203B41FA5}">
                      <a16:colId xmlns:a16="http://schemas.microsoft.com/office/drawing/2014/main" val="2726828478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1404263627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3434381604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1784853"/>
                    </a:ext>
                  </a:extLst>
                </a:gridCol>
                <a:gridCol w="1010071">
                  <a:extLst>
                    <a:ext uri="{9D8B030D-6E8A-4147-A177-3AD203B41FA5}">
                      <a16:colId xmlns:a16="http://schemas.microsoft.com/office/drawing/2014/main" val="1681380746"/>
                    </a:ext>
                  </a:extLst>
                </a:gridCol>
              </a:tblGrid>
              <a:tr h="4836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MPB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21-22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the 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82072"/>
                  </a:ext>
                </a:extLst>
              </a:tr>
              <a:tr h="48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62560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98498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75246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23256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36953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59071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94239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38984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49320"/>
                  </a:ext>
                </a:extLst>
              </a:tr>
              <a:tr h="48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30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6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0" y="152400"/>
            <a:ext cx="79928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–Offtake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779127"/>
              </p:ext>
            </p:extLst>
          </p:nvPr>
        </p:nvGraphicFramePr>
        <p:xfrm>
          <a:off x="152400" y="1371600"/>
          <a:ext cx="11739563" cy="517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9" name="Worksheet" r:id="rId3" imgW="12210939" imgH="5384917" progId="Excel.Sheet.12">
                  <p:embed/>
                </p:oleObj>
              </mc:Choice>
              <mc:Fallback>
                <p:oleObj name="Worksheet" r:id="rId3" imgW="12210939" imgH="5384917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11739563" cy="517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69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EA04F-1B1C-49D8-AD7E-776BB1D2D9DE}"/>
              </a:ext>
            </a:extLst>
          </p:cNvPr>
          <p:cNvSpPr txBox="1"/>
          <p:nvPr/>
        </p:nvSpPr>
        <p:spPr>
          <a:xfrm>
            <a:off x="152400" y="2286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6x4 Tipper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" y="1320687"/>
          <a:ext cx="11760925" cy="5249931"/>
        </p:xfrm>
        <a:graphic>
          <a:graphicData uri="http://schemas.openxmlformats.org/drawingml/2006/table">
            <a:tbl>
              <a:tblPr/>
              <a:tblGrid>
                <a:gridCol w="1477923">
                  <a:extLst>
                    <a:ext uri="{9D8B030D-6E8A-4147-A177-3AD203B41FA5}">
                      <a16:colId xmlns:a16="http://schemas.microsoft.com/office/drawing/2014/main" val="4289327301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4208313144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3936494269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2294622743"/>
                    </a:ext>
                  </a:extLst>
                </a:gridCol>
                <a:gridCol w="1144869">
                  <a:extLst>
                    <a:ext uri="{9D8B030D-6E8A-4147-A177-3AD203B41FA5}">
                      <a16:colId xmlns:a16="http://schemas.microsoft.com/office/drawing/2014/main" val="1768077523"/>
                    </a:ext>
                  </a:extLst>
                </a:gridCol>
                <a:gridCol w="1144869">
                  <a:extLst>
                    <a:ext uri="{9D8B030D-6E8A-4147-A177-3AD203B41FA5}">
                      <a16:colId xmlns:a16="http://schemas.microsoft.com/office/drawing/2014/main" val="245842466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3132791610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1414812829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3339383506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3981064927"/>
                    </a:ext>
                  </a:extLst>
                </a:gridCol>
                <a:gridCol w="999158">
                  <a:extLst>
                    <a:ext uri="{9D8B030D-6E8A-4147-A177-3AD203B41FA5}">
                      <a16:colId xmlns:a16="http://schemas.microsoft.com/office/drawing/2014/main" val="587805609"/>
                    </a:ext>
                  </a:extLst>
                </a:gridCol>
              </a:tblGrid>
              <a:tr h="46366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MPB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21-22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the 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86149"/>
                  </a:ext>
                </a:extLst>
              </a:tr>
              <a:tr h="4636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88272"/>
                  </a:ext>
                </a:extLst>
              </a:tr>
              <a:tr h="463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89922"/>
                  </a:ext>
                </a:extLst>
              </a:tr>
              <a:tr h="463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8988"/>
                  </a:ext>
                </a:extLst>
              </a:tr>
              <a:tr h="523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26110"/>
                  </a:ext>
                </a:extLst>
              </a:tr>
              <a:tr h="463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03511"/>
                  </a:ext>
                </a:extLst>
              </a:tr>
              <a:tr h="463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44376"/>
                  </a:ext>
                </a:extLst>
              </a:tr>
              <a:tr h="463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02436"/>
                  </a:ext>
                </a:extLst>
              </a:tr>
              <a:tr h="463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10695"/>
                  </a:ext>
                </a:extLst>
              </a:tr>
              <a:tr h="553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94092"/>
                  </a:ext>
                </a:extLst>
              </a:tr>
              <a:tr h="463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5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2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301C0A-D47D-43B3-87FA-2D5EE9AFD59C}"/>
              </a:ext>
            </a:extLst>
          </p:cNvPr>
          <p:cNvSpPr txBox="1"/>
          <p:nvPr/>
        </p:nvSpPr>
        <p:spPr>
          <a:xfrm>
            <a:off x="114300" y="304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8x4 Tipper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1" y="1214843"/>
          <a:ext cx="11942713" cy="5525592"/>
        </p:xfrm>
        <a:graphic>
          <a:graphicData uri="http://schemas.openxmlformats.org/drawingml/2006/table">
            <a:tbl>
              <a:tblPr/>
              <a:tblGrid>
                <a:gridCol w="1519983">
                  <a:extLst>
                    <a:ext uri="{9D8B030D-6E8A-4147-A177-3AD203B41FA5}">
                      <a16:colId xmlns:a16="http://schemas.microsoft.com/office/drawing/2014/main" val="4234144837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2537694023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2972950347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3696511309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1368349605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3054806003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1540372082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544979337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4010830170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2677550195"/>
                    </a:ext>
                  </a:extLst>
                </a:gridCol>
                <a:gridCol w="1042273">
                  <a:extLst>
                    <a:ext uri="{9D8B030D-6E8A-4147-A177-3AD203B41FA5}">
                      <a16:colId xmlns:a16="http://schemas.microsoft.com/office/drawing/2014/main" val="3101538308"/>
                    </a:ext>
                  </a:extLst>
                </a:gridCol>
              </a:tblGrid>
              <a:tr h="44841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MPB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21-22 MS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the 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62486"/>
                  </a:ext>
                </a:extLst>
              </a:tr>
              <a:tr h="44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09863"/>
                  </a:ext>
                </a:extLst>
              </a:tr>
              <a:tr h="448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05764"/>
                  </a:ext>
                </a:extLst>
              </a:tr>
              <a:tr h="448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00424"/>
                  </a:ext>
                </a:extLst>
              </a:tr>
              <a:tr h="67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5936"/>
                  </a:ext>
                </a:extLst>
              </a:tr>
              <a:tr h="448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67580"/>
                  </a:ext>
                </a:extLst>
              </a:tr>
              <a:tr h="448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-50%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57554"/>
                  </a:ext>
                </a:extLst>
              </a:tr>
              <a:tr h="448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12352"/>
                  </a:ext>
                </a:extLst>
              </a:tr>
              <a:tr h="448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61053"/>
                  </a:ext>
                </a:extLst>
              </a:tr>
              <a:tr h="5641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05758"/>
                  </a:ext>
                </a:extLst>
              </a:tr>
              <a:tr h="694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D8CA58-1D21-40F3-8D8D-6BFD4D1ADE6B}"/>
              </a:ext>
            </a:extLst>
          </p:cNvPr>
          <p:cNvSpPr txBox="1"/>
          <p:nvPr/>
        </p:nvSpPr>
        <p:spPr>
          <a:xfrm>
            <a:off x="0" y="304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10x4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Tipper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744" y="1262449"/>
          <a:ext cx="11909333" cy="5360419"/>
        </p:xfrm>
        <a:graphic>
          <a:graphicData uri="http://schemas.openxmlformats.org/drawingml/2006/table">
            <a:tbl>
              <a:tblPr/>
              <a:tblGrid>
                <a:gridCol w="1515733">
                  <a:extLst>
                    <a:ext uri="{9D8B030D-6E8A-4147-A177-3AD203B41FA5}">
                      <a16:colId xmlns:a16="http://schemas.microsoft.com/office/drawing/2014/main" val="2426159695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3847924357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1358526721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2799851257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1184307732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2935327162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3058591564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3672910092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2449506381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1699181700"/>
                    </a:ext>
                  </a:extLst>
                </a:gridCol>
                <a:gridCol w="1039360">
                  <a:extLst>
                    <a:ext uri="{9D8B030D-6E8A-4147-A177-3AD203B41FA5}">
                      <a16:colId xmlns:a16="http://schemas.microsoft.com/office/drawing/2014/main" val="1224739952"/>
                    </a:ext>
                  </a:extLst>
                </a:gridCol>
              </a:tblGrid>
              <a:tr h="4680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MPB MS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21-22 MS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the 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50915"/>
                  </a:ext>
                </a:extLst>
              </a:tr>
              <a:tr h="558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97004"/>
                  </a:ext>
                </a:extLst>
              </a:tr>
              <a:tr h="468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88780"/>
                  </a:ext>
                </a:extLst>
              </a:tr>
              <a:tr h="468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43312"/>
                  </a:ext>
                </a:extLst>
              </a:tr>
              <a:tr h="528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452468"/>
                  </a:ext>
                </a:extLst>
              </a:tr>
              <a:tr h="468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45829"/>
                  </a:ext>
                </a:extLst>
              </a:tr>
              <a:tr h="468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25%</a:t>
                      </a:r>
                      <a:endParaRPr lang="en-US" sz="2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88171"/>
                  </a:ext>
                </a:extLst>
              </a:tr>
              <a:tr h="468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74557"/>
                  </a:ext>
                </a:extLst>
              </a:tr>
              <a:tr h="468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34578"/>
                  </a:ext>
                </a:extLst>
              </a:tr>
              <a:tr h="528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7683"/>
                  </a:ext>
                </a:extLst>
              </a:tr>
              <a:tr h="468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73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2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F925D-8992-4FEA-80B1-86102B1DDA36}"/>
              </a:ext>
            </a:extLst>
          </p:cNvPr>
          <p:cNvSpPr txBox="1"/>
          <p:nvPr/>
        </p:nvSpPr>
        <p:spPr>
          <a:xfrm>
            <a:off x="3657600" y="34290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Haulage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0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4X2 Haulage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82641"/>
              </p:ext>
            </p:extLst>
          </p:nvPr>
        </p:nvGraphicFramePr>
        <p:xfrm>
          <a:off x="609600" y="1662112"/>
          <a:ext cx="10715625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7" name="Worksheet" r:id="rId3" imgW="6870527" imgH="2940219" progId="Excel.Sheet.12">
                  <p:embed/>
                </p:oleObj>
              </mc:Choice>
              <mc:Fallback>
                <p:oleObj name="Worksheet" r:id="rId3" imgW="6870527" imgH="294021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62112"/>
                        <a:ext cx="10715625" cy="458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003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 Haulage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99300"/>
              </p:ext>
            </p:extLst>
          </p:nvPr>
        </p:nvGraphicFramePr>
        <p:xfrm>
          <a:off x="585788" y="1687513"/>
          <a:ext cx="10715625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name="Worksheet" r:id="rId3" imgW="6870527" imgH="2940219" progId="Excel.Sheet.12">
                  <p:embed/>
                </p:oleObj>
              </mc:Choice>
              <mc:Fallback>
                <p:oleObj name="Worksheet" r:id="rId3" imgW="6870527" imgH="294021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8" y="1687513"/>
                        <a:ext cx="10715625" cy="458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530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8X2 Haulage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816376"/>
              </p:ext>
            </p:extLst>
          </p:nvPr>
        </p:nvGraphicFramePr>
        <p:xfrm>
          <a:off x="609600" y="1600200"/>
          <a:ext cx="10715625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5" name="Worksheet" r:id="rId3" imgW="6870527" imgH="2940219" progId="Excel.Sheet.12">
                  <p:embed/>
                </p:oleObj>
              </mc:Choice>
              <mc:Fallback>
                <p:oleObj name="Worksheet" r:id="rId3" imgW="6870527" imgH="294021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00200"/>
                        <a:ext cx="10715625" cy="458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04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10X2 Haulage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923646"/>
              </p:ext>
            </p:extLst>
          </p:nvPr>
        </p:nvGraphicFramePr>
        <p:xfrm>
          <a:off x="609600" y="1619250"/>
          <a:ext cx="10715625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Worksheet" r:id="rId3" imgW="6870527" imgH="2940219" progId="Excel.Sheet.12">
                  <p:embed/>
                </p:oleObj>
              </mc:Choice>
              <mc:Fallback>
                <p:oleObj name="Worksheet" r:id="rId3" imgW="6870527" imgH="294021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19250"/>
                        <a:ext cx="10715625" cy="458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529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TR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05880"/>
              </p:ext>
            </p:extLst>
          </p:nvPr>
        </p:nvGraphicFramePr>
        <p:xfrm>
          <a:off x="585788" y="1687513"/>
          <a:ext cx="10715625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name="Worksheet" r:id="rId3" imgW="6870527" imgH="2940219" progId="Excel.Sheet.12">
                  <p:embed/>
                </p:oleObj>
              </mc:Choice>
              <mc:Fallback>
                <p:oleObj name="Worksheet" r:id="rId3" imgW="6870527" imgH="294021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8" y="1687513"/>
                        <a:ext cx="10715625" cy="458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06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 TR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29903"/>
              </p:ext>
            </p:extLst>
          </p:nvPr>
        </p:nvGraphicFramePr>
        <p:xfrm>
          <a:off x="585788" y="1687513"/>
          <a:ext cx="10715625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7" name="Worksheet" r:id="rId3" imgW="6870527" imgH="2940219" progId="Excel.Sheet.12">
                  <p:embed/>
                </p:oleObj>
              </mc:Choice>
              <mc:Fallback>
                <p:oleObj name="Worksheet" r:id="rId3" imgW="6870527" imgH="294021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8" y="1687513"/>
                        <a:ext cx="10715625" cy="458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32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228600" y="1524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 Retail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41800"/>
              </p:ext>
            </p:extLst>
          </p:nvPr>
        </p:nvGraphicFramePr>
        <p:xfrm>
          <a:off x="76200" y="1295400"/>
          <a:ext cx="12021568" cy="518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3" name="Worksheet" r:id="rId3" imgW="12261838" imgH="5283038" progId="Excel.Sheet.12">
                  <p:embed/>
                </p:oleObj>
              </mc:Choice>
              <mc:Fallback>
                <p:oleObj name="Worksheet" r:id="rId3" imgW="12261838" imgH="5283038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295400"/>
                        <a:ext cx="12021568" cy="518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786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 TR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50886"/>
              </p:ext>
            </p:extLst>
          </p:nvPr>
        </p:nvGraphicFramePr>
        <p:xfrm>
          <a:off x="585788" y="1600200"/>
          <a:ext cx="10715625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1" name="Worksheet" r:id="rId3" imgW="6870527" imgH="2940219" progId="Excel.Sheet.12">
                  <p:embed/>
                </p:oleObj>
              </mc:Choice>
              <mc:Fallback>
                <p:oleObj name="Worksheet" r:id="rId3" imgW="6870527" imgH="2940219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8" y="1600200"/>
                        <a:ext cx="10715625" cy="458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6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4F925D-8992-4FEA-80B1-86102B1DDA36}"/>
              </a:ext>
            </a:extLst>
          </p:cNvPr>
          <p:cNvSpPr txBox="1"/>
          <p:nvPr/>
        </p:nvSpPr>
        <p:spPr>
          <a:xfrm>
            <a:off x="3657600" y="34290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ICV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05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 Goods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75695"/>
              </p:ext>
            </p:extLst>
          </p:nvPr>
        </p:nvGraphicFramePr>
        <p:xfrm>
          <a:off x="609600" y="1600200"/>
          <a:ext cx="1066704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6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00200"/>
                        <a:ext cx="10667043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57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Goods- 10T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11021"/>
              </p:ext>
            </p:extLst>
          </p:nvPr>
        </p:nvGraphicFramePr>
        <p:xfrm>
          <a:off x="609600" y="1524000"/>
          <a:ext cx="1066704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9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7043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874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5240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Goods- 12T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57390"/>
              </p:ext>
            </p:extLst>
          </p:nvPr>
        </p:nvGraphicFramePr>
        <p:xfrm>
          <a:off x="609600" y="1524000"/>
          <a:ext cx="1066704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4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7043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92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Goods- 15T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54477"/>
              </p:ext>
            </p:extLst>
          </p:nvPr>
        </p:nvGraphicFramePr>
        <p:xfrm>
          <a:off x="609600" y="1524000"/>
          <a:ext cx="1066704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9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667043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13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Analysis – ICV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29709"/>
              </p:ext>
            </p:extLst>
          </p:nvPr>
        </p:nvGraphicFramePr>
        <p:xfrm>
          <a:off x="1143000" y="1295400"/>
          <a:ext cx="9753602" cy="2564752"/>
        </p:xfrm>
        <a:graphic>
          <a:graphicData uri="http://schemas.openxmlformats.org/drawingml/2006/table">
            <a:tbl>
              <a:tblPr/>
              <a:tblGrid>
                <a:gridCol w="566967">
                  <a:extLst>
                    <a:ext uri="{9D8B030D-6E8A-4147-A177-3AD203B41FA5}">
                      <a16:colId xmlns:a16="http://schemas.microsoft.com/office/drawing/2014/main" val="265978366"/>
                    </a:ext>
                  </a:extLst>
                </a:gridCol>
                <a:gridCol w="1275674">
                  <a:extLst>
                    <a:ext uri="{9D8B030D-6E8A-4147-A177-3AD203B41FA5}">
                      <a16:colId xmlns:a16="http://schemas.microsoft.com/office/drawing/2014/main" val="1583087290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2169340595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453182813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2909713669"/>
                    </a:ext>
                  </a:extLst>
                </a:gridCol>
                <a:gridCol w="859309">
                  <a:extLst>
                    <a:ext uri="{9D8B030D-6E8A-4147-A177-3AD203B41FA5}">
                      <a16:colId xmlns:a16="http://schemas.microsoft.com/office/drawing/2014/main" val="929556941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579955249"/>
                    </a:ext>
                  </a:extLst>
                </a:gridCol>
                <a:gridCol w="637838">
                  <a:extLst>
                    <a:ext uri="{9D8B030D-6E8A-4147-A177-3AD203B41FA5}">
                      <a16:colId xmlns:a16="http://schemas.microsoft.com/office/drawing/2014/main" val="1968884135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2278680778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3267142134"/>
                    </a:ext>
                  </a:extLst>
                </a:gridCol>
                <a:gridCol w="637838">
                  <a:extLst>
                    <a:ext uri="{9D8B030D-6E8A-4147-A177-3AD203B41FA5}">
                      <a16:colId xmlns:a16="http://schemas.microsoft.com/office/drawing/2014/main" val="2585743606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2569368252"/>
                    </a:ext>
                  </a:extLst>
                </a:gridCol>
                <a:gridCol w="673273">
                  <a:extLst>
                    <a:ext uri="{9D8B030D-6E8A-4147-A177-3AD203B41FA5}">
                      <a16:colId xmlns:a16="http://schemas.microsoft.com/office/drawing/2014/main" val="3376573696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1918275392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49114739"/>
                    </a:ext>
                  </a:extLst>
                </a:gridCol>
              </a:tblGrid>
              <a:tr h="185980"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Nov' 22</a:t>
                      </a:r>
                    </a:p>
                  </a:txBody>
                  <a:tcPr marL="8856" marR="8856" marT="88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59473"/>
                  </a:ext>
                </a:extLst>
              </a:tr>
              <a:tr h="185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MS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 outlet wise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80845"/>
                  </a:ext>
                </a:extLst>
              </a:tr>
              <a:tr h="185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but not found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and Found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 Known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Fought and Lost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66713"/>
                  </a:ext>
                </a:extLst>
              </a:tr>
              <a:tr h="33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15101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18579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72646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69084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40024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08900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98167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25626"/>
                  </a:ext>
                </a:extLst>
              </a:tr>
              <a:tr h="18598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46744"/>
                  </a:ext>
                </a:extLst>
              </a:tr>
              <a:tr h="18598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7347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17450"/>
              </p:ext>
            </p:extLst>
          </p:nvPr>
        </p:nvGraphicFramePr>
        <p:xfrm>
          <a:off x="1141863" y="4114800"/>
          <a:ext cx="9753602" cy="2564752"/>
        </p:xfrm>
        <a:graphic>
          <a:graphicData uri="http://schemas.openxmlformats.org/drawingml/2006/table">
            <a:tbl>
              <a:tblPr/>
              <a:tblGrid>
                <a:gridCol w="566967">
                  <a:extLst>
                    <a:ext uri="{9D8B030D-6E8A-4147-A177-3AD203B41FA5}">
                      <a16:colId xmlns:a16="http://schemas.microsoft.com/office/drawing/2014/main" val="3600439073"/>
                    </a:ext>
                  </a:extLst>
                </a:gridCol>
                <a:gridCol w="1275674">
                  <a:extLst>
                    <a:ext uri="{9D8B030D-6E8A-4147-A177-3AD203B41FA5}">
                      <a16:colId xmlns:a16="http://schemas.microsoft.com/office/drawing/2014/main" val="3488247793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3515150272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567012179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1927510743"/>
                    </a:ext>
                  </a:extLst>
                </a:gridCol>
                <a:gridCol w="859309">
                  <a:extLst>
                    <a:ext uri="{9D8B030D-6E8A-4147-A177-3AD203B41FA5}">
                      <a16:colId xmlns:a16="http://schemas.microsoft.com/office/drawing/2014/main" val="3227595237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1198494650"/>
                    </a:ext>
                  </a:extLst>
                </a:gridCol>
                <a:gridCol w="637838">
                  <a:extLst>
                    <a:ext uri="{9D8B030D-6E8A-4147-A177-3AD203B41FA5}">
                      <a16:colId xmlns:a16="http://schemas.microsoft.com/office/drawing/2014/main" val="4176641253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2486055257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487512697"/>
                    </a:ext>
                  </a:extLst>
                </a:gridCol>
                <a:gridCol w="637838">
                  <a:extLst>
                    <a:ext uri="{9D8B030D-6E8A-4147-A177-3AD203B41FA5}">
                      <a16:colId xmlns:a16="http://schemas.microsoft.com/office/drawing/2014/main" val="724481525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3431507736"/>
                    </a:ext>
                  </a:extLst>
                </a:gridCol>
                <a:gridCol w="673273">
                  <a:extLst>
                    <a:ext uri="{9D8B030D-6E8A-4147-A177-3AD203B41FA5}">
                      <a16:colId xmlns:a16="http://schemas.microsoft.com/office/drawing/2014/main" val="3313540840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2714725058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3764624477"/>
                    </a:ext>
                  </a:extLst>
                </a:gridCol>
              </a:tblGrid>
              <a:tr h="185980"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Nov' 22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1642"/>
                  </a:ext>
                </a:extLst>
              </a:tr>
              <a:tr h="185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MS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 outlet wise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25931"/>
                  </a:ext>
                </a:extLst>
              </a:tr>
              <a:tr h="185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but not found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and Found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 Known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Fought and Lost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57256"/>
                  </a:ext>
                </a:extLst>
              </a:tr>
              <a:tr h="3329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1629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03623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421808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29620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657160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73982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86328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08008"/>
                  </a:ext>
                </a:extLst>
              </a:tr>
              <a:tr h="18598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2302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88649"/>
                  </a:ext>
                </a:extLst>
              </a:tr>
              <a:tr h="18598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6" marR="8856" marT="8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9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5" id="{0FD1E945-0C04-4D29-98E2-341C4D14E449}" vid="{98A74680-365D-4711-A711-D2ADD621A2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22445</TotalTime>
  <Words>2004</Words>
  <Application>Microsoft Office PowerPoint</Application>
  <PresentationFormat>Widescreen</PresentationFormat>
  <Paragraphs>1784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Times New Roman</vt:lpstr>
      <vt:lpstr>Theme5</vt:lpstr>
      <vt:lpstr>Custom Design</vt:lpstr>
      <vt:lpstr>think-cell Slide</vt:lpstr>
      <vt:lpstr>Image</vt:lpstr>
      <vt:lpstr>Microsoft Excel Worksheet</vt:lpstr>
      <vt:lpstr>Worksheet</vt:lpstr>
      <vt:lpstr>Business Review  AO – CHENNAI Nov’ 22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Bucket Analysis – ICV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review  Nov’22 C&amp;M - Chennai </vt:lpstr>
      <vt:lpstr>PowerPoint Presentation</vt:lpstr>
      <vt:lpstr>Heat map - YTD Nov’22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Ashokleyland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Dominicantonyraj  A ( SALES)</cp:lastModifiedBy>
  <cp:revision>421</cp:revision>
  <dcterms:created xsi:type="dcterms:W3CDTF">2018-06-07T10:25:13Z</dcterms:created>
  <dcterms:modified xsi:type="dcterms:W3CDTF">2022-12-07T16:08:56Z</dcterms:modified>
</cp:coreProperties>
</file>