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2" r:id="rId5"/>
    <p:sldMasterId id="2147483698" r:id="rId6"/>
    <p:sldMasterId id="2147483711" r:id="rId7"/>
  </p:sldMasterIdLst>
  <p:notesMasterIdLst>
    <p:notesMasterId r:id="rId24"/>
  </p:notesMasterIdLst>
  <p:sldIdLst>
    <p:sldId id="1634" r:id="rId8"/>
    <p:sldId id="1646" r:id="rId9"/>
    <p:sldId id="1647" r:id="rId10"/>
    <p:sldId id="1597" r:id="rId11"/>
    <p:sldId id="1637" r:id="rId12"/>
    <p:sldId id="1640" r:id="rId13"/>
    <p:sldId id="1602" r:id="rId14"/>
    <p:sldId id="1644" r:id="rId15"/>
    <p:sldId id="1635" r:id="rId16"/>
    <p:sldId id="1603" r:id="rId17"/>
    <p:sldId id="1641" r:id="rId18"/>
    <p:sldId id="1642" r:id="rId19"/>
    <p:sldId id="1645" r:id="rId20"/>
    <p:sldId id="1615" r:id="rId21"/>
    <p:sldId id="1629" r:id="rId22"/>
    <p:sldId id="1618" r:id="rId23"/>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CCFFCC"/>
    <a:srgbClr val="000000"/>
    <a:srgbClr val="00B050"/>
    <a:srgbClr val="0000FF"/>
    <a:srgbClr val="FFC000"/>
    <a:srgbClr val="FBE5D5"/>
    <a:srgbClr val="FFFF00"/>
    <a:srgbClr val="92D050"/>
    <a:srgbClr val="DE75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44" autoAdjust="0"/>
    <p:restoredTop sz="94660"/>
  </p:normalViewPr>
  <p:slideViewPr>
    <p:cSldViewPr snapToGrid="0">
      <p:cViewPr varScale="1">
        <p:scale>
          <a:sx n="68" d="100"/>
          <a:sy n="68" d="100"/>
        </p:scale>
        <p:origin x="1080" y="78"/>
      </p:cViewPr>
      <p:guideLst>
        <p:guide orient="horz" pos="2160"/>
        <p:guide pos="3840"/>
      </p:guideLst>
    </p:cSldViewPr>
  </p:slideViewPr>
  <p:notesTextViewPr>
    <p:cViewPr>
      <p:scale>
        <a:sx n="1" d="1"/>
        <a:sy n="1" d="1"/>
      </p:scale>
      <p:origin x="0" y="0"/>
    </p:cViewPr>
  </p:notesTextViewPr>
  <p:sorterViewPr>
    <p:cViewPr>
      <p:scale>
        <a:sx n="40" d="100"/>
        <a:sy n="40" d="100"/>
      </p:scale>
      <p:origin x="0" y="0"/>
    </p:cViewPr>
  </p:sorterViewPr>
  <p:notesViewPr>
    <p:cSldViewPr snapToGrid="0">
      <p:cViewPr varScale="1">
        <p:scale>
          <a:sx n="47" d="100"/>
          <a:sy n="47" d="100"/>
        </p:scale>
        <p:origin x="291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r>
              <a:rPr lang="en-US"/>
              <a:t>1920 Tipper IPTV - CWP failures</a:t>
            </a:r>
          </a:p>
        </c:rich>
      </c:tx>
      <c:layout>
        <c:manualLayout>
          <c:xMode val="edge"/>
          <c:yMode val="edge"/>
          <c:x val="0.37915495376162089"/>
          <c:y val="1.5151515151515152E-2"/>
        </c:manualLayout>
      </c:layout>
      <c:overlay val="0"/>
      <c:spPr>
        <a:noFill/>
        <a:ln>
          <a:noFill/>
        </a:ln>
        <a:effectLst/>
      </c:spPr>
      <c:txPr>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6852233424093022E-2"/>
          <c:y val="0.10651515151515153"/>
          <c:w val="0.91134091299335251"/>
          <c:h val="0.48629722421061006"/>
        </c:manualLayout>
      </c:layout>
      <c:lineChart>
        <c:grouping val="standard"/>
        <c:varyColors val="0"/>
        <c:ser>
          <c:idx val="0"/>
          <c:order val="0"/>
          <c:tx>
            <c:strRef>
              <c:f>'Sheet 1'!$A$5</c:f>
              <c:strCache>
                <c:ptCount val="1"/>
                <c:pt idx="0">
                  <c:v>IPTV-00</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 1'!$B$4:$AF$4</c:f>
              <c:strCache>
                <c:ptCount val="31"/>
                <c:pt idx="0">
                  <c:v>Jun-20 (56) </c:v>
                </c:pt>
                <c:pt idx="1">
                  <c:v>Jul-20 (97) </c:v>
                </c:pt>
                <c:pt idx="2">
                  <c:v>Aug-20 (139) </c:v>
                </c:pt>
                <c:pt idx="3">
                  <c:v>Sep-20 (272) </c:v>
                </c:pt>
                <c:pt idx="4">
                  <c:v>Oct-20 (297) </c:v>
                </c:pt>
                <c:pt idx="5">
                  <c:v>Nov-20 (156) </c:v>
                </c:pt>
                <c:pt idx="6">
                  <c:v>Dec-20 (56) </c:v>
                </c:pt>
                <c:pt idx="7">
                  <c:v>Jan-21 (215) </c:v>
                </c:pt>
                <c:pt idx="8">
                  <c:v>Feb-21 (159) </c:v>
                </c:pt>
                <c:pt idx="9">
                  <c:v>Mar-21 (248) </c:v>
                </c:pt>
                <c:pt idx="10">
                  <c:v>Apr-21 (167) </c:v>
                </c:pt>
                <c:pt idx="11">
                  <c:v>Jun-21 (29) </c:v>
                </c:pt>
                <c:pt idx="12">
                  <c:v>Jul-21 (71) </c:v>
                </c:pt>
                <c:pt idx="13">
                  <c:v>Aug-21 (102) </c:v>
                </c:pt>
                <c:pt idx="14">
                  <c:v>Sep-21 (74) </c:v>
                </c:pt>
                <c:pt idx="15">
                  <c:v>Oct-21 (57) </c:v>
                </c:pt>
                <c:pt idx="16">
                  <c:v>Nov-21 (75) </c:v>
                </c:pt>
                <c:pt idx="17">
                  <c:v>Dec-21 (46) </c:v>
                </c:pt>
                <c:pt idx="18">
                  <c:v>Jan-22 (247) </c:v>
                </c:pt>
                <c:pt idx="19">
                  <c:v>Feb-22 (141) </c:v>
                </c:pt>
                <c:pt idx="20">
                  <c:v>Mar-22 (114) </c:v>
                </c:pt>
                <c:pt idx="21">
                  <c:v>Apr-22 (90) </c:v>
                </c:pt>
                <c:pt idx="22">
                  <c:v>May-22 (86) </c:v>
                </c:pt>
                <c:pt idx="23">
                  <c:v>Jun-22 (115) </c:v>
                </c:pt>
                <c:pt idx="24">
                  <c:v>Jul-22 (42) </c:v>
                </c:pt>
                <c:pt idx="25">
                  <c:v>Aug-22 (47) </c:v>
                </c:pt>
                <c:pt idx="26">
                  <c:v>Sep-22 (62) </c:v>
                </c:pt>
                <c:pt idx="27">
                  <c:v>Oct-22 (63) </c:v>
                </c:pt>
                <c:pt idx="28">
                  <c:v>Nov-22 (77) </c:v>
                </c:pt>
                <c:pt idx="29">
                  <c:v>Dec-22 (69) </c:v>
                </c:pt>
                <c:pt idx="30">
                  <c:v>Jan-23 (104) </c:v>
                </c:pt>
              </c:strCache>
            </c:strRef>
          </c:cat>
          <c:val>
            <c:numRef>
              <c:f>'Sheet 1'!$B$5:$AF$5</c:f>
              <c:numCache>
                <c:formatCode>0.00;\-0.00</c:formatCode>
                <c:ptCount val="3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numCache>
            </c:numRef>
          </c:val>
          <c:smooth val="0"/>
          <c:extLst>
            <c:ext xmlns:c16="http://schemas.microsoft.com/office/drawing/2014/chart" uri="{C3380CC4-5D6E-409C-BE32-E72D297353CC}">
              <c16:uniqueId val="{00000000-3658-40E4-9CD6-9B1DF88A8B93}"/>
            </c:ext>
          </c:extLst>
        </c:ser>
        <c:ser>
          <c:idx val="1"/>
          <c:order val="1"/>
          <c:tx>
            <c:strRef>
              <c:f>'Sheet 1'!$A$6</c:f>
              <c:strCache>
                <c:ptCount val="1"/>
                <c:pt idx="0">
                  <c:v>IPTV-03</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 1'!$B$4:$AF$4</c:f>
              <c:strCache>
                <c:ptCount val="31"/>
                <c:pt idx="0">
                  <c:v>Jun-20 (56) </c:v>
                </c:pt>
                <c:pt idx="1">
                  <c:v>Jul-20 (97) </c:v>
                </c:pt>
                <c:pt idx="2">
                  <c:v>Aug-20 (139) </c:v>
                </c:pt>
                <c:pt idx="3">
                  <c:v>Sep-20 (272) </c:v>
                </c:pt>
                <c:pt idx="4">
                  <c:v>Oct-20 (297) </c:v>
                </c:pt>
                <c:pt idx="5">
                  <c:v>Nov-20 (156) </c:v>
                </c:pt>
                <c:pt idx="6">
                  <c:v>Dec-20 (56) </c:v>
                </c:pt>
                <c:pt idx="7">
                  <c:v>Jan-21 (215) </c:v>
                </c:pt>
                <c:pt idx="8">
                  <c:v>Feb-21 (159) </c:v>
                </c:pt>
                <c:pt idx="9">
                  <c:v>Mar-21 (248) </c:v>
                </c:pt>
                <c:pt idx="10">
                  <c:v>Apr-21 (167) </c:v>
                </c:pt>
                <c:pt idx="11">
                  <c:v>Jun-21 (29) </c:v>
                </c:pt>
                <c:pt idx="12">
                  <c:v>Jul-21 (71) </c:v>
                </c:pt>
                <c:pt idx="13">
                  <c:v>Aug-21 (102) </c:v>
                </c:pt>
                <c:pt idx="14">
                  <c:v>Sep-21 (74) </c:v>
                </c:pt>
                <c:pt idx="15">
                  <c:v>Oct-21 (57) </c:v>
                </c:pt>
                <c:pt idx="16">
                  <c:v>Nov-21 (75) </c:v>
                </c:pt>
                <c:pt idx="17">
                  <c:v>Dec-21 (46) </c:v>
                </c:pt>
                <c:pt idx="18">
                  <c:v>Jan-22 (247) </c:v>
                </c:pt>
                <c:pt idx="19">
                  <c:v>Feb-22 (141) </c:v>
                </c:pt>
                <c:pt idx="20">
                  <c:v>Mar-22 (114) </c:v>
                </c:pt>
                <c:pt idx="21">
                  <c:v>Apr-22 (90) </c:v>
                </c:pt>
                <c:pt idx="22">
                  <c:v>May-22 (86) </c:v>
                </c:pt>
                <c:pt idx="23">
                  <c:v>Jun-22 (115) </c:v>
                </c:pt>
                <c:pt idx="24">
                  <c:v>Jul-22 (42) </c:v>
                </c:pt>
                <c:pt idx="25">
                  <c:v>Aug-22 (47) </c:v>
                </c:pt>
                <c:pt idx="26">
                  <c:v>Sep-22 (62) </c:v>
                </c:pt>
                <c:pt idx="27">
                  <c:v>Oct-22 (63) </c:v>
                </c:pt>
                <c:pt idx="28">
                  <c:v>Nov-22 (77) </c:v>
                </c:pt>
                <c:pt idx="29">
                  <c:v>Dec-22 (69) </c:v>
                </c:pt>
                <c:pt idx="30">
                  <c:v>Jan-23 (104) </c:v>
                </c:pt>
              </c:strCache>
            </c:strRef>
          </c:cat>
          <c:val>
            <c:numRef>
              <c:f>'Sheet 1'!$B$6:$AF$6</c:f>
              <c:numCache>
                <c:formatCode>0.00;\-0.00</c:formatCode>
                <c:ptCount val="31"/>
                <c:pt idx="0">
                  <c:v>0</c:v>
                </c:pt>
                <c:pt idx="1">
                  <c:v>0</c:v>
                </c:pt>
                <c:pt idx="2">
                  <c:v>21.582733812949641</c:v>
                </c:pt>
                <c:pt idx="3">
                  <c:v>25.735294117647058</c:v>
                </c:pt>
                <c:pt idx="4">
                  <c:v>27.027027027027028</c:v>
                </c:pt>
                <c:pt idx="5">
                  <c:v>38.461538461538467</c:v>
                </c:pt>
                <c:pt idx="6">
                  <c:v>53.571428571428569</c:v>
                </c:pt>
                <c:pt idx="7">
                  <c:v>18.604651162790699</c:v>
                </c:pt>
                <c:pt idx="8">
                  <c:v>0</c:v>
                </c:pt>
                <c:pt idx="9">
                  <c:v>24.193548387096772</c:v>
                </c:pt>
                <c:pt idx="10">
                  <c:v>23.952095808383234</c:v>
                </c:pt>
                <c:pt idx="11">
                  <c:v>0</c:v>
                </c:pt>
                <c:pt idx="12">
                  <c:v>14.084507042253522</c:v>
                </c:pt>
                <c:pt idx="13">
                  <c:v>0</c:v>
                </c:pt>
                <c:pt idx="14">
                  <c:v>27.027027027027028</c:v>
                </c:pt>
                <c:pt idx="15">
                  <c:v>17.543859649122805</c:v>
                </c:pt>
                <c:pt idx="16">
                  <c:v>13.333333333333334</c:v>
                </c:pt>
                <c:pt idx="17">
                  <c:v>0</c:v>
                </c:pt>
                <c:pt idx="18">
                  <c:v>4.048582995951417</c:v>
                </c:pt>
                <c:pt idx="19">
                  <c:v>7.0921985815602833</c:v>
                </c:pt>
                <c:pt idx="20">
                  <c:v>0</c:v>
                </c:pt>
                <c:pt idx="21">
                  <c:v>0</c:v>
                </c:pt>
                <c:pt idx="22">
                  <c:v>11.627906976744185</c:v>
                </c:pt>
                <c:pt idx="23">
                  <c:v>0</c:v>
                </c:pt>
                <c:pt idx="24">
                  <c:v>0</c:v>
                </c:pt>
                <c:pt idx="25">
                  <c:v>0</c:v>
                </c:pt>
                <c:pt idx="26">
                  <c:v>0</c:v>
                </c:pt>
                <c:pt idx="27">
                  <c:v>0</c:v>
                </c:pt>
              </c:numCache>
            </c:numRef>
          </c:val>
          <c:smooth val="0"/>
          <c:extLst>
            <c:ext xmlns:c16="http://schemas.microsoft.com/office/drawing/2014/chart" uri="{C3380CC4-5D6E-409C-BE32-E72D297353CC}">
              <c16:uniqueId val="{00000001-3658-40E4-9CD6-9B1DF88A8B93}"/>
            </c:ext>
          </c:extLst>
        </c:ser>
        <c:ser>
          <c:idx val="2"/>
          <c:order val="2"/>
          <c:tx>
            <c:strRef>
              <c:f>'Sheet 1'!$A$7</c:f>
              <c:strCache>
                <c:ptCount val="1"/>
                <c:pt idx="0">
                  <c:v>IPTV-06</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 1'!$B$4:$AF$4</c:f>
              <c:strCache>
                <c:ptCount val="31"/>
                <c:pt idx="0">
                  <c:v>Jun-20 (56) </c:v>
                </c:pt>
                <c:pt idx="1">
                  <c:v>Jul-20 (97) </c:v>
                </c:pt>
                <c:pt idx="2">
                  <c:v>Aug-20 (139) </c:v>
                </c:pt>
                <c:pt idx="3">
                  <c:v>Sep-20 (272) </c:v>
                </c:pt>
                <c:pt idx="4">
                  <c:v>Oct-20 (297) </c:v>
                </c:pt>
                <c:pt idx="5">
                  <c:v>Nov-20 (156) </c:v>
                </c:pt>
                <c:pt idx="6">
                  <c:v>Dec-20 (56) </c:v>
                </c:pt>
                <c:pt idx="7">
                  <c:v>Jan-21 (215) </c:v>
                </c:pt>
                <c:pt idx="8">
                  <c:v>Feb-21 (159) </c:v>
                </c:pt>
                <c:pt idx="9">
                  <c:v>Mar-21 (248) </c:v>
                </c:pt>
                <c:pt idx="10">
                  <c:v>Apr-21 (167) </c:v>
                </c:pt>
                <c:pt idx="11">
                  <c:v>Jun-21 (29) </c:v>
                </c:pt>
                <c:pt idx="12">
                  <c:v>Jul-21 (71) </c:v>
                </c:pt>
                <c:pt idx="13">
                  <c:v>Aug-21 (102) </c:v>
                </c:pt>
                <c:pt idx="14">
                  <c:v>Sep-21 (74) </c:v>
                </c:pt>
                <c:pt idx="15">
                  <c:v>Oct-21 (57) </c:v>
                </c:pt>
                <c:pt idx="16">
                  <c:v>Nov-21 (75) </c:v>
                </c:pt>
                <c:pt idx="17">
                  <c:v>Dec-21 (46) </c:v>
                </c:pt>
                <c:pt idx="18">
                  <c:v>Jan-22 (247) </c:v>
                </c:pt>
                <c:pt idx="19">
                  <c:v>Feb-22 (141) </c:v>
                </c:pt>
                <c:pt idx="20">
                  <c:v>Mar-22 (114) </c:v>
                </c:pt>
                <c:pt idx="21">
                  <c:v>Apr-22 (90) </c:v>
                </c:pt>
                <c:pt idx="22">
                  <c:v>May-22 (86) </c:v>
                </c:pt>
                <c:pt idx="23">
                  <c:v>Jun-22 (115) </c:v>
                </c:pt>
                <c:pt idx="24">
                  <c:v>Jul-22 (42) </c:v>
                </c:pt>
                <c:pt idx="25">
                  <c:v>Aug-22 (47) </c:v>
                </c:pt>
                <c:pt idx="26">
                  <c:v>Sep-22 (62) </c:v>
                </c:pt>
                <c:pt idx="27">
                  <c:v>Oct-22 (63) </c:v>
                </c:pt>
                <c:pt idx="28">
                  <c:v>Nov-22 (77) </c:v>
                </c:pt>
                <c:pt idx="29">
                  <c:v>Dec-22 (69) </c:v>
                </c:pt>
                <c:pt idx="30">
                  <c:v>Jan-23 (104) </c:v>
                </c:pt>
              </c:strCache>
            </c:strRef>
          </c:cat>
          <c:val>
            <c:numRef>
              <c:f>'Sheet 1'!$B$7:$AF$7</c:f>
              <c:numCache>
                <c:formatCode>0.00;\-0.00</c:formatCode>
                <c:ptCount val="31"/>
                <c:pt idx="0">
                  <c:v>71.428571428571431</c:v>
                </c:pt>
                <c:pt idx="1">
                  <c:v>41.237113402061858</c:v>
                </c:pt>
                <c:pt idx="2">
                  <c:v>64.748201438848923</c:v>
                </c:pt>
                <c:pt idx="3">
                  <c:v>88.235294117647044</c:v>
                </c:pt>
                <c:pt idx="4">
                  <c:v>104.72972972972974</c:v>
                </c:pt>
                <c:pt idx="5">
                  <c:v>89.743589743589723</c:v>
                </c:pt>
                <c:pt idx="6">
                  <c:v>107.14285714285712</c:v>
                </c:pt>
                <c:pt idx="7">
                  <c:v>88.372093023255815</c:v>
                </c:pt>
                <c:pt idx="8">
                  <c:v>44.303797468354432</c:v>
                </c:pt>
                <c:pt idx="9">
                  <c:v>112.90322580645163</c:v>
                </c:pt>
                <c:pt idx="10">
                  <c:v>65.868263473053901</c:v>
                </c:pt>
                <c:pt idx="11">
                  <c:v>68.965517241379303</c:v>
                </c:pt>
                <c:pt idx="12">
                  <c:v>42.25352112676056</c:v>
                </c:pt>
                <c:pt idx="13">
                  <c:v>58.823529411764703</c:v>
                </c:pt>
                <c:pt idx="14">
                  <c:v>81.081081081081081</c:v>
                </c:pt>
                <c:pt idx="15">
                  <c:v>122.80701754385964</c:v>
                </c:pt>
                <c:pt idx="16">
                  <c:v>40</c:v>
                </c:pt>
                <c:pt idx="17">
                  <c:v>21.739130434782609</c:v>
                </c:pt>
                <c:pt idx="18">
                  <c:v>28.356538626115007</c:v>
                </c:pt>
                <c:pt idx="19">
                  <c:v>21.430773974714771</c:v>
                </c:pt>
                <c:pt idx="20">
                  <c:v>0</c:v>
                </c:pt>
                <c:pt idx="21">
                  <c:v>11.111111111111111</c:v>
                </c:pt>
                <c:pt idx="22">
                  <c:v>11.627906976744185</c:v>
                </c:pt>
                <c:pt idx="23">
                  <c:v>0</c:v>
                </c:pt>
                <c:pt idx="24">
                  <c:v>0</c:v>
                </c:pt>
              </c:numCache>
            </c:numRef>
          </c:val>
          <c:smooth val="0"/>
          <c:extLst>
            <c:ext xmlns:c16="http://schemas.microsoft.com/office/drawing/2014/chart" uri="{C3380CC4-5D6E-409C-BE32-E72D297353CC}">
              <c16:uniqueId val="{00000002-3658-40E4-9CD6-9B1DF88A8B93}"/>
            </c:ext>
          </c:extLst>
        </c:ser>
        <c:ser>
          <c:idx val="3"/>
          <c:order val="3"/>
          <c:tx>
            <c:strRef>
              <c:f>'Sheet 1'!$A$8</c:f>
              <c:strCache>
                <c:ptCount val="1"/>
                <c:pt idx="0">
                  <c:v>IPTV-09</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 1'!$B$4:$AF$4</c:f>
              <c:strCache>
                <c:ptCount val="31"/>
                <c:pt idx="0">
                  <c:v>Jun-20 (56) </c:v>
                </c:pt>
                <c:pt idx="1">
                  <c:v>Jul-20 (97) </c:v>
                </c:pt>
                <c:pt idx="2">
                  <c:v>Aug-20 (139) </c:v>
                </c:pt>
                <c:pt idx="3">
                  <c:v>Sep-20 (272) </c:v>
                </c:pt>
                <c:pt idx="4">
                  <c:v>Oct-20 (297) </c:v>
                </c:pt>
                <c:pt idx="5">
                  <c:v>Nov-20 (156) </c:v>
                </c:pt>
                <c:pt idx="6">
                  <c:v>Dec-20 (56) </c:v>
                </c:pt>
                <c:pt idx="7">
                  <c:v>Jan-21 (215) </c:v>
                </c:pt>
                <c:pt idx="8">
                  <c:v>Feb-21 (159) </c:v>
                </c:pt>
                <c:pt idx="9">
                  <c:v>Mar-21 (248) </c:v>
                </c:pt>
                <c:pt idx="10">
                  <c:v>Apr-21 (167) </c:v>
                </c:pt>
                <c:pt idx="11">
                  <c:v>Jun-21 (29) </c:v>
                </c:pt>
                <c:pt idx="12">
                  <c:v>Jul-21 (71) </c:v>
                </c:pt>
                <c:pt idx="13">
                  <c:v>Aug-21 (102) </c:v>
                </c:pt>
                <c:pt idx="14">
                  <c:v>Sep-21 (74) </c:v>
                </c:pt>
                <c:pt idx="15">
                  <c:v>Oct-21 (57) </c:v>
                </c:pt>
                <c:pt idx="16">
                  <c:v>Nov-21 (75) </c:v>
                </c:pt>
                <c:pt idx="17">
                  <c:v>Dec-21 (46) </c:v>
                </c:pt>
                <c:pt idx="18">
                  <c:v>Jan-22 (247) </c:v>
                </c:pt>
                <c:pt idx="19">
                  <c:v>Feb-22 (141) </c:v>
                </c:pt>
                <c:pt idx="20">
                  <c:v>Mar-22 (114) </c:v>
                </c:pt>
                <c:pt idx="21">
                  <c:v>Apr-22 (90) </c:v>
                </c:pt>
                <c:pt idx="22">
                  <c:v>May-22 (86) </c:v>
                </c:pt>
                <c:pt idx="23">
                  <c:v>Jun-22 (115) </c:v>
                </c:pt>
                <c:pt idx="24">
                  <c:v>Jul-22 (42) </c:v>
                </c:pt>
                <c:pt idx="25">
                  <c:v>Aug-22 (47) </c:v>
                </c:pt>
                <c:pt idx="26">
                  <c:v>Sep-22 (62) </c:v>
                </c:pt>
                <c:pt idx="27">
                  <c:v>Oct-22 (63) </c:v>
                </c:pt>
                <c:pt idx="28">
                  <c:v>Nov-22 (77) </c:v>
                </c:pt>
                <c:pt idx="29">
                  <c:v>Dec-22 (69) </c:v>
                </c:pt>
                <c:pt idx="30">
                  <c:v>Jan-23 (104) </c:v>
                </c:pt>
              </c:strCache>
            </c:strRef>
          </c:cat>
          <c:val>
            <c:numRef>
              <c:f>'Sheet 1'!$B$8:$AF$8</c:f>
              <c:numCache>
                <c:formatCode>0.00;\-0.00</c:formatCode>
                <c:ptCount val="31"/>
                <c:pt idx="0">
                  <c:v>142.85714285714286</c:v>
                </c:pt>
                <c:pt idx="1">
                  <c:v>103.09278350515463</c:v>
                </c:pt>
                <c:pt idx="2">
                  <c:v>115.10791366906476</c:v>
                </c:pt>
                <c:pt idx="3">
                  <c:v>161.76470588235293</c:v>
                </c:pt>
                <c:pt idx="4">
                  <c:v>172.29729729729732</c:v>
                </c:pt>
                <c:pt idx="5">
                  <c:v>230.76923076923077</c:v>
                </c:pt>
                <c:pt idx="6">
                  <c:v>196.42857142857139</c:v>
                </c:pt>
                <c:pt idx="7">
                  <c:v>172.09302325581393</c:v>
                </c:pt>
                <c:pt idx="8">
                  <c:v>126.58227848101266</c:v>
                </c:pt>
                <c:pt idx="9">
                  <c:v>245.96774193548387</c:v>
                </c:pt>
                <c:pt idx="10">
                  <c:v>161.67664670658687</c:v>
                </c:pt>
                <c:pt idx="11">
                  <c:v>103.44827586206897</c:v>
                </c:pt>
                <c:pt idx="12">
                  <c:v>84.507042253521121</c:v>
                </c:pt>
                <c:pt idx="13">
                  <c:v>107.84313725490196</c:v>
                </c:pt>
                <c:pt idx="14">
                  <c:v>108.10810810810811</c:v>
                </c:pt>
                <c:pt idx="15">
                  <c:v>175.43859649122805</c:v>
                </c:pt>
                <c:pt idx="16">
                  <c:v>93.333333333333343</c:v>
                </c:pt>
                <c:pt idx="17">
                  <c:v>130.43478260869566</c:v>
                </c:pt>
                <c:pt idx="18">
                  <c:v>44.649885233050469</c:v>
                </c:pt>
                <c:pt idx="19">
                  <c:v>52.826981805298374</c:v>
                </c:pt>
                <c:pt idx="20">
                  <c:v>9.7087378640776691</c:v>
                </c:pt>
                <c:pt idx="21">
                  <c:v>11.111111111111111</c:v>
                </c:pt>
              </c:numCache>
            </c:numRef>
          </c:val>
          <c:smooth val="0"/>
          <c:extLst>
            <c:ext xmlns:c16="http://schemas.microsoft.com/office/drawing/2014/chart" uri="{C3380CC4-5D6E-409C-BE32-E72D297353CC}">
              <c16:uniqueId val="{00000003-3658-40E4-9CD6-9B1DF88A8B93}"/>
            </c:ext>
          </c:extLst>
        </c:ser>
        <c:ser>
          <c:idx val="4"/>
          <c:order val="4"/>
          <c:tx>
            <c:strRef>
              <c:f>'Sheet 1'!$A$9</c:f>
              <c:strCache>
                <c:ptCount val="1"/>
                <c:pt idx="0">
                  <c:v>IPTV-12</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'Sheet 1'!$B$4:$AF$4</c:f>
              <c:strCache>
                <c:ptCount val="31"/>
                <c:pt idx="0">
                  <c:v>Jun-20 (56) </c:v>
                </c:pt>
                <c:pt idx="1">
                  <c:v>Jul-20 (97) </c:v>
                </c:pt>
                <c:pt idx="2">
                  <c:v>Aug-20 (139) </c:v>
                </c:pt>
                <c:pt idx="3">
                  <c:v>Sep-20 (272) </c:v>
                </c:pt>
                <c:pt idx="4">
                  <c:v>Oct-20 (297) </c:v>
                </c:pt>
                <c:pt idx="5">
                  <c:v>Nov-20 (156) </c:v>
                </c:pt>
                <c:pt idx="6">
                  <c:v>Dec-20 (56) </c:v>
                </c:pt>
                <c:pt idx="7">
                  <c:v>Jan-21 (215) </c:v>
                </c:pt>
                <c:pt idx="8">
                  <c:v>Feb-21 (159) </c:v>
                </c:pt>
                <c:pt idx="9">
                  <c:v>Mar-21 (248) </c:v>
                </c:pt>
                <c:pt idx="10">
                  <c:v>Apr-21 (167) </c:v>
                </c:pt>
                <c:pt idx="11">
                  <c:v>Jun-21 (29) </c:v>
                </c:pt>
                <c:pt idx="12">
                  <c:v>Jul-21 (71) </c:v>
                </c:pt>
                <c:pt idx="13">
                  <c:v>Aug-21 (102) </c:v>
                </c:pt>
                <c:pt idx="14">
                  <c:v>Sep-21 (74) </c:v>
                </c:pt>
                <c:pt idx="15">
                  <c:v>Oct-21 (57) </c:v>
                </c:pt>
                <c:pt idx="16">
                  <c:v>Nov-21 (75) </c:v>
                </c:pt>
                <c:pt idx="17">
                  <c:v>Dec-21 (46) </c:v>
                </c:pt>
                <c:pt idx="18">
                  <c:v>Jan-22 (247) </c:v>
                </c:pt>
                <c:pt idx="19">
                  <c:v>Feb-22 (141) </c:v>
                </c:pt>
                <c:pt idx="20">
                  <c:v>Mar-22 (114) </c:v>
                </c:pt>
                <c:pt idx="21">
                  <c:v>Apr-22 (90) </c:v>
                </c:pt>
                <c:pt idx="22">
                  <c:v>May-22 (86) </c:v>
                </c:pt>
                <c:pt idx="23">
                  <c:v>Jun-22 (115) </c:v>
                </c:pt>
                <c:pt idx="24">
                  <c:v>Jul-22 (42) </c:v>
                </c:pt>
                <c:pt idx="25">
                  <c:v>Aug-22 (47) </c:v>
                </c:pt>
                <c:pt idx="26">
                  <c:v>Sep-22 (62) </c:v>
                </c:pt>
                <c:pt idx="27">
                  <c:v>Oct-22 (63) </c:v>
                </c:pt>
                <c:pt idx="28">
                  <c:v>Nov-22 (77) </c:v>
                </c:pt>
                <c:pt idx="29">
                  <c:v>Dec-22 (69) </c:v>
                </c:pt>
                <c:pt idx="30">
                  <c:v>Jan-23 (104) </c:v>
                </c:pt>
              </c:strCache>
            </c:strRef>
          </c:cat>
          <c:val>
            <c:numRef>
              <c:f>'Sheet 1'!$B$9:$AF$9</c:f>
              <c:numCache>
                <c:formatCode>0.00;\-0.00</c:formatCode>
                <c:ptCount val="31"/>
                <c:pt idx="0">
                  <c:v>232.14285714285711</c:v>
                </c:pt>
                <c:pt idx="1">
                  <c:v>226.8041237113402</c:v>
                </c:pt>
                <c:pt idx="2">
                  <c:v>244.60431654676262</c:v>
                </c:pt>
                <c:pt idx="3">
                  <c:v>220.58823529411762</c:v>
                </c:pt>
                <c:pt idx="4">
                  <c:v>253.37837837837839</c:v>
                </c:pt>
                <c:pt idx="5">
                  <c:v>339.74358974358984</c:v>
                </c:pt>
                <c:pt idx="6">
                  <c:v>303.57142857142856</c:v>
                </c:pt>
                <c:pt idx="7">
                  <c:v>316.2790697674418</c:v>
                </c:pt>
                <c:pt idx="8">
                  <c:v>215.18987341772151</c:v>
                </c:pt>
                <c:pt idx="9">
                  <c:v>379.0322580645161</c:v>
                </c:pt>
                <c:pt idx="10">
                  <c:v>317.3652694610779</c:v>
                </c:pt>
                <c:pt idx="11">
                  <c:v>206.89655172413794</c:v>
                </c:pt>
                <c:pt idx="12">
                  <c:v>154.92957746478871</c:v>
                </c:pt>
                <c:pt idx="13">
                  <c:v>137.25490196078431</c:v>
                </c:pt>
                <c:pt idx="14">
                  <c:v>216.21621621621622</c:v>
                </c:pt>
                <c:pt idx="15">
                  <c:v>175.43859649122805</c:v>
                </c:pt>
                <c:pt idx="16">
                  <c:v>186.66666666666669</c:v>
                </c:pt>
                <c:pt idx="17">
                  <c:v>195.65217391304347</c:v>
                </c:pt>
                <c:pt idx="18">
                  <c:v>74.333360351703632</c:v>
                </c:pt>
              </c:numCache>
            </c:numRef>
          </c:val>
          <c:smooth val="0"/>
          <c:extLst>
            <c:ext xmlns:c16="http://schemas.microsoft.com/office/drawing/2014/chart" uri="{C3380CC4-5D6E-409C-BE32-E72D297353CC}">
              <c16:uniqueId val="{00000004-3658-40E4-9CD6-9B1DF88A8B93}"/>
            </c:ext>
          </c:extLst>
        </c:ser>
        <c:ser>
          <c:idx val="5"/>
          <c:order val="5"/>
          <c:tx>
            <c:strRef>
              <c:f>'Sheet 1'!$A$10</c:f>
              <c:strCache>
                <c:ptCount val="1"/>
                <c:pt idx="0">
                  <c:v>IPTV-15</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'Sheet 1'!$B$4:$AF$4</c:f>
              <c:strCache>
                <c:ptCount val="31"/>
                <c:pt idx="0">
                  <c:v>Jun-20 (56) </c:v>
                </c:pt>
                <c:pt idx="1">
                  <c:v>Jul-20 (97) </c:v>
                </c:pt>
                <c:pt idx="2">
                  <c:v>Aug-20 (139) </c:v>
                </c:pt>
                <c:pt idx="3">
                  <c:v>Sep-20 (272) </c:v>
                </c:pt>
                <c:pt idx="4">
                  <c:v>Oct-20 (297) </c:v>
                </c:pt>
                <c:pt idx="5">
                  <c:v>Nov-20 (156) </c:v>
                </c:pt>
                <c:pt idx="6">
                  <c:v>Dec-20 (56) </c:v>
                </c:pt>
                <c:pt idx="7">
                  <c:v>Jan-21 (215) </c:v>
                </c:pt>
                <c:pt idx="8">
                  <c:v>Feb-21 (159) </c:v>
                </c:pt>
                <c:pt idx="9">
                  <c:v>Mar-21 (248) </c:v>
                </c:pt>
                <c:pt idx="10">
                  <c:v>Apr-21 (167) </c:v>
                </c:pt>
                <c:pt idx="11">
                  <c:v>Jun-21 (29) </c:v>
                </c:pt>
                <c:pt idx="12">
                  <c:v>Jul-21 (71) </c:v>
                </c:pt>
                <c:pt idx="13">
                  <c:v>Aug-21 (102) </c:v>
                </c:pt>
                <c:pt idx="14">
                  <c:v>Sep-21 (74) </c:v>
                </c:pt>
                <c:pt idx="15">
                  <c:v>Oct-21 (57) </c:v>
                </c:pt>
                <c:pt idx="16">
                  <c:v>Nov-21 (75) </c:v>
                </c:pt>
                <c:pt idx="17">
                  <c:v>Dec-21 (46) </c:v>
                </c:pt>
                <c:pt idx="18">
                  <c:v>Jan-22 (247) </c:v>
                </c:pt>
                <c:pt idx="19">
                  <c:v>Feb-22 (141) </c:v>
                </c:pt>
                <c:pt idx="20">
                  <c:v>Mar-22 (114) </c:v>
                </c:pt>
                <c:pt idx="21">
                  <c:v>Apr-22 (90) </c:v>
                </c:pt>
                <c:pt idx="22">
                  <c:v>May-22 (86) </c:v>
                </c:pt>
                <c:pt idx="23">
                  <c:v>Jun-22 (115) </c:v>
                </c:pt>
                <c:pt idx="24">
                  <c:v>Jul-22 (42) </c:v>
                </c:pt>
                <c:pt idx="25">
                  <c:v>Aug-22 (47) </c:v>
                </c:pt>
                <c:pt idx="26">
                  <c:v>Sep-22 (62) </c:v>
                </c:pt>
                <c:pt idx="27">
                  <c:v>Oct-22 (63) </c:v>
                </c:pt>
                <c:pt idx="28">
                  <c:v>Nov-22 (77) </c:v>
                </c:pt>
                <c:pt idx="29">
                  <c:v>Dec-22 (69) </c:v>
                </c:pt>
                <c:pt idx="30">
                  <c:v>Jan-23 (104) </c:v>
                </c:pt>
              </c:strCache>
            </c:strRef>
          </c:cat>
          <c:val>
            <c:numRef>
              <c:f>'Sheet 1'!$B$10:$AF$10</c:f>
              <c:numCache>
                <c:formatCode>0.00;\-0.00</c:formatCode>
                <c:ptCount val="31"/>
                <c:pt idx="0">
                  <c:v>303.57142857142856</c:v>
                </c:pt>
                <c:pt idx="1">
                  <c:v>268.04123711340208</c:v>
                </c:pt>
                <c:pt idx="2">
                  <c:v>345.32374100719426</c:v>
                </c:pt>
                <c:pt idx="3">
                  <c:v>305.14705882352939</c:v>
                </c:pt>
                <c:pt idx="4">
                  <c:v>347.97297297297303</c:v>
                </c:pt>
                <c:pt idx="5">
                  <c:v>500.00000000000011</c:v>
                </c:pt>
                <c:pt idx="6">
                  <c:v>339.28571428571422</c:v>
                </c:pt>
                <c:pt idx="7">
                  <c:v>432.55813953488365</c:v>
                </c:pt>
                <c:pt idx="8">
                  <c:v>292.31285103529223</c:v>
                </c:pt>
                <c:pt idx="9">
                  <c:v>524.19354838709671</c:v>
                </c:pt>
                <c:pt idx="10">
                  <c:v>407.18562874251501</c:v>
                </c:pt>
                <c:pt idx="11">
                  <c:v>206.89655172413794</c:v>
                </c:pt>
                <c:pt idx="12">
                  <c:v>212.07243460764587</c:v>
                </c:pt>
                <c:pt idx="13">
                  <c:v>176.66666666666666</c:v>
                </c:pt>
                <c:pt idx="14">
                  <c:v>256.75675675675677</c:v>
                </c:pt>
                <c:pt idx="15">
                  <c:v>232.19814241486068</c:v>
                </c:pt>
              </c:numCache>
            </c:numRef>
          </c:val>
          <c:smooth val="0"/>
          <c:extLst>
            <c:ext xmlns:c16="http://schemas.microsoft.com/office/drawing/2014/chart" uri="{C3380CC4-5D6E-409C-BE32-E72D297353CC}">
              <c16:uniqueId val="{00000005-3658-40E4-9CD6-9B1DF88A8B93}"/>
            </c:ext>
          </c:extLst>
        </c:ser>
        <c:ser>
          <c:idx val="6"/>
          <c:order val="6"/>
          <c:tx>
            <c:strRef>
              <c:f>'Sheet 1'!$A$11</c:f>
              <c:strCache>
                <c:ptCount val="1"/>
                <c:pt idx="0">
                  <c:v>IPTV-18</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strRef>
              <c:f>'Sheet 1'!$B$4:$AF$4</c:f>
              <c:strCache>
                <c:ptCount val="31"/>
                <c:pt idx="0">
                  <c:v>Jun-20 (56) </c:v>
                </c:pt>
                <c:pt idx="1">
                  <c:v>Jul-20 (97) </c:v>
                </c:pt>
                <c:pt idx="2">
                  <c:v>Aug-20 (139) </c:v>
                </c:pt>
                <c:pt idx="3">
                  <c:v>Sep-20 (272) </c:v>
                </c:pt>
                <c:pt idx="4">
                  <c:v>Oct-20 (297) </c:v>
                </c:pt>
                <c:pt idx="5">
                  <c:v>Nov-20 (156) </c:v>
                </c:pt>
                <c:pt idx="6">
                  <c:v>Dec-20 (56) </c:v>
                </c:pt>
                <c:pt idx="7">
                  <c:v>Jan-21 (215) </c:v>
                </c:pt>
                <c:pt idx="8">
                  <c:v>Feb-21 (159) </c:v>
                </c:pt>
                <c:pt idx="9">
                  <c:v>Mar-21 (248) </c:v>
                </c:pt>
                <c:pt idx="10">
                  <c:v>Apr-21 (167) </c:v>
                </c:pt>
                <c:pt idx="11">
                  <c:v>Jun-21 (29) </c:v>
                </c:pt>
                <c:pt idx="12">
                  <c:v>Jul-21 (71) </c:v>
                </c:pt>
                <c:pt idx="13">
                  <c:v>Aug-21 (102) </c:v>
                </c:pt>
                <c:pt idx="14">
                  <c:v>Sep-21 (74) </c:v>
                </c:pt>
                <c:pt idx="15">
                  <c:v>Oct-21 (57) </c:v>
                </c:pt>
                <c:pt idx="16">
                  <c:v>Nov-21 (75) </c:v>
                </c:pt>
                <c:pt idx="17">
                  <c:v>Dec-21 (46) </c:v>
                </c:pt>
                <c:pt idx="18">
                  <c:v>Jan-22 (247) </c:v>
                </c:pt>
                <c:pt idx="19">
                  <c:v>Feb-22 (141) </c:v>
                </c:pt>
                <c:pt idx="20">
                  <c:v>Mar-22 (114) </c:v>
                </c:pt>
                <c:pt idx="21">
                  <c:v>Apr-22 (90) </c:v>
                </c:pt>
                <c:pt idx="22">
                  <c:v>May-22 (86) </c:v>
                </c:pt>
                <c:pt idx="23">
                  <c:v>Jun-22 (115) </c:v>
                </c:pt>
                <c:pt idx="24">
                  <c:v>Jul-22 (42) </c:v>
                </c:pt>
                <c:pt idx="25">
                  <c:v>Aug-22 (47) </c:v>
                </c:pt>
                <c:pt idx="26">
                  <c:v>Sep-22 (62) </c:v>
                </c:pt>
                <c:pt idx="27">
                  <c:v>Oct-22 (63) </c:v>
                </c:pt>
                <c:pt idx="28">
                  <c:v>Nov-22 (77) </c:v>
                </c:pt>
                <c:pt idx="29">
                  <c:v>Dec-22 (69) </c:v>
                </c:pt>
                <c:pt idx="30">
                  <c:v>Jan-23 (104) </c:v>
                </c:pt>
              </c:strCache>
            </c:strRef>
          </c:cat>
          <c:val>
            <c:numRef>
              <c:f>'Sheet 1'!$B$11:$AF$11</c:f>
              <c:numCache>
                <c:formatCode>0.00;\-0.00</c:formatCode>
                <c:ptCount val="31"/>
                <c:pt idx="0">
                  <c:v>464.28571428571416</c:v>
                </c:pt>
                <c:pt idx="1">
                  <c:v>329.89690721649487</c:v>
                </c:pt>
                <c:pt idx="2">
                  <c:v>482.01438848920867</c:v>
                </c:pt>
                <c:pt idx="3">
                  <c:v>371.32352941176464</c:v>
                </c:pt>
                <c:pt idx="4">
                  <c:v>473.39670178653239</c:v>
                </c:pt>
                <c:pt idx="5">
                  <c:v>608.97435897435912</c:v>
                </c:pt>
                <c:pt idx="6">
                  <c:v>539.28571428571422</c:v>
                </c:pt>
                <c:pt idx="7">
                  <c:v>564.01353859591654</c:v>
                </c:pt>
                <c:pt idx="8">
                  <c:v>379.56117318294326</c:v>
                </c:pt>
                <c:pt idx="9">
                  <c:v>612.90322580645147</c:v>
                </c:pt>
                <c:pt idx="10">
                  <c:v>467.06586826347308</c:v>
                </c:pt>
                <c:pt idx="11">
                  <c:v>241.37931034482756</c:v>
                </c:pt>
                <c:pt idx="12">
                  <c:v>212.07243460764587</c:v>
                </c:pt>
                <c:pt idx="13">
                  <c:v>187.65567765567764</c:v>
                </c:pt>
              </c:numCache>
            </c:numRef>
          </c:val>
          <c:smooth val="0"/>
          <c:extLst>
            <c:ext xmlns:c16="http://schemas.microsoft.com/office/drawing/2014/chart" uri="{C3380CC4-5D6E-409C-BE32-E72D297353CC}">
              <c16:uniqueId val="{00000006-3658-40E4-9CD6-9B1DF88A8B93}"/>
            </c:ext>
          </c:extLst>
        </c:ser>
        <c:dLbls>
          <c:showLegendKey val="0"/>
          <c:showVal val="0"/>
          <c:showCatName val="0"/>
          <c:showSerName val="0"/>
          <c:showPercent val="0"/>
          <c:showBubbleSize val="0"/>
        </c:dLbls>
        <c:marker val="1"/>
        <c:smooth val="0"/>
        <c:axId val="426916479"/>
        <c:axId val="426916063"/>
      </c:lineChart>
      <c:catAx>
        <c:axId val="426916479"/>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dirty="0"/>
                  <a:t>Chassis </a:t>
                </a:r>
                <a:r>
                  <a:rPr lang="en-US" dirty="0" err="1"/>
                  <a:t>prodn</a:t>
                </a:r>
                <a:r>
                  <a:rPr lang="en-US" dirty="0"/>
                  <a:t>.</a:t>
                </a:r>
                <a:r>
                  <a:rPr lang="en-US" baseline="0" dirty="0"/>
                  <a:t> month</a:t>
                </a:r>
                <a:endParaRPr lang="en-US" dirty="0"/>
              </a:p>
            </c:rich>
          </c:tx>
          <c:layout>
            <c:manualLayout>
              <c:xMode val="edge"/>
              <c:yMode val="edge"/>
              <c:x val="4.5505470376500386E-2"/>
              <c:y val="0.90792403839434244"/>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426916063"/>
        <c:crosses val="autoZero"/>
        <c:auto val="1"/>
        <c:lblAlgn val="ctr"/>
        <c:lblOffset val="100"/>
        <c:noMultiLvlLbl val="0"/>
      </c:catAx>
      <c:valAx>
        <c:axId val="4269160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dirty="0"/>
                  <a:t>IPTV</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00;\-0.0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426916479"/>
        <c:crosses val="autoZero"/>
        <c:crossBetween val="between"/>
      </c:valAx>
      <c:spPr>
        <a:noFill/>
        <a:ln>
          <a:noFill/>
        </a:ln>
        <a:effectLst/>
      </c:spPr>
    </c:plotArea>
    <c:legend>
      <c:legendPos val="b"/>
      <c:layout>
        <c:manualLayout>
          <c:xMode val="edge"/>
          <c:yMode val="edge"/>
          <c:x val="0.23738427320108316"/>
          <c:y val="0.90714991242902643"/>
          <c:w val="0.59268747954833234"/>
          <c:h val="8.8275215649376057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sz="1100"/>
      </a:pPr>
      <a:endParaRPr lang="en-US"/>
    </a:p>
  </c:txPr>
  <c:externalData r:id="rId4">
    <c:autoUpdate val="0"/>
  </c:externalData>
  <c:userShapes r:id="rId5"/>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r>
              <a:rPr lang="en-US"/>
              <a:t>1920 Tipper WCPV - CWP failures</a:t>
            </a:r>
          </a:p>
        </c:rich>
      </c:tx>
      <c:layout>
        <c:manualLayout>
          <c:xMode val="edge"/>
          <c:yMode val="edge"/>
          <c:x val="0.38382785095788263"/>
          <c:y val="1.5151515151515152E-2"/>
        </c:manualLayout>
      </c:layout>
      <c:overlay val="0"/>
      <c:spPr>
        <a:noFill/>
        <a:ln>
          <a:noFill/>
        </a:ln>
        <a:effectLst/>
      </c:spPr>
      <c:txPr>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3736968626585219E-2"/>
          <c:y val="0.10651515151515153"/>
          <c:w val="0.91912907498712193"/>
          <c:h val="0.48629722421061006"/>
        </c:manualLayout>
      </c:layout>
      <c:lineChart>
        <c:grouping val="standard"/>
        <c:varyColors val="0"/>
        <c:ser>
          <c:idx val="0"/>
          <c:order val="0"/>
          <c:tx>
            <c:strRef>
              <c:f>'Sheet 1'!$A$13</c:f>
              <c:strCache>
                <c:ptCount val="1"/>
                <c:pt idx="0">
                  <c:v>PWCPV-00</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 1'!$B$12:$AF$12</c:f>
              <c:strCache>
                <c:ptCount val="31"/>
                <c:pt idx="0">
                  <c:v>Jun-20 (56) </c:v>
                </c:pt>
                <c:pt idx="1">
                  <c:v>Jul-20 (97) </c:v>
                </c:pt>
                <c:pt idx="2">
                  <c:v>Aug-20 (139) </c:v>
                </c:pt>
                <c:pt idx="3">
                  <c:v>Sep-20 (272) </c:v>
                </c:pt>
                <c:pt idx="4">
                  <c:v>Oct-20 (297) </c:v>
                </c:pt>
                <c:pt idx="5">
                  <c:v>Nov-20 (156) </c:v>
                </c:pt>
                <c:pt idx="6">
                  <c:v>Dec-20 (56) </c:v>
                </c:pt>
                <c:pt idx="7">
                  <c:v>Jan-21 (215) </c:v>
                </c:pt>
                <c:pt idx="8">
                  <c:v>Feb-21 (159) </c:v>
                </c:pt>
                <c:pt idx="9">
                  <c:v>Mar-21 (248) </c:v>
                </c:pt>
                <c:pt idx="10">
                  <c:v>Apr-21 (167) </c:v>
                </c:pt>
                <c:pt idx="11">
                  <c:v>Jun-21 (29) </c:v>
                </c:pt>
                <c:pt idx="12">
                  <c:v>Jul-21 (71) </c:v>
                </c:pt>
                <c:pt idx="13">
                  <c:v>Aug-21 (102) </c:v>
                </c:pt>
                <c:pt idx="14">
                  <c:v>Sep-21 (74) </c:v>
                </c:pt>
                <c:pt idx="15">
                  <c:v>Oct-21 (57) </c:v>
                </c:pt>
                <c:pt idx="16">
                  <c:v>Nov-21 (75) </c:v>
                </c:pt>
                <c:pt idx="17">
                  <c:v>Dec-21 (46) </c:v>
                </c:pt>
                <c:pt idx="18">
                  <c:v>Jan-22 (247) </c:v>
                </c:pt>
                <c:pt idx="19">
                  <c:v>Feb-22 (141) </c:v>
                </c:pt>
                <c:pt idx="20">
                  <c:v>Mar-22 (114) </c:v>
                </c:pt>
                <c:pt idx="21">
                  <c:v>Apr-22 (90) </c:v>
                </c:pt>
                <c:pt idx="22">
                  <c:v>May-22 (86) </c:v>
                </c:pt>
                <c:pt idx="23">
                  <c:v>Jun-22 (115) </c:v>
                </c:pt>
                <c:pt idx="24">
                  <c:v>Jul-22 (42) </c:v>
                </c:pt>
                <c:pt idx="25">
                  <c:v>Aug-22 (47) </c:v>
                </c:pt>
                <c:pt idx="26">
                  <c:v>Sep-22 (62) </c:v>
                </c:pt>
                <c:pt idx="27">
                  <c:v>Oct-22 (63) </c:v>
                </c:pt>
                <c:pt idx="28">
                  <c:v>Nov-22 (77) </c:v>
                </c:pt>
                <c:pt idx="29">
                  <c:v>Dec-22 (69) </c:v>
                </c:pt>
                <c:pt idx="30">
                  <c:v>Jan-23 (104) </c:v>
                </c:pt>
              </c:strCache>
            </c:strRef>
          </c:cat>
          <c:val>
            <c:numRef>
              <c:f>'Sheet 1'!$B$13:$AF$13</c:f>
              <c:numCache>
                <c:formatCode>0;\-0</c:formatCode>
                <c:ptCount val="3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numCache>
            </c:numRef>
          </c:val>
          <c:smooth val="0"/>
          <c:extLst>
            <c:ext xmlns:c16="http://schemas.microsoft.com/office/drawing/2014/chart" uri="{C3380CC4-5D6E-409C-BE32-E72D297353CC}">
              <c16:uniqueId val="{00000000-5C46-4D93-B7CF-202119242D92}"/>
            </c:ext>
          </c:extLst>
        </c:ser>
        <c:ser>
          <c:idx val="1"/>
          <c:order val="1"/>
          <c:tx>
            <c:strRef>
              <c:f>'Sheet 1'!$A$14</c:f>
              <c:strCache>
                <c:ptCount val="1"/>
                <c:pt idx="0">
                  <c:v>PWCPV-03</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 1'!$B$12:$AF$12</c:f>
              <c:strCache>
                <c:ptCount val="31"/>
                <c:pt idx="0">
                  <c:v>Jun-20 (56) </c:v>
                </c:pt>
                <c:pt idx="1">
                  <c:v>Jul-20 (97) </c:v>
                </c:pt>
                <c:pt idx="2">
                  <c:v>Aug-20 (139) </c:v>
                </c:pt>
                <c:pt idx="3">
                  <c:v>Sep-20 (272) </c:v>
                </c:pt>
                <c:pt idx="4">
                  <c:v>Oct-20 (297) </c:v>
                </c:pt>
                <c:pt idx="5">
                  <c:v>Nov-20 (156) </c:v>
                </c:pt>
                <c:pt idx="6">
                  <c:v>Dec-20 (56) </c:v>
                </c:pt>
                <c:pt idx="7">
                  <c:v>Jan-21 (215) </c:v>
                </c:pt>
                <c:pt idx="8">
                  <c:v>Feb-21 (159) </c:v>
                </c:pt>
                <c:pt idx="9">
                  <c:v>Mar-21 (248) </c:v>
                </c:pt>
                <c:pt idx="10">
                  <c:v>Apr-21 (167) </c:v>
                </c:pt>
                <c:pt idx="11">
                  <c:v>Jun-21 (29) </c:v>
                </c:pt>
                <c:pt idx="12">
                  <c:v>Jul-21 (71) </c:v>
                </c:pt>
                <c:pt idx="13">
                  <c:v>Aug-21 (102) </c:v>
                </c:pt>
                <c:pt idx="14">
                  <c:v>Sep-21 (74) </c:v>
                </c:pt>
                <c:pt idx="15">
                  <c:v>Oct-21 (57) </c:v>
                </c:pt>
                <c:pt idx="16">
                  <c:v>Nov-21 (75) </c:v>
                </c:pt>
                <c:pt idx="17">
                  <c:v>Dec-21 (46) </c:v>
                </c:pt>
                <c:pt idx="18">
                  <c:v>Jan-22 (247) </c:v>
                </c:pt>
                <c:pt idx="19">
                  <c:v>Feb-22 (141) </c:v>
                </c:pt>
                <c:pt idx="20">
                  <c:v>Mar-22 (114) </c:v>
                </c:pt>
                <c:pt idx="21">
                  <c:v>Apr-22 (90) </c:v>
                </c:pt>
                <c:pt idx="22">
                  <c:v>May-22 (86) </c:v>
                </c:pt>
                <c:pt idx="23">
                  <c:v>Jun-22 (115) </c:v>
                </c:pt>
                <c:pt idx="24">
                  <c:v>Jul-22 (42) </c:v>
                </c:pt>
                <c:pt idx="25">
                  <c:v>Aug-22 (47) </c:v>
                </c:pt>
                <c:pt idx="26">
                  <c:v>Sep-22 (62) </c:v>
                </c:pt>
                <c:pt idx="27">
                  <c:v>Oct-22 (63) </c:v>
                </c:pt>
                <c:pt idx="28">
                  <c:v>Nov-22 (77) </c:v>
                </c:pt>
                <c:pt idx="29">
                  <c:v>Dec-22 (69) </c:v>
                </c:pt>
                <c:pt idx="30">
                  <c:v>Jan-23 (104) </c:v>
                </c:pt>
              </c:strCache>
            </c:strRef>
          </c:cat>
          <c:val>
            <c:numRef>
              <c:f>'Sheet 1'!$B$14:$AF$14</c:f>
              <c:numCache>
                <c:formatCode>0;\-0</c:formatCode>
                <c:ptCount val="31"/>
                <c:pt idx="0">
                  <c:v>0</c:v>
                </c:pt>
                <c:pt idx="1">
                  <c:v>0</c:v>
                </c:pt>
                <c:pt idx="2">
                  <c:v>1263.4103597122303</c:v>
                </c:pt>
                <c:pt idx="3">
                  <c:v>902.92246323529423</c:v>
                </c:pt>
                <c:pt idx="4">
                  <c:v>1056.1929054054053</c:v>
                </c:pt>
                <c:pt idx="5">
                  <c:v>1414.6873076923077</c:v>
                </c:pt>
                <c:pt idx="6">
                  <c:v>1811.7173214285713</c:v>
                </c:pt>
                <c:pt idx="7">
                  <c:v>500.84465116279068</c:v>
                </c:pt>
                <c:pt idx="8">
                  <c:v>0</c:v>
                </c:pt>
                <c:pt idx="9">
                  <c:v>974.77060483870957</c:v>
                </c:pt>
                <c:pt idx="10">
                  <c:v>938.64053892215566</c:v>
                </c:pt>
                <c:pt idx="11">
                  <c:v>0</c:v>
                </c:pt>
                <c:pt idx="12">
                  <c:v>671.58112676056339</c:v>
                </c:pt>
                <c:pt idx="13">
                  <c:v>0</c:v>
                </c:pt>
                <c:pt idx="14">
                  <c:v>1052.6735135135134</c:v>
                </c:pt>
                <c:pt idx="15">
                  <c:v>773.15421052631575</c:v>
                </c:pt>
                <c:pt idx="16">
                  <c:v>513.37040000000002</c:v>
                </c:pt>
                <c:pt idx="17">
                  <c:v>0</c:v>
                </c:pt>
                <c:pt idx="18">
                  <c:v>139.20275303643726</c:v>
                </c:pt>
                <c:pt idx="19">
                  <c:v>424.94666666666672</c:v>
                </c:pt>
                <c:pt idx="20">
                  <c:v>0</c:v>
                </c:pt>
                <c:pt idx="21">
                  <c:v>0</c:v>
                </c:pt>
                <c:pt idx="22">
                  <c:v>506.18627906976741</c:v>
                </c:pt>
                <c:pt idx="23">
                  <c:v>0</c:v>
                </c:pt>
                <c:pt idx="24">
                  <c:v>0</c:v>
                </c:pt>
                <c:pt idx="25">
                  <c:v>0</c:v>
                </c:pt>
                <c:pt idx="26">
                  <c:v>0</c:v>
                </c:pt>
                <c:pt idx="27">
                  <c:v>0</c:v>
                </c:pt>
              </c:numCache>
            </c:numRef>
          </c:val>
          <c:smooth val="0"/>
          <c:extLst>
            <c:ext xmlns:c16="http://schemas.microsoft.com/office/drawing/2014/chart" uri="{C3380CC4-5D6E-409C-BE32-E72D297353CC}">
              <c16:uniqueId val="{00000001-5C46-4D93-B7CF-202119242D92}"/>
            </c:ext>
          </c:extLst>
        </c:ser>
        <c:ser>
          <c:idx val="2"/>
          <c:order val="2"/>
          <c:tx>
            <c:strRef>
              <c:f>'Sheet 1'!$A$15</c:f>
              <c:strCache>
                <c:ptCount val="1"/>
                <c:pt idx="0">
                  <c:v>PWCPV-06</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 1'!$B$12:$AF$12</c:f>
              <c:strCache>
                <c:ptCount val="31"/>
                <c:pt idx="0">
                  <c:v>Jun-20 (56) </c:v>
                </c:pt>
                <c:pt idx="1">
                  <c:v>Jul-20 (97) </c:v>
                </c:pt>
                <c:pt idx="2">
                  <c:v>Aug-20 (139) </c:v>
                </c:pt>
                <c:pt idx="3">
                  <c:v>Sep-20 (272) </c:v>
                </c:pt>
                <c:pt idx="4">
                  <c:v>Oct-20 (297) </c:v>
                </c:pt>
                <c:pt idx="5">
                  <c:v>Nov-20 (156) </c:v>
                </c:pt>
                <c:pt idx="6">
                  <c:v>Dec-20 (56) </c:v>
                </c:pt>
                <c:pt idx="7">
                  <c:v>Jan-21 (215) </c:v>
                </c:pt>
                <c:pt idx="8">
                  <c:v>Feb-21 (159) </c:v>
                </c:pt>
                <c:pt idx="9">
                  <c:v>Mar-21 (248) </c:v>
                </c:pt>
                <c:pt idx="10">
                  <c:v>Apr-21 (167) </c:v>
                </c:pt>
                <c:pt idx="11">
                  <c:v>Jun-21 (29) </c:v>
                </c:pt>
                <c:pt idx="12">
                  <c:v>Jul-21 (71) </c:v>
                </c:pt>
                <c:pt idx="13">
                  <c:v>Aug-21 (102) </c:v>
                </c:pt>
                <c:pt idx="14">
                  <c:v>Sep-21 (74) </c:v>
                </c:pt>
                <c:pt idx="15">
                  <c:v>Oct-21 (57) </c:v>
                </c:pt>
                <c:pt idx="16">
                  <c:v>Nov-21 (75) </c:v>
                </c:pt>
                <c:pt idx="17">
                  <c:v>Dec-21 (46) </c:v>
                </c:pt>
                <c:pt idx="18">
                  <c:v>Jan-22 (247) </c:v>
                </c:pt>
                <c:pt idx="19">
                  <c:v>Feb-22 (141) </c:v>
                </c:pt>
                <c:pt idx="20">
                  <c:v>Mar-22 (114) </c:v>
                </c:pt>
                <c:pt idx="21">
                  <c:v>Apr-22 (90) </c:v>
                </c:pt>
                <c:pt idx="22">
                  <c:v>May-22 (86) </c:v>
                </c:pt>
                <c:pt idx="23">
                  <c:v>Jun-22 (115) </c:v>
                </c:pt>
                <c:pt idx="24">
                  <c:v>Jul-22 (42) </c:v>
                </c:pt>
                <c:pt idx="25">
                  <c:v>Aug-22 (47) </c:v>
                </c:pt>
                <c:pt idx="26">
                  <c:v>Sep-22 (62) </c:v>
                </c:pt>
                <c:pt idx="27">
                  <c:v>Oct-22 (63) </c:v>
                </c:pt>
                <c:pt idx="28">
                  <c:v>Nov-22 (77) </c:v>
                </c:pt>
                <c:pt idx="29">
                  <c:v>Dec-22 (69) </c:v>
                </c:pt>
                <c:pt idx="30">
                  <c:v>Jan-23 (104) </c:v>
                </c:pt>
              </c:strCache>
            </c:strRef>
          </c:cat>
          <c:val>
            <c:numRef>
              <c:f>'Sheet 1'!$B$15:$AF$15</c:f>
              <c:numCache>
                <c:formatCode>0;\-0</c:formatCode>
                <c:ptCount val="31"/>
                <c:pt idx="0">
                  <c:v>2896.8192857142853</c:v>
                </c:pt>
                <c:pt idx="1">
                  <c:v>1870.5821649484533</c:v>
                </c:pt>
                <c:pt idx="2">
                  <c:v>2973.102086330935</c:v>
                </c:pt>
                <c:pt idx="3">
                  <c:v>3119.7037500000001</c:v>
                </c:pt>
                <c:pt idx="4">
                  <c:v>4032.0958108108111</c:v>
                </c:pt>
                <c:pt idx="5">
                  <c:v>3057.8621794871797</c:v>
                </c:pt>
                <c:pt idx="6">
                  <c:v>3776.5616071428572</c:v>
                </c:pt>
                <c:pt idx="7">
                  <c:v>2905.8982790697673</c:v>
                </c:pt>
                <c:pt idx="8">
                  <c:v>1737.8691139240505</c:v>
                </c:pt>
                <c:pt idx="9">
                  <c:v>4184.5985887096776</c:v>
                </c:pt>
                <c:pt idx="10">
                  <c:v>2220.4950898203592</c:v>
                </c:pt>
                <c:pt idx="11">
                  <c:v>2451.7251724137932</c:v>
                </c:pt>
                <c:pt idx="12">
                  <c:v>1855.0160563380282</c:v>
                </c:pt>
                <c:pt idx="13">
                  <c:v>1950.6965686274511</c:v>
                </c:pt>
                <c:pt idx="14">
                  <c:v>2642.5333783783785</c:v>
                </c:pt>
                <c:pt idx="15">
                  <c:v>5399.2531578947373</c:v>
                </c:pt>
                <c:pt idx="16">
                  <c:v>1606.9197333333336</c:v>
                </c:pt>
                <c:pt idx="17">
                  <c:v>713.45739130434788</c:v>
                </c:pt>
                <c:pt idx="18">
                  <c:v>1347.3840212632895</c:v>
                </c:pt>
                <c:pt idx="19">
                  <c:v>991.70600370027751</c:v>
                </c:pt>
                <c:pt idx="20">
                  <c:v>0</c:v>
                </c:pt>
                <c:pt idx="21">
                  <c:v>811.85477777777771</c:v>
                </c:pt>
                <c:pt idx="22">
                  <c:v>506.18627906976741</c:v>
                </c:pt>
                <c:pt idx="23">
                  <c:v>0</c:v>
                </c:pt>
                <c:pt idx="24">
                  <c:v>0</c:v>
                </c:pt>
              </c:numCache>
            </c:numRef>
          </c:val>
          <c:smooth val="0"/>
          <c:extLst>
            <c:ext xmlns:c16="http://schemas.microsoft.com/office/drawing/2014/chart" uri="{C3380CC4-5D6E-409C-BE32-E72D297353CC}">
              <c16:uniqueId val="{00000002-5C46-4D93-B7CF-202119242D92}"/>
            </c:ext>
          </c:extLst>
        </c:ser>
        <c:ser>
          <c:idx val="3"/>
          <c:order val="3"/>
          <c:tx>
            <c:strRef>
              <c:f>'Sheet 1'!$A$16</c:f>
              <c:strCache>
                <c:ptCount val="1"/>
                <c:pt idx="0">
                  <c:v>PWCPV-09</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 1'!$B$12:$AF$12</c:f>
              <c:strCache>
                <c:ptCount val="31"/>
                <c:pt idx="0">
                  <c:v>Jun-20 (56) </c:v>
                </c:pt>
                <c:pt idx="1">
                  <c:v>Jul-20 (97) </c:v>
                </c:pt>
                <c:pt idx="2">
                  <c:v>Aug-20 (139) </c:v>
                </c:pt>
                <c:pt idx="3">
                  <c:v>Sep-20 (272) </c:v>
                </c:pt>
                <c:pt idx="4">
                  <c:v>Oct-20 (297) </c:v>
                </c:pt>
                <c:pt idx="5">
                  <c:v>Nov-20 (156) </c:v>
                </c:pt>
                <c:pt idx="6">
                  <c:v>Dec-20 (56) </c:v>
                </c:pt>
                <c:pt idx="7">
                  <c:v>Jan-21 (215) </c:v>
                </c:pt>
                <c:pt idx="8">
                  <c:v>Feb-21 (159) </c:v>
                </c:pt>
                <c:pt idx="9">
                  <c:v>Mar-21 (248) </c:v>
                </c:pt>
                <c:pt idx="10">
                  <c:v>Apr-21 (167) </c:v>
                </c:pt>
                <c:pt idx="11">
                  <c:v>Jun-21 (29) </c:v>
                </c:pt>
                <c:pt idx="12">
                  <c:v>Jul-21 (71) </c:v>
                </c:pt>
                <c:pt idx="13">
                  <c:v>Aug-21 (102) </c:v>
                </c:pt>
                <c:pt idx="14">
                  <c:v>Sep-21 (74) </c:v>
                </c:pt>
                <c:pt idx="15">
                  <c:v>Oct-21 (57) </c:v>
                </c:pt>
                <c:pt idx="16">
                  <c:v>Nov-21 (75) </c:v>
                </c:pt>
                <c:pt idx="17">
                  <c:v>Dec-21 (46) </c:v>
                </c:pt>
                <c:pt idx="18">
                  <c:v>Jan-22 (247) </c:v>
                </c:pt>
                <c:pt idx="19">
                  <c:v>Feb-22 (141) </c:v>
                </c:pt>
                <c:pt idx="20">
                  <c:v>Mar-22 (114) </c:v>
                </c:pt>
                <c:pt idx="21">
                  <c:v>Apr-22 (90) </c:v>
                </c:pt>
                <c:pt idx="22">
                  <c:v>May-22 (86) </c:v>
                </c:pt>
                <c:pt idx="23">
                  <c:v>Jun-22 (115) </c:v>
                </c:pt>
                <c:pt idx="24">
                  <c:v>Jul-22 (42) </c:v>
                </c:pt>
                <c:pt idx="25">
                  <c:v>Aug-22 (47) </c:v>
                </c:pt>
                <c:pt idx="26">
                  <c:v>Sep-22 (62) </c:v>
                </c:pt>
                <c:pt idx="27">
                  <c:v>Oct-22 (63) </c:v>
                </c:pt>
                <c:pt idx="28">
                  <c:v>Nov-22 (77) </c:v>
                </c:pt>
                <c:pt idx="29">
                  <c:v>Dec-22 (69) </c:v>
                </c:pt>
                <c:pt idx="30">
                  <c:v>Jan-23 (104) </c:v>
                </c:pt>
              </c:strCache>
            </c:strRef>
          </c:cat>
          <c:val>
            <c:numRef>
              <c:f>'Sheet 1'!$B$16:$AF$16</c:f>
              <c:numCache>
                <c:formatCode>0;\-0</c:formatCode>
                <c:ptCount val="31"/>
                <c:pt idx="0">
                  <c:v>5299.9521428571434</c:v>
                </c:pt>
                <c:pt idx="1">
                  <c:v>3851.012989690721</c:v>
                </c:pt>
                <c:pt idx="2">
                  <c:v>4838.1369064748196</c:v>
                </c:pt>
                <c:pt idx="3">
                  <c:v>5487.530845588235</c:v>
                </c:pt>
                <c:pt idx="4">
                  <c:v>6457.1528716216217</c:v>
                </c:pt>
                <c:pt idx="5">
                  <c:v>7894.1708333333345</c:v>
                </c:pt>
                <c:pt idx="6">
                  <c:v>7184.2582142857136</c:v>
                </c:pt>
                <c:pt idx="7">
                  <c:v>5969.0746046511631</c:v>
                </c:pt>
                <c:pt idx="8">
                  <c:v>4620.7456962025317</c:v>
                </c:pt>
                <c:pt idx="9">
                  <c:v>9569.2320967741944</c:v>
                </c:pt>
                <c:pt idx="10">
                  <c:v>5599.1901197604793</c:v>
                </c:pt>
                <c:pt idx="11">
                  <c:v>4075.0389655172412</c:v>
                </c:pt>
                <c:pt idx="12">
                  <c:v>3394.6373239436616</c:v>
                </c:pt>
                <c:pt idx="13">
                  <c:v>3769.6883333333335</c:v>
                </c:pt>
                <c:pt idx="14">
                  <c:v>4523.7143243243245</c:v>
                </c:pt>
                <c:pt idx="15">
                  <c:v>7407.6370175438606</c:v>
                </c:pt>
                <c:pt idx="16">
                  <c:v>3816.9569333333338</c:v>
                </c:pt>
                <c:pt idx="17">
                  <c:v>4812.795434782608</c:v>
                </c:pt>
                <c:pt idx="18">
                  <c:v>2029.9807493203659</c:v>
                </c:pt>
                <c:pt idx="19">
                  <c:v>2100.2310812673791</c:v>
                </c:pt>
                <c:pt idx="20">
                  <c:v>473.63281553398059</c:v>
                </c:pt>
                <c:pt idx="21">
                  <c:v>811.85477777777771</c:v>
                </c:pt>
              </c:numCache>
            </c:numRef>
          </c:val>
          <c:smooth val="0"/>
          <c:extLst>
            <c:ext xmlns:c16="http://schemas.microsoft.com/office/drawing/2014/chart" uri="{C3380CC4-5D6E-409C-BE32-E72D297353CC}">
              <c16:uniqueId val="{00000003-5C46-4D93-B7CF-202119242D92}"/>
            </c:ext>
          </c:extLst>
        </c:ser>
        <c:ser>
          <c:idx val="4"/>
          <c:order val="4"/>
          <c:tx>
            <c:strRef>
              <c:f>'Sheet 1'!$A$17</c:f>
              <c:strCache>
                <c:ptCount val="1"/>
                <c:pt idx="0">
                  <c:v>PWCPV-12</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'Sheet 1'!$B$12:$AF$12</c:f>
              <c:strCache>
                <c:ptCount val="31"/>
                <c:pt idx="0">
                  <c:v>Jun-20 (56) </c:v>
                </c:pt>
                <c:pt idx="1">
                  <c:v>Jul-20 (97) </c:v>
                </c:pt>
                <c:pt idx="2">
                  <c:v>Aug-20 (139) </c:v>
                </c:pt>
                <c:pt idx="3">
                  <c:v>Sep-20 (272) </c:v>
                </c:pt>
                <c:pt idx="4">
                  <c:v>Oct-20 (297) </c:v>
                </c:pt>
                <c:pt idx="5">
                  <c:v>Nov-20 (156) </c:v>
                </c:pt>
                <c:pt idx="6">
                  <c:v>Dec-20 (56) </c:v>
                </c:pt>
                <c:pt idx="7">
                  <c:v>Jan-21 (215) </c:v>
                </c:pt>
                <c:pt idx="8">
                  <c:v>Feb-21 (159) </c:v>
                </c:pt>
                <c:pt idx="9">
                  <c:v>Mar-21 (248) </c:v>
                </c:pt>
                <c:pt idx="10">
                  <c:v>Apr-21 (167) </c:v>
                </c:pt>
                <c:pt idx="11">
                  <c:v>Jun-21 (29) </c:v>
                </c:pt>
                <c:pt idx="12">
                  <c:v>Jul-21 (71) </c:v>
                </c:pt>
                <c:pt idx="13">
                  <c:v>Aug-21 (102) </c:v>
                </c:pt>
                <c:pt idx="14">
                  <c:v>Sep-21 (74) </c:v>
                </c:pt>
                <c:pt idx="15">
                  <c:v>Oct-21 (57) </c:v>
                </c:pt>
                <c:pt idx="16">
                  <c:v>Nov-21 (75) </c:v>
                </c:pt>
                <c:pt idx="17">
                  <c:v>Dec-21 (46) </c:v>
                </c:pt>
                <c:pt idx="18">
                  <c:v>Jan-22 (247) </c:v>
                </c:pt>
                <c:pt idx="19">
                  <c:v>Feb-22 (141) </c:v>
                </c:pt>
                <c:pt idx="20">
                  <c:v>Mar-22 (114) </c:v>
                </c:pt>
                <c:pt idx="21">
                  <c:v>Apr-22 (90) </c:v>
                </c:pt>
                <c:pt idx="22">
                  <c:v>May-22 (86) </c:v>
                </c:pt>
                <c:pt idx="23">
                  <c:v>Jun-22 (115) </c:v>
                </c:pt>
                <c:pt idx="24">
                  <c:v>Jul-22 (42) </c:v>
                </c:pt>
                <c:pt idx="25">
                  <c:v>Aug-22 (47) </c:v>
                </c:pt>
                <c:pt idx="26">
                  <c:v>Sep-22 (62) </c:v>
                </c:pt>
                <c:pt idx="27">
                  <c:v>Oct-22 (63) </c:v>
                </c:pt>
                <c:pt idx="28">
                  <c:v>Nov-22 (77) </c:v>
                </c:pt>
                <c:pt idx="29">
                  <c:v>Dec-22 (69) </c:v>
                </c:pt>
                <c:pt idx="30">
                  <c:v>Jan-23 (104) </c:v>
                </c:pt>
              </c:strCache>
            </c:strRef>
          </c:cat>
          <c:val>
            <c:numRef>
              <c:f>'Sheet 1'!$B$17:$AF$17</c:f>
              <c:numCache>
                <c:formatCode>0;\-0</c:formatCode>
                <c:ptCount val="31"/>
                <c:pt idx="0">
                  <c:v>7916.7416071428579</c:v>
                </c:pt>
                <c:pt idx="1">
                  <c:v>7718.2921649484533</c:v>
                </c:pt>
                <c:pt idx="2">
                  <c:v>8621.8325899280571</c:v>
                </c:pt>
                <c:pt idx="3">
                  <c:v>7431.9638235294115</c:v>
                </c:pt>
                <c:pt idx="4">
                  <c:v>9085.3796959459469</c:v>
                </c:pt>
                <c:pt idx="5">
                  <c:v>11802.675576923077</c:v>
                </c:pt>
                <c:pt idx="6">
                  <c:v>10582.285</c:v>
                </c:pt>
                <c:pt idx="7">
                  <c:v>11840.889534883721</c:v>
                </c:pt>
                <c:pt idx="8">
                  <c:v>9272.9787341772153</c:v>
                </c:pt>
                <c:pt idx="9">
                  <c:v>15461.752016129032</c:v>
                </c:pt>
                <c:pt idx="10">
                  <c:v>10416.475449101796</c:v>
                </c:pt>
                <c:pt idx="11">
                  <c:v>7358.7099999999991</c:v>
                </c:pt>
                <c:pt idx="12">
                  <c:v>5824.7016901408442</c:v>
                </c:pt>
                <c:pt idx="13">
                  <c:v>4792.9286274509805</c:v>
                </c:pt>
                <c:pt idx="14">
                  <c:v>8782.6531081081084</c:v>
                </c:pt>
                <c:pt idx="15">
                  <c:v>7407.6370175438606</c:v>
                </c:pt>
                <c:pt idx="16">
                  <c:v>7399.1569333333337</c:v>
                </c:pt>
                <c:pt idx="17">
                  <c:v>7625.0356521739122</c:v>
                </c:pt>
                <c:pt idx="18">
                  <c:v>3045.2297971997214</c:v>
                </c:pt>
              </c:numCache>
            </c:numRef>
          </c:val>
          <c:smooth val="0"/>
          <c:extLst>
            <c:ext xmlns:c16="http://schemas.microsoft.com/office/drawing/2014/chart" uri="{C3380CC4-5D6E-409C-BE32-E72D297353CC}">
              <c16:uniqueId val="{00000004-5C46-4D93-B7CF-202119242D92}"/>
            </c:ext>
          </c:extLst>
        </c:ser>
        <c:ser>
          <c:idx val="5"/>
          <c:order val="5"/>
          <c:tx>
            <c:strRef>
              <c:f>'Sheet 1'!$A$18</c:f>
              <c:strCache>
                <c:ptCount val="1"/>
                <c:pt idx="0">
                  <c:v>PWCPV-15</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'Sheet 1'!$B$12:$AF$12</c:f>
              <c:strCache>
                <c:ptCount val="31"/>
                <c:pt idx="0">
                  <c:v>Jun-20 (56) </c:v>
                </c:pt>
                <c:pt idx="1">
                  <c:v>Jul-20 (97) </c:v>
                </c:pt>
                <c:pt idx="2">
                  <c:v>Aug-20 (139) </c:v>
                </c:pt>
                <c:pt idx="3">
                  <c:v>Sep-20 (272) </c:v>
                </c:pt>
                <c:pt idx="4">
                  <c:v>Oct-20 (297) </c:v>
                </c:pt>
                <c:pt idx="5">
                  <c:v>Nov-20 (156) </c:v>
                </c:pt>
                <c:pt idx="6">
                  <c:v>Dec-20 (56) </c:v>
                </c:pt>
                <c:pt idx="7">
                  <c:v>Jan-21 (215) </c:v>
                </c:pt>
                <c:pt idx="8">
                  <c:v>Feb-21 (159) </c:v>
                </c:pt>
                <c:pt idx="9">
                  <c:v>Mar-21 (248) </c:v>
                </c:pt>
                <c:pt idx="10">
                  <c:v>Apr-21 (167) </c:v>
                </c:pt>
                <c:pt idx="11">
                  <c:v>Jun-21 (29) </c:v>
                </c:pt>
                <c:pt idx="12">
                  <c:v>Jul-21 (71) </c:v>
                </c:pt>
                <c:pt idx="13">
                  <c:v>Aug-21 (102) </c:v>
                </c:pt>
                <c:pt idx="14">
                  <c:v>Sep-21 (74) </c:v>
                </c:pt>
                <c:pt idx="15">
                  <c:v>Oct-21 (57) </c:v>
                </c:pt>
                <c:pt idx="16">
                  <c:v>Nov-21 (75) </c:v>
                </c:pt>
                <c:pt idx="17">
                  <c:v>Dec-21 (46) </c:v>
                </c:pt>
                <c:pt idx="18">
                  <c:v>Jan-22 (247) </c:v>
                </c:pt>
                <c:pt idx="19">
                  <c:v>Feb-22 (141) </c:v>
                </c:pt>
                <c:pt idx="20">
                  <c:v>Mar-22 (114) </c:v>
                </c:pt>
                <c:pt idx="21">
                  <c:v>Apr-22 (90) </c:v>
                </c:pt>
                <c:pt idx="22">
                  <c:v>May-22 (86) </c:v>
                </c:pt>
                <c:pt idx="23">
                  <c:v>Jun-22 (115) </c:v>
                </c:pt>
                <c:pt idx="24">
                  <c:v>Jul-22 (42) </c:v>
                </c:pt>
                <c:pt idx="25">
                  <c:v>Aug-22 (47) </c:v>
                </c:pt>
                <c:pt idx="26">
                  <c:v>Sep-22 (62) </c:v>
                </c:pt>
                <c:pt idx="27">
                  <c:v>Oct-22 (63) </c:v>
                </c:pt>
                <c:pt idx="28">
                  <c:v>Nov-22 (77) </c:v>
                </c:pt>
                <c:pt idx="29">
                  <c:v>Dec-22 (69) </c:v>
                </c:pt>
                <c:pt idx="30">
                  <c:v>Jan-23 (104) </c:v>
                </c:pt>
              </c:strCache>
            </c:strRef>
          </c:cat>
          <c:val>
            <c:numRef>
              <c:f>'Sheet 1'!$B$18:$AF$18</c:f>
              <c:numCache>
                <c:formatCode>0;\-0</c:formatCode>
                <c:ptCount val="31"/>
                <c:pt idx="0">
                  <c:v>10244.275714285715</c:v>
                </c:pt>
                <c:pt idx="1">
                  <c:v>9388.6072164948455</c:v>
                </c:pt>
                <c:pt idx="2">
                  <c:v>11742.188345323742</c:v>
                </c:pt>
                <c:pt idx="3">
                  <c:v>10075.265257352941</c:v>
                </c:pt>
                <c:pt idx="4">
                  <c:v>12251.313817567569</c:v>
                </c:pt>
                <c:pt idx="5">
                  <c:v>17778.844038461539</c:v>
                </c:pt>
                <c:pt idx="6">
                  <c:v>11875.634821428572</c:v>
                </c:pt>
                <c:pt idx="7">
                  <c:v>16234.776558139536</c:v>
                </c:pt>
                <c:pt idx="8">
                  <c:v>11652.00051303546</c:v>
                </c:pt>
                <c:pt idx="9">
                  <c:v>21234.382459677418</c:v>
                </c:pt>
                <c:pt idx="10">
                  <c:v>13003.70718562874</c:v>
                </c:pt>
                <c:pt idx="11">
                  <c:v>7358.7099999999991</c:v>
                </c:pt>
                <c:pt idx="12">
                  <c:v>7961.0159758551299</c:v>
                </c:pt>
                <c:pt idx="13">
                  <c:v>6264.5957607843138</c:v>
                </c:pt>
                <c:pt idx="14">
                  <c:v>10127.785135135135</c:v>
                </c:pt>
                <c:pt idx="15">
                  <c:v>9637.7960474716201</c:v>
                </c:pt>
              </c:numCache>
            </c:numRef>
          </c:val>
          <c:smooth val="0"/>
          <c:extLst>
            <c:ext xmlns:c16="http://schemas.microsoft.com/office/drawing/2014/chart" uri="{C3380CC4-5D6E-409C-BE32-E72D297353CC}">
              <c16:uniqueId val="{00000005-5C46-4D93-B7CF-202119242D92}"/>
            </c:ext>
          </c:extLst>
        </c:ser>
        <c:ser>
          <c:idx val="6"/>
          <c:order val="6"/>
          <c:tx>
            <c:strRef>
              <c:f>'Sheet 1'!$A$19</c:f>
              <c:strCache>
                <c:ptCount val="1"/>
                <c:pt idx="0">
                  <c:v>PWCPV-18</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strRef>
              <c:f>'Sheet 1'!$B$12:$AF$12</c:f>
              <c:strCache>
                <c:ptCount val="31"/>
                <c:pt idx="0">
                  <c:v>Jun-20 (56) </c:v>
                </c:pt>
                <c:pt idx="1">
                  <c:v>Jul-20 (97) </c:v>
                </c:pt>
                <c:pt idx="2">
                  <c:v>Aug-20 (139) </c:v>
                </c:pt>
                <c:pt idx="3">
                  <c:v>Sep-20 (272) </c:v>
                </c:pt>
                <c:pt idx="4">
                  <c:v>Oct-20 (297) </c:v>
                </c:pt>
                <c:pt idx="5">
                  <c:v>Nov-20 (156) </c:v>
                </c:pt>
                <c:pt idx="6">
                  <c:v>Dec-20 (56) </c:v>
                </c:pt>
                <c:pt idx="7">
                  <c:v>Jan-21 (215) </c:v>
                </c:pt>
                <c:pt idx="8">
                  <c:v>Feb-21 (159) </c:v>
                </c:pt>
                <c:pt idx="9">
                  <c:v>Mar-21 (248) </c:v>
                </c:pt>
                <c:pt idx="10">
                  <c:v>Apr-21 (167) </c:v>
                </c:pt>
                <c:pt idx="11">
                  <c:v>Jun-21 (29) </c:v>
                </c:pt>
                <c:pt idx="12">
                  <c:v>Jul-21 (71) </c:v>
                </c:pt>
                <c:pt idx="13">
                  <c:v>Aug-21 (102) </c:v>
                </c:pt>
                <c:pt idx="14">
                  <c:v>Sep-21 (74) </c:v>
                </c:pt>
                <c:pt idx="15">
                  <c:v>Oct-21 (57) </c:v>
                </c:pt>
                <c:pt idx="16">
                  <c:v>Nov-21 (75) </c:v>
                </c:pt>
                <c:pt idx="17">
                  <c:v>Dec-21 (46) </c:v>
                </c:pt>
                <c:pt idx="18">
                  <c:v>Jan-22 (247) </c:v>
                </c:pt>
                <c:pt idx="19">
                  <c:v>Feb-22 (141) </c:v>
                </c:pt>
                <c:pt idx="20">
                  <c:v>Mar-22 (114) </c:v>
                </c:pt>
                <c:pt idx="21">
                  <c:v>Apr-22 (90) </c:v>
                </c:pt>
                <c:pt idx="22">
                  <c:v>May-22 (86) </c:v>
                </c:pt>
                <c:pt idx="23">
                  <c:v>Jun-22 (115) </c:v>
                </c:pt>
                <c:pt idx="24">
                  <c:v>Jul-22 (42) </c:v>
                </c:pt>
                <c:pt idx="25">
                  <c:v>Aug-22 (47) </c:v>
                </c:pt>
                <c:pt idx="26">
                  <c:v>Sep-22 (62) </c:v>
                </c:pt>
                <c:pt idx="27">
                  <c:v>Oct-22 (63) </c:v>
                </c:pt>
                <c:pt idx="28">
                  <c:v>Nov-22 (77) </c:v>
                </c:pt>
                <c:pt idx="29">
                  <c:v>Dec-22 (69) </c:v>
                </c:pt>
                <c:pt idx="30">
                  <c:v>Jan-23 (104) </c:v>
                </c:pt>
              </c:strCache>
            </c:strRef>
          </c:cat>
          <c:val>
            <c:numRef>
              <c:f>'Sheet 1'!$B$19:$AF$19</c:f>
              <c:numCache>
                <c:formatCode>0;\-0</c:formatCode>
                <c:ptCount val="31"/>
                <c:pt idx="0">
                  <c:v>16985.738571428574</c:v>
                </c:pt>
                <c:pt idx="1">
                  <c:v>11494.694123711341</c:v>
                </c:pt>
                <c:pt idx="2">
                  <c:v>15813.237769784173</c:v>
                </c:pt>
                <c:pt idx="3">
                  <c:v>12359.683676470588</c:v>
                </c:pt>
                <c:pt idx="4">
                  <c:v>16769.413275194689</c:v>
                </c:pt>
                <c:pt idx="5">
                  <c:v>22116.637564102562</c:v>
                </c:pt>
                <c:pt idx="6">
                  <c:v>19111.116275974025</c:v>
                </c:pt>
                <c:pt idx="7">
                  <c:v>20806.486980674748</c:v>
                </c:pt>
                <c:pt idx="8">
                  <c:v>15055.257090216668</c:v>
                </c:pt>
                <c:pt idx="9">
                  <c:v>24699.169717741934</c:v>
                </c:pt>
                <c:pt idx="10">
                  <c:v>14825.360598802394</c:v>
                </c:pt>
                <c:pt idx="11">
                  <c:v>8115.7251724137923</c:v>
                </c:pt>
                <c:pt idx="12">
                  <c:v>7961.0159758551299</c:v>
                </c:pt>
                <c:pt idx="13">
                  <c:v>6621.0951014436541</c:v>
                </c:pt>
              </c:numCache>
            </c:numRef>
          </c:val>
          <c:smooth val="0"/>
          <c:extLst>
            <c:ext xmlns:c16="http://schemas.microsoft.com/office/drawing/2014/chart" uri="{C3380CC4-5D6E-409C-BE32-E72D297353CC}">
              <c16:uniqueId val="{00000006-5C46-4D93-B7CF-202119242D92}"/>
            </c:ext>
          </c:extLst>
        </c:ser>
        <c:dLbls>
          <c:showLegendKey val="0"/>
          <c:showVal val="0"/>
          <c:showCatName val="0"/>
          <c:showSerName val="0"/>
          <c:showPercent val="0"/>
          <c:showBubbleSize val="0"/>
        </c:dLbls>
        <c:marker val="1"/>
        <c:smooth val="0"/>
        <c:axId val="426916479"/>
        <c:axId val="426916063"/>
      </c:lineChart>
      <c:catAx>
        <c:axId val="426916479"/>
        <c:scaling>
          <c:orientation val="minMax"/>
        </c:scaling>
        <c:delete val="0"/>
        <c:axPos val="b"/>
        <c:title>
          <c:tx>
            <c:rich>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US" dirty="0"/>
                  <a:t>Chassis </a:t>
                </a:r>
                <a:r>
                  <a:rPr lang="en-US" dirty="0" err="1"/>
                  <a:t>prodn</a:t>
                </a:r>
                <a:r>
                  <a:rPr lang="en-US" dirty="0"/>
                  <a:t>. month</a:t>
                </a:r>
              </a:p>
            </c:rich>
          </c:tx>
          <c:layout>
            <c:manualLayout>
              <c:xMode val="edge"/>
              <c:yMode val="edge"/>
              <c:x val="5.9426167701303691E-2"/>
              <c:y val="0.92606439307300115"/>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426916063"/>
        <c:crosses val="autoZero"/>
        <c:auto val="1"/>
        <c:lblAlgn val="ctr"/>
        <c:lblOffset val="100"/>
        <c:noMultiLvlLbl val="0"/>
      </c:catAx>
      <c:valAx>
        <c:axId val="4269160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US" dirty="0"/>
                  <a:t>WCPV</a:t>
                </a:r>
              </a:p>
            </c:rich>
          </c:tx>
          <c:overlay val="0"/>
          <c:spPr>
            <a:noFill/>
            <a:ln>
              <a:noFill/>
            </a:ln>
            <a:effectLst/>
          </c:spPr>
          <c:txPr>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426916479"/>
        <c:crosses val="autoZero"/>
        <c:crossBetween val="between"/>
      </c:valAx>
      <c:spPr>
        <a:noFill/>
        <a:ln>
          <a:noFill/>
        </a:ln>
        <a:effectLst/>
      </c:spPr>
    </c:plotArea>
    <c:legend>
      <c:legendPos val="b"/>
      <c:layout>
        <c:manualLayout>
          <c:xMode val="edge"/>
          <c:yMode val="edge"/>
          <c:x val="0.19844524643963141"/>
          <c:y val="0.91555750331797459"/>
          <c:w val="0.70429368831895589"/>
          <c:h val="8.4442496682025456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sz="1050"/>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0.62723</cdr:x>
      <cdr:y>0.11955</cdr:y>
    </cdr:from>
    <cdr:to>
      <cdr:x>0.85164</cdr:x>
      <cdr:y>0.28788</cdr:y>
    </cdr:to>
    <cdr:sp macro="" textlink="">
      <cdr:nvSpPr>
        <cdr:cNvPr id="2" name="TextBox 6"/>
        <cdr:cNvSpPr txBox="1"/>
      </cdr:nvSpPr>
      <cdr:spPr>
        <a:xfrm xmlns:a="http://schemas.openxmlformats.org/drawingml/2006/main">
          <a:off x="5114088" y="300609"/>
          <a:ext cx="1829637" cy="423291"/>
        </a:xfrm>
        <a:prstGeom xmlns:a="http://schemas.openxmlformats.org/drawingml/2006/main" prst="rect">
          <a:avLst/>
        </a:prstGeom>
        <a:solidFill xmlns:a="http://schemas.openxmlformats.org/drawingml/2006/main">
          <a:srgbClr val="00FF00"/>
        </a:solidFill>
        <a:ln xmlns:a="http://schemas.openxmlformats.org/drawingml/2006/main" w="9525" cmpd="sng">
          <a:solidFill>
            <a:sysClr val="window" lastClr="FFFFFF">
              <a:shade val="50000"/>
            </a:sysClr>
          </a:solidFill>
        </a:ln>
        <a:effectLst xmlns:a="http://schemas.openxmlformats.org/drawingml/2006/main"/>
      </cdr:spPr>
      <cdr:txBody>
        <a:bodyPr xmlns:a="http://schemas.openxmlformats.org/drawingml/2006/main" wrap="square" rtlCol="0" anchor="t"/>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lvl="0" algn="l"/>
          <a:r>
            <a:rPr lang="en-US" sz="1100" dirty="0">
              <a:solidFill>
                <a:schemeClr val="tx1"/>
              </a:solidFill>
            </a:rPr>
            <a:t>Separate CBN released for L3R3 spec with MS160 axle</a:t>
          </a:r>
          <a:endParaRPr kumimoji="0" lang="en-US" sz="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2"/>
            <a:ext cx="2945659" cy="498055"/>
          </a:xfrm>
          <a:prstGeom prst="rect">
            <a:avLst/>
          </a:prstGeom>
        </p:spPr>
        <p:txBody>
          <a:bodyPr vert="horz" lIns="91424" tIns="45712" rIns="91424" bIns="45712" rtlCol="0"/>
          <a:lstStyle>
            <a:lvl1pPr algn="l">
              <a:defRPr sz="1200"/>
            </a:lvl1pPr>
          </a:lstStyle>
          <a:p>
            <a:endParaRPr lang="en-US" dirty="0"/>
          </a:p>
        </p:txBody>
      </p:sp>
      <p:sp>
        <p:nvSpPr>
          <p:cNvPr id="3" name="Date Placeholder 2"/>
          <p:cNvSpPr>
            <a:spLocks noGrp="1"/>
          </p:cNvSpPr>
          <p:nvPr>
            <p:ph type="dt" idx="1"/>
          </p:nvPr>
        </p:nvSpPr>
        <p:spPr>
          <a:xfrm>
            <a:off x="3850446" y="2"/>
            <a:ext cx="2945659" cy="498055"/>
          </a:xfrm>
          <a:prstGeom prst="rect">
            <a:avLst/>
          </a:prstGeom>
        </p:spPr>
        <p:txBody>
          <a:bodyPr vert="horz" lIns="91424" tIns="45712" rIns="91424" bIns="45712" rtlCol="0"/>
          <a:lstStyle>
            <a:lvl1pPr algn="r">
              <a:defRPr sz="1200"/>
            </a:lvl1pPr>
          </a:lstStyle>
          <a:p>
            <a:fld id="{9AEA080D-FE3C-4BA9-B925-F30AE9F630F2}" type="datetimeFigureOut">
              <a:rPr lang="en-US" smtClean="0"/>
              <a:t>5/5/2023</a:t>
            </a:fld>
            <a:endParaRPr lang="en-US" dirty="0"/>
          </a:p>
        </p:txBody>
      </p:sp>
      <p:sp>
        <p:nvSpPr>
          <p:cNvPr id="4" name="Slide Image Placeholder 3"/>
          <p:cNvSpPr>
            <a:spLocks noGrp="1" noRot="1" noChangeAspect="1"/>
          </p:cNvSpPr>
          <p:nvPr>
            <p:ph type="sldImg" idx="2"/>
          </p:nvPr>
        </p:nvSpPr>
        <p:spPr>
          <a:xfrm>
            <a:off x="425450" y="1243013"/>
            <a:ext cx="5946775" cy="3346450"/>
          </a:xfrm>
          <a:prstGeom prst="rect">
            <a:avLst/>
          </a:prstGeom>
          <a:noFill/>
          <a:ln w="12700">
            <a:solidFill>
              <a:prstClr val="black"/>
            </a:solidFill>
          </a:ln>
        </p:spPr>
        <p:txBody>
          <a:bodyPr vert="horz" lIns="91424" tIns="45712" rIns="91424" bIns="45712" rtlCol="0" anchor="ctr"/>
          <a:lstStyle/>
          <a:p>
            <a:endParaRPr lang="en-US" dirty="0"/>
          </a:p>
        </p:txBody>
      </p:sp>
      <p:sp>
        <p:nvSpPr>
          <p:cNvPr id="5" name="Notes Placeholder 4"/>
          <p:cNvSpPr>
            <a:spLocks noGrp="1"/>
          </p:cNvSpPr>
          <p:nvPr>
            <p:ph type="body" sz="quarter" idx="3"/>
          </p:nvPr>
        </p:nvSpPr>
        <p:spPr>
          <a:xfrm>
            <a:off x="679768" y="4777195"/>
            <a:ext cx="5438140" cy="3908614"/>
          </a:xfrm>
          <a:prstGeom prst="rect">
            <a:avLst/>
          </a:prstGeom>
        </p:spPr>
        <p:txBody>
          <a:bodyPr vert="horz" lIns="91424" tIns="45712" rIns="91424" bIns="4571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3" y="9428587"/>
            <a:ext cx="2945659" cy="498055"/>
          </a:xfrm>
          <a:prstGeom prst="rect">
            <a:avLst/>
          </a:prstGeom>
        </p:spPr>
        <p:txBody>
          <a:bodyPr vert="horz" lIns="91424" tIns="45712" rIns="91424" bIns="4571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6" y="9428587"/>
            <a:ext cx="2945659" cy="498055"/>
          </a:xfrm>
          <a:prstGeom prst="rect">
            <a:avLst/>
          </a:prstGeom>
        </p:spPr>
        <p:txBody>
          <a:bodyPr vert="horz" lIns="91424" tIns="45712" rIns="91424" bIns="45712" rtlCol="0" anchor="b"/>
          <a:lstStyle>
            <a:lvl1pPr algn="r">
              <a:defRPr sz="1200"/>
            </a:lvl1pPr>
          </a:lstStyle>
          <a:p>
            <a:fld id="{28412112-B4AD-4774-96A2-8DA22CA02E48}" type="slidenum">
              <a:rPr lang="en-US" smtClean="0"/>
              <a:t>‹#›</a:t>
            </a:fld>
            <a:endParaRPr lang="en-US" dirty="0"/>
          </a:p>
        </p:txBody>
      </p:sp>
    </p:spTree>
    <p:extLst>
      <p:ext uri="{BB962C8B-B14F-4D97-AF65-F5344CB8AC3E}">
        <p14:creationId xmlns:p14="http://schemas.microsoft.com/office/powerpoint/2010/main" val="566563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382852" rtl="0" eaLnBrk="1" fontAlgn="auto" latinLnBrk="0" hangingPunct="1">
              <a:lnSpc>
                <a:spcPct val="100000"/>
              </a:lnSpc>
              <a:spcBef>
                <a:spcPts val="0"/>
              </a:spcBef>
              <a:spcAft>
                <a:spcPts val="0"/>
              </a:spcAft>
              <a:buClrTx/>
              <a:buSzTx/>
              <a:buFontTx/>
              <a:buNone/>
              <a:tabLst/>
              <a:defRPr/>
            </a:pPr>
            <a:fld id="{2995CEC8-E234-4F20-82D0-DF9AE33489E4}" type="slidenum">
              <a:rPr kumimoji="0" lang="en-US" sz="2000" b="0" i="0" u="none" strike="noStrike" kern="1200" cap="none" spc="0" normalizeH="0" baseline="0" noProof="0">
                <a:ln>
                  <a:noFill/>
                </a:ln>
                <a:solidFill>
                  <a:prstClr val="black"/>
                </a:solidFill>
                <a:effectLst/>
                <a:uLnTx/>
                <a:uFillTx/>
                <a:latin typeface="Calibri"/>
                <a:ea typeface="+mn-ea"/>
                <a:cs typeface="+mn-cs"/>
              </a:rPr>
              <a:pPr marL="0" marR="0" lvl="0" indent="0" algn="r" defTabSz="1382852" rtl="0" eaLnBrk="1" fontAlgn="auto" latinLnBrk="0" hangingPunct="1">
                <a:lnSpc>
                  <a:spcPct val="100000"/>
                </a:lnSpc>
                <a:spcBef>
                  <a:spcPts val="0"/>
                </a:spcBef>
                <a:spcAft>
                  <a:spcPts val="0"/>
                </a:spcAft>
                <a:buClrTx/>
                <a:buSzTx/>
                <a:buFontTx/>
                <a:buNone/>
                <a:tabLst/>
                <a:defRPr/>
              </a:pPr>
              <a:t>1</a:t>
            </a:fld>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44052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0257C9-E508-4C78-A174-1BF09052CE7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9163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0257C9-E508-4C78-A174-1BF09052CE7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5669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0257C9-E508-4C78-A174-1BF09052CE7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8658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0257C9-E508-4C78-A174-1BF09052CE7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6978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0257C9-E508-4C78-A174-1BF09052CE7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7039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0257C9-E508-4C78-A174-1BF09052CE7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6047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End slide</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0257C9-E508-4C78-A174-1BF09052CE7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1773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0257C9-E508-4C78-A174-1BF09052CE7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2780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0257C9-E508-4C78-A174-1BF09052CE7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3480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0257C9-E508-4C78-A174-1BF09052CE7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9346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0257C9-E508-4C78-A174-1BF09052CE7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6289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0257C9-E508-4C78-A174-1BF09052CE7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4982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0257C9-E508-4C78-A174-1BF09052CE7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8929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0257C9-E508-4C78-A174-1BF09052CE7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7903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0257C9-E508-4C78-A174-1BF09052CE7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315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71341"/>
            <a:ext cx="9144000" cy="1938092"/>
          </a:xfrm>
        </p:spPr>
        <p:txBody>
          <a:bodyPr anchor="b">
            <a:normAutofit/>
          </a:bodyPr>
          <a:lstStyle>
            <a:lvl1pPr algn="ctr">
              <a:defRPr sz="4267">
                <a:latin typeface="+mn-lt"/>
              </a:defRPr>
            </a:lvl1pPr>
          </a:lstStyle>
          <a:p>
            <a:r>
              <a:rPr lang="en-US" dirty="0"/>
              <a:t>Click to edit Master title style</a:t>
            </a:r>
          </a:p>
        </p:txBody>
      </p:sp>
      <p:sp>
        <p:nvSpPr>
          <p:cNvPr id="3" name="Subtitle 2"/>
          <p:cNvSpPr>
            <a:spLocks noGrp="1"/>
          </p:cNvSpPr>
          <p:nvPr>
            <p:ph type="subTitle" idx="1"/>
          </p:nvPr>
        </p:nvSpPr>
        <p:spPr>
          <a:xfrm>
            <a:off x="1524000" y="3602568"/>
            <a:ext cx="9144000" cy="1655233"/>
          </a:xfrm>
        </p:spPr>
        <p:txBody>
          <a:bodyPr>
            <a:normAutofit/>
          </a:bodyPr>
          <a:lstStyle>
            <a:lvl1pPr marL="0" indent="0" algn="ctr">
              <a:buNone/>
              <a:defRPr sz="2133"/>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Click to edit Master subtitle style</a:t>
            </a:r>
          </a:p>
        </p:txBody>
      </p:sp>
      <p:sp>
        <p:nvSpPr>
          <p:cNvPr id="4" name="Date Placeholder 3"/>
          <p:cNvSpPr>
            <a:spLocks noGrp="1"/>
          </p:cNvSpPr>
          <p:nvPr>
            <p:ph type="dt" sz="half" idx="10"/>
          </p:nvPr>
        </p:nvSpPr>
        <p:spPr>
          <a:xfrm>
            <a:off x="838200" y="5461001"/>
            <a:ext cx="2743200" cy="366183"/>
          </a:xfrm>
        </p:spPr>
        <p:txBody>
          <a:bodyPr/>
          <a:lstStyle/>
          <a:p>
            <a:fld id="{5F8D5CDB-6D2A-41C8-855F-DBB6660B927D}" type="datetime1">
              <a:rPr lang="en-US" smtClean="0"/>
              <a:t>5/5/2023</a:t>
            </a:fld>
            <a:endParaRPr lang="en-US" dirty="0"/>
          </a:p>
        </p:txBody>
      </p:sp>
      <p:sp>
        <p:nvSpPr>
          <p:cNvPr id="6" name="Slide Number Placeholder 5"/>
          <p:cNvSpPr>
            <a:spLocks noGrp="1"/>
          </p:cNvSpPr>
          <p:nvPr>
            <p:ph type="sldNum" sz="quarter" idx="12"/>
          </p:nvPr>
        </p:nvSpPr>
        <p:spPr>
          <a:xfrm>
            <a:off x="8610600" y="5461001"/>
            <a:ext cx="2743200" cy="366183"/>
          </a:xfrm>
        </p:spPr>
        <p:txBody>
          <a:bodyPr/>
          <a:lstStyle/>
          <a:p>
            <a:fld id="{958DC12A-69E4-41F7-B68D-E36695E61150}" type="slidenum">
              <a:rPr lang="en-US" smtClean="0"/>
              <a:t>‹#›</a:t>
            </a:fld>
            <a:endParaRPr lang="en-US" dirty="0"/>
          </a:p>
        </p:txBody>
      </p:sp>
      <p:grpSp>
        <p:nvGrpSpPr>
          <p:cNvPr id="7" name="Group 6"/>
          <p:cNvGrpSpPr/>
          <p:nvPr userDrawn="1"/>
        </p:nvGrpSpPr>
        <p:grpSpPr>
          <a:xfrm>
            <a:off x="8113985" y="267217"/>
            <a:ext cx="3818468" cy="792111"/>
            <a:chOff x="2863850" y="3078163"/>
            <a:chExt cx="3413126" cy="708026"/>
          </a:xfrm>
        </p:grpSpPr>
        <p:grpSp>
          <p:nvGrpSpPr>
            <p:cNvPr id="8" name="Group 7"/>
            <p:cNvGrpSpPr/>
            <p:nvPr/>
          </p:nvGrpSpPr>
          <p:grpSpPr>
            <a:xfrm>
              <a:off x="4357688" y="3630613"/>
              <a:ext cx="1919288" cy="155576"/>
              <a:chOff x="4357688" y="3630613"/>
              <a:chExt cx="1919288" cy="155576"/>
            </a:xfrm>
          </p:grpSpPr>
          <p:sp>
            <p:nvSpPr>
              <p:cNvPr id="24" name="Freeform 7"/>
              <p:cNvSpPr>
                <a:spLocks noEditPoints="1"/>
              </p:cNvSpPr>
              <p:nvPr/>
            </p:nvSpPr>
            <p:spPr bwMode="auto">
              <a:xfrm>
                <a:off x="4357688" y="3630613"/>
                <a:ext cx="109538" cy="125413"/>
              </a:xfrm>
              <a:custGeom>
                <a:avLst/>
                <a:gdLst>
                  <a:gd name="T0" fmla="*/ 24 w 69"/>
                  <a:gd name="T1" fmla="*/ 50 h 79"/>
                  <a:gd name="T2" fmla="*/ 33 w 69"/>
                  <a:gd name="T3" fmla="*/ 22 h 79"/>
                  <a:gd name="T4" fmla="*/ 43 w 69"/>
                  <a:gd name="T5" fmla="*/ 50 h 79"/>
                  <a:gd name="T6" fmla="*/ 24 w 69"/>
                  <a:gd name="T7" fmla="*/ 50 h 79"/>
                  <a:gd name="T8" fmla="*/ 40 w 69"/>
                  <a:gd name="T9" fmla="*/ 0 h 79"/>
                  <a:gd name="T10" fmla="*/ 28 w 69"/>
                  <a:gd name="T11" fmla="*/ 0 h 79"/>
                  <a:gd name="T12" fmla="*/ 0 w 69"/>
                  <a:gd name="T13" fmla="*/ 79 h 79"/>
                  <a:gd name="T14" fmla="*/ 14 w 69"/>
                  <a:gd name="T15" fmla="*/ 79 h 79"/>
                  <a:gd name="T16" fmla="*/ 19 w 69"/>
                  <a:gd name="T17" fmla="*/ 65 h 79"/>
                  <a:gd name="T18" fmla="*/ 47 w 69"/>
                  <a:gd name="T19" fmla="*/ 65 h 79"/>
                  <a:gd name="T20" fmla="*/ 52 w 69"/>
                  <a:gd name="T21" fmla="*/ 79 h 79"/>
                  <a:gd name="T22" fmla="*/ 69 w 69"/>
                  <a:gd name="T23" fmla="*/ 79 h 79"/>
                  <a:gd name="T24" fmla="*/ 40 w 69"/>
                  <a:gd name="T2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79">
                    <a:moveTo>
                      <a:pt x="24" y="50"/>
                    </a:moveTo>
                    <a:lnTo>
                      <a:pt x="33" y="22"/>
                    </a:lnTo>
                    <a:lnTo>
                      <a:pt x="43" y="50"/>
                    </a:lnTo>
                    <a:lnTo>
                      <a:pt x="24" y="50"/>
                    </a:lnTo>
                    <a:close/>
                    <a:moveTo>
                      <a:pt x="40" y="0"/>
                    </a:moveTo>
                    <a:lnTo>
                      <a:pt x="28" y="0"/>
                    </a:lnTo>
                    <a:lnTo>
                      <a:pt x="0" y="79"/>
                    </a:lnTo>
                    <a:lnTo>
                      <a:pt x="14" y="79"/>
                    </a:lnTo>
                    <a:lnTo>
                      <a:pt x="19" y="65"/>
                    </a:lnTo>
                    <a:lnTo>
                      <a:pt x="47" y="65"/>
                    </a:lnTo>
                    <a:lnTo>
                      <a:pt x="52" y="79"/>
                    </a:lnTo>
                    <a:lnTo>
                      <a:pt x="69" y="79"/>
                    </a:lnTo>
                    <a:lnTo>
                      <a:pt x="40" y="0"/>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5" name="Freeform 8"/>
              <p:cNvSpPr>
                <a:spLocks noEditPoints="1"/>
              </p:cNvSpPr>
              <p:nvPr/>
            </p:nvSpPr>
            <p:spPr bwMode="auto">
              <a:xfrm>
                <a:off x="4473575" y="3660776"/>
                <a:ext cx="76200" cy="95250"/>
              </a:xfrm>
              <a:custGeom>
                <a:avLst/>
                <a:gdLst>
                  <a:gd name="T0" fmla="*/ 13 w 20"/>
                  <a:gd name="T1" fmla="*/ 18 h 25"/>
                  <a:gd name="T2" fmla="*/ 9 w 20"/>
                  <a:gd name="T3" fmla="*/ 20 h 25"/>
                  <a:gd name="T4" fmla="*/ 5 w 20"/>
                  <a:gd name="T5" fmla="*/ 17 h 25"/>
                  <a:gd name="T6" fmla="*/ 9 w 20"/>
                  <a:gd name="T7" fmla="*/ 14 h 25"/>
                  <a:gd name="T8" fmla="*/ 13 w 20"/>
                  <a:gd name="T9" fmla="*/ 14 h 25"/>
                  <a:gd name="T10" fmla="*/ 13 w 20"/>
                  <a:gd name="T11" fmla="*/ 16 h 25"/>
                  <a:gd name="T12" fmla="*/ 13 w 20"/>
                  <a:gd name="T13" fmla="*/ 18 h 25"/>
                  <a:gd name="T14" fmla="*/ 20 w 20"/>
                  <a:gd name="T15" fmla="*/ 9 h 25"/>
                  <a:gd name="T16" fmla="*/ 9 w 20"/>
                  <a:gd name="T17" fmla="*/ 0 h 25"/>
                  <a:gd name="T18" fmla="*/ 4 w 20"/>
                  <a:gd name="T19" fmla="*/ 1 h 25"/>
                  <a:gd name="T20" fmla="*/ 1 w 20"/>
                  <a:gd name="T21" fmla="*/ 4 h 25"/>
                  <a:gd name="T22" fmla="*/ 4 w 20"/>
                  <a:gd name="T23" fmla="*/ 7 h 25"/>
                  <a:gd name="T24" fmla="*/ 9 w 20"/>
                  <a:gd name="T25" fmla="*/ 5 h 25"/>
                  <a:gd name="T26" fmla="*/ 13 w 20"/>
                  <a:gd name="T27" fmla="*/ 9 h 25"/>
                  <a:gd name="T28" fmla="*/ 13 w 20"/>
                  <a:gd name="T29" fmla="*/ 10 h 25"/>
                  <a:gd name="T30" fmla="*/ 8 w 20"/>
                  <a:gd name="T31" fmla="*/ 10 h 25"/>
                  <a:gd name="T32" fmla="*/ 2 w 20"/>
                  <a:gd name="T33" fmla="*/ 12 h 25"/>
                  <a:gd name="T34" fmla="*/ 0 w 20"/>
                  <a:gd name="T35" fmla="*/ 17 h 25"/>
                  <a:gd name="T36" fmla="*/ 2 w 20"/>
                  <a:gd name="T37" fmla="*/ 23 h 25"/>
                  <a:gd name="T38" fmla="*/ 8 w 20"/>
                  <a:gd name="T39" fmla="*/ 25 h 25"/>
                  <a:gd name="T40" fmla="*/ 14 w 20"/>
                  <a:gd name="T41" fmla="*/ 22 h 25"/>
                  <a:gd name="T42" fmla="*/ 14 w 20"/>
                  <a:gd name="T43" fmla="*/ 25 h 25"/>
                  <a:gd name="T44" fmla="*/ 20 w 20"/>
                  <a:gd name="T45" fmla="*/ 25 h 25"/>
                  <a:gd name="T46" fmla="*/ 20 w 20"/>
                  <a:gd name="T4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25">
                    <a:moveTo>
                      <a:pt x="13" y="18"/>
                    </a:moveTo>
                    <a:cubicBezTo>
                      <a:pt x="12" y="19"/>
                      <a:pt x="11" y="20"/>
                      <a:pt x="9" y="20"/>
                    </a:cubicBezTo>
                    <a:cubicBezTo>
                      <a:pt x="7" y="20"/>
                      <a:pt x="5" y="19"/>
                      <a:pt x="5" y="17"/>
                    </a:cubicBezTo>
                    <a:cubicBezTo>
                      <a:pt x="5" y="15"/>
                      <a:pt x="7" y="14"/>
                      <a:pt x="9" y="14"/>
                    </a:cubicBezTo>
                    <a:cubicBezTo>
                      <a:pt x="13" y="14"/>
                      <a:pt x="13" y="14"/>
                      <a:pt x="13" y="14"/>
                    </a:cubicBezTo>
                    <a:cubicBezTo>
                      <a:pt x="13" y="16"/>
                      <a:pt x="13" y="16"/>
                      <a:pt x="13" y="16"/>
                    </a:cubicBezTo>
                    <a:cubicBezTo>
                      <a:pt x="13" y="17"/>
                      <a:pt x="13" y="18"/>
                      <a:pt x="13" y="18"/>
                    </a:cubicBezTo>
                    <a:moveTo>
                      <a:pt x="20" y="9"/>
                    </a:moveTo>
                    <a:cubicBezTo>
                      <a:pt x="20" y="3"/>
                      <a:pt x="16" y="0"/>
                      <a:pt x="9" y="0"/>
                    </a:cubicBezTo>
                    <a:cubicBezTo>
                      <a:pt x="7" y="0"/>
                      <a:pt x="6" y="0"/>
                      <a:pt x="4" y="1"/>
                    </a:cubicBezTo>
                    <a:cubicBezTo>
                      <a:pt x="3" y="1"/>
                      <a:pt x="2" y="2"/>
                      <a:pt x="1" y="4"/>
                    </a:cubicBezTo>
                    <a:cubicBezTo>
                      <a:pt x="4" y="7"/>
                      <a:pt x="4" y="7"/>
                      <a:pt x="4" y="7"/>
                    </a:cubicBezTo>
                    <a:cubicBezTo>
                      <a:pt x="6" y="6"/>
                      <a:pt x="7" y="5"/>
                      <a:pt x="9" y="5"/>
                    </a:cubicBezTo>
                    <a:cubicBezTo>
                      <a:pt x="12" y="5"/>
                      <a:pt x="13" y="7"/>
                      <a:pt x="13" y="9"/>
                    </a:cubicBezTo>
                    <a:cubicBezTo>
                      <a:pt x="13" y="10"/>
                      <a:pt x="13" y="10"/>
                      <a:pt x="13" y="10"/>
                    </a:cubicBezTo>
                    <a:cubicBezTo>
                      <a:pt x="8" y="10"/>
                      <a:pt x="8" y="10"/>
                      <a:pt x="8" y="10"/>
                    </a:cubicBezTo>
                    <a:cubicBezTo>
                      <a:pt x="5" y="10"/>
                      <a:pt x="3" y="11"/>
                      <a:pt x="2" y="12"/>
                    </a:cubicBezTo>
                    <a:cubicBezTo>
                      <a:pt x="0" y="14"/>
                      <a:pt x="0" y="15"/>
                      <a:pt x="0" y="17"/>
                    </a:cubicBezTo>
                    <a:cubicBezTo>
                      <a:pt x="0" y="19"/>
                      <a:pt x="0" y="21"/>
                      <a:pt x="2" y="23"/>
                    </a:cubicBezTo>
                    <a:cubicBezTo>
                      <a:pt x="3" y="24"/>
                      <a:pt x="5" y="25"/>
                      <a:pt x="8" y="25"/>
                    </a:cubicBezTo>
                    <a:cubicBezTo>
                      <a:pt x="10" y="25"/>
                      <a:pt x="12" y="24"/>
                      <a:pt x="14" y="22"/>
                    </a:cubicBezTo>
                    <a:cubicBezTo>
                      <a:pt x="14" y="25"/>
                      <a:pt x="14" y="25"/>
                      <a:pt x="14" y="25"/>
                    </a:cubicBezTo>
                    <a:cubicBezTo>
                      <a:pt x="20" y="25"/>
                      <a:pt x="20" y="25"/>
                      <a:pt x="20" y="25"/>
                    </a:cubicBezTo>
                    <a:lnTo>
                      <a:pt x="20" y="9"/>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6" name="Freeform 9"/>
              <p:cNvSpPr>
                <a:spLocks noEditPoints="1"/>
              </p:cNvSpPr>
              <p:nvPr/>
            </p:nvSpPr>
            <p:spPr bwMode="auto">
              <a:xfrm>
                <a:off x="4572000" y="3660776"/>
                <a:ext cx="74613" cy="125413"/>
              </a:xfrm>
              <a:custGeom>
                <a:avLst/>
                <a:gdLst>
                  <a:gd name="T0" fmla="*/ 14 w 20"/>
                  <a:gd name="T1" fmla="*/ 17 h 33"/>
                  <a:gd name="T2" fmla="*/ 10 w 20"/>
                  <a:gd name="T3" fmla="*/ 19 h 33"/>
                  <a:gd name="T4" fmla="*/ 6 w 20"/>
                  <a:gd name="T5" fmla="*/ 17 h 33"/>
                  <a:gd name="T6" fmla="*/ 6 w 20"/>
                  <a:gd name="T7" fmla="*/ 13 h 33"/>
                  <a:gd name="T8" fmla="*/ 6 w 20"/>
                  <a:gd name="T9" fmla="*/ 8 h 33"/>
                  <a:gd name="T10" fmla="*/ 10 w 20"/>
                  <a:gd name="T11" fmla="*/ 6 h 33"/>
                  <a:gd name="T12" fmla="*/ 14 w 20"/>
                  <a:gd name="T13" fmla="*/ 8 h 33"/>
                  <a:gd name="T14" fmla="*/ 14 w 20"/>
                  <a:gd name="T15" fmla="*/ 13 h 33"/>
                  <a:gd name="T16" fmla="*/ 14 w 20"/>
                  <a:gd name="T17" fmla="*/ 17 h 33"/>
                  <a:gd name="T18" fmla="*/ 20 w 20"/>
                  <a:gd name="T19" fmla="*/ 7 h 33"/>
                  <a:gd name="T20" fmla="*/ 18 w 20"/>
                  <a:gd name="T21" fmla="*/ 2 h 33"/>
                  <a:gd name="T22" fmla="*/ 12 w 20"/>
                  <a:gd name="T23" fmla="*/ 0 h 33"/>
                  <a:gd name="T24" fmla="*/ 6 w 20"/>
                  <a:gd name="T25" fmla="*/ 3 h 33"/>
                  <a:gd name="T26" fmla="*/ 6 w 20"/>
                  <a:gd name="T27" fmla="*/ 0 h 33"/>
                  <a:gd name="T28" fmla="*/ 0 w 20"/>
                  <a:gd name="T29" fmla="*/ 0 h 33"/>
                  <a:gd name="T30" fmla="*/ 0 w 20"/>
                  <a:gd name="T31" fmla="*/ 33 h 33"/>
                  <a:gd name="T32" fmla="*/ 6 w 20"/>
                  <a:gd name="T33" fmla="*/ 33 h 33"/>
                  <a:gd name="T34" fmla="*/ 6 w 20"/>
                  <a:gd name="T35" fmla="*/ 22 h 33"/>
                  <a:gd name="T36" fmla="*/ 12 w 20"/>
                  <a:gd name="T37" fmla="*/ 25 h 33"/>
                  <a:gd name="T38" fmla="*/ 18 w 20"/>
                  <a:gd name="T39" fmla="*/ 23 h 33"/>
                  <a:gd name="T40" fmla="*/ 20 w 20"/>
                  <a:gd name="T41" fmla="*/ 18 h 33"/>
                  <a:gd name="T42" fmla="*/ 20 w 20"/>
                  <a:gd name="T43" fmla="*/ 13 h 33"/>
                  <a:gd name="T44" fmla="*/ 20 w 20"/>
                  <a:gd name="T45"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3">
                    <a:moveTo>
                      <a:pt x="14" y="17"/>
                    </a:moveTo>
                    <a:cubicBezTo>
                      <a:pt x="13" y="19"/>
                      <a:pt x="12" y="19"/>
                      <a:pt x="10" y="19"/>
                    </a:cubicBezTo>
                    <a:cubicBezTo>
                      <a:pt x="8" y="19"/>
                      <a:pt x="7" y="19"/>
                      <a:pt x="6" y="17"/>
                    </a:cubicBezTo>
                    <a:cubicBezTo>
                      <a:pt x="6" y="16"/>
                      <a:pt x="6" y="15"/>
                      <a:pt x="6" y="13"/>
                    </a:cubicBezTo>
                    <a:cubicBezTo>
                      <a:pt x="6" y="10"/>
                      <a:pt x="6" y="9"/>
                      <a:pt x="6" y="8"/>
                    </a:cubicBezTo>
                    <a:cubicBezTo>
                      <a:pt x="7" y="6"/>
                      <a:pt x="8" y="6"/>
                      <a:pt x="10" y="6"/>
                    </a:cubicBezTo>
                    <a:cubicBezTo>
                      <a:pt x="12" y="6"/>
                      <a:pt x="13" y="6"/>
                      <a:pt x="14" y="8"/>
                    </a:cubicBezTo>
                    <a:cubicBezTo>
                      <a:pt x="14" y="9"/>
                      <a:pt x="14" y="10"/>
                      <a:pt x="14" y="13"/>
                    </a:cubicBezTo>
                    <a:cubicBezTo>
                      <a:pt x="14" y="15"/>
                      <a:pt x="14" y="16"/>
                      <a:pt x="14" y="17"/>
                    </a:cubicBezTo>
                    <a:moveTo>
                      <a:pt x="20" y="7"/>
                    </a:moveTo>
                    <a:cubicBezTo>
                      <a:pt x="19" y="5"/>
                      <a:pt x="19" y="3"/>
                      <a:pt x="18" y="2"/>
                    </a:cubicBezTo>
                    <a:cubicBezTo>
                      <a:pt x="16" y="1"/>
                      <a:pt x="14" y="0"/>
                      <a:pt x="12" y="0"/>
                    </a:cubicBezTo>
                    <a:cubicBezTo>
                      <a:pt x="9" y="0"/>
                      <a:pt x="7" y="1"/>
                      <a:pt x="6" y="3"/>
                    </a:cubicBezTo>
                    <a:cubicBezTo>
                      <a:pt x="6" y="0"/>
                      <a:pt x="6" y="0"/>
                      <a:pt x="6" y="0"/>
                    </a:cubicBezTo>
                    <a:cubicBezTo>
                      <a:pt x="0" y="0"/>
                      <a:pt x="0" y="0"/>
                      <a:pt x="0" y="0"/>
                    </a:cubicBezTo>
                    <a:cubicBezTo>
                      <a:pt x="0" y="33"/>
                      <a:pt x="0" y="33"/>
                      <a:pt x="0" y="33"/>
                    </a:cubicBezTo>
                    <a:cubicBezTo>
                      <a:pt x="6" y="33"/>
                      <a:pt x="6" y="33"/>
                      <a:pt x="6" y="33"/>
                    </a:cubicBezTo>
                    <a:cubicBezTo>
                      <a:pt x="6" y="22"/>
                      <a:pt x="6" y="22"/>
                      <a:pt x="6" y="22"/>
                    </a:cubicBezTo>
                    <a:cubicBezTo>
                      <a:pt x="7" y="24"/>
                      <a:pt x="9" y="25"/>
                      <a:pt x="12" y="25"/>
                    </a:cubicBezTo>
                    <a:cubicBezTo>
                      <a:pt x="14" y="25"/>
                      <a:pt x="16" y="24"/>
                      <a:pt x="18" y="23"/>
                    </a:cubicBezTo>
                    <a:cubicBezTo>
                      <a:pt x="19" y="22"/>
                      <a:pt x="19" y="20"/>
                      <a:pt x="20" y="18"/>
                    </a:cubicBezTo>
                    <a:cubicBezTo>
                      <a:pt x="20" y="17"/>
                      <a:pt x="20" y="15"/>
                      <a:pt x="20" y="13"/>
                    </a:cubicBezTo>
                    <a:cubicBezTo>
                      <a:pt x="20" y="10"/>
                      <a:pt x="20" y="8"/>
                      <a:pt x="20" y="7"/>
                    </a:cubicBezTo>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7" name="Freeform 10"/>
              <p:cNvSpPr>
                <a:spLocks/>
              </p:cNvSpPr>
              <p:nvPr/>
            </p:nvSpPr>
            <p:spPr bwMode="auto">
              <a:xfrm>
                <a:off x="4670425" y="3630613"/>
                <a:ext cx="82550" cy="125413"/>
              </a:xfrm>
              <a:custGeom>
                <a:avLst/>
                <a:gdLst>
                  <a:gd name="T0" fmla="*/ 52 w 52"/>
                  <a:gd name="T1" fmla="*/ 79 h 79"/>
                  <a:gd name="T2" fmla="*/ 33 w 52"/>
                  <a:gd name="T3" fmla="*/ 79 h 79"/>
                  <a:gd name="T4" fmla="*/ 19 w 52"/>
                  <a:gd name="T5" fmla="*/ 55 h 79"/>
                  <a:gd name="T6" fmla="*/ 14 w 52"/>
                  <a:gd name="T7" fmla="*/ 60 h 79"/>
                  <a:gd name="T8" fmla="*/ 14 w 52"/>
                  <a:gd name="T9" fmla="*/ 79 h 79"/>
                  <a:gd name="T10" fmla="*/ 0 w 52"/>
                  <a:gd name="T11" fmla="*/ 79 h 79"/>
                  <a:gd name="T12" fmla="*/ 0 w 52"/>
                  <a:gd name="T13" fmla="*/ 0 h 79"/>
                  <a:gd name="T14" fmla="*/ 14 w 52"/>
                  <a:gd name="T15" fmla="*/ 0 h 79"/>
                  <a:gd name="T16" fmla="*/ 14 w 52"/>
                  <a:gd name="T17" fmla="*/ 43 h 79"/>
                  <a:gd name="T18" fmla="*/ 33 w 52"/>
                  <a:gd name="T19" fmla="*/ 19 h 79"/>
                  <a:gd name="T20" fmla="*/ 49 w 52"/>
                  <a:gd name="T21" fmla="*/ 19 h 79"/>
                  <a:gd name="T22" fmla="*/ 28 w 52"/>
                  <a:gd name="T23" fmla="*/ 43 h 79"/>
                  <a:gd name="T24" fmla="*/ 52 w 52"/>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79">
                    <a:moveTo>
                      <a:pt x="52" y="79"/>
                    </a:moveTo>
                    <a:lnTo>
                      <a:pt x="33" y="79"/>
                    </a:lnTo>
                    <a:lnTo>
                      <a:pt x="19" y="55"/>
                    </a:lnTo>
                    <a:lnTo>
                      <a:pt x="14" y="60"/>
                    </a:lnTo>
                    <a:lnTo>
                      <a:pt x="14" y="79"/>
                    </a:lnTo>
                    <a:lnTo>
                      <a:pt x="0" y="79"/>
                    </a:lnTo>
                    <a:lnTo>
                      <a:pt x="0" y="0"/>
                    </a:lnTo>
                    <a:lnTo>
                      <a:pt x="14" y="0"/>
                    </a:lnTo>
                    <a:lnTo>
                      <a:pt x="14" y="43"/>
                    </a:lnTo>
                    <a:lnTo>
                      <a:pt x="33" y="19"/>
                    </a:lnTo>
                    <a:lnTo>
                      <a:pt x="49" y="19"/>
                    </a:lnTo>
                    <a:lnTo>
                      <a:pt x="28" y="43"/>
                    </a:lnTo>
                    <a:lnTo>
                      <a:pt x="52" y="79"/>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8" name="Freeform 11"/>
              <p:cNvSpPr>
                <a:spLocks noEditPoints="1"/>
              </p:cNvSpPr>
              <p:nvPr/>
            </p:nvSpPr>
            <p:spPr bwMode="auto">
              <a:xfrm>
                <a:off x="4767263" y="3630613"/>
                <a:ext cx="23813" cy="125413"/>
              </a:xfrm>
              <a:custGeom>
                <a:avLst/>
                <a:gdLst>
                  <a:gd name="T0" fmla="*/ 15 w 15"/>
                  <a:gd name="T1" fmla="*/ 10 h 79"/>
                  <a:gd name="T2" fmla="*/ 0 w 15"/>
                  <a:gd name="T3" fmla="*/ 10 h 79"/>
                  <a:gd name="T4" fmla="*/ 0 w 15"/>
                  <a:gd name="T5" fmla="*/ 0 h 79"/>
                  <a:gd name="T6" fmla="*/ 15 w 15"/>
                  <a:gd name="T7" fmla="*/ 0 h 79"/>
                  <a:gd name="T8" fmla="*/ 15 w 15"/>
                  <a:gd name="T9" fmla="*/ 10 h 79"/>
                  <a:gd name="T10" fmla="*/ 15 w 15"/>
                  <a:gd name="T11" fmla="*/ 79 h 79"/>
                  <a:gd name="T12" fmla="*/ 0 w 15"/>
                  <a:gd name="T13" fmla="*/ 79 h 79"/>
                  <a:gd name="T14" fmla="*/ 0 w 15"/>
                  <a:gd name="T15" fmla="*/ 19 h 79"/>
                  <a:gd name="T16" fmla="*/ 15 w 15"/>
                  <a:gd name="T17" fmla="*/ 19 h 79"/>
                  <a:gd name="T18" fmla="*/ 15 w 15"/>
                  <a:gd name="T19"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79">
                    <a:moveTo>
                      <a:pt x="15" y="10"/>
                    </a:moveTo>
                    <a:lnTo>
                      <a:pt x="0" y="10"/>
                    </a:lnTo>
                    <a:lnTo>
                      <a:pt x="0" y="0"/>
                    </a:lnTo>
                    <a:lnTo>
                      <a:pt x="15" y="0"/>
                    </a:lnTo>
                    <a:lnTo>
                      <a:pt x="15" y="10"/>
                    </a:lnTo>
                    <a:close/>
                    <a:moveTo>
                      <a:pt x="15" y="79"/>
                    </a:moveTo>
                    <a:lnTo>
                      <a:pt x="0" y="79"/>
                    </a:lnTo>
                    <a:lnTo>
                      <a:pt x="0" y="19"/>
                    </a:lnTo>
                    <a:lnTo>
                      <a:pt x="15" y="19"/>
                    </a:lnTo>
                    <a:lnTo>
                      <a:pt x="15" y="79"/>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9" name="Freeform 12"/>
              <p:cNvSpPr>
                <a:spLocks/>
              </p:cNvSpPr>
              <p:nvPr/>
            </p:nvSpPr>
            <p:spPr bwMode="auto">
              <a:xfrm>
                <a:off x="4843463" y="3630613"/>
                <a:ext cx="74613" cy="125413"/>
              </a:xfrm>
              <a:custGeom>
                <a:avLst/>
                <a:gdLst>
                  <a:gd name="T0" fmla="*/ 20 w 20"/>
                  <a:gd name="T1" fmla="*/ 22 h 33"/>
                  <a:gd name="T2" fmla="*/ 17 w 20"/>
                  <a:gd name="T3" fmla="*/ 30 h 33"/>
                  <a:gd name="T4" fmla="*/ 8 w 20"/>
                  <a:gd name="T5" fmla="*/ 33 h 33"/>
                  <a:gd name="T6" fmla="*/ 0 w 20"/>
                  <a:gd name="T7" fmla="*/ 29 h 33"/>
                  <a:gd name="T8" fmla="*/ 4 w 20"/>
                  <a:gd name="T9" fmla="*/ 25 h 33"/>
                  <a:gd name="T10" fmla="*/ 8 w 20"/>
                  <a:gd name="T11" fmla="*/ 27 h 33"/>
                  <a:gd name="T12" fmla="*/ 14 w 20"/>
                  <a:gd name="T13" fmla="*/ 22 h 33"/>
                  <a:gd name="T14" fmla="*/ 14 w 20"/>
                  <a:gd name="T15" fmla="*/ 0 h 33"/>
                  <a:gd name="T16" fmla="*/ 20 w 20"/>
                  <a:gd name="T17" fmla="*/ 0 h 33"/>
                  <a:gd name="T18" fmla="*/ 20 w 20"/>
                  <a:gd name="T19"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3">
                    <a:moveTo>
                      <a:pt x="20" y="22"/>
                    </a:moveTo>
                    <a:cubicBezTo>
                      <a:pt x="20" y="25"/>
                      <a:pt x="19" y="28"/>
                      <a:pt x="17" y="30"/>
                    </a:cubicBezTo>
                    <a:cubicBezTo>
                      <a:pt x="14" y="32"/>
                      <a:pt x="12" y="33"/>
                      <a:pt x="8" y="33"/>
                    </a:cubicBezTo>
                    <a:cubicBezTo>
                      <a:pt x="5" y="33"/>
                      <a:pt x="2" y="32"/>
                      <a:pt x="0" y="29"/>
                    </a:cubicBezTo>
                    <a:cubicBezTo>
                      <a:pt x="4" y="25"/>
                      <a:pt x="4" y="25"/>
                      <a:pt x="4" y="25"/>
                    </a:cubicBezTo>
                    <a:cubicBezTo>
                      <a:pt x="5" y="27"/>
                      <a:pt x="7" y="27"/>
                      <a:pt x="8" y="27"/>
                    </a:cubicBezTo>
                    <a:cubicBezTo>
                      <a:pt x="12" y="27"/>
                      <a:pt x="14" y="25"/>
                      <a:pt x="14" y="22"/>
                    </a:cubicBezTo>
                    <a:cubicBezTo>
                      <a:pt x="14" y="0"/>
                      <a:pt x="14" y="0"/>
                      <a:pt x="14" y="0"/>
                    </a:cubicBezTo>
                    <a:cubicBezTo>
                      <a:pt x="20" y="0"/>
                      <a:pt x="20" y="0"/>
                      <a:pt x="20" y="0"/>
                    </a:cubicBezTo>
                    <a:lnTo>
                      <a:pt x="20" y="22"/>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30" name="Freeform 13"/>
              <p:cNvSpPr>
                <a:spLocks noEditPoints="1"/>
              </p:cNvSpPr>
              <p:nvPr/>
            </p:nvSpPr>
            <p:spPr bwMode="auto">
              <a:xfrm>
                <a:off x="4940300" y="3660776"/>
                <a:ext cx="79375" cy="95250"/>
              </a:xfrm>
              <a:custGeom>
                <a:avLst/>
                <a:gdLst>
                  <a:gd name="T0" fmla="*/ 5 w 21"/>
                  <a:gd name="T1" fmla="*/ 10 h 25"/>
                  <a:gd name="T2" fmla="*/ 6 w 21"/>
                  <a:gd name="T3" fmla="*/ 8 h 25"/>
                  <a:gd name="T4" fmla="*/ 10 w 21"/>
                  <a:gd name="T5" fmla="*/ 5 h 25"/>
                  <a:gd name="T6" fmla="*/ 14 w 21"/>
                  <a:gd name="T7" fmla="*/ 8 h 25"/>
                  <a:gd name="T8" fmla="*/ 15 w 21"/>
                  <a:gd name="T9" fmla="*/ 10 h 25"/>
                  <a:gd name="T10" fmla="*/ 5 w 21"/>
                  <a:gd name="T11" fmla="*/ 10 h 25"/>
                  <a:gd name="T12" fmla="*/ 21 w 21"/>
                  <a:gd name="T13" fmla="*/ 12 h 25"/>
                  <a:gd name="T14" fmla="*/ 18 w 21"/>
                  <a:gd name="T15" fmla="*/ 4 h 25"/>
                  <a:gd name="T16" fmla="*/ 10 w 21"/>
                  <a:gd name="T17" fmla="*/ 0 h 25"/>
                  <a:gd name="T18" fmla="*/ 2 w 21"/>
                  <a:gd name="T19" fmla="*/ 3 h 25"/>
                  <a:gd name="T20" fmla="*/ 0 w 21"/>
                  <a:gd name="T21" fmla="*/ 13 h 25"/>
                  <a:gd name="T22" fmla="*/ 11 w 21"/>
                  <a:gd name="T23" fmla="*/ 25 h 25"/>
                  <a:gd name="T24" fmla="*/ 16 w 21"/>
                  <a:gd name="T25" fmla="*/ 24 h 25"/>
                  <a:gd name="T26" fmla="*/ 20 w 21"/>
                  <a:gd name="T27" fmla="*/ 21 h 25"/>
                  <a:gd name="T28" fmla="*/ 16 w 21"/>
                  <a:gd name="T29" fmla="*/ 18 h 25"/>
                  <a:gd name="T30" fmla="*/ 11 w 21"/>
                  <a:gd name="T31" fmla="*/ 20 h 25"/>
                  <a:gd name="T32" fmla="*/ 7 w 21"/>
                  <a:gd name="T33" fmla="*/ 18 h 25"/>
                  <a:gd name="T34" fmla="*/ 5 w 21"/>
                  <a:gd name="T35" fmla="*/ 14 h 25"/>
                  <a:gd name="T36" fmla="*/ 21 w 21"/>
                  <a:gd name="T37" fmla="*/ 14 h 25"/>
                  <a:gd name="T38" fmla="*/ 21 w 21"/>
                  <a:gd name="T39"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25">
                    <a:moveTo>
                      <a:pt x="5" y="10"/>
                    </a:moveTo>
                    <a:cubicBezTo>
                      <a:pt x="5" y="9"/>
                      <a:pt x="6" y="8"/>
                      <a:pt x="6" y="8"/>
                    </a:cubicBezTo>
                    <a:cubicBezTo>
                      <a:pt x="7" y="6"/>
                      <a:pt x="8" y="5"/>
                      <a:pt x="10" y="5"/>
                    </a:cubicBezTo>
                    <a:cubicBezTo>
                      <a:pt x="12" y="5"/>
                      <a:pt x="13" y="6"/>
                      <a:pt x="14" y="8"/>
                    </a:cubicBezTo>
                    <a:cubicBezTo>
                      <a:pt x="14" y="8"/>
                      <a:pt x="15" y="9"/>
                      <a:pt x="15" y="10"/>
                    </a:cubicBezTo>
                    <a:lnTo>
                      <a:pt x="5" y="10"/>
                    </a:lnTo>
                    <a:close/>
                    <a:moveTo>
                      <a:pt x="21" y="12"/>
                    </a:moveTo>
                    <a:cubicBezTo>
                      <a:pt x="21" y="8"/>
                      <a:pt x="20" y="6"/>
                      <a:pt x="18" y="4"/>
                    </a:cubicBezTo>
                    <a:cubicBezTo>
                      <a:pt x="16" y="1"/>
                      <a:pt x="13" y="0"/>
                      <a:pt x="10" y="0"/>
                    </a:cubicBezTo>
                    <a:cubicBezTo>
                      <a:pt x="7" y="0"/>
                      <a:pt x="4" y="1"/>
                      <a:pt x="2" y="3"/>
                    </a:cubicBezTo>
                    <a:cubicBezTo>
                      <a:pt x="0" y="6"/>
                      <a:pt x="0" y="9"/>
                      <a:pt x="0" y="13"/>
                    </a:cubicBezTo>
                    <a:cubicBezTo>
                      <a:pt x="0" y="21"/>
                      <a:pt x="3" y="25"/>
                      <a:pt x="11" y="25"/>
                    </a:cubicBezTo>
                    <a:cubicBezTo>
                      <a:pt x="13" y="25"/>
                      <a:pt x="14" y="25"/>
                      <a:pt x="16" y="24"/>
                    </a:cubicBezTo>
                    <a:cubicBezTo>
                      <a:pt x="17" y="23"/>
                      <a:pt x="18" y="22"/>
                      <a:pt x="20" y="21"/>
                    </a:cubicBezTo>
                    <a:cubicBezTo>
                      <a:pt x="16" y="18"/>
                      <a:pt x="16" y="18"/>
                      <a:pt x="16" y="18"/>
                    </a:cubicBezTo>
                    <a:cubicBezTo>
                      <a:pt x="15" y="19"/>
                      <a:pt x="13" y="20"/>
                      <a:pt x="11" y="20"/>
                    </a:cubicBezTo>
                    <a:cubicBezTo>
                      <a:pt x="9" y="20"/>
                      <a:pt x="8" y="19"/>
                      <a:pt x="7" y="18"/>
                    </a:cubicBezTo>
                    <a:cubicBezTo>
                      <a:pt x="6" y="17"/>
                      <a:pt x="5" y="16"/>
                      <a:pt x="5" y="14"/>
                    </a:cubicBezTo>
                    <a:cubicBezTo>
                      <a:pt x="21" y="14"/>
                      <a:pt x="21" y="14"/>
                      <a:pt x="21" y="14"/>
                    </a:cubicBezTo>
                    <a:lnTo>
                      <a:pt x="21" y="12"/>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31" name="Freeform 14"/>
              <p:cNvSpPr>
                <a:spLocks noEditPoints="1"/>
              </p:cNvSpPr>
              <p:nvPr/>
            </p:nvSpPr>
            <p:spPr bwMode="auto">
              <a:xfrm>
                <a:off x="5035550" y="3660776"/>
                <a:ext cx="77788" cy="95250"/>
              </a:xfrm>
              <a:custGeom>
                <a:avLst/>
                <a:gdLst>
                  <a:gd name="T0" fmla="*/ 6 w 21"/>
                  <a:gd name="T1" fmla="*/ 10 h 25"/>
                  <a:gd name="T2" fmla="*/ 6 w 21"/>
                  <a:gd name="T3" fmla="*/ 8 h 25"/>
                  <a:gd name="T4" fmla="*/ 10 w 21"/>
                  <a:gd name="T5" fmla="*/ 5 h 25"/>
                  <a:gd name="T6" fmla="*/ 14 w 21"/>
                  <a:gd name="T7" fmla="*/ 8 h 25"/>
                  <a:gd name="T8" fmla="*/ 15 w 21"/>
                  <a:gd name="T9" fmla="*/ 10 h 25"/>
                  <a:gd name="T10" fmla="*/ 6 w 21"/>
                  <a:gd name="T11" fmla="*/ 10 h 25"/>
                  <a:gd name="T12" fmla="*/ 21 w 21"/>
                  <a:gd name="T13" fmla="*/ 12 h 25"/>
                  <a:gd name="T14" fmla="*/ 18 w 21"/>
                  <a:gd name="T15" fmla="*/ 4 h 25"/>
                  <a:gd name="T16" fmla="*/ 10 w 21"/>
                  <a:gd name="T17" fmla="*/ 0 h 25"/>
                  <a:gd name="T18" fmla="*/ 3 w 21"/>
                  <a:gd name="T19" fmla="*/ 3 h 25"/>
                  <a:gd name="T20" fmla="*/ 0 w 21"/>
                  <a:gd name="T21" fmla="*/ 13 h 25"/>
                  <a:gd name="T22" fmla="*/ 11 w 21"/>
                  <a:gd name="T23" fmla="*/ 25 h 25"/>
                  <a:gd name="T24" fmla="*/ 16 w 21"/>
                  <a:gd name="T25" fmla="*/ 24 h 25"/>
                  <a:gd name="T26" fmla="*/ 20 w 21"/>
                  <a:gd name="T27" fmla="*/ 21 h 25"/>
                  <a:gd name="T28" fmla="*/ 16 w 21"/>
                  <a:gd name="T29" fmla="*/ 18 h 25"/>
                  <a:gd name="T30" fmla="*/ 11 w 21"/>
                  <a:gd name="T31" fmla="*/ 20 h 25"/>
                  <a:gd name="T32" fmla="*/ 7 w 21"/>
                  <a:gd name="T33" fmla="*/ 18 h 25"/>
                  <a:gd name="T34" fmla="*/ 6 w 21"/>
                  <a:gd name="T35" fmla="*/ 14 h 25"/>
                  <a:gd name="T36" fmla="*/ 21 w 21"/>
                  <a:gd name="T37" fmla="*/ 14 h 25"/>
                  <a:gd name="T38" fmla="*/ 21 w 21"/>
                  <a:gd name="T39"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25">
                    <a:moveTo>
                      <a:pt x="6" y="10"/>
                    </a:moveTo>
                    <a:cubicBezTo>
                      <a:pt x="6" y="9"/>
                      <a:pt x="6" y="8"/>
                      <a:pt x="6" y="8"/>
                    </a:cubicBezTo>
                    <a:cubicBezTo>
                      <a:pt x="7" y="6"/>
                      <a:pt x="8" y="5"/>
                      <a:pt x="10" y="5"/>
                    </a:cubicBezTo>
                    <a:cubicBezTo>
                      <a:pt x="12" y="5"/>
                      <a:pt x="14" y="6"/>
                      <a:pt x="14" y="8"/>
                    </a:cubicBezTo>
                    <a:cubicBezTo>
                      <a:pt x="15" y="8"/>
                      <a:pt x="15" y="9"/>
                      <a:pt x="15" y="10"/>
                    </a:cubicBezTo>
                    <a:lnTo>
                      <a:pt x="6" y="10"/>
                    </a:lnTo>
                    <a:close/>
                    <a:moveTo>
                      <a:pt x="21" y="12"/>
                    </a:moveTo>
                    <a:cubicBezTo>
                      <a:pt x="21" y="8"/>
                      <a:pt x="20" y="6"/>
                      <a:pt x="18" y="4"/>
                    </a:cubicBezTo>
                    <a:cubicBezTo>
                      <a:pt x="16" y="1"/>
                      <a:pt x="14" y="0"/>
                      <a:pt x="10" y="0"/>
                    </a:cubicBezTo>
                    <a:cubicBezTo>
                      <a:pt x="7" y="0"/>
                      <a:pt x="5" y="1"/>
                      <a:pt x="3" y="3"/>
                    </a:cubicBezTo>
                    <a:cubicBezTo>
                      <a:pt x="1" y="6"/>
                      <a:pt x="0" y="9"/>
                      <a:pt x="0" y="13"/>
                    </a:cubicBezTo>
                    <a:cubicBezTo>
                      <a:pt x="0" y="21"/>
                      <a:pt x="4" y="25"/>
                      <a:pt x="11" y="25"/>
                    </a:cubicBezTo>
                    <a:cubicBezTo>
                      <a:pt x="13" y="25"/>
                      <a:pt x="15" y="25"/>
                      <a:pt x="16" y="24"/>
                    </a:cubicBezTo>
                    <a:cubicBezTo>
                      <a:pt x="17" y="23"/>
                      <a:pt x="19" y="22"/>
                      <a:pt x="20" y="21"/>
                    </a:cubicBezTo>
                    <a:cubicBezTo>
                      <a:pt x="16" y="18"/>
                      <a:pt x="16" y="18"/>
                      <a:pt x="16" y="18"/>
                    </a:cubicBezTo>
                    <a:cubicBezTo>
                      <a:pt x="15" y="19"/>
                      <a:pt x="13" y="20"/>
                      <a:pt x="11" y="20"/>
                    </a:cubicBezTo>
                    <a:cubicBezTo>
                      <a:pt x="9" y="20"/>
                      <a:pt x="8" y="19"/>
                      <a:pt x="7" y="18"/>
                    </a:cubicBezTo>
                    <a:cubicBezTo>
                      <a:pt x="6" y="17"/>
                      <a:pt x="6" y="16"/>
                      <a:pt x="6" y="14"/>
                    </a:cubicBezTo>
                    <a:cubicBezTo>
                      <a:pt x="21" y="14"/>
                      <a:pt x="21" y="14"/>
                      <a:pt x="21" y="14"/>
                    </a:cubicBezTo>
                    <a:lnTo>
                      <a:pt x="21" y="12"/>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32" name="Freeform 15"/>
              <p:cNvSpPr>
                <a:spLocks/>
              </p:cNvSpPr>
              <p:nvPr/>
            </p:nvSpPr>
            <p:spPr bwMode="auto">
              <a:xfrm>
                <a:off x="5126038" y="3638551"/>
                <a:ext cx="47625" cy="117475"/>
              </a:xfrm>
              <a:custGeom>
                <a:avLst/>
                <a:gdLst>
                  <a:gd name="T0" fmla="*/ 13 w 13"/>
                  <a:gd name="T1" fmla="*/ 31 h 31"/>
                  <a:gd name="T2" fmla="*/ 10 w 13"/>
                  <a:gd name="T3" fmla="*/ 31 h 31"/>
                  <a:gd name="T4" fmla="*/ 5 w 13"/>
                  <a:gd name="T5" fmla="*/ 28 h 31"/>
                  <a:gd name="T6" fmla="*/ 3 w 13"/>
                  <a:gd name="T7" fmla="*/ 24 h 31"/>
                  <a:gd name="T8" fmla="*/ 3 w 13"/>
                  <a:gd name="T9" fmla="*/ 12 h 31"/>
                  <a:gd name="T10" fmla="*/ 0 w 13"/>
                  <a:gd name="T11" fmla="*/ 12 h 31"/>
                  <a:gd name="T12" fmla="*/ 0 w 13"/>
                  <a:gd name="T13" fmla="*/ 7 h 31"/>
                  <a:gd name="T14" fmla="*/ 3 w 13"/>
                  <a:gd name="T15" fmla="*/ 7 h 31"/>
                  <a:gd name="T16" fmla="*/ 3 w 13"/>
                  <a:gd name="T17" fmla="*/ 0 h 31"/>
                  <a:gd name="T18" fmla="*/ 9 w 13"/>
                  <a:gd name="T19" fmla="*/ 0 h 31"/>
                  <a:gd name="T20" fmla="*/ 9 w 13"/>
                  <a:gd name="T21" fmla="*/ 7 h 31"/>
                  <a:gd name="T22" fmla="*/ 13 w 13"/>
                  <a:gd name="T23" fmla="*/ 7 h 31"/>
                  <a:gd name="T24" fmla="*/ 13 w 13"/>
                  <a:gd name="T25" fmla="*/ 12 h 31"/>
                  <a:gd name="T26" fmla="*/ 9 w 13"/>
                  <a:gd name="T27" fmla="*/ 12 h 31"/>
                  <a:gd name="T28" fmla="*/ 9 w 13"/>
                  <a:gd name="T29" fmla="*/ 23 h 31"/>
                  <a:gd name="T30" fmla="*/ 11 w 13"/>
                  <a:gd name="T31" fmla="*/ 25 h 31"/>
                  <a:gd name="T32" fmla="*/ 13 w 13"/>
                  <a:gd name="T33" fmla="*/ 25 h 31"/>
                  <a:gd name="T34" fmla="*/ 13 w 13"/>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31">
                    <a:moveTo>
                      <a:pt x="13" y="31"/>
                    </a:moveTo>
                    <a:cubicBezTo>
                      <a:pt x="10" y="31"/>
                      <a:pt x="10" y="31"/>
                      <a:pt x="10" y="31"/>
                    </a:cubicBezTo>
                    <a:cubicBezTo>
                      <a:pt x="8" y="31"/>
                      <a:pt x="6" y="30"/>
                      <a:pt x="5" y="28"/>
                    </a:cubicBezTo>
                    <a:cubicBezTo>
                      <a:pt x="3" y="27"/>
                      <a:pt x="3" y="26"/>
                      <a:pt x="3" y="24"/>
                    </a:cubicBezTo>
                    <a:cubicBezTo>
                      <a:pt x="3" y="12"/>
                      <a:pt x="3" y="12"/>
                      <a:pt x="3" y="12"/>
                    </a:cubicBezTo>
                    <a:cubicBezTo>
                      <a:pt x="0" y="12"/>
                      <a:pt x="0" y="12"/>
                      <a:pt x="0" y="12"/>
                    </a:cubicBezTo>
                    <a:cubicBezTo>
                      <a:pt x="0" y="7"/>
                      <a:pt x="0" y="7"/>
                      <a:pt x="0" y="7"/>
                    </a:cubicBezTo>
                    <a:cubicBezTo>
                      <a:pt x="3" y="7"/>
                      <a:pt x="3" y="7"/>
                      <a:pt x="3" y="7"/>
                    </a:cubicBezTo>
                    <a:cubicBezTo>
                      <a:pt x="3" y="0"/>
                      <a:pt x="3" y="0"/>
                      <a:pt x="3" y="0"/>
                    </a:cubicBezTo>
                    <a:cubicBezTo>
                      <a:pt x="9" y="0"/>
                      <a:pt x="9" y="0"/>
                      <a:pt x="9" y="0"/>
                    </a:cubicBezTo>
                    <a:cubicBezTo>
                      <a:pt x="9" y="7"/>
                      <a:pt x="9" y="7"/>
                      <a:pt x="9" y="7"/>
                    </a:cubicBezTo>
                    <a:cubicBezTo>
                      <a:pt x="13" y="7"/>
                      <a:pt x="13" y="7"/>
                      <a:pt x="13" y="7"/>
                    </a:cubicBezTo>
                    <a:cubicBezTo>
                      <a:pt x="13" y="12"/>
                      <a:pt x="13" y="12"/>
                      <a:pt x="13" y="12"/>
                    </a:cubicBezTo>
                    <a:cubicBezTo>
                      <a:pt x="9" y="12"/>
                      <a:pt x="9" y="12"/>
                      <a:pt x="9" y="12"/>
                    </a:cubicBezTo>
                    <a:cubicBezTo>
                      <a:pt x="9" y="23"/>
                      <a:pt x="9" y="23"/>
                      <a:pt x="9" y="23"/>
                    </a:cubicBezTo>
                    <a:cubicBezTo>
                      <a:pt x="9" y="25"/>
                      <a:pt x="10" y="25"/>
                      <a:pt x="11" y="25"/>
                    </a:cubicBezTo>
                    <a:cubicBezTo>
                      <a:pt x="13" y="25"/>
                      <a:pt x="13" y="25"/>
                      <a:pt x="13" y="25"/>
                    </a:cubicBezTo>
                    <a:lnTo>
                      <a:pt x="13" y="31"/>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33" name="Rectangle 16"/>
              <p:cNvSpPr>
                <a:spLocks noChangeArrowheads="1"/>
              </p:cNvSpPr>
              <p:nvPr/>
            </p:nvSpPr>
            <p:spPr bwMode="auto">
              <a:xfrm>
                <a:off x="5192713" y="3729038"/>
                <a:ext cx="26988" cy="26988"/>
              </a:xfrm>
              <a:prstGeom prst="rect">
                <a:avLst/>
              </a:prstGeom>
              <a:solidFill>
                <a:srgbClr val="2B25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34" name="Freeform 17"/>
              <p:cNvSpPr>
                <a:spLocks/>
              </p:cNvSpPr>
              <p:nvPr/>
            </p:nvSpPr>
            <p:spPr bwMode="auto">
              <a:xfrm>
                <a:off x="5287963" y="3630613"/>
                <a:ext cx="88900" cy="125413"/>
              </a:xfrm>
              <a:custGeom>
                <a:avLst/>
                <a:gdLst>
                  <a:gd name="T0" fmla="*/ 56 w 56"/>
                  <a:gd name="T1" fmla="*/ 79 h 79"/>
                  <a:gd name="T2" fmla="*/ 42 w 56"/>
                  <a:gd name="T3" fmla="*/ 79 h 79"/>
                  <a:gd name="T4" fmla="*/ 42 w 56"/>
                  <a:gd name="T5" fmla="*/ 46 h 79"/>
                  <a:gd name="T6" fmla="*/ 14 w 56"/>
                  <a:gd name="T7" fmla="*/ 46 h 79"/>
                  <a:gd name="T8" fmla="*/ 14 w 56"/>
                  <a:gd name="T9" fmla="*/ 79 h 79"/>
                  <a:gd name="T10" fmla="*/ 0 w 56"/>
                  <a:gd name="T11" fmla="*/ 79 h 79"/>
                  <a:gd name="T12" fmla="*/ 0 w 56"/>
                  <a:gd name="T13" fmla="*/ 0 h 79"/>
                  <a:gd name="T14" fmla="*/ 14 w 56"/>
                  <a:gd name="T15" fmla="*/ 0 h 79"/>
                  <a:gd name="T16" fmla="*/ 14 w 56"/>
                  <a:gd name="T17" fmla="*/ 31 h 79"/>
                  <a:gd name="T18" fmla="*/ 42 w 56"/>
                  <a:gd name="T19" fmla="*/ 31 h 79"/>
                  <a:gd name="T20" fmla="*/ 42 w 56"/>
                  <a:gd name="T21" fmla="*/ 0 h 79"/>
                  <a:gd name="T22" fmla="*/ 56 w 56"/>
                  <a:gd name="T23" fmla="*/ 0 h 79"/>
                  <a:gd name="T24" fmla="*/ 56 w 56"/>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79">
                    <a:moveTo>
                      <a:pt x="56" y="79"/>
                    </a:moveTo>
                    <a:lnTo>
                      <a:pt x="42" y="79"/>
                    </a:lnTo>
                    <a:lnTo>
                      <a:pt x="42" y="46"/>
                    </a:lnTo>
                    <a:lnTo>
                      <a:pt x="14" y="46"/>
                    </a:lnTo>
                    <a:lnTo>
                      <a:pt x="14" y="79"/>
                    </a:lnTo>
                    <a:lnTo>
                      <a:pt x="0" y="79"/>
                    </a:lnTo>
                    <a:lnTo>
                      <a:pt x="0" y="0"/>
                    </a:lnTo>
                    <a:lnTo>
                      <a:pt x="14" y="0"/>
                    </a:lnTo>
                    <a:lnTo>
                      <a:pt x="14" y="31"/>
                    </a:lnTo>
                    <a:lnTo>
                      <a:pt x="42" y="31"/>
                    </a:lnTo>
                    <a:lnTo>
                      <a:pt x="42" y="0"/>
                    </a:lnTo>
                    <a:lnTo>
                      <a:pt x="56" y="0"/>
                    </a:lnTo>
                    <a:lnTo>
                      <a:pt x="56" y="79"/>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35" name="Freeform 18"/>
              <p:cNvSpPr>
                <a:spLocks noEditPoints="1"/>
              </p:cNvSpPr>
              <p:nvPr/>
            </p:nvSpPr>
            <p:spPr bwMode="auto">
              <a:xfrm>
                <a:off x="5395913" y="3660776"/>
                <a:ext cx="76200" cy="95250"/>
              </a:xfrm>
              <a:custGeom>
                <a:avLst/>
                <a:gdLst>
                  <a:gd name="T0" fmla="*/ 14 w 20"/>
                  <a:gd name="T1" fmla="*/ 18 h 25"/>
                  <a:gd name="T2" fmla="*/ 10 w 20"/>
                  <a:gd name="T3" fmla="*/ 20 h 25"/>
                  <a:gd name="T4" fmla="*/ 6 w 20"/>
                  <a:gd name="T5" fmla="*/ 17 h 25"/>
                  <a:gd name="T6" fmla="*/ 10 w 20"/>
                  <a:gd name="T7" fmla="*/ 14 h 25"/>
                  <a:gd name="T8" fmla="*/ 14 w 20"/>
                  <a:gd name="T9" fmla="*/ 14 h 25"/>
                  <a:gd name="T10" fmla="*/ 14 w 20"/>
                  <a:gd name="T11" fmla="*/ 16 h 25"/>
                  <a:gd name="T12" fmla="*/ 14 w 20"/>
                  <a:gd name="T13" fmla="*/ 18 h 25"/>
                  <a:gd name="T14" fmla="*/ 20 w 20"/>
                  <a:gd name="T15" fmla="*/ 9 h 25"/>
                  <a:gd name="T16" fmla="*/ 10 w 20"/>
                  <a:gd name="T17" fmla="*/ 0 h 25"/>
                  <a:gd name="T18" fmla="*/ 5 w 20"/>
                  <a:gd name="T19" fmla="*/ 1 h 25"/>
                  <a:gd name="T20" fmla="*/ 1 w 20"/>
                  <a:gd name="T21" fmla="*/ 4 h 25"/>
                  <a:gd name="T22" fmla="*/ 5 w 20"/>
                  <a:gd name="T23" fmla="*/ 7 h 25"/>
                  <a:gd name="T24" fmla="*/ 10 w 20"/>
                  <a:gd name="T25" fmla="*/ 5 h 25"/>
                  <a:gd name="T26" fmla="*/ 14 w 20"/>
                  <a:gd name="T27" fmla="*/ 9 h 25"/>
                  <a:gd name="T28" fmla="*/ 14 w 20"/>
                  <a:gd name="T29" fmla="*/ 10 h 25"/>
                  <a:gd name="T30" fmla="*/ 9 w 20"/>
                  <a:gd name="T31" fmla="*/ 10 h 25"/>
                  <a:gd name="T32" fmla="*/ 3 w 20"/>
                  <a:gd name="T33" fmla="*/ 12 h 25"/>
                  <a:gd name="T34" fmla="*/ 0 w 20"/>
                  <a:gd name="T35" fmla="*/ 17 h 25"/>
                  <a:gd name="T36" fmla="*/ 3 w 20"/>
                  <a:gd name="T37" fmla="*/ 23 h 25"/>
                  <a:gd name="T38" fmla="*/ 9 w 20"/>
                  <a:gd name="T39" fmla="*/ 25 h 25"/>
                  <a:gd name="T40" fmla="*/ 15 w 20"/>
                  <a:gd name="T41" fmla="*/ 22 h 25"/>
                  <a:gd name="T42" fmla="*/ 15 w 20"/>
                  <a:gd name="T43" fmla="*/ 25 h 25"/>
                  <a:gd name="T44" fmla="*/ 20 w 20"/>
                  <a:gd name="T45" fmla="*/ 25 h 25"/>
                  <a:gd name="T46" fmla="*/ 20 w 20"/>
                  <a:gd name="T4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25">
                    <a:moveTo>
                      <a:pt x="14" y="18"/>
                    </a:moveTo>
                    <a:cubicBezTo>
                      <a:pt x="13" y="19"/>
                      <a:pt x="12" y="20"/>
                      <a:pt x="10" y="20"/>
                    </a:cubicBezTo>
                    <a:cubicBezTo>
                      <a:pt x="7" y="20"/>
                      <a:pt x="6" y="19"/>
                      <a:pt x="6" y="17"/>
                    </a:cubicBezTo>
                    <a:cubicBezTo>
                      <a:pt x="6" y="15"/>
                      <a:pt x="7" y="14"/>
                      <a:pt x="10" y="14"/>
                    </a:cubicBezTo>
                    <a:cubicBezTo>
                      <a:pt x="14" y="14"/>
                      <a:pt x="14" y="14"/>
                      <a:pt x="14" y="14"/>
                    </a:cubicBezTo>
                    <a:cubicBezTo>
                      <a:pt x="14" y="16"/>
                      <a:pt x="14" y="16"/>
                      <a:pt x="14" y="16"/>
                    </a:cubicBezTo>
                    <a:cubicBezTo>
                      <a:pt x="14" y="17"/>
                      <a:pt x="14" y="18"/>
                      <a:pt x="14" y="18"/>
                    </a:cubicBezTo>
                    <a:moveTo>
                      <a:pt x="20" y="9"/>
                    </a:moveTo>
                    <a:cubicBezTo>
                      <a:pt x="20" y="3"/>
                      <a:pt x="17" y="0"/>
                      <a:pt x="10" y="0"/>
                    </a:cubicBezTo>
                    <a:cubicBezTo>
                      <a:pt x="8" y="0"/>
                      <a:pt x="6" y="0"/>
                      <a:pt x="5" y="1"/>
                    </a:cubicBezTo>
                    <a:cubicBezTo>
                      <a:pt x="4" y="1"/>
                      <a:pt x="3" y="2"/>
                      <a:pt x="1" y="4"/>
                    </a:cubicBezTo>
                    <a:cubicBezTo>
                      <a:pt x="5" y="7"/>
                      <a:pt x="5" y="7"/>
                      <a:pt x="5" y="7"/>
                    </a:cubicBezTo>
                    <a:cubicBezTo>
                      <a:pt x="6" y="6"/>
                      <a:pt x="8" y="5"/>
                      <a:pt x="10" y="5"/>
                    </a:cubicBezTo>
                    <a:cubicBezTo>
                      <a:pt x="13" y="5"/>
                      <a:pt x="14" y="7"/>
                      <a:pt x="14" y="9"/>
                    </a:cubicBezTo>
                    <a:cubicBezTo>
                      <a:pt x="14" y="10"/>
                      <a:pt x="14" y="10"/>
                      <a:pt x="14" y="10"/>
                    </a:cubicBezTo>
                    <a:cubicBezTo>
                      <a:pt x="9" y="10"/>
                      <a:pt x="9" y="10"/>
                      <a:pt x="9" y="10"/>
                    </a:cubicBezTo>
                    <a:cubicBezTo>
                      <a:pt x="6" y="10"/>
                      <a:pt x="4" y="11"/>
                      <a:pt x="3" y="12"/>
                    </a:cubicBezTo>
                    <a:cubicBezTo>
                      <a:pt x="1" y="14"/>
                      <a:pt x="0" y="15"/>
                      <a:pt x="0" y="17"/>
                    </a:cubicBezTo>
                    <a:cubicBezTo>
                      <a:pt x="0" y="19"/>
                      <a:pt x="1" y="21"/>
                      <a:pt x="3" y="23"/>
                    </a:cubicBezTo>
                    <a:cubicBezTo>
                      <a:pt x="4" y="24"/>
                      <a:pt x="6" y="25"/>
                      <a:pt x="9" y="25"/>
                    </a:cubicBezTo>
                    <a:cubicBezTo>
                      <a:pt x="11" y="25"/>
                      <a:pt x="13" y="24"/>
                      <a:pt x="15" y="22"/>
                    </a:cubicBezTo>
                    <a:cubicBezTo>
                      <a:pt x="15" y="25"/>
                      <a:pt x="15" y="25"/>
                      <a:pt x="15" y="25"/>
                    </a:cubicBezTo>
                    <a:cubicBezTo>
                      <a:pt x="20" y="25"/>
                      <a:pt x="20" y="25"/>
                      <a:pt x="20" y="25"/>
                    </a:cubicBezTo>
                    <a:lnTo>
                      <a:pt x="20" y="9"/>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36" name="Freeform 19"/>
              <p:cNvSpPr>
                <a:spLocks/>
              </p:cNvSpPr>
              <p:nvPr/>
            </p:nvSpPr>
            <p:spPr bwMode="auto">
              <a:xfrm>
                <a:off x="5497513" y="3660776"/>
                <a:ext cx="128588" cy="95250"/>
              </a:xfrm>
              <a:custGeom>
                <a:avLst/>
                <a:gdLst>
                  <a:gd name="T0" fmla="*/ 34 w 34"/>
                  <a:gd name="T1" fmla="*/ 25 h 25"/>
                  <a:gd name="T2" fmla="*/ 28 w 34"/>
                  <a:gd name="T3" fmla="*/ 25 h 25"/>
                  <a:gd name="T4" fmla="*/ 28 w 34"/>
                  <a:gd name="T5" fmla="*/ 10 h 25"/>
                  <a:gd name="T6" fmla="*/ 27 w 34"/>
                  <a:gd name="T7" fmla="*/ 7 h 25"/>
                  <a:gd name="T8" fmla="*/ 24 w 34"/>
                  <a:gd name="T9" fmla="*/ 6 h 25"/>
                  <a:gd name="T10" fmla="*/ 21 w 34"/>
                  <a:gd name="T11" fmla="*/ 7 h 25"/>
                  <a:gd name="T12" fmla="*/ 20 w 34"/>
                  <a:gd name="T13" fmla="*/ 10 h 25"/>
                  <a:gd name="T14" fmla="*/ 20 w 34"/>
                  <a:gd name="T15" fmla="*/ 25 h 25"/>
                  <a:gd name="T16" fmla="*/ 14 w 34"/>
                  <a:gd name="T17" fmla="*/ 25 h 25"/>
                  <a:gd name="T18" fmla="*/ 14 w 34"/>
                  <a:gd name="T19" fmla="*/ 10 h 25"/>
                  <a:gd name="T20" fmla="*/ 13 w 34"/>
                  <a:gd name="T21" fmla="*/ 7 h 25"/>
                  <a:gd name="T22" fmla="*/ 10 w 34"/>
                  <a:gd name="T23" fmla="*/ 6 h 25"/>
                  <a:gd name="T24" fmla="*/ 7 w 34"/>
                  <a:gd name="T25" fmla="*/ 7 h 25"/>
                  <a:gd name="T26" fmla="*/ 6 w 34"/>
                  <a:gd name="T27" fmla="*/ 10 h 25"/>
                  <a:gd name="T28" fmla="*/ 6 w 34"/>
                  <a:gd name="T29" fmla="*/ 25 h 25"/>
                  <a:gd name="T30" fmla="*/ 0 w 34"/>
                  <a:gd name="T31" fmla="*/ 25 h 25"/>
                  <a:gd name="T32" fmla="*/ 0 w 34"/>
                  <a:gd name="T33" fmla="*/ 0 h 25"/>
                  <a:gd name="T34" fmla="*/ 6 w 34"/>
                  <a:gd name="T35" fmla="*/ 0 h 25"/>
                  <a:gd name="T36" fmla="*/ 6 w 34"/>
                  <a:gd name="T37" fmla="*/ 3 h 25"/>
                  <a:gd name="T38" fmla="*/ 12 w 34"/>
                  <a:gd name="T39" fmla="*/ 0 h 25"/>
                  <a:gd name="T40" fmla="*/ 18 w 34"/>
                  <a:gd name="T41" fmla="*/ 3 h 25"/>
                  <a:gd name="T42" fmla="*/ 25 w 34"/>
                  <a:gd name="T43" fmla="*/ 0 h 25"/>
                  <a:gd name="T44" fmla="*/ 31 w 34"/>
                  <a:gd name="T45" fmla="*/ 2 h 25"/>
                  <a:gd name="T46" fmla="*/ 34 w 34"/>
                  <a:gd name="T47" fmla="*/ 9 h 25"/>
                  <a:gd name="T48" fmla="*/ 34 w 34"/>
                  <a:gd name="T4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25">
                    <a:moveTo>
                      <a:pt x="34" y="25"/>
                    </a:moveTo>
                    <a:cubicBezTo>
                      <a:pt x="28" y="25"/>
                      <a:pt x="28" y="25"/>
                      <a:pt x="28" y="25"/>
                    </a:cubicBezTo>
                    <a:cubicBezTo>
                      <a:pt x="28" y="10"/>
                      <a:pt x="28" y="10"/>
                      <a:pt x="28" y="10"/>
                    </a:cubicBezTo>
                    <a:cubicBezTo>
                      <a:pt x="28" y="9"/>
                      <a:pt x="27" y="7"/>
                      <a:pt x="27" y="7"/>
                    </a:cubicBezTo>
                    <a:cubicBezTo>
                      <a:pt x="26" y="6"/>
                      <a:pt x="25" y="6"/>
                      <a:pt x="24" y="6"/>
                    </a:cubicBezTo>
                    <a:cubicBezTo>
                      <a:pt x="23" y="6"/>
                      <a:pt x="22" y="6"/>
                      <a:pt x="21" y="7"/>
                    </a:cubicBezTo>
                    <a:cubicBezTo>
                      <a:pt x="20" y="7"/>
                      <a:pt x="20" y="8"/>
                      <a:pt x="20" y="10"/>
                    </a:cubicBezTo>
                    <a:cubicBezTo>
                      <a:pt x="20" y="25"/>
                      <a:pt x="20" y="25"/>
                      <a:pt x="20" y="25"/>
                    </a:cubicBezTo>
                    <a:cubicBezTo>
                      <a:pt x="14" y="25"/>
                      <a:pt x="14" y="25"/>
                      <a:pt x="14" y="25"/>
                    </a:cubicBezTo>
                    <a:cubicBezTo>
                      <a:pt x="14" y="10"/>
                      <a:pt x="14" y="10"/>
                      <a:pt x="14" y="10"/>
                    </a:cubicBezTo>
                    <a:cubicBezTo>
                      <a:pt x="14" y="9"/>
                      <a:pt x="13" y="7"/>
                      <a:pt x="13" y="7"/>
                    </a:cubicBezTo>
                    <a:cubicBezTo>
                      <a:pt x="12" y="6"/>
                      <a:pt x="11" y="6"/>
                      <a:pt x="10" y="6"/>
                    </a:cubicBezTo>
                    <a:cubicBezTo>
                      <a:pt x="9" y="6"/>
                      <a:pt x="8" y="6"/>
                      <a:pt x="7" y="7"/>
                    </a:cubicBezTo>
                    <a:cubicBezTo>
                      <a:pt x="6" y="7"/>
                      <a:pt x="6" y="9"/>
                      <a:pt x="6" y="10"/>
                    </a:cubicBezTo>
                    <a:cubicBezTo>
                      <a:pt x="6" y="25"/>
                      <a:pt x="6" y="25"/>
                      <a:pt x="6" y="25"/>
                    </a:cubicBezTo>
                    <a:cubicBezTo>
                      <a:pt x="0" y="25"/>
                      <a:pt x="0" y="25"/>
                      <a:pt x="0" y="25"/>
                    </a:cubicBezTo>
                    <a:cubicBezTo>
                      <a:pt x="0" y="0"/>
                      <a:pt x="0" y="0"/>
                      <a:pt x="0" y="0"/>
                    </a:cubicBezTo>
                    <a:cubicBezTo>
                      <a:pt x="6" y="0"/>
                      <a:pt x="6" y="0"/>
                      <a:pt x="6" y="0"/>
                    </a:cubicBezTo>
                    <a:cubicBezTo>
                      <a:pt x="6" y="3"/>
                      <a:pt x="6" y="3"/>
                      <a:pt x="6" y="3"/>
                    </a:cubicBezTo>
                    <a:cubicBezTo>
                      <a:pt x="7" y="1"/>
                      <a:pt x="9" y="0"/>
                      <a:pt x="12" y="0"/>
                    </a:cubicBezTo>
                    <a:cubicBezTo>
                      <a:pt x="14" y="0"/>
                      <a:pt x="17" y="1"/>
                      <a:pt x="18" y="3"/>
                    </a:cubicBezTo>
                    <a:cubicBezTo>
                      <a:pt x="20" y="1"/>
                      <a:pt x="22" y="0"/>
                      <a:pt x="25" y="0"/>
                    </a:cubicBezTo>
                    <a:cubicBezTo>
                      <a:pt x="28" y="0"/>
                      <a:pt x="30" y="1"/>
                      <a:pt x="31" y="2"/>
                    </a:cubicBezTo>
                    <a:cubicBezTo>
                      <a:pt x="33" y="4"/>
                      <a:pt x="34" y="6"/>
                      <a:pt x="34" y="9"/>
                    </a:cubicBezTo>
                    <a:lnTo>
                      <a:pt x="34" y="25"/>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37" name="Freeform 20"/>
              <p:cNvSpPr>
                <a:spLocks noEditPoints="1"/>
              </p:cNvSpPr>
              <p:nvPr/>
            </p:nvSpPr>
            <p:spPr bwMode="auto">
              <a:xfrm>
                <a:off x="5645150" y="3660776"/>
                <a:ext cx="74613" cy="95250"/>
              </a:xfrm>
              <a:custGeom>
                <a:avLst/>
                <a:gdLst>
                  <a:gd name="T0" fmla="*/ 13 w 20"/>
                  <a:gd name="T1" fmla="*/ 18 h 25"/>
                  <a:gd name="T2" fmla="*/ 9 w 20"/>
                  <a:gd name="T3" fmla="*/ 20 h 25"/>
                  <a:gd name="T4" fmla="*/ 5 w 20"/>
                  <a:gd name="T5" fmla="*/ 17 h 25"/>
                  <a:gd name="T6" fmla="*/ 9 w 20"/>
                  <a:gd name="T7" fmla="*/ 14 h 25"/>
                  <a:gd name="T8" fmla="*/ 14 w 20"/>
                  <a:gd name="T9" fmla="*/ 14 h 25"/>
                  <a:gd name="T10" fmla="*/ 14 w 20"/>
                  <a:gd name="T11" fmla="*/ 16 h 25"/>
                  <a:gd name="T12" fmla="*/ 13 w 20"/>
                  <a:gd name="T13" fmla="*/ 18 h 25"/>
                  <a:gd name="T14" fmla="*/ 20 w 20"/>
                  <a:gd name="T15" fmla="*/ 9 h 25"/>
                  <a:gd name="T16" fmla="*/ 9 w 20"/>
                  <a:gd name="T17" fmla="*/ 0 h 25"/>
                  <a:gd name="T18" fmla="*/ 4 w 20"/>
                  <a:gd name="T19" fmla="*/ 1 h 25"/>
                  <a:gd name="T20" fmla="*/ 1 w 20"/>
                  <a:gd name="T21" fmla="*/ 4 h 25"/>
                  <a:gd name="T22" fmla="*/ 4 w 20"/>
                  <a:gd name="T23" fmla="*/ 7 h 25"/>
                  <a:gd name="T24" fmla="*/ 9 w 20"/>
                  <a:gd name="T25" fmla="*/ 5 h 25"/>
                  <a:gd name="T26" fmla="*/ 14 w 20"/>
                  <a:gd name="T27" fmla="*/ 9 h 25"/>
                  <a:gd name="T28" fmla="*/ 14 w 20"/>
                  <a:gd name="T29" fmla="*/ 10 h 25"/>
                  <a:gd name="T30" fmla="*/ 8 w 20"/>
                  <a:gd name="T31" fmla="*/ 10 h 25"/>
                  <a:gd name="T32" fmla="*/ 2 w 20"/>
                  <a:gd name="T33" fmla="*/ 12 h 25"/>
                  <a:gd name="T34" fmla="*/ 0 w 20"/>
                  <a:gd name="T35" fmla="*/ 17 h 25"/>
                  <a:gd name="T36" fmla="*/ 2 w 20"/>
                  <a:gd name="T37" fmla="*/ 23 h 25"/>
                  <a:gd name="T38" fmla="*/ 8 w 20"/>
                  <a:gd name="T39" fmla="*/ 25 h 25"/>
                  <a:gd name="T40" fmla="*/ 14 w 20"/>
                  <a:gd name="T41" fmla="*/ 22 h 25"/>
                  <a:gd name="T42" fmla="*/ 14 w 20"/>
                  <a:gd name="T43" fmla="*/ 25 h 25"/>
                  <a:gd name="T44" fmla="*/ 20 w 20"/>
                  <a:gd name="T45" fmla="*/ 25 h 25"/>
                  <a:gd name="T46" fmla="*/ 20 w 20"/>
                  <a:gd name="T4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25">
                    <a:moveTo>
                      <a:pt x="13" y="18"/>
                    </a:moveTo>
                    <a:cubicBezTo>
                      <a:pt x="12" y="19"/>
                      <a:pt x="11" y="20"/>
                      <a:pt x="9" y="20"/>
                    </a:cubicBezTo>
                    <a:cubicBezTo>
                      <a:pt x="7" y="20"/>
                      <a:pt x="5" y="19"/>
                      <a:pt x="5" y="17"/>
                    </a:cubicBezTo>
                    <a:cubicBezTo>
                      <a:pt x="5" y="15"/>
                      <a:pt x="7" y="14"/>
                      <a:pt x="9" y="14"/>
                    </a:cubicBezTo>
                    <a:cubicBezTo>
                      <a:pt x="14" y="14"/>
                      <a:pt x="14" y="14"/>
                      <a:pt x="14" y="14"/>
                    </a:cubicBezTo>
                    <a:cubicBezTo>
                      <a:pt x="14" y="16"/>
                      <a:pt x="14" y="16"/>
                      <a:pt x="14" y="16"/>
                    </a:cubicBezTo>
                    <a:cubicBezTo>
                      <a:pt x="14" y="17"/>
                      <a:pt x="13" y="18"/>
                      <a:pt x="13" y="18"/>
                    </a:cubicBezTo>
                    <a:moveTo>
                      <a:pt x="20" y="9"/>
                    </a:moveTo>
                    <a:cubicBezTo>
                      <a:pt x="20" y="3"/>
                      <a:pt x="16" y="0"/>
                      <a:pt x="9" y="0"/>
                    </a:cubicBezTo>
                    <a:cubicBezTo>
                      <a:pt x="7" y="0"/>
                      <a:pt x="6" y="0"/>
                      <a:pt x="4" y="1"/>
                    </a:cubicBezTo>
                    <a:cubicBezTo>
                      <a:pt x="3" y="1"/>
                      <a:pt x="2" y="2"/>
                      <a:pt x="1" y="4"/>
                    </a:cubicBezTo>
                    <a:cubicBezTo>
                      <a:pt x="4" y="7"/>
                      <a:pt x="4" y="7"/>
                      <a:pt x="4" y="7"/>
                    </a:cubicBezTo>
                    <a:cubicBezTo>
                      <a:pt x="6" y="6"/>
                      <a:pt x="7" y="5"/>
                      <a:pt x="9" y="5"/>
                    </a:cubicBezTo>
                    <a:cubicBezTo>
                      <a:pt x="12" y="5"/>
                      <a:pt x="14" y="7"/>
                      <a:pt x="14" y="9"/>
                    </a:cubicBezTo>
                    <a:cubicBezTo>
                      <a:pt x="14" y="10"/>
                      <a:pt x="14" y="10"/>
                      <a:pt x="14" y="10"/>
                    </a:cubicBezTo>
                    <a:cubicBezTo>
                      <a:pt x="8" y="10"/>
                      <a:pt x="8" y="10"/>
                      <a:pt x="8" y="10"/>
                    </a:cubicBezTo>
                    <a:cubicBezTo>
                      <a:pt x="5" y="10"/>
                      <a:pt x="3" y="11"/>
                      <a:pt x="2" y="12"/>
                    </a:cubicBezTo>
                    <a:cubicBezTo>
                      <a:pt x="0" y="14"/>
                      <a:pt x="0" y="15"/>
                      <a:pt x="0" y="17"/>
                    </a:cubicBezTo>
                    <a:cubicBezTo>
                      <a:pt x="0" y="19"/>
                      <a:pt x="0" y="21"/>
                      <a:pt x="2" y="23"/>
                    </a:cubicBezTo>
                    <a:cubicBezTo>
                      <a:pt x="3" y="24"/>
                      <a:pt x="5" y="25"/>
                      <a:pt x="8" y="25"/>
                    </a:cubicBezTo>
                    <a:cubicBezTo>
                      <a:pt x="10" y="25"/>
                      <a:pt x="12" y="24"/>
                      <a:pt x="14" y="22"/>
                    </a:cubicBezTo>
                    <a:cubicBezTo>
                      <a:pt x="14" y="25"/>
                      <a:pt x="14" y="25"/>
                      <a:pt x="14" y="25"/>
                    </a:cubicBezTo>
                    <a:cubicBezTo>
                      <a:pt x="20" y="25"/>
                      <a:pt x="20" y="25"/>
                      <a:pt x="20" y="25"/>
                    </a:cubicBezTo>
                    <a:lnTo>
                      <a:pt x="20" y="9"/>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38" name="Freeform 21"/>
              <p:cNvSpPr>
                <a:spLocks/>
              </p:cNvSpPr>
              <p:nvPr/>
            </p:nvSpPr>
            <p:spPr bwMode="auto">
              <a:xfrm>
                <a:off x="5741988" y="3660776"/>
                <a:ext cx="68263" cy="95250"/>
              </a:xfrm>
              <a:custGeom>
                <a:avLst/>
                <a:gdLst>
                  <a:gd name="T0" fmla="*/ 18 w 18"/>
                  <a:gd name="T1" fmla="*/ 3 h 25"/>
                  <a:gd name="T2" fmla="*/ 13 w 18"/>
                  <a:gd name="T3" fmla="*/ 7 h 25"/>
                  <a:gd name="T4" fmla="*/ 10 w 18"/>
                  <a:gd name="T5" fmla="*/ 6 h 25"/>
                  <a:gd name="T6" fmla="*/ 7 w 18"/>
                  <a:gd name="T7" fmla="*/ 7 h 25"/>
                  <a:gd name="T8" fmla="*/ 6 w 18"/>
                  <a:gd name="T9" fmla="*/ 10 h 25"/>
                  <a:gd name="T10" fmla="*/ 6 w 18"/>
                  <a:gd name="T11" fmla="*/ 25 h 25"/>
                  <a:gd name="T12" fmla="*/ 0 w 18"/>
                  <a:gd name="T13" fmla="*/ 25 h 25"/>
                  <a:gd name="T14" fmla="*/ 0 w 18"/>
                  <a:gd name="T15" fmla="*/ 0 h 25"/>
                  <a:gd name="T16" fmla="*/ 6 w 18"/>
                  <a:gd name="T17" fmla="*/ 0 h 25"/>
                  <a:gd name="T18" fmla="*/ 6 w 18"/>
                  <a:gd name="T19" fmla="*/ 3 h 25"/>
                  <a:gd name="T20" fmla="*/ 12 w 18"/>
                  <a:gd name="T21" fmla="*/ 0 h 25"/>
                  <a:gd name="T22" fmla="*/ 18 w 18"/>
                  <a:gd name="T23"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5">
                    <a:moveTo>
                      <a:pt x="18" y="3"/>
                    </a:moveTo>
                    <a:cubicBezTo>
                      <a:pt x="13" y="7"/>
                      <a:pt x="13" y="7"/>
                      <a:pt x="13" y="7"/>
                    </a:cubicBezTo>
                    <a:cubicBezTo>
                      <a:pt x="12" y="6"/>
                      <a:pt x="11" y="6"/>
                      <a:pt x="10" y="6"/>
                    </a:cubicBezTo>
                    <a:cubicBezTo>
                      <a:pt x="9" y="6"/>
                      <a:pt x="8" y="6"/>
                      <a:pt x="7" y="7"/>
                    </a:cubicBezTo>
                    <a:cubicBezTo>
                      <a:pt x="6" y="8"/>
                      <a:pt x="6" y="9"/>
                      <a:pt x="6" y="10"/>
                    </a:cubicBezTo>
                    <a:cubicBezTo>
                      <a:pt x="6" y="25"/>
                      <a:pt x="6" y="25"/>
                      <a:pt x="6" y="25"/>
                    </a:cubicBezTo>
                    <a:cubicBezTo>
                      <a:pt x="0" y="25"/>
                      <a:pt x="0" y="25"/>
                      <a:pt x="0" y="25"/>
                    </a:cubicBezTo>
                    <a:cubicBezTo>
                      <a:pt x="0" y="0"/>
                      <a:pt x="0" y="0"/>
                      <a:pt x="0" y="0"/>
                    </a:cubicBezTo>
                    <a:cubicBezTo>
                      <a:pt x="6" y="0"/>
                      <a:pt x="6" y="0"/>
                      <a:pt x="6" y="0"/>
                    </a:cubicBezTo>
                    <a:cubicBezTo>
                      <a:pt x="6" y="3"/>
                      <a:pt x="6" y="3"/>
                      <a:pt x="6" y="3"/>
                    </a:cubicBezTo>
                    <a:cubicBezTo>
                      <a:pt x="7" y="1"/>
                      <a:pt x="9" y="0"/>
                      <a:pt x="12" y="0"/>
                    </a:cubicBezTo>
                    <a:cubicBezTo>
                      <a:pt x="14" y="0"/>
                      <a:pt x="16" y="1"/>
                      <a:pt x="18" y="3"/>
                    </a:cubicBezTo>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39" name="Freeform 22"/>
              <p:cNvSpPr>
                <a:spLocks noEditPoints="1"/>
              </p:cNvSpPr>
              <p:nvPr/>
            </p:nvSpPr>
            <p:spPr bwMode="auto">
              <a:xfrm>
                <a:off x="5821363" y="3630613"/>
                <a:ext cx="22225" cy="125413"/>
              </a:xfrm>
              <a:custGeom>
                <a:avLst/>
                <a:gdLst>
                  <a:gd name="T0" fmla="*/ 14 w 14"/>
                  <a:gd name="T1" fmla="*/ 10 h 79"/>
                  <a:gd name="T2" fmla="*/ 0 w 14"/>
                  <a:gd name="T3" fmla="*/ 10 h 79"/>
                  <a:gd name="T4" fmla="*/ 0 w 14"/>
                  <a:gd name="T5" fmla="*/ 0 h 79"/>
                  <a:gd name="T6" fmla="*/ 14 w 14"/>
                  <a:gd name="T7" fmla="*/ 0 h 79"/>
                  <a:gd name="T8" fmla="*/ 14 w 14"/>
                  <a:gd name="T9" fmla="*/ 10 h 79"/>
                  <a:gd name="T10" fmla="*/ 14 w 14"/>
                  <a:gd name="T11" fmla="*/ 79 h 79"/>
                  <a:gd name="T12" fmla="*/ 0 w 14"/>
                  <a:gd name="T13" fmla="*/ 79 h 79"/>
                  <a:gd name="T14" fmla="*/ 0 w 14"/>
                  <a:gd name="T15" fmla="*/ 19 h 79"/>
                  <a:gd name="T16" fmla="*/ 14 w 14"/>
                  <a:gd name="T17" fmla="*/ 19 h 79"/>
                  <a:gd name="T18" fmla="*/ 14 w 14"/>
                  <a:gd name="T19"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79">
                    <a:moveTo>
                      <a:pt x="14" y="10"/>
                    </a:moveTo>
                    <a:lnTo>
                      <a:pt x="0" y="10"/>
                    </a:lnTo>
                    <a:lnTo>
                      <a:pt x="0" y="0"/>
                    </a:lnTo>
                    <a:lnTo>
                      <a:pt x="14" y="0"/>
                    </a:lnTo>
                    <a:lnTo>
                      <a:pt x="14" y="10"/>
                    </a:lnTo>
                    <a:close/>
                    <a:moveTo>
                      <a:pt x="14" y="79"/>
                    </a:moveTo>
                    <a:lnTo>
                      <a:pt x="0" y="79"/>
                    </a:lnTo>
                    <a:lnTo>
                      <a:pt x="0" y="19"/>
                    </a:lnTo>
                    <a:lnTo>
                      <a:pt x="14" y="19"/>
                    </a:lnTo>
                    <a:lnTo>
                      <a:pt x="14" y="79"/>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40" name="Freeform 23"/>
              <p:cNvSpPr>
                <a:spLocks/>
              </p:cNvSpPr>
              <p:nvPr/>
            </p:nvSpPr>
            <p:spPr bwMode="auto">
              <a:xfrm>
                <a:off x="5897563" y="3630613"/>
                <a:ext cx="74613" cy="125413"/>
              </a:xfrm>
              <a:custGeom>
                <a:avLst/>
                <a:gdLst>
                  <a:gd name="T0" fmla="*/ 20 w 20"/>
                  <a:gd name="T1" fmla="*/ 22 h 33"/>
                  <a:gd name="T2" fmla="*/ 17 w 20"/>
                  <a:gd name="T3" fmla="*/ 30 h 33"/>
                  <a:gd name="T4" fmla="*/ 9 w 20"/>
                  <a:gd name="T5" fmla="*/ 33 h 33"/>
                  <a:gd name="T6" fmla="*/ 0 w 20"/>
                  <a:gd name="T7" fmla="*/ 29 h 33"/>
                  <a:gd name="T8" fmla="*/ 5 w 20"/>
                  <a:gd name="T9" fmla="*/ 25 h 33"/>
                  <a:gd name="T10" fmla="*/ 9 w 20"/>
                  <a:gd name="T11" fmla="*/ 27 h 33"/>
                  <a:gd name="T12" fmla="*/ 14 w 20"/>
                  <a:gd name="T13" fmla="*/ 22 h 33"/>
                  <a:gd name="T14" fmla="*/ 14 w 20"/>
                  <a:gd name="T15" fmla="*/ 0 h 33"/>
                  <a:gd name="T16" fmla="*/ 20 w 20"/>
                  <a:gd name="T17" fmla="*/ 0 h 33"/>
                  <a:gd name="T18" fmla="*/ 20 w 20"/>
                  <a:gd name="T19"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3">
                    <a:moveTo>
                      <a:pt x="20" y="22"/>
                    </a:moveTo>
                    <a:cubicBezTo>
                      <a:pt x="20" y="25"/>
                      <a:pt x="19" y="28"/>
                      <a:pt x="17" y="30"/>
                    </a:cubicBezTo>
                    <a:cubicBezTo>
                      <a:pt x="15" y="32"/>
                      <a:pt x="12" y="33"/>
                      <a:pt x="9" y="33"/>
                    </a:cubicBezTo>
                    <a:cubicBezTo>
                      <a:pt x="5" y="33"/>
                      <a:pt x="3" y="32"/>
                      <a:pt x="0" y="29"/>
                    </a:cubicBezTo>
                    <a:cubicBezTo>
                      <a:pt x="5" y="25"/>
                      <a:pt x="5" y="25"/>
                      <a:pt x="5" y="25"/>
                    </a:cubicBezTo>
                    <a:cubicBezTo>
                      <a:pt x="6" y="27"/>
                      <a:pt x="7" y="27"/>
                      <a:pt x="9" y="27"/>
                    </a:cubicBezTo>
                    <a:cubicBezTo>
                      <a:pt x="12" y="27"/>
                      <a:pt x="14" y="25"/>
                      <a:pt x="14" y="22"/>
                    </a:cubicBezTo>
                    <a:cubicBezTo>
                      <a:pt x="14" y="0"/>
                      <a:pt x="14" y="0"/>
                      <a:pt x="14" y="0"/>
                    </a:cubicBezTo>
                    <a:cubicBezTo>
                      <a:pt x="20" y="0"/>
                      <a:pt x="20" y="0"/>
                      <a:pt x="20" y="0"/>
                    </a:cubicBezTo>
                    <a:lnTo>
                      <a:pt x="20" y="22"/>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41" name="Freeform 24"/>
              <p:cNvSpPr>
                <a:spLocks noEditPoints="1"/>
              </p:cNvSpPr>
              <p:nvPr/>
            </p:nvSpPr>
            <p:spPr bwMode="auto">
              <a:xfrm>
                <a:off x="5994400" y="3660776"/>
                <a:ext cx="79375" cy="95250"/>
              </a:xfrm>
              <a:custGeom>
                <a:avLst/>
                <a:gdLst>
                  <a:gd name="T0" fmla="*/ 6 w 21"/>
                  <a:gd name="T1" fmla="*/ 10 h 25"/>
                  <a:gd name="T2" fmla="*/ 6 w 21"/>
                  <a:gd name="T3" fmla="*/ 8 h 25"/>
                  <a:gd name="T4" fmla="*/ 10 w 21"/>
                  <a:gd name="T5" fmla="*/ 5 h 25"/>
                  <a:gd name="T6" fmla="*/ 14 w 21"/>
                  <a:gd name="T7" fmla="*/ 8 h 25"/>
                  <a:gd name="T8" fmla="*/ 15 w 21"/>
                  <a:gd name="T9" fmla="*/ 10 h 25"/>
                  <a:gd name="T10" fmla="*/ 6 w 21"/>
                  <a:gd name="T11" fmla="*/ 10 h 25"/>
                  <a:gd name="T12" fmla="*/ 21 w 21"/>
                  <a:gd name="T13" fmla="*/ 12 h 25"/>
                  <a:gd name="T14" fmla="*/ 18 w 21"/>
                  <a:gd name="T15" fmla="*/ 4 h 25"/>
                  <a:gd name="T16" fmla="*/ 10 w 21"/>
                  <a:gd name="T17" fmla="*/ 0 h 25"/>
                  <a:gd name="T18" fmla="*/ 3 w 21"/>
                  <a:gd name="T19" fmla="*/ 3 h 25"/>
                  <a:gd name="T20" fmla="*/ 0 w 21"/>
                  <a:gd name="T21" fmla="*/ 13 h 25"/>
                  <a:gd name="T22" fmla="*/ 11 w 21"/>
                  <a:gd name="T23" fmla="*/ 25 h 25"/>
                  <a:gd name="T24" fmla="*/ 16 w 21"/>
                  <a:gd name="T25" fmla="*/ 24 h 25"/>
                  <a:gd name="T26" fmla="*/ 20 w 21"/>
                  <a:gd name="T27" fmla="*/ 21 h 25"/>
                  <a:gd name="T28" fmla="*/ 16 w 21"/>
                  <a:gd name="T29" fmla="*/ 18 h 25"/>
                  <a:gd name="T30" fmla="*/ 11 w 21"/>
                  <a:gd name="T31" fmla="*/ 20 h 25"/>
                  <a:gd name="T32" fmla="*/ 7 w 21"/>
                  <a:gd name="T33" fmla="*/ 18 h 25"/>
                  <a:gd name="T34" fmla="*/ 6 w 21"/>
                  <a:gd name="T35" fmla="*/ 14 h 25"/>
                  <a:gd name="T36" fmla="*/ 21 w 21"/>
                  <a:gd name="T37" fmla="*/ 14 h 25"/>
                  <a:gd name="T38" fmla="*/ 21 w 21"/>
                  <a:gd name="T39"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25">
                    <a:moveTo>
                      <a:pt x="6" y="10"/>
                    </a:moveTo>
                    <a:cubicBezTo>
                      <a:pt x="6" y="9"/>
                      <a:pt x="6" y="8"/>
                      <a:pt x="6" y="8"/>
                    </a:cubicBezTo>
                    <a:cubicBezTo>
                      <a:pt x="7" y="6"/>
                      <a:pt x="8" y="5"/>
                      <a:pt x="10" y="5"/>
                    </a:cubicBezTo>
                    <a:cubicBezTo>
                      <a:pt x="12" y="5"/>
                      <a:pt x="14" y="6"/>
                      <a:pt x="14" y="8"/>
                    </a:cubicBezTo>
                    <a:cubicBezTo>
                      <a:pt x="15" y="8"/>
                      <a:pt x="15" y="9"/>
                      <a:pt x="15" y="10"/>
                    </a:cubicBezTo>
                    <a:lnTo>
                      <a:pt x="6" y="10"/>
                    </a:lnTo>
                    <a:close/>
                    <a:moveTo>
                      <a:pt x="21" y="12"/>
                    </a:moveTo>
                    <a:cubicBezTo>
                      <a:pt x="21" y="8"/>
                      <a:pt x="20" y="6"/>
                      <a:pt x="18" y="4"/>
                    </a:cubicBezTo>
                    <a:cubicBezTo>
                      <a:pt x="16" y="1"/>
                      <a:pt x="14" y="0"/>
                      <a:pt x="10" y="0"/>
                    </a:cubicBezTo>
                    <a:cubicBezTo>
                      <a:pt x="7" y="0"/>
                      <a:pt x="5" y="1"/>
                      <a:pt x="3" y="3"/>
                    </a:cubicBezTo>
                    <a:cubicBezTo>
                      <a:pt x="1" y="6"/>
                      <a:pt x="0" y="9"/>
                      <a:pt x="0" y="13"/>
                    </a:cubicBezTo>
                    <a:cubicBezTo>
                      <a:pt x="0" y="21"/>
                      <a:pt x="4" y="25"/>
                      <a:pt x="11" y="25"/>
                    </a:cubicBezTo>
                    <a:cubicBezTo>
                      <a:pt x="13" y="25"/>
                      <a:pt x="15" y="25"/>
                      <a:pt x="16" y="24"/>
                    </a:cubicBezTo>
                    <a:cubicBezTo>
                      <a:pt x="18" y="23"/>
                      <a:pt x="19" y="22"/>
                      <a:pt x="20" y="21"/>
                    </a:cubicBezTo>
                    <a:cubicBezTo>
                      <a:pt x="16" y="18"/>
                      <a:pt x="16" y="18"/>
                      <a:pt x="16" y="18"/>
                    </a:cubicBezTo>
                    <a:cubicBezTo>
                      <a:pt x="15" y="19"/>
                      <a:pt x="13" y="20"/>
                      <a:pt x="11" y="20"/>
                    </a:cubicBezTo>
                    <a:cubicBezTo>
                      <a:pt x="9" y="20"/>
                      <a:pt x="8" y="19"/>
                      <a:pt x="7" y="18"/>
                    </a:cubicBezTo>
                    <a:cubicBezTo>
                      <a:pt x="6" y="17"/>
                      <a:pt x="6" y="16"/>
                      <a:pt x="6" y="14"/>
                    </a:cubicBezTo>
                    <a:cubicBezTo>
                      <a:pt x="21" y="14"/>
                      <a:pt x="21" y="14"/>
                      <a:pt x="21" y="14"/>
                    </a:cubicBezTo>
                    <a:lnTo>
                      <a:pt x="21" y="12"/>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42" name="Freeform 25"/>
              <p:cNvSpPr>
                <a:spLocks noEditPoints="1"/>
              </p:cNvSpPr>
              <p:nvPr/>
            </p:nvSpPr>
            <p:spPr bwMode="auto">
              <a:xfrm>
                <a:off x="6089650" y="3660776"/>
                <a:ext cx="77788" cy="95250"/>
              </a:xfrm>
              <a:custGeom>
                <a:avLst/>
                <a:gdLst>
                  <a:gd name="T0" fmla="*/ 6 w 21"/>
                  <a:gd name="T1" fmla="*/ 10 h 25"/>
                  <a:gd name="T2" fmla="*/ 7 w 21"/>
                  <a:gd name="T3" fmla="*/ 8 h 25"/>
                  <a:gd name="T4" fmla="*/ 11 w 21"/>
                  <a:gd name="T5" fmla="*/ 5 h 25"/>
                  <a:gd name="T6" fmla="*/ 15 w 21"/>
                  <a:gd name="T7" fmla="*/ 8 h 25"/>
                  <a:gd name="T8" fmla="*/ 15 w 21"/>
                  <a:gd name="T9" fmla="*/ 10 h 25"/>
                  <a:gd name="T10" fmla="*/ 6 w 21"/>
                  <a:gd name="T11" fmla="*/ 10 h 25"/>
                  <a:gd name="T12" fmla="*/ 21 w 21"/>
                  <a:gd name="T13" fmla="*/ 12 h 25"/>
                  <a:gd name="T14" fmla="*/ 18 w 21"/>
                  <a:gd name="T15" fmla="*/ 4 h 25"/>
                  <a:gd name="T16" fmla="*/ 11 w 21"/>
                  <a:gd name="T17" fmla="*/ 0 h 25"/>
                  <a:gd name="T18" fmla="*/ 3 w 21"/>
                  <a:gd name="T19" fmla="*/ 3 h 25"/>
                  <a:gd name="T20" fmla="*/ 0 w 21"/>
                  <a:gd name="T21" fmla="*/ 13 h 25"/>
                  <a:gd name="T22" fmla="*/ 11 w 21"/>
                  <a:gd name="T23" fmla="*/ 25 h 25"/>
                  <a:gd name="T24" fmla="*/ 17 w 21"/>
                  <a:gd name="T25" fmla="*/ 24 h 25"/>
                  <a:gd name="T26" fmla="*/ 20 w 21"/>
                  <a:gd name="T27" fmla="*/ 21 h 25"/>
                  <a:gd name="T28" fmla="*/ 17 w 21"/>
                  <a:gd name="T29" fmla="*/ 18 h 25"/>
                  <a:gd name="T30" fmla="*/ 11 w 21"/>
                  <a:gd name="T31" fmla="*/ 20 h 25"/>
                  <a:gd name="T32" fmla="*/ 7 w 21"/>
                  <a:gd name="T33" fmla="*/ 18 h 25"/>
                  <a:gd name="T34" fmla="*/ 6 w 21"/>
                  <a:gd name="T35" fmla="*/ 14 h 25"/>
                  <a:gd name="T36" fmla="*/ 21 w 21"/>
                  <a:gd name="T37" fmla="*/ 14 h 25"/>
                  <a:gd name="T38" fmla="*/ 21 w 21"/>
                  <a:gd name="T39"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25">
                    <a:moveTo>
                      <a:pt x="6" y="10"/>
                    </a:moveTo>
                    <a:cubicBezTo>
                      <a:pt x="6" y="9"/>
                      <a:pt x="6" y="8"/>
                      <a:pt x="7" y="8"/>
                    </a:cubicBezTo>
                    <a:cubicBezTo>
                      <a:pt x="7" y="6"/>
                      <a:pt x="9" y="5"/>
                      <a:pt x="11" y="5"/>
                    </a:cubicBezTo>
                    <a:cubicBezTo>
                      <a:pt x="13" y="5"/>
                      <a:pt x="14" y="6"/>
                      <a:pt x="15" y="8"/>
                    </a:cubicBezTo>
                    <a:cubicBezTo>
                      <a:pt x="15" y="8"/>
                      <a:pt x="15" y="9"/>
                      <a:pt x="15" y="10"/>
                    </a:cubicBezTo>
                    <a:lnTo>
                      <a:pt x="6" y="10"/>
                    </a:lnTo>
                    <a:close/>
                    <a:moveTo>
                      <a:pt x="21" y="12"/>
                    </a:moveTo>
                    <a:cubicBezTo>
                      <a:pt x="21" y="8"/>
                      <a:pt x="20" y="6"/>
                      <a:pt x="18" y="4"/>
                    </a:cubicBezTo>
                    <a:cubicBezTo>
                      <a:pt x="17" y="1"/>
                      <a:pt x="14" y="0"/>
                      <a:pt x="11" y="0"/>
                    </a:cubicBezTo>
                    <a:cubicBezTo>
                      <a:pt x="8" y="0"/>
                      <a:pt x="5" y="1"/>
                      <a:pt x="3" y="3"/>
                    </a:cubicBezTo>
                    <a:cubicBezTo>
                      <a:pt x="1" y="6"/>
                      <a:pt x="0" y="9"/>
                      <a:pt x="0" y="13"/>
                    </a:cubicBezTo>
                    <a:cubicBezTo>
                      <a:pt x="0" y="21"/>
                      <a:pt x="4" y="25"/>
                      <a:pt x="11" y="25"/>
                    </a:cubicBezTo>
                    <a:cubicBezTo>
                      <a:pt x="13" y="25"/>
                      <a:pt x="15" y="25"/>
                      <a:pt x="17" y="24"/>
                    </a:cubicBezTo>
                    <a:cubicBezTo>
                      <a:pt x="18" y="23"/>
                      <a:pt x="19" y="22"/>
                      <a:pt x="20" y="21"/>
                    </a:cubicBezTo>
                    <a:cubicBezTo>
                      <a:pt x="17" y="18"/>
                      <a:pt x="17" y="18"/>
                      <a:pt x="17" y="18"/>
                    </a:cubicBezTo>
                    <a:cubicBezTo>
                      <a:pt x="15" y="19"/>
                      <a:pt x="13" y="20"/>
                      <a:pt x="11" y="20"/>
                    </a:cubicBezTo>
                    <a:cubicBezTo>
                      <a:pt x="10" y="20"/>
                      <a:pt x="8" y="19"/>
                      <a:pt x="7" y="18"/>
                    </a:cubicBezTo>
                    <a:cubicBezTo>
                      <a:pt x="7" y="17"/>
                      <a:pt x="6" y="16"/>
                      <a:pt x="6" y="14"/>
                    </a:cubicBezTo>
                    <a:cubicBezTo>
                      <a:pt x="21" y="14"/>
                      <a:pt x="21" y="14"/>
                      <a:pt x="21" y="14"/>
                    </a:cubicBezTo>
                    <a:lnTo>
                      <a:pt x="21" y="12"/>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43" name="Freeform 26"/>
              <p:cNvSpPr>
                <a:spLocks/>
              </p:cNvSpPr>
              <p:nvPr/>
            </p:nvSpPr>
            <p:spPr bwMode="auto">
              <a:xfrm>
                <a:off x="6183313" y="3638551"/>
                <a:ext cx="49213" cy="117475"/>
              </a:xfrm>
              <a:custGeom>
                <a:avLst/>
                <a:gdLst>
                  <a:gd name="T0" fmla="*/ 13 w 13"/>
                  <a:gd name="T1" fmla="*/ 31 h 31"/>
                  <a:gd name="T2" fmla="*/ 9 w 13"/>
                  <a:gd name="T3" fmla="*/ 31 h 31"/>
                  <a:gd name="T4" fmla="*/ 4 w 13"/>
                  <a:gd name="T5" fmla="*/ 28 h 31"/>
                  <a:gd name="T6" fmla="*/ 2 w 13"/>
                  <a:gd name="T7" fmla="*/ 24 h 31"/>
                  <a:gd name="T8" fmla="*/ 2 w 13"/>
                  <a:gd name="T9" fmla="*/ 12 h 31"/>
                  <a:gd name="T10" fmla="*/ 0 w 13"/>
                  <a:gd name="T11" fmla="*/ 12 h 31"/>
                  <a:gd name="T12" fmla="*/ 0 w 13"/>
                  <a:gd name="T13" fmla="*/ 7 h 31"/>
                  <a:gd name="T14" fmla="*/ 2 w 13"/>
                  <a:gd name="T15" fmla="*/ 7 h 31"/>
                  <a:gd name="T16" fmla="*/ 2 w 13"/>
                  <a:gd name="T17" fmla="*/ 0 h 31"/>
                  <a:gd name="T18" fmla="*/ 8 w 13"/>
                  <a:gd name="T19" fmla="*/ 0 h 31"/>
                  <a:gd name="T20" fmla="*/ 8 w 13"/>
                  <a:gd name="T21" fmla="*/ 7 h 31"/>
                  <a:gd name="T22" fmla="*/ 13 w 13"/>
                  <a:gd name="T23" fmla="*/ 7 h 31"/>
                  <a:gd name="T24" fmla="*/ 13 w 13"/>
                  <a:gd name="T25" fmla="*/ 12 h 31"/>
                  <a:gd name="T26" fmla="*/ 8 w 13"/>
                  <a:gd name="T27" fmla="*/ 12 h 31"/>
                  <a:gd name="T28" fmla="*/ 8 w 13"/>
                  <a:gd name="T29" fmla="*/ 23 h 31"/>
                  <a:gd name="T30" fmla="*/ 10 w 13"/>
                  <a:gd name="T31" fmla="*/ 25 h 31"/>
                  <a:gd name="T32" fmla="*/ 13 w 13"/>
                  <a:gd name="T33" fmla="*/ 25 h 31"/>
                  <a:gd name="T34" fmla="*/ 13 w 13"/>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31">
                    <a:moveTo>
                      <a:pt x="13" y="31"/>
                    </a:moveTo>
                    <a:cubicBezTo>
                      <a:pt x="9" y="31"/>
                      <a:pt x="9" y="31"/>
                      <a:pt x="9" y="31"/>
                    </a:cubicBezTo>
                    <a:cubicBezTo>
                      <a:pt x="7" y="31"/>
                      <a:pt x="5" y="30"/>
                      <a:pt x="4" y="28"/>
                    </a:cubicBezTo>
                    <a:cubicBezTo>
                      <a:pt x="3" y="27"/>
                      <a:pt x="2" y="26"/>
                      <a:pt x="2" y="24"/>
                    </a:cubicBezTo>
                    <a:cubicBezTo>
                      <a:pt x="2" y="12"/>
                      <a:pt x="2" y="12"/>
                      <a:pt x="2" y="12"/>
                    </a:cubicBezTo>
                    <a:cubicBezTo>
                      <a:pt x="0" y="12"/>
                      <a:pt x="0" y="12"/>
                      <a:pt x="0" y="12"/>
                    </a:cubicBezTo>
                    <a:cubicBezTo>
                      <a:pt x="0" y="7"/>
                      <a:pt x="0" y="7"/>
                      <a:pt x="0" y="7"/>
                    </a:cubicBezTo>
                    <a:cubicBezTo>
                      <a:pt x="2" y="7"/>
                      <a:pt x="2" y="7"/>
                      <a:pt x="2" y="7"/>
                    </a:cubicBezTo>
                    <a:cubicBezTo>
                      <a:pt x="2" y="0"/>
                      <a:pt x="2" y="0"/>
                      <a:pt x="2" y="0"/>
                    </a:cubicBezTo>
                    <a:cubicBezTo>
                      <a:pt x="8" y="0"/>
                      <a:pt x="8" y="0"/>
                      <a:pt x="8" y="0"/>
                    </a:cubicBezTo>
                    <a:cubicBezTo>
                      <a:pt x="8" y="7"/>
                      <a:pt x="8" y="7"/>
                      <a:pt x="8" y="7"/>
                    </a:cubicBezTo>
                    <a:cubicBezTo>
                      <a:pt x="13" y="7"/>
                      <a:pt x="13" y="7"/>
                      <a:pt x="13" y="7"/>
                    </a:cubicBezTo>
                    <a:cubicBezTo>
                      <a:pt x="13" y="12"/>
                      <a:pt x="13" y="12"/>
                      <a:pt x="13" y="12"/>
                    </a:cubicBezTo>
                    <a:cubicBezTo>
                      <a:pt x="8" y="12"/>
                      <a:pt x="8" y="12"/>
                      <a:pt x="8" y="12"/>
                    </a:cubicBezTo>
                    <a:cubicBezTo>
                      <a:pt x="8" y="23"/>
                      <a:pt x="8" y="23"/>
                      <a:pt x="8" y="23"/>
                    </a:cubicBezTo>
                    <a:cubicBezTo>
                      <a:pt x="8" y="25"/>
                      <a:pt x="9" y="25"/>
                      <a:pt x="10" y="25"/>
                    </a:cubicBezTo>
                    <a:cubicBezTo>
                      <a:pt x="13" y="25"/>
                      <a:pt x="13" y="25"/>
                      <a:pt x="13" y="25"/>
                    </a:cubicBezTo>
                    <a:lnTo>
                      <a:pt x="13" y="31"/>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44" name="Rectangle 27"/>
              <p:cNvSpPr>
                <a:spLocks noChangeArrowheads="1"/>
              </p:cNvSpPr>
              <p:nvPr/>
            </p:nvSpPr>
            <p:spPr bwMode="auto">
              <a:xfrm>
                <a:off x="6249988" y="3729038"/>
                <a:ext cx="26988" cy="26988"/>
              </a:xfrm>
              <a:prstGeom prst="rect">
                <a:avLst/>
              </a:prstGeom>
              <a:solidFill>
                <a:srgbClr val="2B25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grpSp>
          <p:nvGrpSpPr>
            <p:cNvPr id="9" name="Group 8"/>
            <p:cNvGrpSpPr/>
            <p:nvPr/>
          </p:nvGrpSpPr>
          <p:grpSpPr>
            <a:xfrm>
              <a:off x="2863850" y="3078163"/>
              <a:ext cx="3413126" cy="552450"/>
              <a:chOff x="2863850" y="3078163"/>
              <a:chExt cx="3413126" cy="552450"/>
            </a:xfrm>
          </p:grpSpPr>
          <p:sp>
            <p:nvSpPr>
              <p:cNvPr id="10" name="Freeform 28"/>
              <p:cNvSpPr>
                <a:spLocks/>
              </p:cNvSpPr>
              <p:nvPr/>
            </p:nvSpPr>
            <p:spPr bwMode="auto">
              <a:xfrm>
                <a:off x="4772025" y="3273426"/>
                <a:ext cx="157163" cy="158750"/>
              </a:xfrm>
              <a:custGeom>
                <a:avLst/>
                <a:gdLst>
                  <a:gd name="T0" fmla="*/ 13 w 42"/>
                  <a:gd name="T1" fmla="*/ 32 h 42"/>
                  <a:gd name="T2" fmla="*/ 42 w 42"/>
                  <a:gd name="T3" fmla="*/ 32 h 42"/>
                  <a:gd name="T4" fmla="*/ 42 w 42"/>
                  <a:gd name="T5" fmla="*/ 42 h 42"/>
                  <a:gd name="T6" fmla="*/ 0 w 42"/>
                  <a:gd name="T7" fmla="*/ 42 h 42"/>
                  <a:gd name="T8" fmla="*/ 0 w 42"/>
                  <a:gd name="T9" fmla="*/ 0 h 42"/>
                  <a:gd name="T10" fmla="*/ 4 w 42"/>
                  <a:gd name="T11" fmla="*/ 0 h 42"/>
                  <a:gd name="T12" fmla="*/ 13 w 42"/>
                  <a:gd name="T13" fmla="*/ 7 h 42"/>
                  <a:gd name="T14" fmla="*/ 13 w 42"/>
                  <a:gd name="T15" fmla="*/ 3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13" y="32"/>
                    </a:moveTo>
                    <a:cubicBezTo>
                      <a:pt x="42" y="32"/>
                      <a:pt x="42" y="32"/>
                      <a:pt x="42" y="32"/>
                    </a:cubicBezTo>
                    <a:cubicBezTo>
                      <a:pt x="42" y="42"/>
                      <a:pt x="42" y="42"/>
                      <a:pt x="42" y="42"/>
                    </a:cubicBezTo>
                    <a:cubicBezTo>
                      <a:pt x="0" y="42"/>
                      <a:pt x="0" y="42"/>
                      <a:pt x="0" y="42"/>
                    </a:cubicBezTo>
                    <a:cubicBezTo>
                      <a:pt x="0" y="0"/>
                      <a:pt x="0" y="0"/>
                      <a:pt x="0" y="0"/>
                    </a:cubicBezTo>
                    <a:cubicBezTo>
                      <a:pt x="4" y="0"/>
                      <a:pt x="4" y="0"/>
                      <a:pt x="4" y="0"/>
                    </a:cubicBezTo>
                    <a:cubicBezTo>
                      <a:pt x="10" y="0"/>
                      <a:pt x="13" y="2"/>
                      <a:pt x="13" y="7"/>
                    </a:cubicBezTo>
                    <a:lnTo>
                      <a:pt x="13" y="32"/>
                    </a:lnTo>
                    <a:close/>
                  </a:path>
                </a:pathLst>
              </a:custGeom>
              <a:solidFill>
                <a:srgbClr val="178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1" name="Freeform 29"/>
              <p:cNvSpPr>
                <a:spLocks/>
              </p:cNvSpPr>
              <p:nvPr/>
            </p:nvSpPr>
            <p:spPr bwMode="auto">
              <a:xfrm>
                <a:off x="4462463" y="3273426"/>
                <a:ext cx="211138" cy="158750"/>
              </a:xfrm>
              <a:custGeom>
                <a:avLst/>
                <a:gdLst>
                  <a:gd name="T0" fmla="*/ 13 w 56"/>
                  <a:gd name="T1" fmla="*/ 16 h 42"/>
                  <a:gd name="T2" fmla="*/ 18 w 56"/>
                  <a:gd name="T3" fmla="*/ 16 h 42"/>
                  <a:gd name="T4" fmla="*/ 31 w 56"/>
                  <a:gd name="T5" fmla="*/ 4 h 42"/>
                  <a:gd name="T6" fmla="*/ 43 w 56"/>
                  <a:gd name="T7" fmla="*/ 0 h 42"/>
                  <a:gd name="T8" fmla="*/ 53 w 56"/>
                  <a:gd name="T9" fmla="*/ 0 h 42"/>
                  <a:gd name="T10" fmla="*/ 30 w 56"/>
                  <a:gd name="T11" fmla="*/ 21 h 42"/>
                  <a:gd name="T12" fmla="*/ 56 w 56"/>
                  <a:gd name="T13" fmla="*/ 42 h 42"/>
                  <a:gd name="T14" fmla="*/ 46 w 56"/>
                  <a:gd name="T15" fmla="*/ 42 h 42"/>
                  <a:gd name="T16" fmla="*/ 33 w 56"/>
                  <a:gd name="T17" fmla="*/ 38 h 42"/>
                  <a:gd name="T18" fmla="*/ 18 w 56"/>
                  <a:gd name="T19" fmla="*/ 26 h 42"/>
                  <a:gd name="T20" fmla="*/ 13 w 56"/>
                  <a:gd name="T21" fmla="*/ 26 h 42"/>
                  <a:gd name="T22" fmla="*/ 13 w 56"/>
                  <a:gd name="T23" fmla="*/ 42 h 42"/>
                  <a:gd name="T24" fmla="*/ 0 w 56"/>
                  <a:gd name="T25" fmla="*/ 42 h 42"/>
                  <a:gd name="T26" fmla="*/ 0 w 56"/>
                  <a:gd name="T27" fmla="*/ 0 h 42"/>
                  <a:gd name="T28" fmla="*/ 13 w 56"/>
                  <a:gd name="T29" fmla="*/ 0 h 42"/>
                  <a:gd name="T30" fmla="*/ 13 w 56"/>
                  <a:gd name="T31"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42">
                    <a:moveTo>
                      <a:pt x="13" y="16"/>
                    </a:moveTo>
                    <a:cubicBezTo>
                      <a:pt x="18" y="16"/>
                      <a:pt x="18" y="16"/>
                      <a:pt x="18" y="16"/>
                    </a:cubicBezTo>
                    <a:cubicBezTo>
                      <a:pt x="23" y="12"/>
                      <a:pt x="27" y="8"/>
                      <a:pt x="31" y="4"/>
                    </a:cubicBezTo>
                    <a:cubicBezTo>
                      <a:pt x="35" y="1"/>
                      <a:pt x="39" y="0"/>
                      <a:pt x="43" y="0"/>
                    </a:cubicBezTo>
                    <a:cubicBezTo>
                      <a:pt x="53" y="0"/>
                      <a:pt x="53" y="0"/>
                      <a:pt x="53" y="0"/>
                    </a:cubicBezTo>
                    <a:cubicBezTo>
                      <a:pt x="30" y="21"/>
                      <a:pt x="30" y="21"/>
                      <a:pt x="30" y="21"/>
                    </a:cubicBezTo>
                    <a:cubicBezTo>
                      <a:pt x="56" y="42"/>
                      <a:pt x="56" y="42"/>
                      <a:pt x="56" y="42"/>
                    </a:cubicBezTo>
                    <a:cubicBezTo>
                      <a:pt x="46" y="42"/>
                      <a:pt x="46" y="42"/>
                      <a:pt x="46" y="42"/>
                    </a:cubicBezTo>
                    <a:cubicBezTo>
                      <a:pt x="40" y="42"/>
                      <a:pt x="37" y="42"/>
                      <a:pt x="33" y="38"/>
                    </a:cubicBezTo>
                    <a:cubicBezTo>
                      <a:pt x="18" y="26"/>
                      <a:pt x="18" y="26"/>
                      <a:pt x="18" y="26"/>
                    </a:cubicBezTo>
                    <a:cubicBezTo>
                      <a:pt x="13" y="26"/>
                      <a:pt x="13" y="26"/>
                      <a:pt x="13" y="26"/>
                    </a:cubicBezTo>
                    <a:cubicBezTo>
                      <a:pt x="13" y="42"/>
                      <a:pt x="13" y="42"/>
                      <a:pt x="13" y="42"/>
                    </a:cubicBezTo>
                    <a:cubicBezTo>
                      <a:pt x="0" y="42"/>
                      <a:pt x="0" y="42"/>
                      <a:pt x="0" y="42"/>
                    </a:cubicBezTo>
                    <a:cubicBezTo>
                      <a:pt x="0" y="0"/>
                      <a:pt x="0" y="0"/>
                      <a:pt x="0" y="0"/>
                    </a:cubicBezTo>
                    <a:cubicBezTo>
                      <a:pt x="13" y="0"/>
                      <a:pt x="13" y="0"/>
                      <a:pt x="13" y="0"/>
                    </a:cubicBezTo>
                    <a:lnTo>
                      <a:pt x="13" y="16"/>
                    </a:lnTo>
                    <a:close/>
                  </a:path>
                </a:pathLst>
              </a:custGeom>
              <a:solidFill>
                <a:srgbClr val="178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2" name="Freeform 30"/>
              <p:cNvSpPr>
                <a:spLocks/>
              </p:cNvSpPr>
              <p:nvPr/>
            </p:nvSpPr>
            <p:spPr bwMode="auto">
              <a:xfrm>
                <a:off x="3984625" y="3273426"/>
                <a:ext cx="203200" cy="158750"/>
              </a:xfrm>
              <a:custGeom>
                <a:avLst/>
                <a:gdLst>
                  <a:gd name="T0" fmla="*/ 13 w 54"/>
                  <a:gd name="T1" fmla="*/ 42 h 42"/>
                  <a:gd name="T2" fmla="*/ 0 w 54"/>
                  <a:gd name="T3" fmla="*/ 42 h 42"/>
                  <a:gd name="T4" fmla="*/ 0 w 54"/>
                  <a:gd name="T5" fmla="*/ 0 h 42"/>
                  <a:gd name="T6" fmla="*/ 6 w 54"/>
                  <a:gd name="T7" fmla="*/ 0 h 42"/>
                  <a:gd name="T8" fmla="*/ 13 w 54"/>
                  <a:gd name="T9" fmla="*/ 7 h 42"/>
                  <a:gd name="T10" fmla="*/ 13 w 54"/>
                  <a:gd name="T11" fmla="*/ 15 h 42"/>
                  <a:gd name="T12" fmla="*/ 40 w 54"/>
                  <a:gd name="T13" fmla="*/ 15 h 42"/>
                  <a:gd name="T14" fmla="*/ 40 w 54"/>
                  <a:gd name="T15" fmla="*/ 7 h 42"/>
                  <a:gd name="T16" fmla="*/ 48 w 54"/>
                  <a:gd name="T17" fmla="*/ 0 h 42"/>
                  <a:gd name="T18" fmla="*/ 54 w 54"/>
                  <a:gd name="T19" fmla="*/ 0 h 42"/>
                  <a:gd name="T20" fmla="*/ 54 w 54"/>
                  <a:gd name="T21" fmla="*/ 8 h 42"/>
                  <a:gd name="T22" fmla="*/ 54 w 54"/>
                  <a:gd name="T23" fmla="*/ 42 h 42"/>
                  <a:gd name="T24" fmla="*/ 40 w 54"/>
                  <a:gd name="T25" fmla="*/ 42 h 42"/>
                  <a:gd name="T26" fmla="*/ 40 w 54"/>
                  <a:gd name="T27" fmla="*/ 26 h 42"/>
                  <a:gd name="T28" fmla="*/ 13 w 54"/>
                  <a:gd name="T29" fmla="*/ 26 h 42"/>
                  <a:gd name="T30" fmla="*/ 13 w 54"/>
                  <a:gd name="T3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 h="42">
                    <a:moveTo>
                      <a:pt x="13" y="42"/>
                    </a:moveTo>
                    <a:cubicBezTo>
                      <a:pt x="0" y="42"/>
                      <a:pt x="0" y="42"/>
                      <a:pt x="0" y="42"/>
                    </a:cubicBezTo>
                    <a:cubicBezTo>
                      <a:pt x="0" y="0"/>
                      <a:pt x="0" y="0"/>
                      <a:pt x="0" y="0"/>
                    </a:cubicBezTo>
                    <a:cubicBezTo>
                      <a:pt x="6" y="0"/>
                      <a:pt x="6" y="0"/>
                      <a:pt x="6" y="0"/>
                    </a:cubicBezTo>
                    <a:cubicBezTo>
                      <a:pt x="11" y="0"/>
                      <a:pt x="13" y="3"/>
                      <a:pt x="13" y="7"/>
                    </a:cubicBezTo>
                    <a:cubicBezTo>
                      <a:pt x="13" y="15"/>
                      <a:pt x="13" y="15"/>
                      <a:pt x="13" y="15"/>
                    </a:cubicBezTo>
                    <a:cubicBezTo>
                      <a:pt x="40" y="15"/>
                      <a:pt x="40" y="15"/>
                      <a:pt x="40" y="15"/>
                    </a:cubicBezTo>
                    <a:cubicBezTo>
                      <a:pt x="40" y="7"/>
                      <a:pt x="40" y="7"/>
                      <a:pt x="40" y="7"/>
                    </a:cubicBezTo>
                    <a:cubicBezTo>
                      <a:pt x="40" y="4"/>
                      <a:pt x="42" y="0"/>
                      <a:pt x="48" y="0"/>
                    </a:cubicBezTo>
                    <a:cubicBezTo>
                      <a:pt x="54" y="0"/>
                      <a:pt x="54" y="0"/>
                      <a:pt x="54" y="0"/>
                    </a:cubicBezTo>
                    <a:cubicBezTo>
                      <a:pt x="54" y="8"/>
                      <a:pt x="54" y="8"/>
                      <a:pt x="54" y="8"/>
                    </a:cubicBezTo>
                    <a:cubicBezTo>
                      <a:pt x="54" y="42"/>
                      <a:pt x="54" y="42"/>
                      <a:pt x="54" y="42"/>
                    </a:cubicBezTo>
                    <a:cubicBezTo>
                      <a:pt x="40" y="42"/>
                      <a:pt x="40" y="42"/>
                      <a:pt x="40" y="42"/>
                    </a:cubicBezTo>
                    <a:cubicBezTo>
                      <a:pt x="40" y="26"/>
                      <a:pt x="40" y="26"/>
                      <a:pt x="40" y="26"/>
                    </a:cubicBezTo>
                    <a:cubicBezTo>
                      <a:pt x="13" y="26"/>
                      <a:pt x="13" y="26"/>
                      <a:pt x="13" y="26"/>
                    </a:cubicBezTo>
                    <a:lnTo>
                      <a:pt x="13" y="42"/>
                    </a:lnTo>
                    <a:close/>
                  </a:path>
                </a:pathLst>
              </a:custGeom>
              <a:solidFill>
                <a:srgbClr val="178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3" name="Freeform 31"/>
              <p:cNvSpPr>
                <a:spLocks/>
              </p:cNvSpPr>
              <p:nvPr/>
            </p:nvSpPr>
            <p:spPr bwMode="auto">
              <a:xfrm>
                <a:off x="4951413" y="3273426"/>
                <a:ext cx="180975" cy="158750"/>
              </a:xfrm>
              <a:custGeom>
                <a:avLst/>
                <a:gdLst>
                  <a:gd name="T0" fmla="*/ 48 w 48"/>
                  <a:gd name="T1" fmla="*/ 10 h 42"/>
                  <a:gd name="T2" fmla="*/ 14 w 48"/>
                  <a:gd name="T3" fmla="*/ 10 h 42"/>
                  <a:gd name="T4" fmla="*/ 14 w 48"/>
                  <a:gd name="T5" fmla="*/ 17 h 42"/>
                  <a:gd name="T6" fmla="*/ 48 w 48"/>
                  <a:gd name="T7" fmla="*/ 17 h 42"/>
                  <a:gd name="T8" fmla="*/ 48 w 48"/>
                  <a:gd name="T9" fmla="*/ 26 h 42"/>
                  <a:gd name="T10" fmla="*/ 14 w 48"/>
                  <a:gd name="T11" fmla="*/ 26 h 42"/>
                  <a:gd name="T12" fmla="*/ 14 w 48"/>
                  <a:gd name="T13" fmla="*/ 32 h 42"/>
                  <a:gd name="T14" fmla="*/ 48 w 48"/>
                  <a:gd name="T15" fmla="*/ 32 h 42"/>
                  <a:gd name="T16" fmla="*/ 48 w 48"/>
                  <a:gd name="T17" fmla="*/ 42 h 42"/>
                  <a:gd name="T18" fmla="*/ 0 w 48"/>
                  <a:gd name="T19" fmla="*/ 42 h 42"/>
                  <a:gd name="T20" fmla="*/ 0 w 48"/>
                  <a:gd name="T21" fmla="*/ 10 h 42"/>
                  <a:gd name="T22" fmla="*/ 11 w 48"/>
                  <a:gd name="T23" fmla="*/ 0 h 42"/>
                  <a:gd name="T24" fmla="*/ 48 w 48"/>
                  <a:gd name="T25" fmla="*/ 0 h 42"/>
                  <a:gd name="T26" fmla="*/ 48 w 48"/>
                  <a:gd name="T27" fmla="*/ 1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2">
                    <a:moveTo>
                      <a:pt x="48" y="10"/>
                    </a:moveTo>
                    <a:cubicBezTo>
                      <a:pt x="14" y="10"/>
                      <a:pt x="14" y="10"/>
                      <a:pt x="14" y="10"/>
                    </a:cubicBezTo>
                    <a:cubicBezTo>
                      <a:pt x="14" y="17"/>
                      <a:pt x="14" y="17"/>
                      <a:pt x="14" y="17"/>
                    </a:cubicBezTo>
                    <a:cubicBezTo>
                      <a:pt x="48" y="17"/>
                      <a:pt x="48" y="17"/>
                      <a:pt x="48" y="17"/>
                    </a:cubicBezTo>
                    <a:cubicBezTo>
                      <a:pt x="48" y="26"/>
                      <a:pt x="48" y="26"/>
                      <a:pt x="48" y="26"/>
                    </a:cubicBezTo>
                    <a:cubicBezTo>
                      <a:pt x="14" y="26"/>
                      <a:pt x="14" y="26"/>
                      <a:pt x="14" y="26"/>
                    </a:cubicBezTo>
                    <a:cubicBezTo>
                      <a:pt x="14" y="32"/>
                      <a:pt x="14" y="32"/>
                      <a:pt x="14" y="32"/>
                    </a:cubicBezTo>
                    <a:cubicBezTo>
                      <a:pt x="48" y="32"/>
                      <a:pt x="48" y="32"/>
                      <a:pt x="48" y="32"/>
                    </a:cubicBezTo>
                    <a:cubicBezTo>
                      <a:pt x="48" y="42"/>
                      <a:pt x="48" y="42"/>
                      <a:pt x="48" y="42"/>
                    </a:cubicBezTo>
                    <a:cubicBezTo>
                      <a:pt x="0" y="42"/>
                      <a:pt x="0" y="42"/>
                      <a:pt x="0" y="42"/>
                    </a:cubicBezTo>
                    <a:cubicBezTo>
                      <a:pt x="0" y="10"/>
                      <a:pt x="0" y="10"/>
                      <a:pt x="0" y="10"/>
                    </a:cubicBezTo>
                    <a:cubicBezTo>
                      <a:pt x="1" y="5"/>
                      <a:pt x="3" y="1"/>
                      <a:pt x="11" y="0"/>
                    </a:cubicBezTo>
                    <a:cubicBezTo>
                      <a:pt x="48" y="0"/>
                      <a:pt x="48" y="0"/>
                      <a:pt x="48" y="0"/>
                    </a:cubicBezTo>
                    <a:lnTo>
                      <a:pt x="48" y="10"/>
                    </a:lnTo>
                    <a:close/>
                  </a:path>
                </a:pathLst>
              </a:custGeom>
              <a:solidFill>
                <a:srgbClr val="178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Freeform 32"/>
              <p:cNvSpPr>
                <a:spLocks/>
              </p:cNvSpPr>
              <p:nvPr/>
            </p:nvSpPr>
            <p:spPr bwMode="auto">
              <a:xfrm>
                <a:off x="5143500" y="3273426"/>
                <a:ext cx="233363" cy="158750"/>
              </a:xfrm>
              <a:custGeom>
                <a:avLst/>
                <a:gdLst>
                  <a:gd name="T0" fmla="*/ 38 w 62"/>
                  <a:gd name="T1" fmla="*/ 42 h 42"/>
                  <a:gd name="T2" fmla="*/ 24 w 62"/>
                  <a:gd name="T3" fmla="*/ 42 h 42"/>
                  <a:gd name="T4" fmla="*/ 24 w 62"/>
                  <a:gd name="T5" fmla="*/ 27 h 42"/>
                  <a:gd name="T6" fmla="*/ 0 w 62"/>
                  <a:gd name="T7" fmla="*/ 0 h 42"/>
                  <a:gd name="T8" fmla="*/ 11 w 62"/>
                  <a:gd name="T9" fmla="*/ 0 h 42"/>
                  <a:gd name="T10" fmla="*/ 20 w 62"/>
                  <a:gd name="T11" fmla="*/ 4 h 42"/>
                  <a:gd name="T12" fmla="*/ 31 w 62"/>
                  <a:gd name="T13" fmla="*/ 17 h 42"/>
                  <a:gd name="T14" fmla="*/ 42 w 62"/>
                  <a:gd name="T15" fmla="*/ 4 h 42"/>
                  <a:gd name="T16" fmla="*/ 53 w 62"/>
                  <a:gd name="T17" fmla="*/ 0 h 42"/>
                  <a:gd name="T18" fmla="*/ 62 w 62"/>
                  <a:gd name="T19" fmla="*/ 0 h 42"/>
                  <a:gd name="T20" fmla="*/ 38 w 62"/>
                  <a:gd name="T21" fmla="*/ 27 h 42"/>
                  <a:gd name="T22" fmla="*/ 38 w 62"/>
                  <a:gd name="T2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42">
                    <a:moveTo>
                      <a:pt x="38" y="42"/>
                    </a:moveTo>
                    <a:cubicBezTo>
                      <a:pt x="24" y="42"/>
                      <a:pt x="24" y="42"/>
                      <a:pt x="24" y="42"/>
                    </a:cubicBezTo>
                    <a:cubicBezTo>
                      <a:pt x="24" y="27"/>
                      <a:pt x="24" y="27"/>
                      <a:pt x="24" y="27"/>
                    </a:cubicBezTo>
                    <a:cubicBezTo>
                      <a:pt x="0" y="0"/>
                      <a:pt x="0" y="0"/>
                      <a:pt x="0" y="0"/>
                    </a:cubicBezTo>
                    <a:cubicBezTo>
                      <a:pt x="11" y="0"/>
                      <a:pt x="11" y="0"/>
                      <a:pt x="11" y="0"/>
                    </a:cubicBezTo>
                    <a:cubicBezTo>
                      <a:pt x="14" y="0"/>
                      <a:pt x="17" y="1"/>
                      <a:pt x="20" y="4"/>
                    </a:cubicBezTo>
                    <a:cubicBezTo>
                      <a:pt x="31" y="17"/>
                      <a:pt x="31" y="17"/>
                      <a:pt x="31" y="17"/>
                    </a:cubicBezTo>
                    <a:cubicBezTo>
                      <a:pt x="35" y="13"/>
                      <a:pt x="38" y="9"/>
                      <a:pt x="42" y="4"/>
                    </a:cubicBezTo>
                    <a:cubicBezTo>
                      <a:pt x="44" y="2"/>
                      <a:pt x="47" y="0"/>
                      <a:pt x="53" y="0"/>
                    </a:cubicBezTo>
                    <a:cubicBezTo>
                      <a:pt x="62" y="0"/>
                      <a:pt x="62" y="0"/>
                      <a:pt x="62" y="0"/>
                    </a:cubicBezTo>
                    <a:cubicBezTo>
                      <a:pt x="38" y="27"/>
                      <a:pt x="38" y="27"/>
                      <a:pt x="38" y="27"/>
                    </a:cubicBezTo>
                    <a:lnTo>
                      <a:pt x="38" y="42"/>
                    </a:lnTo>
                    <a:close/>
                  </a:path>
                </a:pathLst>
              </a:custGeom>
              <a:solidFill>
                <a:srgbClr val="178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33"/>
              <p:cNvSpPr>
                <a:spLocks/>
              </p:cNvSpPr>
              <p:nvPr/>
            </p:nvSpPr>
            <p:spPr bwMode="auto">
              <a:xfrm>
                <a:off x="5389563" y="3273426"/>
                <a:ext cx="157163" cy="158750"/>
              </a:xfrm>
              <a:custGeom>
                <a:avLst/>
                <a:gdLst>
                  <a:gd name="T0" fmla="*/ 13 w 42"/>
                  <a:gd name="T1" fmla="*/ 32 h 42"/>
                  <a:gd name="T2" fmla="*/ 42 w 42"/>
                  <a:gd name="T3" fmla="*/ 32 h 42"/>
                  <a:gd name="T4" fmla="*/ 42 w 42"/>
                  <a:gd name="T5" fmla="*/ 42 h 42"/>
                  <a:gd name="T6" fmla="*/ 0 w 42"/>
                  <a:gd name="T7" fmla="*/ 42 h 42"/>
                  <a:gd name="T8" fmla="*/ 0 w 42"/>
                  <a:gd name="T9" fmla="*/ 0 h 42"/>
                  <a:gd name="T10" fmla="*/ 5 w 42"/>
                  <a:gd name="T11" fmla="*/ 0 h 42"/>
                  <a:gd name="T12" fmla="*/ 13 w 42"/>
                  <a:gd name="T13" fmla="*/ 7 h 42"/>
                  <a:gd name="T14" fmla="*/ 13 w 42"/>
                  <a:gd name="T15" fmla="*/ 3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13" y="32"/>
                    </a:moveTo>
                    <a:cubicBezTo>
                      <a:pt x="42" y="32"/>
                      <a:pt x="42" y="32"/>
                      <a:pt x="42" y="32"/>
                    </a:cubicBezTo>
                    <a:cubicBezTo>
                      <a:pt x="42" y="42"/>
                      <a:pt x="42" y="42"/>
                      <a:pt x="42" y="42"/>
                    </a:cubicBezTo>
                    <a:cubicBezTo>
                      <a:pt x="0" y="42"/>
                      <a:pt x="0" y="42"/>
                      <a:pt x="0" y="42"/>
                    </a:cubicBezTo>
                    <a:cubicBezTo>
                      <a:pt x="0" y="0"/>
                      <a:pt x="0" y="0"/>
                      <a:pt x="0" y="0"/>
                    </a:cubicBezTo>
                    <a:cubicBezTo>
                      <a:pt x="5" y="0"/>
                      <a:pt x="5" y="0"/>
                      <a:pt x="5" y="0"/>
                    </a:cubicBezTo>
                    <a:cubicBezTo>
                      <a:pt x="10" y="0"/>
                      <a:pt x="13" y="2"/>
                      <a:pt x="13" y="7"/>
                    </a:cubicBezTo>
                    <a:lnTo>
                      <a:pt x="13" y="32"/>
                    </a:lnTo>
                    <a:close/>
                  </a:path>
                </a:pathLst>
              </a:custGeom>
              <a:solidFill>
                <a:srgbClr val="178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6" name="Freeform 34"/>
              <p:cNvSpPr>
                <a:spLocks/>
              </p:cNvSpPr>
              <p:nvPr/>
            </p:nvSpPr>
            <p:spPr bwMode="auto">
              <a:xfrm>
                <a:off x="5818188" y="3273426"/>
                <a:ext cx="222250" cy="158750"/>
              </a:xfrm>
              <a:custGeom>
                <a:avLst/>
                <a:gdLst>
                  <a:gd name="T0" fmla="*/ 59 w 59"/>
                  <a:gd name="T1" fmla="*/ 42 h 42"/>
                  <a:gd name="T2" fmla="*/ 39 w 59"/>
                  <a:gd name="T3" fmla="*/ 42 h 42"/>
                  <a:gd name="T4" fmla="*/ 13 w 59"/>
                  <a:gd name="T5" fmla="*/ 12 h 42"/>
                  <a:gd name="T6" fmla="*/ 13 w 59"/>
                  <a:gd name="T7" fmla="*/ 42 h 42"/>
                  <a:gd name="T8" fmla="*/ 0 w 59"/>
                  <a:gd name="T9" fmla="*/ 42 h 42"/>
                  <a:gd name="T10" fmla="*/ 0 w 59"/>
                  <a:gd name="T11" fmla="*/ 0 h 42"/>
                  <a:gd name="T12" fmla="*/ 11 w 59"/>
                  <a:gd name="T13" fmla="*/ 0 h 42"/>
                  <a:gd name="T14" fmla="*/ 27 w 59"/>
                  <a:gd name="T15" fmla="*/ 8 h 42"/>
                  <a:gd name="T16" fmla="*/ 45 w 59"/>
                  <a:gd name="T17" fmla="*/ 31 h 42"/>
                  <a:gd name="T18" fmla="*/ 45 w 59"/>
                  <a:gd name="T19" fmla="*/ 0 h 42"/>
                  <a:gd name="T20" fmla="*/ 59 w 59"/>
                  <a:gd name="T21" fmla="*/ 0 h 42"/>
                  <a:gd name="T22" fmla="*/ 59 w 59"/>
                  <a:gd name="T2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42">
                    <a:moveTo>
                      <a:pt x="59" y="42"/>
                    </a:moveTo>
                    <a:cubicBezTo>
                      <a:pt x="39" y="42"/>
                      <a:pt x="39" y="42"/>
                      <a:pt x="39" y="42"/>
                    </a:cubicBezTo>
                    <a:cubicBezTo>
                      <a:pt x="13" y="12"/>
                      <a:pt x="13" y="12"/>
                      <a:pt x="13" y="12"/>
                    </a:cubicBezTo>
                    <a:cubicBezTo>
                      <a:pt x="13" y="42"/>
                      <a:pt x="13" y="42"/>
                      <a:pt x="13" y="42"/>
                    </a:cubicBezTo>
                    <a:cubicBezTo>
                      <a:pt x="0" y="42"/>
                      <a:pt x="0" y="42"/>
                      <a:pt x="0" y="42"/>
                    </a:cubicBezTo>
                    <a:cubicBezTo>
                      <a:pt x="0" y="0"/>
                      <a:pt x="0" y="0"/>
                      <a:pt x="0" y="0"/>
                    </a:cubicBezTo>
                    <a:cubicBezTo>
                      <a:pt x="11" y="0"/>
                      <a:pt x="11" y="0"/>
                      <a:pt x="11" y="0"/>
                    </a:cubicBezTo>
                    <a:cubicBezTo>
                      <a:pt x="19" y="0"/>
                      <a:pt x="23" y="4"/>
                      <a:pt x="27" y="8"/>
                    </a:cubicBezTo>
                    <a:cubicBezTo>
                      <a:pt x="45" y="31"/>
                      <a:pt x="45" y="31"/>
                      <a:pt x="45" y="31"/>
                    </a:cubicBezTo>
                    <a:cubicBezTo>
                      <a:pt x="45" y="0"/>
                      <a:pt x="45" y="0"/>
                      <a:pt x="45" y="0"/>
                    </a:cubicBezTo>
                    <a:cubicBezTo>
                      <a:pt x="59" y="0"/>
                      <a:pt x="59" y="0"/>
                      <a:pt x="59" y="0"/>
                    </a:cubicBezTo>
                    <a:lnTo>
                      <a:pt x="59" y="42"/>
                    </a:lnTo>
                    <a:close/>
                  </a:path>
                </a:pathLst>
              </a:custGeom>
              <a:solidFill>
                <a:srgbClr val="178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7" name="Freeform 35"/>
              <p:cNvSpPr>
                <a:spLocks noEditPoints="1"/>
              </p:cNvSpPr>
              <p:nvPr/>
            </p:nvSpPr>
            <p:spPr bwMode="auto">
              <a:xfrm>
                <a:off x="6062663" y="3273426"/>
                <a:ext cx="214313" cy="158750"/>
              </a:xfrm>
              <a:custGeom>
                <a:avLst/>
                <a:gdLst>
                  <a:gd name="T0" fmla="*/ 34 w 57"/>
                  <a:gd name="T1" fmla="*/ 10 h 42"/>
                  <a:gd name="T2" fmla="*/ 13 w 57"/>
                  <a:gd name="T3" fmla="*/ 10 h 42"/>
                  <a:gd name="T4" fmla="*/ 13 w 57"/>
                  <a:gd name="T5" fmla="*/ 32 h 42"/>
                  <a:gd name="T6" fmla="*/ 35 w 57"/>
                  <a:gd name="T7" fmla="*/ 32 h 42"/>
                  <a:gd name="T8" fmla="*/ 41 w 57"/>
                  <a:gd name="T9" fmla="*/ 30 h 42"/>
                  <a:gd name="T10" fmla="*/ 43 w 57"/>
                  <a:gd name="T11" fmla="*/ 25 h 42"/>
                  <a:gd name="T12" fmla="*/ 43 w 57"/>
                  <a:gd name="T13" fmla="*/ 18 h 42"/>
                  <a:gd name="T14" fmla="*/ 41 w 57"/>
                  <a:gd name="T15" fmla="*/ 12 h 42"/>
                  <a:gd name="T16" fmla="*/ 34 w 57"/>
                  <a:gd name="T17" fmla="*/ 10 h 42"/>
                  <a:gd name="T18" fmla="*/ 38 w 57"/>
                  <a:gd name="T19" fmla="*/ 0 h 42"/>
                  <a:gd name="T20" fmla="*/ 52 w 57"/>
                  <a:gd name="T21" fmla="*/ 3 h 42"/>
                  <a:gd name="T22" fmla="*/ 57 w 57"/>
                  <a:gd name="T23" fmla="*/ 14 h 42"/>
                  <a:gd name="T24" fmla="*/ 57 w 57"/>
                  <a:gd name="T25" fmla="*/ 29 h 42"/>
                  <a:gd name="T26" fmla="*/ 53 w 57"/>
                  <a:gd name="T27" fmla="*/ 39 h 42"/>
                  <a:gd name="T28" fmla="*/ 42 w 57"/>
                  <a:gd name="T29" fmla="*/ 42 h 42"/>
                  <a:gd name="T30" fmla="*/ 0 w 57"/>
                  <a:gd name="T31" fmla="*/ 42 h 42"/>
                  <a:gd name="T32" fmla="*/ 0 w 57"/>
                  <a:gd name="T33" fmla="*/ 0 h 42"/>
                  <a:gd name="T34" fmla="*/ 38 w 57"/>
                  <a:gd name="T3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42">
                    <a:moveTo>
                      <a:pt x="34" y="10"/>
                    </a:moveTo>
                    <a:cubicBezTo>
                      <a:pt x="13" y="10"/>
                      <a:pt x="13" y="10"/>
                      <a:pt x="13" y="10"/>
                    </a:cubicBezTo>
                    <a:cubicBezTo>
                      <a:pt x="13" y="32"/>
                      <a:pt x="13" y="32"/>
                      <a:pt x="13" y="32"/>
                    </a:cubicBezTo>
                    <a:cubicBezTo>
                      <a:pt x="35" y="32"/>
                      <a:pt x="35" y="32"/>
                      <a:pt x="35" y="32"/>
                    </a:cubicBezTo>
                    <a:cubicBezTo>
                      <a:pt x="38" y="32"/>
                      <a:pt x="40" y="31"/>
                      <a:pt x="41" y="30"/>
                    </a:cubicBezTo>
                    <a:cubicBezTo>
                      <a:pt x="43" y="29"/>
                      <a:pt x="43" y="27"/>
                      <a:pt x="43" y="25"/>
                    </a:cubicBezTo>
                    <a:cubicBezTo>
                      <a:pt x="43" y="18"/>
                      <a:pt x="43" y="18"/>
                      <a:pt x="43" y="18"/>
                    </a:cubicBezTo>
                    <a:cubicBezTo>
                      <a:pt x="43" y="15"/>
                      <a:pt x="43" y="13"/>
                      <a:pt x="41" y="12"/>
                    </a:cubicBezTo>
                    <a:cubicBezTo>
                      <a:pt x="39" y="11"/>
                      <a:pt x="37" y="10"/>
                      <a:pt x="34" y="10"/>
                    </a:cubicBezTo>
                    <a:moveTo>
                      <a:pt x="38" y="0"/>
                    </a:moveTo>
                    <a:cubicBezTo>
                      <a:pt x="44" y="0"/>
                      <a:pt x="49" y="1"/>
                      <a:pt x="52" y="3"/>
                    </a:cubicBezTo>
                    <a:cubicBezTo>
                      <a:pt x="55" y="6"/>
                      <a:pt x="57" y="9"/>
                      <a:pt x="57" y="14"/>
                    </a:cubicBezTo>
                    <a:cubicBezTo>
                      <a:pt x="57" y="29"/>
                      <a:pt x="57" y="29"/>
                      <a:pt x="57" y="29"/>
                    </a:cubicBezTo>
                    <a:cubicBezTo>
                      <a:pt x="57" y="33"/>
                      <a:pt x="55" y="37"/>
                      <a:pt x="53" y="39"/>
                    </a:cubicBezTo>
                    <a:cubicBezTo>
                      <a:pt x="51" y="41"/>
                      <a:pt x="47" y="42"/>
                      <a:pt x="42" y="42"/>
                    </a:cubicBezTo>
                    <a:cubicBezTo>
                      <a:pt x="0" y="42"/>
                      <a:pt x="0" y="42"/>
                      <a:pt x="0" y="42"/>
                    </a:cubicBezTo>
                    <a:cubicBezTo>
                      <a:pt x="0" y="0"/>
                      <a:pt x="0" y="0"/>
                      <a:pt x="0" y="0"/>
                    </a:cubicBezTo>
                    <a:lnTo>
                      <a:pt x="38" y="0"/>
                    </a:lnTo>
                    <a:close/>
                  </a:path>
                </a:pathLst>
              </a:custGeom>
              <a:solidFill>
                <a:srgbClr val="178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8" name="Freeform 36"/>
              <p:cNvSpPr>
                <a:spLocks/>
              </p:cNvSpPr>
              <p:nvPr/>
            </p:nvSpPr>
            <p:spPr bwMode="auto">
              <a:xfrm>
                <a:off x="3756025" y="3273426"/>
                <a:ext cx="203200" cy="163513"/>
              </a:xfrm>
              <a:custGeom>
                <a:avLst/>
                <a:gdLst>
                  <a:gd name="T0" fmla="*/ 36 w 54"/>
                  <a:gd name="T1" fmla="*/ 33 h 43"/>
                  <a:gd name="T2" fmla="*/ 40 w 54"/>
                  <a:gd name="T3" fmla="*/ 32 h 43"/>
                  <a:gd name="T4" fmla="*/ 41 w 54"/>
                  <a:gd name="T5" fmla="*/ 30 h 43"/>
                  <a:gd name="T6" fmla="*/ 40 w 54"/>
                  <a:gd name="T7" fmla="*/ 27 h 43"/>
                  <a:gd name="T8" fmla="*/ 34 w 54"/>
                  <a:gd name="T9" fmla="*/ 26 h 43"/>
                  <a:gd name="T10" fmla="*/ 14 w 54"/>
                  <a:gd name="T11" fmla="*/ 25 h 43"/>
                  <a:gd name="T12" fmla="*/ 3 w 54"/>
                  <a:gd name="T13" fmla="*/ 22 h 43"/>
                  <a:gd name="T14" fmla="*/ 0 w 54"/>
                  <a:gd name="T15" fmla="*/ 13 h 43"/>
                  <a:gd name="T16" fmla="*/ 1 w 54"/>
                  <a:gd name="T17" fmla="*/ 7 h 43"/>
                  <a:gd name="T18" fmla="*/ 3 w 54"/>
                  <a:gd name="T19" fmla="*/ 3 h 43"/>
                  <a:gd name="T20" fmla="*/ 8 w 54"/>
                  <a:gd name="T21" fmla="*/ 0 h 43"/>
                  <a:gd name="T22" fmla="*/ 18 w 54"/>
                  <a:gd name="T23" fmla="*/ 0 h 43"/>
                  <a:gd name="T24" fmla="*/ 39 w 54"/>
                  <a:gd name="T25" fmla="*/ 0 h 43"/>
                  <a:gd name="T26" fmla="*/ 49 w 54"/>
                  <a:gd name="T27" fmla="*/ 2 h 43"/>
                  <a:gd name="T28" fmla="*/ 53 w 54"/>
                  <a:gd name="T29" fmla="*/ 9 h 43"/>
                  <a:gd name="T30" fmla="*/ 20 w 54"/>
                  <a:gd name="T31" fmla="*/ 9 h 43"/>
                  <a:gd name="T32" fmla="*/ 15 w 54"/>
                  <a:gd name="T33" fmla="*/ 10 h 43"/>
                  <a:gd name="T34" fmla="*/ 14 w 54"/>
                  <a:gd name="T35" fmla="*/ 12 h 43"/>
                  <a:gd name="T36" fmla="*/ 15 w 54"/>
                  <a:gd name="T37" fmla="*/ 15 h 43"/>
                  <a:gd name="T38" fmla="*/ 19 w 54"/>
                  <a:gd name="T39" fmla="*/ 16 h 43"/>
                  <a:gd name="T40" fmla="*/ 41 w 54"/>
                  <a:gd name="T41" fmla="*/ 16 h 43"/>
                  <a:gd name="T42" fmla="*/ 51 w 54"/>
                  <a:gd name="T43" fmla="*/ 19 h 43"/>
                  <a:gd name="T44" fmla="*/ 54 w 54"/>
                  <a:gd name="T45" fmla="*/ 30 h 43"/>
                  <a:gd name="T46" fmla="*/ 53 w 54"/>
                  <a:gd name="T47" fmla="*/ 37 h 43"/>
                  <a:gd name="T48" fmla="*/ 49 w 54"/>
                  <a:gd name="T49" fmla="*/ 41 h 43"/>
                  <a:gd name="T50" fmla="*/ 45 w 54"/>
                  <a:gd name="T51" fmla="*/ 42 h 43"/>
                  <a:gd name="T52" fmla="*/ 36 w 54"/>
                  <a:gd name="T53" fmla="*/ 43 h 43"/>
                  <a:gd name="T54" fmla="*/ 18 w 54"/>
                  <a:gd name="T55" fmla="*/ 43 h 43"/>
                  <a:gd name="T56" fmla="*/ 4 w 54"/>
                  <a:gd name="T57" fmla="*/ 40 h 43"/>
                  <a:gd name="T58" fmla="*/ 0 w 54"/>
                  <a:gd name="T59" fmla="*/ 33 h 43"/>
                  <a:gd name="T60" fmla="*/ 36 w 54"/>
                  <a:gd name="T61" fmla="*/ 3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4" h="43">
                    <a:moveTo>
                      <a:pt x="36" y="33"/>
                    </a:moveTo>
                    <a:cubicBezTo>
                      <a:pt x="38" y="33"/>
                      <a:pt x="39" y="33"/>
                      <a:pt x="40" y="32"/>
                    </a:cubicBezTo>
                    <a:cubicBezTo>
                      <a:pt x="40" y="32"/>
                      <a:pt x="41" y="31"/>
                      <a:pt x="41" y="30"/>
                    </a:cubicBezTo>
                    <a:cubicBezTo>
                      <a:pt x="41" y="28"/>
                      <a:pt x="40" y="27"/>
                      <a:pt x="40" y="27"/>
                    </a:cubicBezTo>
                    <a:cubicBezTo>
                      <a:pt x="39" y="26"/>
                      <a:pt x="37" y="26"/>
                      <a:pt x="34" y="26"/>
                    </a:cubicBezTo>
                    <a:cubicBezTo>
                      <a:pt x="14" y="25"/>
                      <a:pt x="14" y="25"/>
                      <a:pt x="14" y="25"/>
                    </a:cubicBezTo>
                    <a:cubicBezTo>
                      <a:pt x="8" y="25"/>
                      <a:pt x="5" y="24"/>
                      <a:pt x="3" y="22"/>
                    </a:cubicBezTo>
                    <a:cubicBezTo>
                      <a:pt x="1" y="21"/>
                      <a:pt x="0" y="17"/>
                      <a:pt x="0" y="13"/>
                    </a:cubicBezTo>
                    <a:cubicBezTo>
                      <a:pt x="0" y="10"/>
                      <a:pt x="1" y="8"/>
                      <a:pt x="1" y="7"/>
                    </a:cubicBezTo>
                    <a:cubicBezTo>
                      <a:pt x="2" y="5"/>
                      <a:pt x="2" y="4"/>
                      <a:pt x="3" y="3"/>
                    </a:cubicBezTo>
                    <a:cubicBezTo>
                      <a:pt x="5" y="2"/>
                      <a:pt x="6" y="1"/>
                      <a:pt x="8" y="0"/>
                    </a:cubicBezTo>
                    <a:cubicBezTo>
                      <a:pt x="10" y="0"/>
                      <a:pt x="14" y="0"/>
                      <a:pt x="18" y="0"/>
                    </a:cubicBezTo>
                    <a:cubicBezTo>
                      <a:pt x="39" y="0"/>
                      <a:pt x="39" y="0"/>
                      <a:pt x="39" y="0"/>
                    </a:cubicBezTo>
                    <a:cubicBezTo>
                      <a:pt x="44" y="0"/>
                      <a:pt x="47" y="0"/>
                      <a:pt x="49" y="2"/>
                    </a:cubicBezTo>
                    <a:cubicBezTo>
                      <a:pt x="51" y="4"/>
                      <a:pt x="52" y="6"/>
                      <a:pt x="53" y="9"/>
                    </a:cubicBezTo>
                    <a:cubicBezTo>
                      <a:pt x="20" y="9"/>
                      <a:pt x="20" y="9"/>
                      <a:pt x="20" y="9"/>
                    </a:cubicBezTo>
                    <a:cubicBezTo>
                      <a:pt x="18" y="9"/>
                      <a:pt x="16" y="9"/>
                      <a:pt x="15" y="10"/>
                    </a:cubicBezTo>
                    <a:cubicBezTo>
                      <a:pt x="14" y="10"/>
                      <a:pt x="14" y="11"/>
                      <a:pt x="14" y="12"/>
                    </a:cubicBezTo>
                    <a:cubicBezTo>
                      <a:pt x="14" y="13"/>
                      <a:pt x="14" y="14"/>
                      <a:pt x="15" y="15"/>
                    </a:cubicBezTo>
                    <a:cubicBezTo>
                      <a:pt x="16" y="15"/>
                      <a:pt x="17" y="16"/>
                      <a:pt x="19" y="16"/>
                    </a:cubicBezTo>
                    <a:cubicBezTo>
                      <a:pt x="41" y="16"/>
                      <a:pt x="41" y="16"/>
                      <a:pt x="41" y="16"/>
                    </a:cubicBezTo>
                    <a:cubicBezTo>
                      <a:pt x="46" y="16"/>
                      <a:pt x="49" y="17"/>
                      <a:pt x="51" y="19"/>
                    </a:cubicBezTo>
                    <a:cubicBezTo>
                      <a:pt x="53" y="21"/>
                      <a:pt x="54" y="25"/>
                      <a:pt x="54" y="30"/>
                    </a:cubicBezTo>
                    <a:cubicBezTo>
                      <a:pt x="54" y="33"/>
                      <a:pt x="54" y="35"/>
                      <a:pt x="53" y="37"/>
                    </a:cubicBezTo>
                    <a:cubicBezTo>
                      <a:pt x="53" y="38"/>
                      <a:pt x="51" y="40"/>
                      <a:pt x="49" y="41"/>
                    </a:cubicBezTo>
                    <a:cubicBezTo>
                      <a:pt x="48" y="41"/>
                      <a:pt x="47" y="42"/>
                      <a:pt x="45" y="42"/>
                    </a:cubicBezTo>
                    <a:cubicBezTo>
                      <a:pt x="43" y="43"/>
                      <a:pt x="40" y="43"/>
                      <a:pt x="36" y="43"/>
                    </a:cubicBezTo>
                    <a:cubicBezTo>
                      <a:pt x="18" y="43"/>
                      <a:pt x="18" y="43"/>
                      <a:pt x="18" y="43"/>
                    </a:cubicBezTo>
                    <a:cubicBezTo>
                      <a:pt x="11" y="43"/>
                      <a:pt x="6" y="42"/>
                      <a:pt x="4" y="40"/>
                    </a:cubicBezTo>
                    <a:cubicBezTo>
                      <a:pt x="2" y="39"/>
                      <a:pt x="0" y="36"/>
                      <a:pt x="0" y="33"/>
                    </a:cubicBezTo>
                    <a:lnTo>
                      <a:pt x="36" y="33"/>
                    </a:lnTo>
                    <a:close/>
                  </a:path>
                </a:pathLst>
              </a:custGeom>
              <a:solidFill>
                <a:srgbClr val="178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9" name="Freeform 37"/>
              <p:cNvSpPr>
                <a:spLocks noEditPoints="1"/>
              </p:cNvSpPr>
              <p:nvPr/>
            </p:nvSpPr>
            <p:spPr bwMode="auto">
              <a:xfrm>
                <a:off x="3506788" y="3273426"/>
                <a:ext cx="241300" cy="158750"/>
              </a:xfrm>
              <a:custGeom>
                <a:avLst/>
                <a:gdLst>
                  <a:gd name="T0" fmla="*/ 36 w 152"/>
                  <a:gd name="T1" fmla="*/ 100 h 100"/>
                  <a:gd name="T2" fmla="*/ 0 w 152"/>
                  <a:gd name="T3" fmla="*/ 100 h 100"/>
                  <a:gd name="T4" fmla="*/ 57 w 152"/>
                  <a:gd name="T5" fmla="*/ 0 h 100"/>
                  <a:gd name="T6" fmla="*/ 97 w 152"/>
                  <a:gd name="T7" fmla="*/ 0 h 100"/>
                  <a:gd name="T8" fmla="*/ 152 w 152"/>
                  <a:gd name="T9" fmla="*/ 100 h 100"/>
                  <a:gd name="T10" fmla="*/ 119 w 152"/>
                  <a:gd name="T11" fmla="*/ 100 h 100"/>
                  <a:gd name="T12" fmla="*/ 107 w 152"/>
                  <a:gd name="T13" fmla="*/ 84 h 100"/>
                  <a:gd name="T14" fmla="*/ 45 w 152"/>
                  <a:gd name="T15" fmla="*/ 84 h 100"/>
                  <a:gd name="T16" fmla="*/ 36 w 152"/>
                  <a:gd name="T17" fmla="*/ 100 h 100"/>
                  <a:gd name="T18" fmla="*/ 57 w 152"/>
                  <a:gd name="T19" fmla="*/ 60 h 100"/>
                  <a:gd name="T20" fmla="*/ 97 w 152"/>
                  <a:gd name="T21" fmla="*/ 60 h 100"/>
                  <a:gd name="T22" fmla="*/ 76 w 152"/>
                  <a:gd name="T23" fmla="*/ 24 h 100"/>
                  <a:gd name="T24" fmla="*/ 57 w 152"/>
                  <a:gd name="T25" fmla="*/ 6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0">
                    <a:moveTo>
                      <a:pt x="36" y="100"/>
                    </a:moveTo>
                    <a:lnTo>
                      <a:pt x="0" y="100"/>
                    </a:lnTo>
                    <a:lnTo>
                      <a:pt x="57" y="0"/>
                    </a:lnTo>
                    <a:lnTo>
                      <a:pt x="97" y="0"/>
                    </a:lnTo>
                    <a:lnTo>
                      <a:pt x="152" y="100"/>
                    </a:lnTo>
                    <a:lnTo>
                      <a:pt x="119" y="100"/>
                    </a:lnTo>
                    <a:lnTo>
                      <a:pt x="107" y="84"/>
                    </a:lnTo>
                    <a:lnTo>
                      <a:pt x="45" y="84"/>
                    </a:lnTo>
                    <a:lnTo>
                      <a:pt x="36" y="100"/>
                    </a:lnTo>
                    <a:close/>
                    <a:moveTo>
                      <a:pt x="57" y="60"/>
                    </a:moveTo>
                    <a:lnTo>
                      <a:pt x="97" y="60"/>
                    </a:lnTo>
                    <a:lnTo>
                      <a:pt x="76" y="24"/>
                    </a:lnTo>
                    <a:lnTo>
                      <a:pt x="57" y="60"/>
                    </a:lnTo>
                    <a:close/>
                  </a:path>
                </a:pathLst>
              </a:custGeom>
              <a:solidFill>
                <a:srgbClr val="178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0" name="Freeform 38"/>
              <p:cNvSpPr>
                <a:spLocks noEditPoints="1"/>
              </p:cNvSpPr>
              <p:nvPr/>
            </p:nvSpPr>
            <p:spPr bwMode="auto">
              <a:xfrm>
                <a:off x="4214813" y="3273426"/>
                <a:ext cx="222250" cy="163513"/>
              </a:xfrm>
              <a:custGeom>
                <a:avLst/>
                <a:gdLst>
                  <a:gd name="T0" fmla="*/ 21 w 59"/>
                  <a:gd name="T1" fmla="*/ 43 h 43"/>
                  <a:gd name="T2" fmla="*/ 10 w 59"/>
                  <a:gd name="T3" fmla="*/ 42 h 43"/>
                  <a:gd name="T4" fmla="*/ 5 w 59"/>
                  <a:gd name="T5" fmla="*/ 40 h 43"/>
                  <a:gd name="T6" fmla="*/ 1 w 59"/>
                  <a:gd name="T7" fmla="*/ 35 h 43"/>
                  <a:gd name="T8" fmla="*/ 0 w 59"/>
                  <a:gd name="T9" fmla="*/ 27 h 43"/>
                  <a:gd name="T10" fmla="*/ 0 w 59"/>
                  <a:gd name="T11" fmla="*/ 16 h 43"/>
                  <a:gd name="T12" fmla="*/ 1 w 59"/>
                  <a:gd name="T13" fmla="*/ 7 h 43"/>
                  <a:gd name="T14" fmla="*/ 5 w 59"/>
                  <a:gd name="T15" fmla="*/ 2 h 43"/>
                  <a:gd name="T16" fmla="*/ 10 w 59"/>
                  <a:gd name="T17" fmla="*/ 0 h 43"/>
                  <a:gd name="T18" fmla="*/ 21 w 59"/>
                  <a:gd name="T19" fmla="*/ 0 h 43"/>
                  <a:gd name="T20" fmla="*/ 37 w 59"/>
                  <a:gd name="T21" fmla="*/ 0 h 43"/>
                  <a:gd name="T22" fmla="*/ 48 w 59"/>
                  <a:gd name="T23" fmla="*/ 0 h 43"/>
                  <a:gd name="T24" fmla="*/ 54 w 59"/>
                  <a:gd name="T25" fmla="*/ 2 h 43"/>
                  <a:gd name="T26" fmla="*/ 57 w 59"/>
                  <a:gd name="T27" fmla="*/ 7 h 43"/>
                  <a:gd name="T28" fmla="*/ 59 w 59"/>
                  <a:gd name="T29" fmla="*/ 15 h 43"/>
                  <a:gd name="T30" fmla="*/ 59 w 59"/>
                  <a:gd name="T31" fmla="*/ 27 h 43"/>
                  <a:gd name="T32" fmla="*/ 57 w 59"/>
                  <a:gd name="T33" fmla="*/ 35 h 43"/>
                  <a:gd name="T34" fmla="*/ 54 w 59"/>
                  <a:gd name="T35" fmla="*/ 40 h 43"/>
                  <a:gd name="T36" fmla="*/ 48 w 59"/>
                  <a:gd name="T37" fmla="*/ 42 h 43"/>
                  <a:gd name="T38" fmla="*/ 37 w 59"/>
                  <a:gd name="T39" fmla="*/ 43 h 43"/>
                  <a:gd name="T40" fmla="*/ 21 w 59"/>
                  <a:gd name="T41" fmla="*/ 43 h 43"/>
                  <a:gd name="T42" fmla="*/ 25 w 59"/>
                  <a:gd name="T43" fmla="*/ 32 h 43"/>
                  <a:gd name="T44" fmla="*/ 33 w 59"/>
                  <a:gd name="T45" fmla="*/ 32 h 43"/>
                  <a:gd name="T46" fmla="*/ 43 w 59"/>
                  <a:gd name="T47" fmla="*/ 30 h 43"/>
                  <a:gd name="T48" fmla="*/ 45 w 59"/>
                  <a:gd name="T49" fmla="*/ 24 h 43"/>
                  <a:gd name="T50" fmla="*/ 45 w 59"/>
                  <a:gd name="T51" fmla="*/ 18 h 43"/>
                  <a:gd name="T52" fmla="*/ 43 w 59"/>
                  <a:gd name="T53" fmla="*/ 12 h 43"/>
                  <a:gd name="T54" fmla="*/ 33 w 59"/>
                  <a:gd name="T55" fmla="*/ 10 h 43"/>
                  <a:gd name="T56" fmla="*/ 25 w 59"/>
                  <a:gd name="T57" fmla="*/ 10 h 43"/>
                  <a:gd name="T58" fmla="*/ 16 w 59"/>
                  <a:gd name="T59" fmla="*/ 12 h 43"/>
                  <a:gd name="T60" fmla="*/ 13 w 59"/>
                  <a:gd name="T61" fmla="*/ 18 h 43"/>
                  <a:gd name="T62" fmla="*/ 13 w 59"/>
                  <a:gd name="T63" fmla="*/ 24 h 43"/>
                  <a:gd name="T64" fmla="*/ 16 w 59"/>
                  <a:gd name="T65" fmla="*/ 30 h 43"/>
                  <a:gd name="T66" fmla="*/ 25 w 59"/>
                  <a:gd name="T67" fmla="*/ 3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43">
                    <a:moveTo>
                      <a:pt x="21" y="43"/>
                    </a:moveTo>
                    <a:cubicBezTo>
                      <a:pt x="16" y="43"/>
                      <a:pt x="13" y="42"/>
                      <a:pt x="10" y="42"/>
                    </a:cubicBezTo>
                    <a:cubicBezTo>
                      <a:pt x="8" y="42"/>
                      <a:pt x="6" y="41"/>
                      <a:pt x="5" y="40"/>
                    </a:cubicBezTo>
                    <a:cubicBezTo>
                      <a:pt x="3" y="39"/>
                      <a:pt x="2" y="37"/>
                      <a:pt x="1" y="35"/>
                    </a:cubicBezTo>
                    <a:cubicBezTo>
                      <a:pt x="0" y="33"/>
                      <a:pt x="0" y="30"/>
                      <a:pt x="0" y="27"/>
                    </a:cubicBezTo>
                    <a:cubicBezTo>
                      <a:pt x="0" y="16"/>
                      <a:pt x="0" y="16"/>
                      <a:pt x="0" y="16"/>
                    </a:cubicBezTo>
                    <a:cubicBezTo>
                      <a:pt x="0" y="12"/>
                      <a:pt x="0" y="9"/>
                      <a:pt x="1" y="7"/>
                    </a:cubicBezTo>
                    <a:cubicBezTo>
                      <a:pt x="2" y="5"/>
                      <a:pt x="3" y="4"/>
                      <a:pt x="5" y="2"/>
                    </a:cubicBezTo>
                    <a:cubicBezTo>
                      <a:pt x="6" y="1"/>
                      <a:pt x="8" y="1"/>
                      <a:pt x="10" y="0"/>
                    </a:cubicBezTo>
                    <a:cubicBezTo>
                      <a:pt x="13" y="0"/>
                      <a:pt x="17" y="0"/>
                      <a:pt x="21" y="0"/>
                    </a:cubicBezTo>
                    <a:cubicBezTo>
                      <a:pt x="37" y="0"/>
                      <a:pt x="37" y="0"/>
                      <a:pt x="37" y="0"/>
                    </a:cubicBezTo>
                    <a:cubicBezTo>
                      <a:pt x="42" y="0"/>
                      <a:pt x="46" y="0"/>
                      <a:pt x="48" y="0"/>
                    </a:cubicBezTo>
                    <a:cubicBezTo>
                      <a:pt x="51" y="1"/>
                      <a:pt x="52" y="1"/>
                      <a:pt x="54" y="2"/>
                    </a:cubicBezTo>
                    <a:cubicBezTo>
                      <a:pt x="56" y="4"/>
                      <a:pt x="57" y="5"/>
                      <a:pt x="57" y="7"/>
                    </a:cubicBezTo>
                    <a:cubicBezTo>
                      <a:pt x="58" y="9"/>
                      <a:pt x="59" y="12"/>
                      <a:pt x="59" y="15"/>
                    </a:cubicBezTo>
                    <a:cubicBezTo>
                      <a:pt x="59" y="27"/>
                      <a:pt x="59" y="27"/>
                      <a:pt x="59" y="27"/>
                    </a:cubicBezTo>
                    <a:cubicBezTo>
                      <a:pt x="59" y="30"/>
                      <a:pt x="58" y="33"/>
                      <a:pt x="57" y="35"/>
                    </a:cubicBezTo>
                    <a:cubicBezTo>
                      <a:pt x="57" y="37"/>
                      <a:pt x="56" y="39"/>
                      <a:pt x="54" y="40"/>
                    </a:cubicBezTo>
                    <a:cubicBezTo>
                      <a:pt x="52" y="41"/>
                      <a:pt x="51" y="42"/>
                      <a:pt x="48" y="42"/>
                    </a:cubicBezTo>
                    <a:cubicBezTo>
                      <a:pt x="46" y="42"/>
                      <a:pt x="42" y="43"/>
                      <a:pt x="37" y="43"/>
                    </a:cubicBezTo>
                    <a:lnTo>
                      <a:pt x="21" y="43"/>
                    </a:lnTo>
                    <a:close/>
                    <a:moveTo>
                      <a:pt x="25" y="32"/>
                    </a:moveTo>
                    <a:cubicBezTo>
                      <a:pt x="33" y="32"/>
                      <a:pt x="33" y="32"/>
                      <a:pt x="33" y="32"/>
                    </a:cubicBezTo>
                    <a:cubicBezTo>
                      <a:pt x="38" y="32"/>
                      <a:pt x="41" y="32"/>
                      <a:pt x="43" y="30"/>
                    </a:cubicBezTo>
                    <a:cubicBezTo>
                      <a:pt x="44" y="29"/>
                      <a:pt x="45" y="27"/>
                      <a:pt x="45" y="24"/>
                    </a:cubicBezTo>
                    <a:cubicBezTo>
                      <a:pt x="45" y="18"/>
                      <a:pt x="45" y="18"/>
                      <a:pt x="45" y="18"/>
                    </a:cubicBezTo>
                    <a:cubicBezTo>
                      <a:pt x="45" y="15"/>
                      <a:pt x="44" y="13"/>
                      <a:pt x="43" y="12"/>
                    </a:cubicBezTo>
                    <a:cubicBezTo>
                      <a:pt x="41" y="11"/>
                      <a:pt x="38" y="10"/>
                      <a:pt x="33" y="10"/>
                    </a:cubicBezTo>
                    <a:cubicBezTo>
                      <a:pt x="25" y="10"/>
                      <a:pt x="25" y="10"/>
                      <a:pt x="25" y="10"/>
                    </a:cubicBezTo>
                    <a:cubicBezTo>
                      <a:pt x="20" y="10"/>
                      <a:pt x="17" y="11"/>
                      <a:pt x="16" y="12"/>
                    </a:cubicBezTo>
                    <a:cubicBezTo>
                      <a:pt x="14" y="13"/>
                      <a:pt x="13" y="15"/>
                      <a:pt x="13" y="18"/>
                    </a:cubicBezTo>
                    <a:cubicBezTo>
                      <a:pt x="13" y="24"/>
                      <a:pt x="13" y="24"/>
                      <a:pt x="13" y="24"/>
                    </a:cubicBezTo>
                    <a:cubicBezTo>
                      <a:pt x="13" y="27"/>
                      <a:pt x="14" y="29"/>
                      <a:pt x="16" y="30"/>
                    </a:cubicBezTo>
                    <a:cubicBezTo>
                      <a:pt x="17" y="32"/>
                      <a:pt x="20" y="32"/>
                      <a:pt x="25" y="32"/>
                    </a:cubicBezTo>
                  </a:path>
                </a:pathLst>
              </a:custGeom>
              <a:solidFill>
                <a:srgbClr val="178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1" name="Freeform 39"/>
              <p:cNvSpPr>
                <a:spLocks noEditPoints="1"/>
              </p:cNvSpPr>
              <p:nvPr/>
            </p:nvSpPr>
            <p:spPr bwMode="auto">
              <a:xfrm>
                <a:off x="5562600" y="3273426"/>
                <a:ext cx="239713" cy="158750"/>
              </a:xfrm>
              <a:custGeom>
                <a:avLst/>
                <a:gdLst>
                  <a:gd name="T0" fmla="*/ 33 w 151"/>
                  <a:gd name="T1" fmla="*/ 100 h 100"/>
                  <a:gd name="T2" fmla="*/ 0 w 151"/>
                  <a:gd name="T3" fmla="*/ 100 h 100"/>
                  <a:gd name="T4" fmla="*/ 54 w 151"/>
                  <a:gd name="T5" fmla="*/ 0 h 100"/>
                  <a:gd name="T6" fmla="*/ 94 w 151"/>
                  <a:gd name="T7" fmla="*/ 0 h 100"/>
                  <a:gd name="T8" fmla="*/ 151 w 151"/>
                  <a:gd name="T9" fmla="*/ 100 h 100"/>
                  <a:gd name="T10" fmla="*/ 116 w 151"/>
                  <a:gd name="T11" fmla="*/ 100 h 100"/>
                  <a:gd name="T12" fmla="*/ 106 w 151"/>
                  <a:gd name="T13" fmla="*/ 84 h 100"/>
                  <a:gd name="T14" fmla="*/ 42 w 151"/>
                  <a:gd name="T15" fmla="*/ 84 h 100"/>
                  <a:gd name="T16" fmla="*/ 33 w 151"/>
                  <a:gd name="T17" fmla="*/ 100 h 100"/>
                  <a:gd name="T18" fmla="*/ 54 w 151"/>
                  <a:gd name="T19" fmla="*/ 60 h 100"/>
                  <a:gd name="T20" fmla="*/ 94 w 151"/>
                  <a:gd name="T21" fmla="*/ 60 h 100"/>
                  <a:gd name="T22" fmla="*/ 75 w 151"/>
                  <a:gd name="T23" fmla="*/ 24 h 100"/>
                  <a:gd name="T24" fmla="*/ 54 w 151"/>
                  <a:gd name="T25" fmla="*/ 6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 h="100">
                    <a:moveTo>
                      <a:pt x="33" y="100"/>
                    </a:moveTo>
                    <a:lnTo>
                      <a:pt x="0" y="100"/>
                    </a:lnTo>
                    <a:lnTo>
                      <a:pt x="54" y="0"/>
                    </a:lnTo>
                    <a:lnTo>
                      <a:pt x="94" y="0"/>
                    </a:lnTo>
                    <a:lnTo>
                      <a:pt x="151" y="100"/>
                    </a:lnTo>
                    <a:lnTo>
                      <a:pt x="116" y="100"/>
                    </a:lnTo>
                    <a:lnTo>
                      <a:pt x="106" y="84"/>
                    </a:lnTo>
                    <a:lnTo>
                      <a:pt x="42" y="84"/>
                    </a:lnTo>
                    <a:lnTo>
                      <a:pt x="33" y="100"/>
                    </a:lnTo>
                    <a:close/>
                    <a:moveTo>
                      <a:pt x="54" y="60"/>
                    </a:moveTo>
                    <a:lnTo>
                      <a:pt x="94" y="60"/>
                    </a:lnTo>
                    <a:lnTo>
                      <a:pt x="75" y="24"/>
                    </a:lnTo>
                    <a:lnTo>
                      <a:pt x="54" y="60"/>
                    </a:lnTo>
                    <a:close/>
                  </a:path>
                </a:pathLst>
              </a:custGeom>
              <a:solidFill>
                <a:srgbClr val="178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2" name="Freeform 40"/>
              <p:cNvSpPr>
                <a:spLocks/>
              </p:cNvSpPr>
              <p:nvPr/>
            </p:nvSpPr>
            <p:spPr bwMode="auto">
              <a:xfrm>
                <a:off x="3059113" y="3273426"/>
                <a:ext cx="173038" cy="139700"/>
              </a:xfrm>
              <a:custGeom>
                <a:avLst/>
                <a:gdLst>
                  <a:gd name="T0" fmla="*/ 33 w 46"/>
                  <a:gd name="T1" fmla="*/ 5 h 37"/>
                  <a:gd name="T2" fmla="*/ 34 w 46"/>
                  <a:gd name="T3" fmla="*/ 0 h 37"/>
                  <a:gd name="T4" fmla="*/ 12 w 46"/>
                  <a:gd name="T5" fmla="*/ 0 h 37"/>
                  <a:gd name="T6" fmla="*/ 11 w 46"/>
                  <a:gd name="T7" fmla="*/ 0 h 37"/>
                  <a:gd name="T8" fmla="*/ 10 w 46"/>
                  <a:gd name="T9" fmla="*/ 3 h 37"/>
                  <a:gd name="T10" fmla="*/ 12 w 46"/>
                  <a:gd name="T11" fmla="*/ 4 h 37"/>
                  <a:gd name="T12" fmla="*/ 14 w 46"/>
                  <a:gd name="T13" fmla="*/ 8 h 37"/>
                  <a:gd name="T14" fmla="*/ 7 w 46"/>
                  <a:gd name="T15" fmla="*/ 30 h 37"/>
                  <a:gd name="T16" fmla="*/ 1 w 46"/>
                  <a:gd name="T17" fmla="*/ 33 h 37"/>
                  <a:gd name="T18" fmla="*/ 0 w 46"/>
                  <a:gd name="T19" fmla="*/ 37 h 37"/>
                  <a:gd name="T20" fmla="*/ 0 w 46"/>
                  <a:gd name="T21" fmla="*/ 37 h 37"/>
                  <a:gd name="T22" fmla="*/ 41 w 46"/>
                  <a:gd name="T23" fmla="*/ 37 h 37"/>
                  <a:gd name="T24" fmla="*/ 46 w 46"/>
                  <a:gd name="T25" fmla="*/ 21 h 37"/>
                  <a:gd name="T26" fmla="*/ 42 w 46"/>
                  <a:gd name="T27" fmla="*/ 21 h 37"/>
                  <a:gd name="T28" fmla="*/ 40 w 46"/>
                  <a:gd name="T29" fmla="*/ 27 h 37"/>
                  <a:gd name="T30" fmla="*/ 36 w 46"/>
                  <a:gd name="T31" fmla="*/ 31 h 37"/>
                  <a:gd name="T32" fmla="*/ 23 w 46"/>
                  <a:gd name="T33" fmla="*/ 32 h 37"/>
                  <a:gd name="T34" fmla="*/ 22 w 46"/>
                  <a:gd name="T35" fmla="*/ 32 h 37"/>
                  <a:gd name="T36" fmla="*/ 21 w 46"/>
                  <a:gd name="T37" fmla="*/ 31 h 37"/>
                  <a:gd name="T38" fmla="*/ 28 w 46"/>
                  <a:gd name="T39" fmla="*/ 8 h 37"/>
                  <a:gd name="T40" fmla="*/ 33 w 46"/>
                  <a:gd name="T4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37">
                    <a:moveTo>
                      <a:pt x="33" y="5"/>
                    </a:moveTo>
                    <a:cubicBezTo>
                      <a:pt x="34" y="3"/>
                      <a:pt x="34" y="2"/>
                      <a:pt x="34" y="0"/>
                    </a:cubicBezTo>
                    <a:cubicBezTo>
                      <a:pt x="12" y="0"/>
                      <a:pt x="12" y="0"/>
                      <a:pt x="12" y="0"/>
                    </a:cubicBezTo>
                    <a:cubicBezTo>
                      <a:pt x="11" y="0"/>
                      <a:pt x="11" y="0"/>
                      <a:pt x="11" y="0"/>
                    </a:cubicBezTo>
                    <a:cubicBezTo>
                      <a:pt x="10" y="3"/>
                      <a:pt x="10" y="3"/>
                      <a:pt x="10" y="3"/>
                    </a:cubicBezTo>
                    <a:cubicBezTo>
                      <a:pt x="10" y="4"/>
                      <a:pt x="11" y="4"/>
                      <a:pt x="12" y="4"/>
                    </a:cubicBezTo>
                    <a:cubicBezTo>
                      <a:pt x="14" y="5"/>
                      <a:pt x="14" y="6"/>
                      <a:pt x="14" y="8"/>
                    </a:cubicBezTo>
                    <a:cubicBezTo>
                      <a:pt x="7" y="30"/>
                      <a:pt x="7" y="30"/>
                      <a:pt x="7" y="30"/>
                    </a:cubicBezTo>
                    <a:cubicBezTo>
                      <a:pt x="6" y="33"/>
                      <a:pt x="4" y="33"/>
                      <a:pt x="1" y="33"/>
                    </a:cubicBezTo>
                    <a:cubicBezTo>
                      <a:pt x="1" y="35"/>
                      <a:pt x="0" y="35"/>
                      <a:pt x="0" y="37"/>
                    </a:cubicBezTo>
                    <a:cubicBezTo>
                      <a:pt x="0" y="37"/>
                      <a:pt x="0" y="37"/>
                      <a:pt x="0" y="37"/>
                    </a:cubicBezTo>
                    <a:cubicBezTo>
                      <a:pt x="41" y="37"/>
                      <a:pt x="41" y="37"/>
                      <a:pt x="41" y="37"/>
                    </a:cubicBezTo>
                    <a:cubicBezTo>
                      <a:pt x="46" y="21"/>
                      <a:pt x="46" y="21"/>
                      <a:pt x="46" y="21"/>
                    </a:cubicBezTo>
                    <a:cubicBezTo>
                      <a:pt x="45" y="21"/>
                      <a:pt x="44" y="21"/>
                      <a:pt x="42" y="21"/>
                    </a:cubicBezTo>
                    <a:cubicBezTo>
                      <a:pt x="41" y="23"/>
                      <a:pt x="41" y="25"/>
                      <a:pt x="40" y="27"/>
                    </a:cubicBezTo>
                    <a:cubicBezTo>
                      <a:pt x="39" y="29"/>
                      <a:pt x="38" y="30"/>
                      <a:pt x="36" y="31"/>
                    </a:cubicBezTo>
                    <a:cubicBezTo>
                      <a:pt x="32" y="33"/>
                      <a:pt x="29" y="32"/>
                      <a:pt x="23" y="32"/>
                    </a:cubicBezTo>
                    <a:cubicBezTo>
                      <a:pt x="23" y="32"/>
                      <a:pt x="22" y="32"/>
                      <a:pt x="22" y="32"/>
                    </a:cubicBezTo>
                    <a:cubicBezTo>
                      <a:pt x="21" y="32"/>
                      <a:pt x="21" y="32"/>
                      <a:pt x="21" y="31"/>
                    </a:cubicBezTo>
                    <a:cubicBezTo>
                      <a:pt x="28" y="8"/>
                      <a:pt x="28" y="8"/>
                      <a:pt x="28" y="8"/>
                    </a:cubicBezTo>
                    <a:cubicBezTo>
                      <a:pt x="29" y="5"/>
                      <a:pt x="31" y="5"/>
                      <a:pt x="33" y="5"/>
                    </a:cubicBezTo>
                  </a:path>
                </a:pathLst>
              </a:custGeom>
              <a:solidFill>
                <a:srgbClr val="178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3" name="Freeform 41"/>
              <p:cNvSpPr>
                <a:spLocks noEditPoints="1"/>
              </p:cNvSpPr>
              <p:nvPr/>
            </p:nvSpPr>
            <p:spPr bwMode="auto">
              <a:xfrm>
                <a:off x="2863850" y="3078163"/>
                <a:ext cx="549275" cy="552450"/>
              </a:xfrm>
              <a:custGeom>
                <a:avLst/>
                <a:gdLst>
                  <a:gd name="T0" fmla="*/ 73 w 146"/>
                  <a:gd name="T1" fmla="*/ 0 h 145"/>
                  <a:gd name="T2" fmla="*/ 146 w 146"/>
                  <a:gd name="T3" fmla="*/ 73 h 145"/>
                  <a:gd name="T4" fmla="*/ 73 w 146"/>
                  <a:gd name="T5" fmla="*/ 145 h 145"/>
                  <a:gd name="T6" fmla="*/ 0 w 146"/>
                  <a:gd name="T7" fmla="*/ 73 h 145"/>
                  <a:gd name="T8" fmla="*/ 73 w 146"/>
                  <a:gd name="T9" fmla="*/ 0 h 145"/>
                  <a:gd name="T10" fmla="*/ 73 w 146"/>
                  <a:gd name="T11" fmla="*/ 42 h 145"/>
                  <a:gd name="T12" fmla="*/ 105 w 146"/>
                  <a:gd name="T13" fmla="*/ 73 h 145"/>
                  <a:gd name="T14" fmla="*/ 73 w 146"/>
                  <a:gd name="T15" fmla="*/ 104 h 145"/>
                  <a:gd name="T16" fmla="*/ 41 w 146"/>
                  <a:gd name="T17" fmla="*/ 73 h 145"/>
                  <a:gd name="T18" fmla="*/ 73 w 146"/>
                  <a:gd name="T19" fmla="*/ 42 h 145"/>
                  <a:gd name="T20" fmla="*/ 75 w 146"/>
                  <a:gd name="T21" fmla="*/ 11 h 145"/>
                  <a:gd name="T22" fmla="*/ 34 w 146"/>
                  <a:gd name="T23" fmla="*/ 71 h 145"/>
                  <a:gd name="T24" fmla="*/ 23 w 146"/>
                  <a:gd name="T25" fmla="*/ 36 h 145"/>
                  <a:gd name="T26" fmla="*/ 24 w 146"/>
                  <a:gd name="T27" fmla="*/ 35 h 145"/>
                  <a:gd name="T28" fmla="*/ 75 w 146"/>
                  <a:gd name="T29" fmla="*/ 11 h 145"/>
                  <a:gd name="T30" fmla="*/ 11 w 146"/>
                  <a:gd name="T31" fmla="*/ 70 h 145"/>
                  <a:gd name="T32" fmla="*/ 71 w 146"/>
                  <a:gd name="T33" fmla="*/ 111 h 145"/>
                  <a:gd name="T34" fmla="*/ 36 w 146"/>
                  <a:gd name="T35" fmla="*/ 122 h 145"/>
                  <a:gd name="T36" fmla="*/ 35 w 146"/>
                  <a:gd name="T37" fmla="*/ 122 h 145"/>
                  <a:gd name="T38" fmla="*/ 11 w 146"/>
                  <a:gd name="T39" fmla="*/ 70 h 145"/>
                  <a:gd name="T40" fmla="*/ 71 w 146"/>
                  <a:gd name="T41" fmla="*/ 135 h 145"/>
                  <a:gd name="T42" fmla="*/ 112 w 146"/>
                  <a:gd name="T43" fmla="*/ 74 h 145"/>
                  <a:gd name="T44" fmla="*/ 123 w 146"/>
                  <a:gd name="T45" fmla="*/ 110 h 145"/>
                  <a:gd name="T46" fmla="*/ 122 w 146"/>
                  <a:gd name="T47" fmla="*/ 111 h 145"/>
                  <a:gd name="T48" fmla="*/ 71 w 146"/>
                  <a:gd name="T49" fmla="*/ 135 h 145"/>
                  <a:gd name="T50" fmla="*/ 135 w 146"/>
                  <a:gd name="T51" fmla="*/ 75 h 145"/>
                  <a:gd name="T52" fmla="*/ 75 w 146"/>
                  <a:gd name="T53" fmla="*/ 35 h 145"/>
                  <a:gd name="T54" fmla="*/ 110 w 146"/>
                  <a:gd name="T55" fmla="*/ 23 h 145"/>
                  <a:gd name="T56" fmla="*/ 111 w 146"/>
                  <a:gd name="T57" fmla="*/ 24 h 145"/>
                  <a:gd name="T58" fmla="*/ 135 w 146"/>
                  <a:gd name="T59" fmla="*/ 7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5">
                    <a:moveTo>
                      <a:pt x="73" y="0"/>
                    </a:moveTo>
                    <a:cubicBezTo>
                      <a:pt x="113" y="0"/>
                      <a:pt x="146" y="33"/>
                      <a:pt x="146" y="73"/>
                    </a:cubicBezTo>
                    <a:cubicBezTo>
                      <a:pt x="146" y="113"/>
                      <a:pt x="113" y="145"/>
                      <a:pt x="73" y="145"/>
                    </a:cubicBezTo>
                    <a:cubicBezTo>
                      <a:pt x="33" y="145"/>
                      <a:pt x="0" y="113"/>
                      <a:pt x="0" y="73"/>
                    </a:cubicBezTo>
                    <a:cubicBezTo>
                      <a:pt x="0" y="33"/>
                      <a:pt x="33" y="0"/>
                      <a:pt x="73" y="0"/>
                    </a:cubicBezTo>
                    <a:moveTo>
                      <a:pt x="73" y="42"/>
                    </a:moveTo>
                    <a:cubicBezTo>
                      <a:pt x="90" y="42"/>
                      <a:pt x="105" y="56"/>
                      <a:pt x="105" y="73"/>
                    </a:cubicBezTo>
                    <a:cubicBezTo>
                      <a:pt x="105" y="90"/>
                      <a:pt x="90" y="104"/>
                      <a:pt x="73" y="104"/>
                    </a:cubicBezTo>
                    <a:cubicBezTo>
                      <a:pt x="56" y="104"/>
                      <a:pt x="41" y="90"/>
                      <a:pt x="41" y="73"/>
                    </a:cubicBezTo>
                    <a:cubicBezTo>
                      <a:pt x="41" y="56"/>
                      <a:pt x="56" y="42"/>
                      <a:pt x="73" y="42"/>
                    </a:cubicBezTo>
                    <a:moveTo>
                      <a:pt x="75" y="11"/>
                    </a:moveTo>
                    <a:cubicBezTo>
                      <a:pt x="66" y="15"/>
                      <a:pt x="37" y="35"/>
                      <a:pt x="34" y="71"/>
                    </a:cubicBezTo>
                    <a:cubicBezTo>
                      <a:pt x="30" y="66"/>
                      <a:pt x="23" y="52"/>
                      <a:pt x="23" y="36"/>
                    </a:cubicBezTo>
                    <a:cubicBezTo>
                      <a:pt x="24" y="35"/>
                      <a:pt x="24" y="35"/>
                      <a:pt x="24" y="35"/>
                    </a:cubicBezTo>
                    <a:cubicBezTo>
                      <a:pt x="28" y="26"/>
                      <a:pt x="51" y="8"/>
                      <a:pt x="75" y="11"/>
                    </a:cubicBezTo>
                    <a:moveTo>
                      <a:pt x="11" y="70"/>
                    </a:moveTo>
                    <a:cubicBezTo>
                      <a:pt x="15" y="79"/>
                      <a:pt x="35" y="108"/>
                      <a:pt x="71" y="111"/>
                    </a:cubicBezTo>
                    <a:cubicBezTo>
                      <a:pt x="67" y="115"/>
                      <a:pt x="52" y="122"/>
                      <a:pt x="36" y="122"/>
                    </a:cubicBezTo>
                    <a:cubicBezTo>
                      <a:pt x="35" y="122"/>
                      <a:pt x="35" y="122"/>
                      <a:pt x="35" y="122"/>
                    </a:cubicBezTo>
                    <a:cubicBezTo>
                      <a:pt x="27" y="118"/>
                      <a:pt x="9" y="95"/>
                      <a:pt x="11" y="70"/>
                    </a:cubicBezTo>
                    <a:moveTo>
                      <a:pt x="71" y="135"/>
                    </a:moveTo>
                    <a:cubicBezTo>
                      <a:pt x="80" y="130"/>
                      <a:pt x="109" y="110"/>
                      <a:pt x="112" y="74"/>
                    </a:cubicBezTo>
                    <a:cubicBezTo>
                      <a:pt x="116" y="79"/>
                      <a:pt x="123" y="94"/>
                      <a:pt x="123" y="110"/>
                    </a:cubicBezTo>
                    <a:cubicBezTo>
                      <a:pt x="122" y="111"/>
                      <a:pt x="122" y="111"/>
                      <a:pt x="122" y="111"/>
                    </a:cubicBezTo>
                    <a:cubicBezTo>
                      <a:pt x="118" y="119"/>
                      <a:pt x="95" y="137"/>
                      <a:pt x="71" y="135"/>
                    </a:cubicBezTo>
                    <a:moveTo>
                      <a:pt x="135" y="75"/>
                    </a:moveTo>
                    <a:cubicBezTo>
                      <a:pt x="131" y="66"/>
                      <a:pt x="111" y="37"/>
                      <a:pt x="75" y="35"/>
                    </a:cubicBezTo>
                    <a:cubicBezTo>
                      <a:pt x="79" y="30"/>
                      <a:pt x="94" y="23"/>
                      <a:pt x="110" y="23"/>
                    </a:cubicBezTo>
                    <a:cubicBezTo>
                      <a:pt x="111" y="24"/>
                      <a:pt x="111" y="24"/>
                      <a:pt x="111" y="24"/>
                    </a:cubicBezTo>
                    <a:cubicBezTo>
                      <a:pt x="119" y="28"/>
                      <a:pt x="137" y="51"/>
                      <a:pt x="135" y="75"/>
                    </a:cubicBezTo>
                  </a:path>
                </a:pathLst>
              </a:custGeom>
              <a:solidFill>
                <a:srgbClr val="178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grpSp>
      <p:cxnSp>
        <p:nvCxnSpPr>
          <p:cNvPr id="45" name="Straight Connector 44"/>
          <p:cNvCxnSpPr/>
          <p:nvPr userDrawn="1"/>
        </p:nvCxnSpPr>
        <p:spPr>
          <a:xfrm>
            <a:off x="-12699" y="1354667"/>
            <a:ext cx="12204700" cy="0"/>
          </a:xfrm>
          <a:prstGeom prst="line">
            <a:avLst/>
          </a:prstGeom>
          <a:ln w="635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userDrawn="1"/>
        </p:nvGrpSpPr>
        <p:grpSpPr>
          <a:xfrm>
            <a:off x="0" y="5888567"/>
            <a:ext cx="12192000" cy="969435"/>
            <a:chOff x="0" y="4416425"/>
            <a:chExt cx="9144000" cy="727076"/>
          </a:xfrm>
        </p:grpSpPr>
        <p:sp>
          <p:nvSpPr>
            <p:cNvPr id="47" name="Freeform 28"/>
            <p:cNvSpPr>
              <a:spLocks/>
            </p:cNvSpPr>
            <p:nvPr/>
          </p:nvSpPr>
          <p:spPr bwMode="auto">
            <a:xfrm>
              <a:off x="0" y="4464050"/>
              <a:ext cx="5632450" cy="293688"/>
            </a:xfrm>
            <a:custGeom>
              <a:avLst/>
              <a:gdLst>
                <a:gd name="T0" fmla="*/ 3420 w 3548"/>
                <a:gd name="T1" fmla="*/ 185 h 185"/>
                <a:gd name="T2" fmla="*/ 0 w 3548"/>
                <a:gd name="T3" fmla="*/ 185 h 185"/>
                <a:gd name="T4" fmla="*/ 0 w 3548"/>
                <a:gd name="T5" fmla="*/ 0 h 185"/>
                <a:gd name="T6" fmla="*/ 3548 w 3548"/>
                <a:gd name="T7" fmla="*/ 0 h 185"/>
                <a:gd name="T8" fmla="*/ 3420 w 3548"/>
                <a:gd name="T9" fmla="*/ 185 h 185"/>
              </a:gdLst>
              <a:ahLst/>
              <a:cxnLst>
                <a:cxn ang="0">
                  <a:pos x="T0" y="T1"/>
                </a:cxn>
                <a:cxn ang="0">
                  <a:pos x="T2" y="T3"/>
                </a:cxn>
                <a:cxn ang="0">
                  <a:pos x="T4" y="T5"/>
                </a:cxn>
                <a:cxn ang="0">
                  <a:pos x="T6" y="T7"/>
                </a:cxn>
                <a:cxn ang="0">
                  <a:pos x="T8" y="T9"/>
                </a:cxn>
              </a:cxnLst>
              <a:rect l="0" t="0" r="r" b="b"/>
              <a:pathLst>
                <a:path w="3548" h="185">
                  <a:moveTo>
                    <a:pt x="3420" y="185"/>
                  </a:moveTo>
                  <a:lnTo>
                    <a:pt x="0" y="185"/>
                  </a:lnTo>
                  <a:lnTo>
                    <a:pt x="0" y="0"/>
                  </a:lnTo>
                  <a:lnTo>
                    <a:pt x="3548" y="0"/>
                  </a:lnTo>
                  <a:lnTo>
                    <a:pt x="3420" y="185"/>
                  </a:lnTo>
                  <a:close/>
                </a:path>
              </a:pathLst>
            </a:custGeom>
            <a:solidFill>
              <a:srgbClr val="004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48" name="Freeform 29"/>
            <p:cNvSpPr>
              <a:spLocks/>
            </p:cNvSpPr>
            <p:nvPr/>
          </p:nvSpPr>
          <p:spPr bwMode="auto">
            <a:xfrm>
              <a:off x="5559425" y="4416425"/>
              <a:ext cx="3584575" cy="288925"/>
            </a:xfrm>
            <a:custGeom>
              <a:avLst/>
              <a:gdLst>
                <a:gd name="T0" fmla="*/ 128 w 2258"/>
                <a:gd name="T1" fmla="*/ 0 h 182"/>
                <a:gd name="T2" fmla="*/ 2258 w 2258"/>
                <a:gd name="T3" fmla="*/ 0 h 182"/>
                <a:gd name="T4" fmla="*/ 2258 w 2258"/>
                <a:gd name="T5" fmla="*/ 182 h 182"/>
                <a:gd name="T6" fmla="*/ 0 w 2258"/>
                <a:gd name="T7" fmla="*/ 182 h 182"/>
                <a:gd name="T8" fmla="*/ 128 w 2258"/>
                <a:gd name="T9" fmla="*/ 0 h 182"/>
              </a:gdLst>
              <a:ahLst/>
              <a:cxnLst>
                <a:cxn ang="0">
                  <a:pos x="T0" y="T1"/>
                </a:cxn>
                <a:cxn ang="0">
                  <a:pos x="T2" y="T3"/>
                </a:cxn>
                <a:cxn ang="0">
                  <a:pos x="T4" y="T5"/>
                </a:cxn>
                <a:cxn ang="0">
                  <a:pos x="T6" y="T7"/>
                </a:cxn>
                <a:cxn ang="0">
                  <a:pos x="T8" y="T9"/>
                </a:cxn>
              </a:cxnLst>
              <a:rect l="0" t="0" r="r" b="b"/>
              <a:pathLst>
                <a:path w="2258" h="182">
                  <a:moveTo>
                    <a:pt x="128" y="0"/>
                  </a:moveTo>
                  <a:lnTo>
                    <a:pt x="2258" y="0"/>
                  </a:lnTo>
                  <a:lnTo>
                    <a:pt x="2258" y="182"/>
                  </a:lnTo>
                  <a:lnTo>
                    <a:pt x="0" y="182"/>
                  </a:lnTo>
                  <a:lnTo>
                    <a:pt x="128" y="0"/>
                  </a:lnTo>
                  <a:close/>
                </a:path>
              </a:pathLst>
            </a:custGeom>
            <a:solidFill>
              <a:srgbClr val="F59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nvGrpSpPr>
            <p:cNvPr id="49" name="Group 48"/>
            <p:cNvGrpSpPr/>
            <p:nvPr/>
          </p:nvGrpSpPr>
          <p:grpSpPr>
            <a:xfrm>
              <a:off x="0" y="4852988"/>
              <a:ext cx="9144000" cy="290513"/>
              <a:chOff x="0" y="4852988"/>
              <a:chExt cx="9144000" cy="290513"/>
            </a:xfrm>
          </p:grpSpPr>
          <p:sp>
            <p:nvSpPr>
              <p:cNvPr id="50" name="Rectangle 27"/>
              <p:cNvSpPr>
                <a:spLocks noChangeArrowheads="1"/>
              </p:cNvSpPr>
              <p:nvPr/>
            </p:nvSpPr>
            <p:spPr bwMode="auto">
              <a:xfrm>
                <a:off x="0" y="4852988"/>
                <a:ext cx="9144000" cy="290513"/>
              </a:xfrm>
              <a:prstGeom prst="rect">
                <a:avLst/>
              </a:prstGeom>
              <a:solidFill>
                <a:srgbClr val="00488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nvGrpSpPr>
              <p:cNvPr id="51" name="Group 50"/>
              <p:cNvGrpSpPr/>
              <p:nvPr/>
            </p:nvGrpSpPr>
            <p:grpSpPr>
              <a:xfrm>
                <a:off x="3984625" y="4911725"/>
                <a:ext cx="1174750" cy="173038"/>
                <a:chOff x="3984625" y="4911725"/>
                <a:chExt cx="1174750" cy="173038"/>
              </a:xfrm>
            </p:grpSpPr>
            <p:sp>
              <p:nvSpPr>
                <p:cNvPr id="52" name="Freeform 30"/>
                <p:cNvSpPr>
                  <a:spLocks noEditPoints="1"/>
                </p:cNvSpPr>
                <p:nvPr/>
              </p:nvSpPr>
              <p:spPr bwMode="auto">
                <a:xfrm>
                  <a:off x="3984625" y="4911725"/>
                  <a:ext cx="263525" cy="173038"/>
                </a:xfrm>
                <a:custGeom>
                  <a:avLst/>
                  <a:gdLst>
                    <a:gd name="T0" fmla="*/ 83 w 83"/>
                    <a:gd name="T1" fmla="*/ 27 h 54"/>
                    <a:gd name="T2" fmla="*/ 44 w 83"/>
                    <a:gd name="T3" fmla="*/ 54 h 54"/>
                    <a:gd name="T4" fmla="*/ 12 w 83"/>
                    <a:gd name="T5" fmla="*/ 8 h 54"/>
                    <a:gd name="T6" fmla="*/ 67 w 83"/>
                    <a:gd name="T7" fmla="*/ 19 h 54"/>
                    <a:gd name="T8" fmla="*/ 51 w 83"/>
                    <a:gd name="T9" fmla="*/ 2 h 54"/>
                    <a:gd name="T10" fmla="*/ 59 w 83"/>
                    <a:gd name="T11" fmla="*/ 10 h 54"/>
                    <a:gd name="T12" fmla="*/ 68 w 83"/>
                    <a:gd name="T13" fmla="*/ 20 h 54"/>
                    <a:gd name="T14" fmla="*/ 67 w 83"/>
                    <a:gd name="T15" fmla="*/ 35 h 54"/>
                    <a:gd name="T16" fmla="*/ 77 w 83"/>
                    <a:gd name="T17" fmla="*/ 38 h 54"/>
                    <a:gd name="T18" fmla="*/ 44 w 83"/>
                    <a:gd name="T19" fmla="*/ 53 h 54"/>
                    <a:gd name="T20" fmla="*/ 35 w 83"/>
                    <a:gd name="T21" fmla="*/ 50 h 54"/>
                    <a:gd name="T22" fmla="*/ 36 w 83"/>
                    <a:gd name="T23" fmla="*/ 52 h 54"/>
                    <a:gd name="T24" fmla="*/ 49 w 83"/>
                    <a:gd name="T25" fmla="*/ 50 h 54"/>
                    <a:gd name="T26" fmla="*/ 17 w 83"/>
                    <a:gd name="T27" fmla="*/ 47 h 54"/>
                    <a:gd name="T28" fmla="*/ 5 w 83"/>
                    <a:gd name="T29" fmla="*/ 37 h 54"/>
                    <a:gd name="T30" fmla="*/ 33 w 83"/>
                    <a:gd name="T31" fmla="*/ 50 h 54"/>
                    <a:gd name="T32" fmla="*/ 2 w 83"/>
                    <a:gd name="T33" fmla="*/ 27 h 54"/>
                    <a:gd name="T34" fmla="*/ 13 w 83"/>
                    <a:gd name="T35" fmla="*/ 27 h 54"/>
                    <a:gd name="T36" fmla="*/ 15 w 83"/>
                    <a:gd name="T37" fmla="*/ 18 h 54"/>
                    <a:gd name="T38" fmla="*/ 13 w 83"/>
                    <a:gd name="T39" fmla="*/ 9 h 54"/>
                    <a:gd name="T40" fmla="*/ 15 w 83"/>
                    <a:gd name="T41" fmla="*/ 18 h 54"/>
                    <a:gd name="T42" fmla="*/ 23 w 83"/>
                    <a:gd name="T43" fmla="*/ 8 h 54"/>
                    <a:gd name="T44" fmla="*/ 50 w 83"/>
                    <a:gd name="T45" fmla="*/ 3 h 54"/>
                    <a:gd name="T46" fmla="*/ 36 w 83"/>
                    <a:gd name="T47" fmla="*/ 4 h 54"/>
                    <a:gd name="T48" fmla="*/ 48 w 83"/>
                    <a:gd name="T49" fmla="*/ 4 h 54"/>
                    <a:gd name="T50" fmla="*/ 58 w 83"/>
                    <a:gd name="T51" fmla="*/ 10 h 54"/>
                    <a:gd name="T52" fmla="*/ 42 w 83"/>
                    <a:gd name="T53" fmla="*/ 6 h 54"/>
                    <a:gd name="T54" fmla="*/ 41 w 83"/>
                    <a:gd name="T55" fmla="*/ 6 h 54"/>
                    <a:gd name="T56" fmla="*/ 41 w 83"/>
                    <a:gd name="T57" fmla="*/ 13 h 54"/>
                    <a:gd name="T58" fmla="*/ 32 w 83"/>
                    <a:gd name="T59" fmla="*/ 5 h 54"/>
                    <a:gd name="T60" fmla="*/ 37 w 83"/>
                    <a:gd name="T61" fmla="*/ 5 h 54"/>
                    <a:gd name="T62" fmla="*/ 34 w 83"/>
                    <a:gd name="T63" fmla="*/ 42 h 54"/>
                    <a:gd name="T64" fmla="*/ 33 w 83"/>
                    <a:gd name="T65" fmla="*/ 42 h 54"/>
                    <a:gd name="T66" fmla="*/ 33 w 83"/>
                    <a:gd name="T67" fmla="*/ 50 h 54"/>
                    <a:gd name="T68" fmla="*/ 48 w 83"/>
                    <a:gd name="T69" fmla="*/ 50 h 54"/>
                    <a:gd name="T70" fmla="*/ 46 w 83"/>
                    <a:gd name="T71" fmla="*/ 49 h 54"/>
                    <a:gd name="T72" fmla="*/ 41 w 83"/>
                    <a:gd name="T73" fmla="*/ 48 h 54"/>
                    <a:gd name="T74" fmla="*/ 29 w 83"/>
                    <a:gd name="T75" fmla="*/ 20 h 54"/>
                    <a:gd name="T76" fmla="*/ 51 w 83"/>
                    <a:gd name="T77" fmla="*/ 13 h 54"/>
                    <a:gd name="T78" fmla="*/ 58 w 83"/>
                    <a:gd name="T79" fmla="*/ 11 h 54"/>
                    <a:gd name="T80" fmla="*/ 53 w 83"/>
                    <a:gd name="T81" fmla="*/ 21 h 54"/>
                    <a:gd name="T82" fmla="*/ 41 w 83"/>
                    <a:gd name="T83" fmla="*/ 21 h 54"/>
                    <a:gd name="T84" fmla="*/ 14 w 83"/>
                    <a:gd name="T85" fmla="*/ 26 h 54"/>
                    <a:gd name="T86" fmla="*/ 54 w 83"/>
                    <a:gd name="T87" fmla="*/ 22 h 54"/>
                    <a:gd name="T88" fmla="*/ 41 w 83"/>
                    <a:gd name="T89" fmla="*/ 22 h 54"/>
                    <a:gd name="T90" fmla="*/ 42 w 83"/>
                    <a:gd name="T91" fmla="*/ 27 h 54"/>
                    <a:gd name="T92" fmla="*/ 53 w 83"/>
                    <a:gd name="T93" fmla="*/ 27 h 54"/>
                    <a:gd name="T94" fmla="*/ 30 w 83"/>
                    <a:gd name="T95" fmla="*/ 31 h 54"/>
                    <a:gd name="T96" fmla="*/ 14 w 83"/>
                    <a:gd name="T97" fmla="*/ 31 h 54"/>
                    <a:gd name="T98" fmla="*/ 28 w 83"/>
                    <a:gd name="T99" fmla="*/ 27 h 54"/>
                    <a:gd name="T100" fmla="*/ 66 w 83"/>
                    <a:gd name="T101" fmla="*/ 34 h 54"/>
                    <a:gd name="T102" fmla="*/ 30 w 83"/>
                    <a:gd name="T103" fmla="*/ 42 h 54"/>
                    <a:gd name="T104" fmla="*/ 53 w 83"/>
                    <a:gd name="T105" fmla="*/ 33 h 54"/>
                    <a:gd name="T106" fmla="*/ 41 w 83"/>
                    <a:gd name="T107" fmla="*/ 32 h 54"/>
                    <a:gd name="T108" fmla="*/ 40 w 83"/>
                    <a:gd name="T109" fmla="*/ 32 h 54"/>
                    <a:gd name="T110" fmla="*/ 40 w 83"/>
                    <a:gd name="T111" fmla="*/ 32 h 54"/>
                    <a:gd name="T112" fmla="*/ 41 w 83"/>
                    <a:gd name="T113"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54">
                      <a:moveTo>
                        <a:pt x="41" y="0"/>
                      </a:moveTo>
                      <a:cubicBezTo>
                        <a:pt x="41" y="0"/>
                        <a:pt x="41" y="0"/>
                        <a:pt x="41" y="0"/>
                      </a:cubicBezTo>
                      <a:cubicBezTo>
                        <a:pt x="53" y="0"/>
                        <a:pt x="63" y="3"/>
                        <a:pt x="70" y="8"/>
                      </a:cubicBezTo>
                      <a:cubicBezTo>
                        <a:pt x="78" y="13"/>
                        <a:pt x="83" y="20"/>
                        <a:pt x="83" y="27"/>
                      </a:cubicBezTo>
                      <a:cubicBezTo>
                        <a:pt x="83" y="27"/>
                        <a:pt x="83" y="27"/>
                        <a:pt x="83" y="27"/>
                      </a:cubicBezTo>
                      <a:cubicBezTo>
                        <a:pt x="83" y="27"/>
                        <a:pt x="83" y="27"/>
                        <a:pt x="83" y="27"/>
                      </a:cubicBezTo>
                      <a:cubicBezTo>
                        <a:pt x="83" y="35"/>
                        <a:pt x="78" y="41"/>
                        <a:pt x="70" y="46"/>
                      </a:cubicBezTo>
                      <a:cubicBezTo>
                        <a:pt x="65" y="50"/>
                        <a:pt x="58" y="52"/>
                        <a:pt x="51" y="54"/>
                      </a:cubicBezTo>
                      <a:cubicBezTo>
                        <a:pt x="50" y="54"/>
                        <a:pt x="50" y="54"/>
                        <a:pt x="50" y="54"/>
                      </a:cubicBezTo>
                      <a:cubicBezTo>
                        <a:pt x="49" y="54"/>
                        <a:pt x="46" y="54"/>
                        <a:pt x="44" y="54"/>
                      </a:cubicBezTo>
                      <a:cubicBezTo>
                        <a:pt x="43" y="54"/>
                        <a:pt x="42" y="54"/>
                        <a:pt x="41" y="54"/>
                      </a:cubicBezTo>
                      <a:cubicBezTo>
                        <a:pt x="30" y="54"/>
                        <a:pt x="20" y="51"/>
                        <a:pt x="12" y="46"/>
                      </a:cubicBezTo>
                      <a:cubicBezTo>
                        <a:pt x="5" y="41"/>
                        <a:pt x="0" y="35"/>
                        <a:pt x="0" y="27"/>
                      </a:cubicBezTo>
                      <a:cubicBezTo>
                        <a:pt x="0" y="27"/>
                        <a:pt x="0" y="27"/>
                        <a:pt x="0" y="27"/>
                      </a:cubicBezTo>
                      <a:cubicBezTo>
                        <a:pt x="0" y="20"/>
                        <a:pt x="5" y="13"/>
                        <a:pt x="12" y="8"/>
                      </a:cubicBezTo>
                      <a:cubicBezTo>
                        <a:pt x="20" y="3"/>
                        <a:pt x="30" y="0"/>
                        <a:pt x="41" y="0"/>
                      </a:cubicBezTo>
                      <a:moveTo>
                        <a:pt x="69" y="9"/>
                      </a:moveTo>
                      <a:cubicBezTo>
                        <a:pt x="68" y="8"/>
                        <a:pt x="67" y="7"/>
                        <a:pt x="65" y="7"/>
                      </a:cubicBezTo>
                      <a:cubicBezTo>
                        <a:pt x="64" y="8"/>
                        <a:pt x="62" y="10"/>
                        <a:pt x="60" y="11"/>
                      </a:cubicBezTo>
                      <a:cubicBezTo>
                        <a:pt x="63" y="13"/>
                        <a:pt x="66" y="16"/>
                        <a:pt x="67" y="19"/>
                      </a:cubicBezTo>
                      <a:cubicBezTo>
                        <a:pt x="67" y="19"/>
                        <a:pt x="67" y="19"/>
                        <a:pt x="67" y="19"/>
                      </a:cubicBezTo>
                      <a:cubicBezTo>
                        <a:pt x="71" y="18"/>
                        <a:pt x="74" y="18"/>
                        <a:pt x="77" y="17"/>
                      </a:cubicBezTo>
                      <a:cubicBezTo>
                        <a:pt x="75" y="14"/>
                        <a:pt x="72" y="11"/>
                        <a:pt x="69" y="9"/>
                      </a:cubicBezTo>
                      <a:moveTo>
                        <a:pt x="65" y="6"/>
                      </a:moveTo>
                      <a:cubicBezTo>
                        <a:pt x="61" y="4"/>
                        <a:pt x="56" y="3"/>
                        <a:pt x="51" y="2"/>
                      </a:cubicBezTo>
                      <a:cubicBezTo>
                        <a:pt x="51" y="2"/>
                        <a:pt x="51" y="2"/>
                        <a:pt x="51" y="2"/>
                      </a:cubicBezTo>
                      <a:cubicBezTo>
                        <a:pt x="50" y="3"/>
                        <a:pt x="50" y="3"/>
                        <a:pt x="50" y="3"/>
                      </a:cubicBezTo>
                      <a:cubicBezTo>
                        <a:pt x="49" y="4"/>
                        <a:pt x="49" y="4"/>
                        <a:pt x="49" y="4"/>
                      </a:cubicBezTo>
                      <a:cubicBezTo>
                        <a:pt x="50" y="4"/>
                        <a:pt x="50" y="4"/>
                        <a:pt x="50" y="4"/>
                      </a:cubicBezTo>
                      <a:cubicBezTo>
                        <a:pt x="53" y="6"/>
                        <a:pt x="57" y="8"/>
                        <a:pt x="59" y="10"/>
                      </a:cubicBezTo>
                      <a:cubicBezTo>
                        <a:pt x="59" y="10"/>
                        <a:pt x="59" y="10"/>
                        <a:pt x="59" y="10"/>
                      </a:cubicBezTo>
                      <a:cubicBezTo>
                        <a:pt x="62" y="9"/>
                        <a:pt x="64" y="8"/>
                        <a:pt x="65" y="6"/>
                      </a:cubicBezTo>
                      <a:moveTo>
                        <a:pt x="81" y="27"/>
                      </a:moveTo>
                      <a:cubicBezTo>
                        <a:pt x="81" y="23"/>
                        <a:pt x="79" y="20"/>
                        <a:pt x="78" y="17"/>
                      </a:cubicBezTo>
                      <a:cubicBezTo>
                        <a:pt x="75" y="18"/>
                        <a:pt x="71" y="19"/>
                        <a:pt x="68" y="20"/>
                      </a:cubicBezTo>
                      <a:cubicBezTo>
                        <a:pt x="69" y="22"/>
                        <a:pt x="69" y="24"/>
                        <a:pt x="69" y="27"/>
                      </a:cubicBezTo>
                      <a:lnTo>
                        <a:pt x="81" y="27"/>
                      </a:lnTo>
                      <a:close/>
                      <a:moveTo>
                        <a:pt x="69" y="45"/>
                      </a:moveTo>
                      <a:cubicBezTo>
                        <a:pt x="72" y="43"/>
                        <a:pt x="74" y="41"/>
                        <a:pt x="76" y="39"/>
                      </a:cubicBezTo>
                      <a:cubicBezTo>
                        <a:pt x="73" y="37"/>
                        <a:pt x="70" y="36"/>
                        <a:pt x="67" y="35"/>
                      </a:cubicBezTo>
                      <a:cubicBezTo>
                        <a:pt x="65" y="38"/>
                        <a:pt x="63" y="41"/>
                        <a:pt x="59" y="44"/>
                      </a:cubicBezTo>
                      <a:cubicBezTo>
                        <a:pt x="61" y="45"/>
                        <a:pt x="63" y="46"/>
                        <a:pt x="65" y="47"/>
                      </a:cubicBezTo>
                      <a:cubicBezTo>
                        <a:pt x="65" y="48"/>
                        <a:pt x="65" y="48"/>
                        <a:pt x="65" y="48"/>
                      </a:cubicBezTo>
                      <a:cubicBezTo>
                        <a:pt x="66" y="47"/>
                        <a:pt x="68" y="46"/>
                        <a:pt x="69" y="45"/>
                      </a:cubicBezTo>
                      <a:moveTo>
                        <a:pt x="77" y="38"/>
                      </a:moveTo>
                      <a:cubicBezTo>
                        <a:pt x="79" y="35"/>
                        <a:pt x="80" y="31"/>
                        <a:pt x="81" y="28"/>
                      </a:cubicBezTo>
                      <a:cubicBezTo>
                        <a:pt x="69" y="27"/>
                        <a:pt x="69" y="27"/>
                        <a:pt x="69" y="27"/>
                      </a:cubicBezTo>
                      <a:cubicBezTo>
                        <a:pt x="69" y="30"/>
                        <a:pt x="69" y="32"/>
                        <a:pt x="67" y="35"/>
                      </a:cubicBezTo>
                      <a:cubicBezTo>
                        <a:pt x="71" y="36"/>
                        <a:pt x="74" y="37"/>
                        <a:pt x="77" y="38"/>
                      </a:cubicBezTo>
                      <a:moveTo>
                        <a:pt x="44" y="53"/>
                      </a:moveTo>
                      <a:cubicBezTo>
                        <a:pt x="46" y="53"/>
                        <a:pt x="48" y="52"/>
                        <a:pt x="49" y="52"/>
                      </a:cubicBezTo>
                      <a:cubicBezTo>
                        <a:pt x="48" y="51"/>
                        <a:pt x="47" y="50"/>
                        <a:pt x="46" y="49"/>
                      </a:cubicBezTo>
                      <a:cubicBezTo>
                        <a:pt x="44" y="49"/>
                        <a:pt x="43" y="49"/>
                        <a:pt x="40" y="49"/>
                      </a:cubicBezTo>
                      <a:cubicBezTo>
                        <a:pt x="39" y="49"/>
                        <a:pt x="37" y="49"/>
                        <a:pt x="36" y="49"/>
                      </a:cubicBezTo>
                      <a:cubicBezTo>
                        <a:pt x="35" y="50"/>
                        <a:pt x="35" y="50"/>
                        <a:pt x="35" y="50"/>
                      </a:cubicBezTo>
                      <a:cubicBezTo>
                        <a:pt x="34" y="50"/>
                        <a:pt x="33" y="51"/>
                        <a:pt x="32" y="52"/>
                      </a:cubicBezTo>
                      <a:cubicBezTo>
                        <a:pt x="32" y="52"/>
                        <a:pt x="32" y="52"/>
                        <a:pt x="32" y="52"/>
                      </a:cubicBezTo>
                      <a:cubicBezTo>
                        <a:pt x="32" y="52"/>
                        <a:pt x="32" y="52"/>
                        <a:pt x="32" y="52"/>
                      </a:cubicBezTo>
                      <a:cubicBezTo>
                        <a:pt x="32" y="52"/>
                        <a:pt x="33" y="52"/>
                        <a:pt x="34" y="52"/>
                      </a:cubicBezTo>
                      <a:cubicBezTo>
                        <a:pt x="34" y="52"/>
                        <a:pt x="35" y="52"/>
                        <a:pt x="36" y="52"/>
                      </a:cubicBezTo>
                      <a:cubicBezTo>
                        <a:pt x="39" y="53"/>
                        <a:pt x="41" y="53"/>
                        <a:pt x="44" y="53"/>
                      </a:cubicBezTo>
                      <a:moveTo>
                        <a:pt x="50" y="52"/>
                      </a:moveTo>
                      <a:cubicBezTo>
                        <a:pt x="55" y="51"/>
                        <a:pt x="60" y="50"/>
                        <a:pt x="64" y="48"/>
                      </a:cubicBezTo>
                      <a:cubicBezTo>
                        <a:pt x="62" y="47"/>
                        <a:pt x="60" y="45"/>
                        <a:pt x="58" y="45"/>
                      </a:cubicBezTo>
                      <a:cubicBezTo>
                        <a:pt x="56" y="47"/>
                        <a:pt x="53" y="49"/>
                        <a:pt x="49" y="50"/>
                      </a:cubicBezTo>
                      <a:cubicBezTo>
                        <a:pt x="49" y="51"/>
                        <a:pt x="49" y="51"/>
                        <a:pt x="49" y="51"/>
                      </a:cubicBezTo>
                      <a:cubicBezTo>
                        <a:pt x="49" y="51"/>
                        <a:pt x="50" y="51"/>
                        <a:pt x="50" y="52"/>
                      </a:cubicBezTo>
                      <a:cubicBezTo>
                        <a:pt x="50" y="52"/>
                        <a:pt x="50" y="52"/>
                        <a:pt x="50" y="52"/>
                      </a:cubicBezTo>
                      <a:moveTo>
                        <a:pt x="13" y="45"/>
                      </a:moveTo>
                      <a:cubicBezTo>
                        <a:pt x="14" y="46"/>
                        <a:pt x="16" y="46"/>
                        <a:pt x="17" y="47"/>
                      </a:cubicBezTo>
                      <a:cubicBezTo>
                        <a:pt x="19" y="46"/>
                        <a:pt x="21" y="45"/>
                        <a:pt x="23" y="44"/>
                      </a:cubicBezTo>
                      <a:cubicBezTo>
                        <a:pt x="23" y="44"/>
                        <a:pt x="23" y="44"/>
                        <a:pt x="23" y="44"/>
                      </a:cubicBezTo>
                      <a:cubicBezTo>
                        <a:pt x="19" y="42"/>
                        <a:pt x="16" y="38"/>
                        <a:pt x="14" y="34"/>
                      </a:cubicBezTo>
                      <a:cubicBezTo>
                        <a:pt x="14" y="34"/>
                        <a:pt x="14" y="34"/>
                        <a:pt x="14" y="34"/>
                      </a:cubicBezTo>
                      <a:cubicBezTo>
                        <a:pt x="10" y="35"/>
                        <a:pt x="8" y="36"/>
                        <a:pt x="5" y="37"/>
                      </a:cubicBezTo>
                      <a:cubicBezTo>
                        <a:pt x="7" y="40"/>
                        <a:pt x="10" y="43"/>
                        <a:pt x="13" y="45"/>
                      </a:cubicBezTo>
                      <a:moveTo>
                        <a:pt x="18" y="48"/>
                      </a:moveTo>
                      <a:cubicBezTo>
                        <a:pt x="22" y="49"/>
                        <a:pt x="26" y="51"/>
                        <a:pt x="31" y="52"/>
                      </a:cubicBezTo>
                      <a:cubicBezTo>
                        <a:pt x="31" y="51"/>
                        <a:pt x="31" y="51"/>
                        <a:pt x="31" y="51"/>
                      </a:cubicBezTo>
                      <a:cubicBezTo>
                        <a:pt x="32" y="51"/>
                        <a:pt x="32" y="50"/>
                        <a:pt x="33" y="50"/>
                      </a:cubicBezTo>
                      <a:cubicBezTo>
                        <a:pt x="31" y="49"/>
                        <a:pt x="30" y="48"/>
                        <a:pt x="29" y="48"/>
                      </a:cubicBezTo>
                      <a:cubicBezTo>
                        <a:pt x="27" y="47"/>
                        <a:pt x="25" y="46"/>
                        <a:pt x="24" y="44"/>
                      </a:cubicBezTo>
                      <a:cubicBezTo>
                        <a:pt x="23" y="45"/>
                        <a:pt x="23" y="45"/>
                        <a:pt x="23" y="45"/>
                      </a:cubicBezTo>
                      <a:cubicBezTo>
                        <a:pt x="21" y="46"/>
                        <a:pt x="19" y="46"/>
                        <a:pt x="18" y="48"/>
                      </a:cubicBezTo>
                      <a:moveTo>
                        <a:pt x="2" y="27"/>
                      </a:moveTo>
                      <a:cubicBezTo>
                        <a:pt x="2" y="30"/>
                        <a:pt x="3" y="33"/>
                        <a:pt x="4" y="36"/>
                      </a:cubicBezTo>
                      <a:cubicBezTo>
                        <a:pt x="7" y="35"/>
                        <a:pt x="10" y="34"/>
                        <a:pt x="13" y="33"/>
                      </a:cubicBezTo>
                      <a:cubicBezTo>
                        <a:pt x="14" y="33"/>
                        <a:pt x="14" y="33"/>
                        <a:pt x="14" y="33"/>
                      </a:cubicBezTo>
                      <a:cubicBezTo>
                        <a:pt x="14" y="33"/>
                        <a:pt x="14" y="32"/>
                        <a:pt x="14" y="31"/>
                      </a:cubicBezTo>
                      <a:cubicBezTo>
                        <a:pt x="13" y="30"/>
                        <a:pt x="13" y="28"/>
                        <a:pt x="13" y="27"/>
                      </a:cubicBezTo>
                      <a:cubicBezTo>
                        <a:pt x="2" y="27"/>
                        <a:pt x="2" y="27"/>
                        <a:pt x="2" y="27"/>
                      </a:cubicBezTo>
                      <a:close/>
                      <a:moveTo>
                        <a:pt x="13" y="9"/>
                      </a:moveTo>
                      <a:cubicBezTo>
                        <a:pt x="11" y="11"/>
                        <a:pt x="9" y="13"/>
                        <a:pt x="7" y="15"/>
                      </a:cubicBezTo>
                      <a:cubicBezTo>
                        <a:pt x="9" y="16"/>
                        <a:pt x="12" y="17"/>
                        <a:pt x="15" y="18"/>
                      </a:cubicBezTo>
                      <a:cubicBezTo>
                        <a:pt x="15" y="18"/>
                        <a:pt x="15" y="18"/>
                        <a:pt x="15" y="18"/>
                      </a:cubicBezTo>
                      <a:cubicBezTo>
                        <a:pt x="15" y="17"/>
                        <a:pt x="15" y="17"/>
                        <a:pt x="15" y="17"/>
                      </a:cubicBezTo>
                      <a:cubicBezTo>
                        <a:pt x="17" y="14"/>
                        <a:pt x="20" y="12"/>
                        <a:pt x="23" y="10"/>
                      </a:cubicBezTo>
                      <a:cubicBezTo>
                        <a:pt x="22" y="9"/>
                        <a:pt x="22" y="9"/>
                        <a:pt x="22" y="9"/>
                      </a:cubicBezTo>
                      <a:cubicBezTo>
                        <a:pt x="21" y="8"/>
                        <a:pt x="20" y="7"/>
                        <a:pt x="19" y="6"/>
                      </a:cubicBezTo>
                      <a:cubicBezTo>
                        <a:pt x="17" y="7"/>
                        <a:pt x="15" y="8"/>
                        <a:pt x="13" y="9"/>
                      </a:cubicBezTo>
                      <a:moveTo>
                        <a:pt x="6" y="15"/>
                      </a:moveTo>
                      <a:cubicBezTo>
                        <a:pt x="4" y="19"/>
                        <a:pt x="2" y="22"/>
                        <a:pt x="2" y="26"/>
                      </a:cubicBezTo>
                      <a:cubicBezTo>
                        <a:pt x="13" y="26"/>
                        <a:pt x="13" y="26"/>
                        <a:pt x="13" y="26"/>
                      </a:cubicBezTo>
                      <a:cubicBezTo>
                        <a:pt x="13" y="25"/>
                        <a:pt x="13" y="25"/>
                        <a:pt x="13" y="24"/>
                      </a:cubicBezTo>
                      <a:cubicBezTo>
                        <a:pt x="13" y="22"/>
                        <a:pt x="14" y="20"/>
                        <a:pt x="15" y="18"/>
                      </a:cubicBezTo>
                      <a:cubicBezTo>
                        <a:pt x="15" y="18"/>
                        <a:pt x="15" y="18"/>
                        <a:pt x="15" y="18"/>
                      </a:cubicBezTo>
                      <a:cubicBezTo>
                        <a:pt x="12" y="17"/>
                        <a:pt x="9" y="16"/>
                        <a:pt x="6" y="15"/>
                      </a:cubicBezTo>
                      <a:moveTo>
                        <a:pt x="32" y="2"/>
                      </a:moveTo>
                      <a:cubicBezTo>
                        <a:pt x="28" y="3"/>
                        <a:pt x="23" y="4"/>
                        <a:pt x="19" y="6"/>
                      </a:cubicBezTo>
                      <a:cubicBezTo>
                        <a:pt x="20" y="7"/>
                        <a:pt x="21" y="8"/>
                        <a:pt x="23" y="8"/>
                      </a:cubicBezTo>
                      <a:cubicBezTo>
                        <a:pt x="23" y="9"/>
                        <a:pt x="23" y="9"/>
                        <a:pt x="24" y="9"/>
                      </a:cubicBezTo>
                      <a:cubicBezTo>
                        <a:pt x="26" y="7"/>
                        <a:pt x="29" y="6"/>
                        <a:pt x="31" y="4"/>
                      </a:cubicBezTo>
                      <a:cubicBezTo>
                        <a:pt x="32" y="4"/>
                        <a:pt x="33" y="4"/>
                        <a:pt x="33" y="3"/>
                      </a:cubicBezTo>
                      <a:cubicBezTo>
                        <a:pt x="33" y="3"/>
                        <a:pt x="33" y="2"/>
                        <a:pt x="32" y="2"/>
                      </a:cubicBezTo>
                      <a:moveTo>
                        <a:pt x="50" y="3"/>
                      </a:moveTo>
                      <a:cubicBezTo>
                        <a:pt x="50" y="2"/>
                        <a:pt x="50" y="2"/>
                        <a:pt x="50" y="2"/>
                      </a:cubicBezTo>
                      <a:cubicBezTo>
                        <a:pt x="47" y="2"/>
                        <a:pt x="42" y="1"/>
                        <a:pt x="37" y="2"/>
                      </a:cubicBezTo>
                      <a:cubicBezTo>
                        <a:pt x="36" y="2"/>
                        <a:pt x="36" y="2"/>
                        <a:pt x="35" y="2"/>
                      </a:cubicBezTo>
                      <a:cubicBezTo>
                        <a:pt x="34" y="2"/>
                        <a:pt x="34" y="2"/>
                        <a:pt x="33" y="2"/>
                      </a:cubicBezTo>
                      <a:cubicBezTo>
                        <a:pt x="34" y="3"/>
                        <a:pt x="35" y="3"/>
                        <a:pt x="36" y="4"/>
                      </a:cubicBezTo>
                      <a:cubicBezTo>
                        <a:pt x="37" y="4"/>
                        <a:pt x="37" y="4"/>
                        <a:pt x="37" y="4"/>
                      </a:cubicBezTo>
                      <a:cubicBezTo>
                        <a:pt x="39" y="5"/>
                        <a:pt x="40" y="5"/>
                        <a:pt x="42" y="5"/>
                      </a:cubicBezTo>
                      <a:cubicBezTo>
                        <a:pt x="44" y="5"/>
                        <a:pt x="47" y="4"/>
                        <a:pt x="49" y="3"/>
                      </a:cubicBezTo>
                      <a:cubicBezTo>
                        <a:pt x="50" y="3"/>
                        <a:pt x="50" y="3"/>
                        <a:pt x="50" y="3"/>
                      </a:cubicBezTo>
                      <a:moveTo>
                        <a:pt x="48" y="4"/>
                      </a:moveTo>
                      <a:cubicBezTo>
                        <a:pt x="48" y="4"/>
                        <a:pt x="47" y="5"/>
                        <a:pt x="46" y="5"/>
                      </a:cubicBezTo>
                      <a:cubicBezTo>
                        <a:pt x="48" y="7"/>
                        <a:pt x="49" y="10"/>
                        <a:pt x="50" y="12"/>
                      </a:cubicBezTo>
                      <a:cubicBezTo>
                        <a:pt x="52" y="12"/>
                        <a:pt x="54" y="11"/>
                        <a:pt x="56" y="11"/>
                      </a:cubicBezTo>
                      <a:cubicBezTo>
                        <a:pt x="57" y="11"/>
                        <a:pt x="57" y="11"/>
                        <a:pt x="58" y="11"/>
                      </a:cubicBezTo>
                      <a:cubicBezTo>
                        <a:pt x="58" y="10"/>
                        <a:pt x="58" y="10"/>
                        <a:pt x="58" y="10"/>
                      </a:cubicBezTo>
                      <a:cubicBezTo>
                        <a:pt x="56" y="8"/>
                        <a:pt x="53" y="6"/>
                        <a:pt x="49" y="5"/>
                      </a:cubicBezTo>
                      <a:cubicBezTo>
                        <a:pt x="49" y="4"/>
                        <a:pt x="49" y="4"/>
                        <a:pt x="49" y="4"/>
                      </a:cubicBezTo>
                      <a:lnTo>
                        <a:pt x="48" y="4"/>
                      </a:lnTo>
                      <a:close/>
                      <a:moveTo>
                        <a:pt x="45" y="5"/>
                      </a:moveTo>
                      <a:cubicBezTo>
                        <a:pt x="44" y="6"/>
                        <a:pt x="43" y="6"/>
                        <a:pt x="42" y="6"/>
                      </a:cubicBezTo>
                      <a:cubicBezTo>
                        <a:pt x="42" y="6"/>
                        <a:pt x="42" y="6"/>
                        <a:pt x="42" y="6"/>
                      </a:cubicBezTo>
                      <a:cubicBezTo>
                        <a:pt x="42" y="8"/>
                        <a:pt x="41" y="10"/>
                        <a:pt x="41" y="13"/>
                      </a:cubicBezTo>
                      <a:cubicBezTo>
                        <a:pt x="44" y="13"/>
                        <a:pt x="47" y="12"/>
                        <a:pt x="49" y="12"/>
                      </a:cubicBezTo>
                      <a:cubicBezTo>
                        <a:pt x="48" y="10"/>
                        <a:pt x="47" y="8"/>
                        <a:pt x="45" y="5"/>
                      </a:cubicBezTo>
                      <a:moveTo>
                        <a:pt x="41" y="6"/>
                      </a:moveTo>
                      <a:cubicBezTo>
                        <a:pt x="40" y="6"/>
                        <a:pt x="39" y="5"/>
                        <a:pt x="38" y="5"/>
                      </a:cubicBezTo>
                      <a:cubicBezTo>
                        <a:pt x="37" y="5"/>
                        <a:pt x="37" y="5"/>
                        <a:pt x="37" y="5"/>
                      </a:cubicBezTo>
                      <a:cubicBezTo>
                        <a:pt x="37" y="6"/>
                        <a:pt x="37" y="6"/>
                        <a:pt x="37" y="6"/>
                      </a:cubicBezTo>
                      <a:cubicBezTo>
                        <a:pt x="36" y="8"/>
                        <a:pt x="34" y="10"/>
                        <a:pt x="33" y="12"/>
                      </a:cubicBezTo>
                      <a:cubicBezTo>
                        <a:pt x="36" y="12"/>
                        <a:pt x="38" y="12"/>
                        <a:pt x="41" y="13"/>
                      </a:cubicBezTo>
                      <a:cubicBezTo>
                        <a:pt x="41" y="10"/>
                        <a:pt x="41" y="8"/>
                        <a:pt x="41" y="6"/>
                      </a:cubicBezTo>
                      <a:moveTo>
                        <a:pt x="37" y="5"/>
                      </a:moveTo>
                      <a:cubicBezTo>
                        <a:pt x="36" y="5"/>
                        <a:pt x="36" y="5"/>
                        <a:pt x="36" y="5"/>
                      </a:cubicBezTo>
                      <a:cubicBezTo>
                        <a:pt x="35" y="4"/>
                        <a:pt x="35" y="4"/>
                        <a:pt x="34" y="4"/>
                      </a:cubicBezTo>
                      <a:cubicBezTo>
                        <a:pt x="33" y="4"/>
                        <a:pt x="32" y="5"/>
                        <a:pt x="32" y="5"/>
                      </a:cubicBezTo>
                      <a:cubicBezTo>
                        <a:pt x="29" y="7"/>
                        <a:pt x="27" y="8"/>
                        <a:pt x="25" y="9"/>
                      </a:cubicBezTo>
                      <a:cubicBezTo>
                        <a:pt x="26" y="10"/>
                        <a:pt x="26" y="10"/>
                        <a:pt x="28" y="11"/>
                      </a:cubicBezTo>
                      <a:cubicBezTo>
                        <a:pt x="29" y="11"/>
                        <a:pt x="31" y="11"/>
                        <a:pt x="33" y="12"/>
                      </a:cubicBezTo>
                      <a:cubicBezTo>
                        <a:pt x="34" y="10"/>
                        <a:pt x="35" y="8"/>
                        <a:pt x="36" y="5"/>
                      </a:cubicBezTo>
                      <a:cubicBezTo>
                        <a:pt x="37" y="5"/>
                        <a:pt x="37" y="5"/>
                        <a:pt x="37" y="5"/>
                      </a:cubicBezTo>
                      <a:close/>
                      <a:moveTo>
                        <a:pt x="40" y="48"/>
                      </a:moveTo>
                      <a:cubicBezTo>
                        <a:pt x="40" y="48"/>
                        <a:pt x="40" y="48"/>
                        <a:pt x="40" y="48"/>
                      </a:cubicBezTo>
                      <a:cubicBezTo>
                        <a:pt x="41" y="48"/>
                        <a:pt x="41" y="48"/>
                        <a:pt x="41" y="48"/>
                      </a:cubicBezTo>
                      <a:cubicBezTo>
                        <a:pt x="41" y="41"/>
                        <a:pt x="41" y="41"/>
                        <a:pt x="41" y="41"/>
                      </a:cubicBezTo>
                      <a:cubicBezTo>
                        <a:pt x="38" y="41"/>
                        <a:pt x="36" y="42"/>
                        <a:pt x="34" y="42"/>
                      </a:cubicBezTo>
                      <a:cubicBezTo>
                        <a:pt x="35" y="44"/>
                        <a:pt x="36" y="46"/>
                        <a:pt x="37" y="48"/>
                      </a:cubicBezTo>
                      <a:cubicBezTo>
                        <a:pt x="38" y="48"/>
                        <a:pt x="39" y="48"/>
                        <a:pt x="40" y="48"/>
                      </a:cubicBezTo>
                      <a:moveTo>
                        <a:pt x="36" y="49"/>
                      </a:moveTo>
                      <a:cubicBezTo>
                        <a:pt x="36" y="48"/>
                        <a:pt x="36" y="48"/>
                        <a:pt x="36" y="48"/>
                      </a:cubicBezTo>
                      <a:cubicBezTo>
                        <a:pt x="35" y="46"/>
                        <a:pt x="34" y="44"/>
                        <a:pt x="33" y="42"/>
                      </a:cubicBezTo>
                      <a:cubicBezTo>
                        <a:pt x="32" y="42"/>
                        <a:pt x="31" y="42"/>
                        <a:pt x="30" y="43"/>
                      </a:cubicBezTo>
                      <a:cubicBezTo>
                        <a:pt x="28" y="43"/>
                        <a:pt x="26" y="44"/>
                        <a:pt x="25" y="44"/>
                      </a:cubicBezTo>
                      <a:cubicBezTo>
                        <a:pt x="26" y="45"/>
                        <a:pt x="28" y="46"/>
                        <a:pt x="29" y="47"/>
                      </a:cubicBezTo>
                      <a:cubicBezTo>
                        <a:pt x="31" y="48"/>
                        <a:pt x="32" y="49"/>
                        <a:pt x="33" y="50"/>
                      </a:cubicBezTo>
                      <a:cubicBezTo>
                        <a:pt x="33" y="50"/>
                        <a:pt x="33" y="50"/>
                        <a:pt x="33" y="50"/>
                      </a:cubicBezTo>
                      <a:cubicBezTo>
                        <a:pt x="34" y="49"/>
                        <a:pt x="34" y="49"/>
                        <a:pt x="35" y="49"/>
                      </a:cubicBezTo>
                      <a:cubicBezTo>
                        <a:pt x="35" y="49"/>
                        <a:pt x="36" y="49"/>
                        <a:pt x="36" y="49"/>
                      </a:cubicBezTo>
                      <a:moveTo>
                        <a:pt x="46" y="49"/>
                      </a:moveTo>
                      <a:cubicBezTo>
                        <a:pt x="47" y="49"/>
                        <a:pt x="47" y="50"/>
                        <a:pt x="48" y="50"/>
                      </a:cubicBezTo>
                      <a:cubicBezTo>
                        <a:pt x="48" y="50"/>
                        <a:pt x="48" y="50"/>
                        <a:pt x="48" y="50"/>
                      </a:cubicBezTo>
                      <a:cubicBezTo>
                        <a:pt x="48" y="50"/>
                        <a:pt x="48" y="50"/>
                        <a:pt x="48" y="50"/>
                      </a:cubicBezTo>
                      <a:cubicBezTo>
                        <a:pt x="49" y="50"/>
                        <a:pt x="49" y="50"/>
                        <a:pt x="49" y="50"/>
                      </a:cubicBezTo>
                      <a:cubicBezTo>
                        <a:pt x="52" y="48"/>
                        <a:pt x="55" y="46"/>
                        <a:pt x="58" y="44"/>
                      </a:cubicBezTo>
                      <a:cubicBezTo>
                        <a:pt x="55" y="43"/>
                        <a:pt x="53" y="43"/>
                        <a:pt x="50" y="42"/>
                      </a:cubicBezTo>
                      <a:cubicBezTo>
                        <a:pt x="49" y="44"/>
                        <a:pt x="48" y="46"/>
                        <a:pt x="46" y="49"/>
                      </a:cubicBezTo>
                      <a:moveTo>
                        <a:pt x="41" y="48"/>
                      </a:moveTo>
                      <a:cubicBezTo>
                        <a:pt x="43" y="48"/>
                        <a:pt x="44" y="48"/>
                        <a:pt x="45" y="49"/>
                      </a:cubicBezTo>
                      <a:cubicBezTo>
                        <a:pt x="47" y="46"/>
                        <a:pt x="48" y="44"/>
                        <a:pt x="49" y="42"/>
                      </a:cubicBezTo>
                      <a:cubicBezTo>
                        <a:pt x="47" y="42"/>
                        <a:pt x="44" y="41"/>
                        <a:pt x="41" y="41"/>
                      </a:cubicBezTo>
                      <a:lnTo>
                        <a:pt x="41" y="48"/>
                      </a:lnTo>
                      <a:close/>
                      <a:moveTo>
                        <a:pt x="27" y="11"/>
                      </a:moveTo>
                      <a:cubicBezTo>
                        <a:pt x="26" y="11"/>
                        <a:pt x="25" y="10"/>
                        <a:pt x="24" y="10"/>
                      </a:cubicBezTo>
                      <a:cubicBezTo>
                        <a:pt x="21" y="12"/>
                        <a:pt x="18" y="15"/>
                        <a:pt x="16" y="18"/>
                      </a:cubicBezTo>
                      <a:cubicBezTo>
                        <a:pt x="19" y="19"/>
                        <a:pt x="22" y="19"/>
                        <a:pt x="25" y="20"/>
                      </a:cubicBezTo>
                      <a:cubicBezTo>
                        <a:pt x="26" y="20"/>
                        <a:pt x="28" y="20"/>
                        <a:pt x="29" y="20"/>
                      </a:cubicBezTo>
                      <a:cubicBezTo>
                        <a:pt x="30" y="18"/>
                        <a:pt x="31" y="15"/>
                        <a:pt x="32" y="12"/>
                      </a:cubicBezTo>
                      <a:cubicBezTo>
                        <a:pt x="31" y="12"/>
                        <a:pt x="29" y="12"/>
                        <a:pt x="27" y="11"/>
                      </a:cubicBezTo>
                      <a:moveTo>
                        <a:pt x="56" y="12"/>
                      </a:moveTo>
                      <a:cubicBezTo>
                        <a:pt x="56" y="12"/>
                        <a:pt x="56" y="12"/>
                        <a:pt x="56" y="12"/>
                      </a:cubicBezTo>
                      <a:cubicBezTo>
                        <a:pt x="55" y="12"/>
                        <a:pt x="53" y="12"/>
                        <a:pt x="51" y="13"/>
                      </a:cubicBezTo>
                      <a:cubicBezTo>
                        <a:pt x="52" y="16"/>
                        <a:pt x="53" y="18"/>
                        <a:pt x="54" y="21"/>
                      </a:cubicBezTo>
                      <a:cubicBezTo>
                        <a:pt x="58" y="21"/>
                        <a:pt x="62" y="20"/>
                        <a:pt x="66" y="19"/>
                      </a:cubicBezTo>
                      <a:cubicBezTo>
                        <a:pt x="66" y="19"/>
                        <a:pt x="66" y="19"/>
                        <a:pt x="66" y="19"/>
                      </a:cubicBezTo>
                      <a:cubicBezTo>
                        <a:pt x="65" y="16"/>
                        <a:pt x="62" y="14"/>
                        <a:pt x="59" y="11"/>
                      </a:cubicBezTo>
                      <a:cubicBezTo>
                        <a:pt x="59" y="11"/>
                        <a:pt x="58" y="11"/>
                        <a:pt x="58" y="11"/>
                      </a:cubicBezTo>
                      <a:cubicBezTo>
                        <a:pt x="57" y="11"/>
                        <a:pt x="57" y="12"/>
                        <a:pt x="56" y="12"/>
                      </a:cubicBezTo>
                      <a:close/>
                      <a:moveTo>
                        <a:pt x="50" y="13"/>
                      </a:moveTo>
                      <a:cubicBezTo>
                        <a:pt x="47" y="13"/>
                        <a:pt x="44" y="13"/>
                        <a:pt x="41" y="13"/>
                      </a:cubicBezTo>
                      <a:cubicBezTo>
                        <a:pt x="41" y="16"/>
                        <a:pt x="41" y="19"/>
                        <a:pt x="41" y="21"/>
                      </a:cubicBezTo>
                      <a:cubicBezTo>
                        <a:pt x="45" y="21"/>
                        <a:pt x="49" y="21"/>
                        <a:pt x="53" y="21"/>
                      </a:cubicBezTo>
                      <a:cubicBezTo>
                        <a:pt x="52" y="18"/>
                        <a:pt x="51" y="16"/>
                        <a:pt x="50" y="13"/>
                      </a:cubicBezTo>
                      <a:moveTo>
                        <a:pt x="41" y="13"/>
                      </a:moveTo>
                      <a:cubicBezTo>
                        <a:pt x="38" y="13"/>
                        <a:pt x="36" y="13"/>
                        <a:pt x="33" y="13"/>
                      </a:cubicBezTo>
                      <a:cubicBezTo>
                        <a:pt x="32" y="15"/>
                        <a:pt x="31" y="18"/>
                        <a:pt x="30" y="20"/>
                      </a:cubicBezTo>
                      <a:cubicBezTo>
                        <a:pt x="33" y="21"/>
                        <a:pt x="37" y="21"/>
                        <a:pt x="41" y="21"/>
                      </a:cubicBezTo>
                      <a:cubicBezTo>
                        <a:pt x="41" y="19"/>
                        <a:pt x="41" y="16"/>
                        <a:pt x="41" y="13"/>
                      </a:cubicBezTo>
                      <a:moveTo>
                        <a:pt x="25" y="20"/>
                      </a:moveTo>
                      <a:cubicBezTo>
                        <a:pt x="22" y="20"/>
                        <a:pt x="19" y="19"/>
                        <a:pt x="16" y="19"/>
                      </a:cubicBezTo>
                      <a:cubicBezTo>
                        <a:pt x="15" y="21"/>
                        <a:pt x="14" y="22"/>
                        <a:pt x="14" y="24"/>
                      </a:cubicBezTo>
                      <a:cubicBezTo>
                        <a:pt x="14" y="25"/>
                        <a:pt x="14" y="25"/>
                        <a:pt x="14" y="26"/>
                      </a:cubicBezTo>
                      <a:cubicBezTo>
                        <a:pt x="28" y="26"/>
                        <a:pt x="28" y="26"/>
                        <a:pt x="28" y="26"/>
                      </a:cubicBezTo>
                      <a:cubicBezTo>
                        <a:pt x="28" y="24"/>
                        <a:pt x="29" y="23"/>
                        <a:pt x="29" y="21"/>
                      </a:cubicBezTo>
                      <a:cubicBezTo>
                        <a:pt x="28" y="21"/>
                        <a:pt x="26" y="21"/>
                        <a:pt x="25" y="20"/>
                      </a:cubicBezTo>
                      <a:moveTo>
                        <a:pt x="67" y="20"/>
                      </a:moveTo>
                      <a:cubicBezTo>
                        <a:pt x="63" y="21"/>
                        <a:pt x="58" y="21"/>
                        <a:pt x="54" y="22"/>
                      </a:cubicBezTo>
                      <a:cubicBezTo>
                        <a:pt x="54" y="23"/>
                        <a:pt x="54" y="25"/>
                        <a:pt x="54" y="26"/>
                      </a:cubicBezTo>
                      <a:cubicBezTo>
                        <a:pt x="69" y="27"/>
                        <a:pt x="69" y="27"/>
                        <a:pt x="69" y="27"/>
                      </a:cubicBezTo>
                      <a:cubicBezTo>
                        <a:pt x="69" y="24"/>
                        <a:pt x="68" y="22"/>
                        <a:pt x="67" y="20"/>
                      </a:cubicBezTo>
                      <a:moveTo>
                        <a:pt x="53" y="22"/>
                      </a:moveTo>
                      <a:cubicBezTo>
                        <a:pt x="49" y="22"/>
                        <a:pt x="45" y="22"/>
                        <a:pt x="41" y="22"/>
                      </a:cubicBezTo>
                      <a:cubicBezTo>
                        <a:pt x="41" y="23"/>
                        <a:pt x="41" y="25"/>
                        <a:pt x="41" y="26"/>
                      </a:cubicBezTo>
                      <a:cubicBezTo>
                        <a:pt x="42" y="26"/>
                        <a:pt x="42" y="26"/>
                        <a:pt x="42" y="26"/>
                      </a:cubicBezTo>
                      <a:cubicBezTo>
                        <a:pt x="53" y="26"/>
                        <a:pt x="53" y="26"/>
                        <a:pt x="53" y="26"/>
                      </a:cubicBezTo>
                      <a:cubicBezTo>
                        <a:pt x="53" y="25"/>
                        <a:pt x="53" y="23"/>
                        <a:pt x="53" y="22"/>
                      </a:cubicBezTo>
                      <a:moveTo>
                        <a:pt x="42" y="27"/>
                      </a:moveTo>
                      <a:cubicBezTo>
                        <a:pt x="41" y="27"/>
                        <a:pt x="41" y="27"/>
                        <a:pt x="41" y="27"/>
                      </a:cubicBezTo>
                      <a:cubicBezTo>
                        <a:pt x="41" y="31"/>
                        <a:pt x="41" y="31"/>
                        <a:pt x="41" y="31"/>
                      </a:cubicBezTo>
                      <a:cubicBezTo>
                        <a:pt x="45" y="31"/>
                        <a:pt x="49" y="31"/>
                        <a:pt x="53" y="32"/>
                      </a:cubicBezTo>
                      <a:cubicBezTo>
                        <a:pt x="53" y="30"/>
                        <a:pt x="53" y="29"/>
                        <a:pt x="53" y="27"/>
                      </a:cubicBezTo>
                      <a:cubicBezTo>
                        <a:pt x="53" y="27"/>
                        <a:pt x="53" y="27"/>
                        <a:pt x="53" y="27"/>
                      </a:cubicBezTo>
                      <a:lnTo>
                        <a:pt x="42" y="27"/>
                      </a:lnTo>
                      <a:close/>
                      <a:moveTo>
                        <a:pt x="41" y="27"/>
                      </a:moveTo>
                      <a:cubicBezTo>
                        <a:pt x="29" y="27"/>
                        <a:pt x="29" y="27"/>
                        <a:pt x="29" y="27"/>
                      </a:cubicBezTo>
                      <a:cubicBezTo>
                        <a:pt x="29" y="27"/>
                        <a:pt x="29" y="27"/>
                        <a:pt x="29" y="27"/>
                      </a:cubicBezTo>
                      <a:cubicBezTo>
                        <a:pt x="29" y="29"/>
                        <a:pt x="29" y="30"/>
                        <a:pt x="30" y="31"/>
                      </a:cubicBezTo>
                      <a:cubicBezTo>
                        <a:pt x="33" y="31"/>
                        <a:pt x="37" y="31"/>
                        <a:pt x="41" y="31"/>
                      </a:cubicBezTo>
                      <a:cubicBezTo>
                        <a:pt x="41" y="30"/>
                        <a:pt x="41" y="28"/>
                        <a:pt x="41" y="27"/>
                      </a:cubicBezTo>
                      <a:moveTo>
                        <a:pt x="28" y="27"/>
                      </a:moveTo>
                      <a:cubicBezTo>
                        <a:pt x="14" y="27"/>
                        <a:pt x="14" y="27"/>
                        <a:pt x="14" y="27"/>
                      </a:cubicBezTo>
                      <a:cubicBezTo>
                        <a:pt x="14" y="28"/>
                        <a:pt x="14" y="29"/>
                        <a:pt x="14" y="31"/>
                      </a:cubicBezTo>
                      <a:cubicBezTo>
                        <a:pt x="14" y="32"/>
                        <a:pt x="15" y="32"/>
                        <a:pt x="15" y="33"/>
                      </a:cubicBezTo>
                      <a:cubicBezTo>
                        <a:pt x="18" y="32"/>
                        <a:pt x="21" y="32"/>
                        <a:pt x="24" y="32"/>
                      </a:cubicBezTo>
                      <a:cubicBezTo>
                        <a:pt x="25" y="31"/>
                        <a:pt x="27" y="31"/>
                        <a:pt x="29" y="31"/>
                      </a:cubicBezTo>
                      <a:cubicBezTo>
                        <a:pt x="29" y="30"/>
                        <a:pt x="28" y="29"/>
                        <a:pt x="28" y="27"/>
                      </a:cubicBezTo>
                      <a:cubicBezTo>
                        <a:pt x="28" y="27"/>
                        <a:pt x="28" y="27"/>
                        <a:pt x="28" y="27"/>
                      </a:cubicBezTo>
                      <a:moveTo>
                        <a:pt x="68" y="27"/>
                      </a:moveTo>
                      <a:cubicBezTo>
                        <a:pt x="54" y="27"/>
                        <a:pt x="54" y="27"/>
                        <a:pt x="54" y="27"/>
                      </a:cubicBezTo>
                      <a:cubicBezTo>
                        <a:pt x="54" y="27"/>
                        <a:pt x="54" y="27"/>
                        <a:pt x="54" y="27"/>
                      </a:cubicBezTo>
                      <a:cubicBezTo>
                        <a:pt x="54" y="29"/>
                        <a:pt x="54" y="30"/>
                        <a:pt x="54" y="32"/>
                      </a:cubicBezTo>
                      <a:cubicBezTo>
                        <a:pt x="58" y="33"/>
                        <a:pt x="62" y="33"/>
                        <a:pt x="66" y="34"/>
                      </a:cubicBezTo>
                      <a:cubicBezTo>
                        <a:pt x="68" y="32"/>
                        <a:pt x="68" y="30"/>
                        <a:pt x="68" y="27"/>
                      </a:cubicBezTo>
                      <a:moveTo>
                        <a:pt x="24" y="32"/>
                      </a:moveTo>
                      <a:cubicBezTo>
                        <a:pt x="21" y="33"/>
                        <a:pt x="18" y="33"/>
                        <a:pt x="15" y="34"/>
                      </a:cubicBezTo>
                      <a:cubicBezTo>
                        <a:pt x="17" y="38"/>
                        <a:pt x="20" y="41"/>
                        <a:pt x="24" y="44"/>
                      </a:cubicBezTo>
                      <a:cubicBezTo>
                        <a:pt x="26" y="43"/>
                        <a:pt x="28" y="42"/>
                        <a:pt x="30" y="42"/>
                      </a:cubicBezTo>
                      <a:cubicBezTo>
                        <a:pt x="30" y="42"/>
                        <a:pt x="31" y="41"/>
                        <a:pt x="32" y="41"/>
                      </a:cubicBezTo>
                      <a:cubicBezTo>
                        <a:pt x="31" y="38"/>
                        <a:pt x="30" y="35"/>
                        <a:pt x="29" y="32"/>
                      </a:cubicBezTo>
                      <a:cubicBezTo>
                        <a:pt x="27" y="32"/>
                        <a:pt x="25" y="32"/>
                        <a:pt x="24" y="32"/>
                      </a:cubicBezTo>
                      <a:moveTo>
                        <a:pt x="66" y="35"/>
                      </a:moveTo>
                      <a:cubicBezTo>
                        <a:pt x="62" y="34"/>
                        <a:pt x="58" y="33"/>
                        <a:pt x="53" y="33"/>
                      </a:cubicBezTo>
                      <a:cubicBezTo>
                        <a:pt x="53" y="36"/>
                        <a:pt x="52" y="38"/>
                        <a:pt x="50" y="41"/>
                      </a:cubicBezTo>
                      <a:cubicBezTo>
                        <a:pt x="53" y="42"/>
                        <a:pt x="56" y="43"/>
                        <a:pt x="58" y="44"/>
                      </a:cubicBezTo>
                      <a:cubicBezTo>
                        <a:pt x="62" y="41"/>
                        <a:pt x="64" y="38"/>
                        <a:pt x="66" y="35"/>
                      </a:cubicBezTo>
                      <a:moveTo>
                        <a:pt x="53" y="33"/>
                      </a:moveTo>
                      <a:cubicBezTo>
                        <a:pt x="49" y="32"/>
                        <a:pt x="45" y="32"/>
                        <a:pt x="41" y="32"/>
                      </a:cubicBezTo>
                      <a:cubicBezTo>
                        <a:pt x="41" y="34"/>
                        <a:pt x="41" y="37"/>
                        <a:pt x="41" y="40"/>
                      </a:cubicBezTo>
                      <a:cubicBezTo>
                        <a:pt x="41" y="41"/>
                        <a:pt x="41" y="41"/>
                        <a:pt x="41" y="41"/>
                      </a:cubicBezTo>
                      <a:cubicBezTo>
                        <a:pt x="44" y="41"/>
                        <a:pt x="47" y="41"/>
                        <a:pt x="49" y="41"/>
                      </a:cubicBezTo>
                      <a:cubicBezTo>
                        <a:pt x="51" y="38"/>
                        <a:pt x="52" y="35"/>
                        <a:pt x="53" y="33"/>
                      </a:cubicBezTo>
                      <a:moveTo>
                        <a:pt x="40" y="32"/>
                      </a:moveTo>
                      <a:cubicBezTo>
                        <a:pt x="37" y="32"/>
                        <a:pt x="33" y="32"/>
                        <a:pt x="30" y="32"/>
                      </a:cubicBezTo>
                      <a:cubicBezTo>
                        <a:pt x="30" y="35"/>
                        <a:pt x="32" y="38"/>
                        <a:pt x="33" y="41"/>
                      </a:cubicBezTo>
                      <a:cubicBezTo>
                        <a:pt x="36" y="41"/>
                        <a:pt x="38" y="41"/>
                        <a:pt x="41" y="41"/>
                      </a:cubicBezTo>
                      <a:cubicBezTo>
                        <a:pt x="41" y="40"/>
                        <a:pt x="41" y="40"/>
                        <a:pt x="41" y="40"/>
                      </a:cubicBezTo>
                      <a:cubicBezTo>
                        <a:pt x="40" y="37"/>
                        <a:pt x="40" y="34"/>
                        <a:pt x="40" y="32"/>
                      </a:cubicBezTo>
                      <a:moveTo>
                        <a:pt x="41" y="22"/>
                      </a:moveTo>
                      <a:cubicBezTo>
                        <a:pt x="37" y="22"/>
                        <a:pt x="33" y="22"/>
                        <a:pt x="30" y="21"/>
                      </a:cubicBezTo>
                      <a:cubicBezTo>
                        <a:pt x="29" y="23"/>
                        <a:pt x="29" y="24"/>
                        <a:pt x="29" y="26"/>
                      </a:cubicBezTo>
                      <a:cubicBezTo>
                        <a:pt x="41" y="26"/>
                        <a:pt x="41" y="26"/>
                        <a:pt x="41" y="26"/>
                      </a:cubicBezTo>
                      <a:cubicBezTo>
                        <a:pt x="41" y="22"/>
                        <a:pt x="41" y="22"/>
                        <a:pt x="41" y="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53" name="Freeform 31"/>
                <p:cNvSpPr>
                  <a:spLocks/>
                </p:cNvSpPr>
                <p:nvPr/>
              </p:nvSpPr>
              <p:spPr bwMode="auto">
                <a:xfrm>
                  <a:off x="4064000" y="4953000"/>
                  <a:ext cx="107950" cy="90488"/>
                </a:xfrm>
                <a:custGeom>
                  <a:avLst/>
                  <a:gdLst>
                    <a:gd name="T0" fmla="*/ 8 w 34"/>
                    <a:gd name="T1" fmla="*/ 28 h 28"/>
                    <a:gd name="T2" fmla="*/ 0 w 34"/>
                    <a:gd name="T3" fmla="*/ 28 h 28"/>
                    <a:gd name="T4" fmla="*/ 0 w 34"/>
                    <a:gd name="T5" fmla="*/ 0 h 28"/>
                    <a:gd name="T6" fmla="*/ 8 w 34"/>
                    <a:gd name="T7" fmla="*/ 0 h 28"/>
                    <a:gd name="T8" fmla="*/ 8 w 34"/>
                    <a:gd name="T9" fmla="*/ 9 h 28"/>
                    <a:gd name="T10" fmla="*/ 14 w 34"/>
                    <a:gd name="T11" fmla="*/ 9 h 28"/>
                    <a:gd name="T12" fmla="*/ 13 w 34"/>
                    <a:gd name="T13" fmla="*/ 0 h 28"/>
                    <a:gd name="T14" fmla="*/ 21 w 34"/>
                    <a:gd name="T15" fmla="*/ 0 h 28"/>
                    <a:gd name="T16" fmla="*/ 21 w 34"/>
                    <a:gd name="T17" fmla="*/ 10 h 28"/>
                    <a:gd name="T18" fmla="*/ 33 w 34"/>
                    <a:gd name="T19" fmla="*/ 15 h 28"/>
                    <a:gd name="T20" fmla="*/ 34 w 34"/>
                    <a:gd name="T21" fmla="*/ 28 h 28"/>
                    <a:gd name="T22" fmla="*/ 26 w 34"/>
                    <a:gd name="T23" fmla="*/ 28 h 28"/>
                    <a:gd name="T24" fmla="*/ 27 w 34"/>
                    <a:gd name="T25" fmla="*/ 19 h 28"/>
                    <a:gd name="T26" fmla="*/ 21 w 34"/>
                    <a:gd name="T27" fmla="*/ 20 h 28"/>
                    <a:gd name="T28" fmla="*/ 21 w 34"/>
                    <a:gd name="T29" fmla="*/ 28 h 28"/>
                    <a:gd name="T30" fmla="*/ 13 w 34"/>
                    <a:gd name="T31" fmla="*/ 28 h 28"/>
                    <a:gd name="T32" fmla="*/ 13 w 34"/>
                    <a:gd name="T33" fmla="*/ 19 h 28"/>
                    <a:gd name="T34" fmla="*/ 8 w 34"/>
                    <a:gd name="T35" fmla="*/ 19 h 28"/>
                    <a:gd name="T36" fmla="*/ 8 w 34"/>
                    <a:gd name="T3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28">
                      <a:moveTo>
                        <a:pt x="8" y="28"/>
                      </a:moveTo>
                      <a:cubicBezTo>
                        <a:pt x="3" y="28"/>
                        <a:pt x="4" y="28"/>
                        <a:pt x="0" y="28"/>
                      </a:cubicBezTo>
                      <a:cubicBezTo>
                        <a:pt x="1" y="19"/>
                        <a:pt x="1" y="9"/>
                        <a:pt x="0" y="0"/>
                      </a:cubicBezTo>
                      <a:cubicBezTo>
                        <a:pt x="8" y="0"/>
                        <a:pt x="8" y="0"/>
                        <a:pt x="8" y="0"/>
                      </a:cubicBezTo>
                      <a:cubicBezTo>
                        <a:pt x="7" y="2"/>
                        <a:pt x="7" y="6"/>
                        <a:pt x="8" y="9"/>
                      </a:cubicBezTo>
                      <a:cubicBezTo>
                        <a:pt x="8" y="13"/>
                        <a:pt x="13" y="13"/>
                        <a:pt x="14" y="9"/>
                      </a:cubicBezTo>
                      <a:cubicBezTo>
                        <a:pt x="14" y="6"/>
                        <a:pt x="14" y="2"/>
                        <a:pt x="13" y="0"/>
                      </a:cubicBezTo>
                      <a:cubicBezTo>
                        <a:pt x="21" y="0"/>
                        <a:pt x="21" y="0"/>
                        <a:pt x="21" y="0"/>
                      </a:cubicBezTo>
                      <a:cubicBezTo>
                        <a:pt x="21" y="3"/>
                        <a:pt x="21" y="7"/>
                        <a:pt x="21" y="10"/>
                      </a:cubicBezTo>
                      <a:cubicBezTo>
                        <a:pt x="26" y="5"/>
                        <a:pt x="33" y="9"/>
                        <a:pt x="33" y="15"/>
                      </a:cubicBezTo>
                      <a:cubicBezTo>
                        <a:pt x="33" y="19"/>
                        <a:pt x="33" y="25"/>
                        <a:pt x="34" y="28"/>
                      </a:cubicBezTo>
                      <a:cubicBezTo>
                        <a:pt x="26" y="28"/>
                        <a:pt x="26" y="28"/>
                        <a:pt x="26" y="28"/>
                      </a:cubicBezTo>
                      <a:cubicBezTo>
                        <a:pt x="26" y="25"/>
                        <a:pt x="27" y="22"/>
                        <a:pt x="27" y="19"/>
                      </a:cubicBezTo>
                      <a:cubicBezTo>
                        <a:pt x="27" y="14"/>
                        <a:pt x="20" y="15"/>
                        <a:pt x="21" y="20"/>
                      </a:cubicBezTo>
                      <a:cubicBezTo>
                        <a:pt x="21" y="23"/>
                        <a:pt x="21" y="25"/>
                        <a:pt x="21" y="28"/>
                      </a:cubicBezTo>
                      <a:cubicBezTo>
                        <a:pt x="17" y="28"/>
                        <a:pt x="18" y="28"/>
                        <a:pt x="13" y="28"/>
                      </a:cubicBezTo>
                      <a:cubicBezTo>
                        <a:pt x="14" y="25"/>
                        <a:pt x="15" y="21"/>
                        <a:pt x="13" y="19"/>
                      </a:cubicBezTo>
                      <a:cubicBezTo>
                        <a:pt x="12" y="16"/>
                        <a:pt x="9" y="16"/>
                        <a:pt x="8" y="19"/>
                      </a:cubicBezTo>
                      <a:cubicBezTo>
                        <a:pt x="6" y="22"/>
                        <a:pt x="7" y="25"/>
                        <a:pt x="8" y="2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54" name="Freeform 32"/>
                <p:cNvSpPr>
                  <a:spLocks/>
                </p:cNvSpPr>
                <p:nvPr/>
              </p:nvSpPr>
              <p:spPr bwMode="auto">
                <a:xfrm>
                  <a:off x="4311650" y="4972050"/>
                  <a:ext cx="47625" cy="58738"/>
                </a:xfrm>
                <a:custGeom>
                  <a:avLst/>
                  <a:gdLst>
                    <a:gd name="T0" fmla="*/ 20 w 30"/>
                    <a:gd name="T1" fmla="*/ 15 h 37"/>
                    <a:gd name="T2" fmla="*/ 8 w 30"/>
                    <a:gd name="T3" fmla="*/ 15 h 37"/>
                    <a:gd name="T4" fmla="*/ 8 w 30"/>
                    <a:gd name="T5" fmla="*/ 0 h 37"/>
                    <a:gd name="T6" fmla="*/ 0 w 30"/>
                    <a:gd name="T7" fmla="*/ 0 h 37"/>
                    <a:gd name="T8" fmla="*/ 0 w 30"/>
                    <a:gd name="T9" fmla="*/ 37 h 37"/>
                    <a:gd name="T10" fmla="*/ 8 w 30"/>
                    <a:gd name="T11" fmla="*/ 37 h 37"/>
                    <a:gd name="T12" fmla="*/ 8 w 30"/>
                    <a:gd name="T13" fmla="*/ 23 h 37"/>
                    <a:gd name="T14" fmla="*/ 20 w 30"/>
                    <a:gd name="T15" fmla="*/ 23 h 37"/>
                    <a:gd name="T16" fmla="*/ 20 w 30"/>
                    <a:gd name="T17" fmla="*/ 37 h 37"/>
                    <a:gd name="T18" fmla="*/ 30 w 30"/>
                    <a:gd name="T19" fmla="*/ 37 h 37"/>
                    <a:gd name="T20" fmla="*/ 30 w 30"/>
                    <a:gd name="T21" fmla="*/ 0 h 37"/>
                    <a:gd name="T22" fmla="*/ 20 w 30"/>
                    <a:gd name="T23" fmla="*/ 0 h 37"/>
                    <a:gd name="T24" fmla="*/ 20 w 30"/>
                    <a:gd name="T25"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7">
                      <a:moveTo>
                        <a:pt x="20" y="15"/>
                      </a:moveTo>
                      <a:lnTo>
                        <a:pt x="8" y="15"/>
                      </a:lnTo>
                      <a:lnTo>
                        <a:pt x="8" y="0"/>
                      </a:lnTo>
                      <a:lnTo>
                        <a:pt x="0" y="0"/>
                      </a:lnTo>
                      <a:lnTo>
                        <a:pt x="0" y="37"/>
                      </a:lnTo>
                      <a:lnTo>
                        <a:pt x="8" y="37"/>
                      </a:lnTo>
                      <a:lnTo>
                        <a:pt x="8" y="23"/>
                      </a:lnTo>
                      <a:lnTo>
                        <a:pt x="20" y="23"/>
                      </a:lnTo>
                      <a:lnTo>
                        <a:pt x="20" y="37"/>
                      </a:lnTo>
                      <a:lnTo>
                        <a:pt x="30" y="37"/>
                      </a:lnTo>
                      <a:lnTo>
                        <a:pt x="30" y="0"/>
                      </a:lnTo>
                      <a:lnTo>
                        <a:pt x="20" y="0"/>
                      </a:lnTo>
                      <a:lnTo>
                        <a:pt x="2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55" name="Rectangle 33"/>
                <p:cNvSpPr>
                  <a:spLocks noChangeArrowheads="1"/>
                </p:cNvSpPr>
                <p:nvPr/>
              </p:nvSpPr>
              <p:spPr bwMode="auto">
                <a:xfrm>
                  <a:off x="4384675" y="4972050"/>
                  <a:ext cx="12700" cy="587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56" name="Freeform 34"/>
                <p:cNvSpPr>
                  <a:spLocks/>
                </p:cNvSpPr>
                <p:nvPr/>
              </p:nvSpPr>
              <p:spPr bwMode="auto">
                <a:xfrm>
                  <a:off x="4425950" y="4972050"/>
                  <a:ext cx="47625" cy="58738"/>
                </a:xfrm>
                <a:custGeom>
                  <a:avLst/>
                  <a:gdLst>
                    <a:gd name="T0" fmla="*/ 20 w 30"/>
                    <a:gd name="T1" fmla="*/ 21 h 37"/>
                    <a:gd name="T2" fmla="*/ 8 w 30"/>
                    <a:gd name="T3" fmla="*/ 0 h 37"/>
                    <a:gd name="T4" fmla="*/ 0 w 30"/>
                    <a:gd name="T5" fmla="*/ 0 h 37"/>
                    <a:gd name="T6" fmla="*/ 0 w 30"/>
                    <a:gd name="T7" fmla="*/ 37 h 37"/>
                    <a:gd name="T8" fmla="*/ 8 w 30"/>
                    <a:gd name="T9" fmla="*/ 37 h 37"/>
                    <a:gd name="T10" fmla="*/ 8 w 30"/>
                    <a:gd name="T11" fmla="*/ 17 h 37"/>
                    <a:gd name="T12" fmla="*/ 20 w 30"/>
                    <a:gd name="T13" fmla="*/ 37 h 37"/>
                    <a:gd name="T14" fmla="*/ 30 w 30"/>
                    <a:gd name="T15" fmla="*/ 37 h 37"/>
                    <a:gd name="T16" fmla="*/ 30 w 30"/>
                    <a:gd name="T17" fmla="*/ 0 h 37"/>
                    <a:gd name="T18" fmla="*/ 20 w 30"/>
                    <a:gd name="T19" fmla="*/ 0 h 37"/>
                    <a:gd name="T20" fmla="*/ 20 w 30"/>
                    <a:gd name="T21" fmla="*/ 2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7">
                      <a:moveTo>
                        <a:pt x="20" y="21"/>
                      </a:moveTo>
                      <a:lnTo>
                        <a:pt x="8" y="0"/>
                      </a:lnTo>
                      <a:lnTo>
                        <a:pt x="0" y="0"/>
                      </a:lnTo>
                      <a:lnTo>
                        <a:pt x="0" y="37"/>
                      </a:lnTo>
                      <a:lnTo>
                        <a:pt x="8" y="37"/>
                      </a:lnTo>
                      <a:lnTo>
                        <a:pt x="8" y="17"/>
                      </a:lnTo>
                      <a:lnTo>
                        <a:pt x="20" y="37"/>
                      </a:lnTo>
                      <a:lnTo>
                        <a:pt x="30" y="37"/>
                      </a:lnTo>
                      <a:lnTo>
                        <a:pt x="30" y="0"/>
                      </a:lnTo>
                      <a:lnTo>
                        <a:pt x="20" y="0"/>
                      </a:lnTo>
                      <a:lnTo>
                        <a:pt x="20"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57" name="Freeform 35"/>
                <p:cNvSpPr>
                  <a:spLocks noEditPoints="1"/>
                </p:cNvSpPr>
                <p:nvPr/>
              </p:nvSpPr>
              <p:spPr bwMode="auto">
                <a:xfrm>
                  <a:off x="4498975" y="4972050"/>
                  <a:ext cx="50800" cy="58738"/>
                </a:xfrm>
                <a:custGeom>
                  <a:avLst/>
                  <a:gdLst>
                    <a:gd name="T0" fmla="*/ 8 w 16"/>
                    <a:gd name="T1" fmla="*/ 0 h 18"/>
                    <a:gd name="T2" fmla="*/ 0 w 16"/>
                    <a:gd name="T3" fmla="*/ 0 h 18"/>
                    <a:gd name="T4" fmla="*/ 0 w 16"/>
                    <a:gd name="T5" fmla="*/ 18 h 18"/>
                    <a:gd name="T6" fmla="*/ 8 w 16"/>
                    <a:gd name="T7" fmla="*/ 18 h 18"/>
                    <a:gd name="T8" fmla="*/ 16 w 16"/>
                    <a:gd name="T9" fmla="*/ 9 h 18"/>
                    <a:gd name="T10" fmla="*/ 8 w 16"/>
                    <a:gd name="T11" fmla="*/ 0 h 18"/>
                    <a:gd name="T12" fmla="*/ 4 w 16"/>
                    <a:gd name="T13" fmla="*/ 4 h 18"/>
                    <a:gd name="T14" fmla="*/ 7 w 16"/>
                    <a:gd name="T15" fmla="*/ 4 h 18"/>
                    <a:gd name="T16" fmla="*/ 11 w 16"/>
                    <a:gd name="T17" fmla="*/ 9 h 18"/>
                    <a:gd name="T18" fmla="*/ 7 w 16"/>
                    <a:gd name="T19" fmla="*/ 14 h 18"/>
                    <a:gd name="T20" fmla="*/ 4 w 16"/>
                    <a:gd name="T21" fmla="*/ 14 h 18"/>
                    <a:gd name="T22" fmla="*/ 4 w 16"/>
                    <a:gd name="T23"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8">
                      <a:moveTo>
                        <a:pt x="8" y="0"/>
                      </a:moveTo>
                      <a:cubicBezTo>
                        <a:pt x="0" y="0"/>
                        <a:pt x="0" y="0"/>
                        <a:pt x="0" y="0"/>
                      </a:cubicBezTo>
                      <a:cubicBezTo>
                        <a:pt x="0" y="18"/>
                        <a:pt x="0" y="18"/>
                        <a:pt x="0" y="18"/>
                      </a:cubicBezTo>
                      <a:cubicBezTo>
                        <a:pt x="8" y="18"/>
                        <a:pt x="8" y="18"/>
                        <a:pt x="8" y="18"/>
                      </a:cubicBezTo>
                      <a:cubicBezTo>
                        <a:pt x="13" y="18"/>
                        <a:pt x="16" y="14"/>
                        <a:pt x="16" y="9"/>
                      </a:cubicBezTo>
                      <a:cubicBezTo>
                        <a:pt x="16" y="3"/>
                        <a:pt x="13" y="0"/>
                        <a:pt x="8" y="0"/>
                      </a:cubicBezTo>
                      <a:moveTo>
                        <a:pt x="4" y="4"/>
                      </a:moveTo>
                      <a:cubicBezTo>
                        <a:pt x="7" y="4"/>
                        <a:pt x="7" y="4"/>
                        <a:pt x="7" y="4"/>
                      </a:cubicBezTo>
                      <a:cubicBezTo>
                        <a:pt x="10" y="4"/>
                        <a:pt x="11" y="6"/>
                        <a:pt x="11" y="9"/>
                      </a:cubicBezTo>
                      <a:cubicBezTo>
                        <a:pt x="11" y="12"/>
                        <a:pt x="10" y="14"/>
                        <a:pt x="7" y="14"/>
                      </a:cubicBezTo>
                      <a:cubicBezTo>
                        <a:pt x="4" y="14"/>
                        <a:pt x="4" y="14"/>
                        <a:pt x="4" y="14"/>
                      </a:cubicBezTo>
                      <a:lnTo>
                        <a:pt x="4"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58" name="Freeform 36"/>
                <p:cNvSpPr>
                  <a:spLocks/>
                </p:cNvSpPr>
                <p:nvPr/>
              </p:nvSpPr>
              <p:spPr bwMode="auto">
                <a:xfrm>
                  <a:off x="4572000" y="4972050"/>
                  <a:ext cx="47625" cy="58738"/>
                </a:xfrm>
                <a:custGeom>
                  <a:avLst/>
                  <a:gdLst>
                    <a:gd name="T0" fmla="*/ 11 w 15"/>
                    <a:gd name="T1" fmla="*/ 10 h 18"/>
                    <a:gd name="T2" fmla="*/ 8 w 15"/>
                    <a:gd name="T3" fmla="*/ 14 h 18"/>
                    <a:gd name="T4" fmla="*/ 4 w 15"/>
                    <a:gd name="T5" fmla="*/ 10 h 18"/>
                    <a:gd name="T6" fmla="*/ 4 w 15"/>
                    <a:gd name="T7" fmla="*/ 0 h 18"/>
                    <a:gd name="T8" fmla="*/ 0 w 15"/>
                    <a:gd name="T9" fmla="*/ 0 h 18"/>
                    <a:gd name="T10" fmla="*/ 0 w 15"/>
                    <a:gd name="T11" fmla="*/ 11 h 18"/>
                    <a:gd name="T12" fmla="*/ 8 w 15"/>
                    <a:gd name="T13" fmla="*/ 18 h 18"/>
                    <a:gd name="T14" fmla="*/ 15 w 15"/>
                    <a:gd name="T15" fmla="*/ 11 h 18"/>
                    <a:gd name="T16" fmla="*/ 15 w 15"/>
                    <a:gd name="T17" fmla="*/ 0 h 18"/>
                    <a:gd name="T18" fmla="*/ 11 w 15"/>
                    <a:gd name="T19" fmla="*/ 0 h 18"/>
                    <a:gd name="T20" fmla="*/ 11 w 15"/>
                    <a:gd name="T21"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8">
                      <a:moveTo>
                        <a:pt x="11" y="10"/>
                      </a:moveTo>
                      <a:cubicBezTo>
                        <a:pt x="11" y="13"/>
                        <a:pt x="10" y="14"/>
                        <a:pt x="8" y="14"/>
                      </a:cubicBezTo>
                      <a:cubicBezTo>
                        <a:pt x="5" y="14"/>
                        <a:pt x="4" y="13"/>
                        <a:pt x="4" y="10"/>
                      </a:cubicBezTo>
                      <a:cubicBezTo>
                        <a:pt x="4" y="0"/>
                        <a:pt x="4" y="0"/>
                        <a:pt x="4" y="0"/>
                      </a:cubicBezTo>
                      <a:cubicBezTo>
                        <a:pt x="0" y="0"/>
                        <a:pt x="0" y="0"/>
                        <a:pt x="0" y="0"/>
                      </a:cubicBezTo>
                      <a:cubicBezTo>
                        <a:pt x="0" y="11"/>
                        <a:pt x="0" y="11"/>
                        <a:pt x="0" y="11"/>
                      </a:cubicBezTo>
                      <a:cubicBezTo>
                        <a:pt x="0" y="16"/>
                        <a:pt x="3" y="18"/>
                        <a:pt x="8" y="18"/>
                      </a:cubicBezTo>
                      <a:cubicBezTo>
                        <a:pt x="12" y="18"/>
                        <a:pt x="15" y="16"/>
                        <a:pt x="15" y="11"/>
                      </a:cubicBezTo>
                      <a:cubicBezTo>
                        <a:pt x="15" y="0"/>
                        <a:pt x="15" y="0"/>
                        <a:pt x="15" y="0"/>
                      </a:cubicBezTo>
                      <a:cubicBezTo>
                        <a:pt x="11" y="0"/>
                        <a:pt x="11" y="0"/>
                        <a:pt x="11" y="0"/>
                      </a:cubicBezTo>
                      <a:lnTo>
                        <a:pt x="1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59" name="Freeform 37"/>
                <p:cNvSpPr>
                  <a:spLocks/>
                </p:cNvSpPr>
                <p:nvPr/>
              </p:nvSpPr>
              <p:spPr bwMode="auto">
                <a:xfrm>
                  <a:off x="4641850" y="4972050"/>
                  <a:ext cx="38100" cy="58738"/>
                </a:xfrm>
                <a:custGeom>
                  <a:avLst/>
                  <a:gdLst>
                    <a:gd name="T0" fmla="*/ 7 w 12"/>
                    <a:gd name="T1" fmla="*/ 12 h 18"/>
                    <a:gd name="T2" fmla="*/ 6 w 12"/>
                    <a:gd name="T3" fmla="*/ 15 h 18"/>
                    <a:gd name="T4" fmla="*/ 4 w 12"/>
                    <a:gd name="T5" fmla="*/ 12 h 18"/>
                    <a:gd name="T6" fmla="*/ 4 w 12"/>
                    <a:gd name="T7" fmla="*/ 11 h 18"/>
                    <a:gd name="T8" fmla="*/ 0 w 12"/>
                    <a:gd name="T9" fmla="*/ 11 h 18"/>
                    <a:gd name="T10" fmla="*/ 0 w 12"/>
                    <a:gd name="T11" fmla="*/ 12 h 18"/>
                    <a:gd name="T12" fmla="*/ 6 w 12"/>
                    <a:gd name="T13" fmla="*/ 18 h 18"/>
                    <a:gd name="T14" fmla="*/ 12 w 12"/>
                    <a:gd name="T15" fmla="*/ 12 h 18"/>
                    <a:gd name="T16" fmla="*/ 12 w 12"/>
                    <a:gd name="T17" fmla="*/ 0 h 18"/>
                    <a:gd name="T18" fmla="*/ 7 w 12"/>
                    <a:gd name="T19" fmla="*/ 0 h 18"/>
                    <a:gd name="T20" fmla="*/ 7 w 12"/>
                    <a:gd name="T2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8">
                      <a:moveTo>
                        <a:pt x="7" y="12"/>
                      </a:moveTo>
                      <a:cubicBezTo>
                        <a:pt x="7" y="14"/>
                        <a:pt x="7" y="15"/>
                        <a:pt x="6" y="15"/>
                      </a:cubicBezTo>
                      <a:cubicBezTo>
                        <a:pt x="5" y="15"/>
                        <a:pt x="4" y="14"/>
                        <a:pt x="4" y="12"/>
                      </a:cubicBezTo>
                      <a:cubicBezTo>
                        <a:pt x="4" y="11"/>
                        <a:pt x="4" y="11"/>
                        <a:pt x="4" y="11"/>
                      </a:cubicBezTo>
                      <a:cubicBezTo>
                        <a:pt x="0" y="11"/>
                        <a:pt x="0" y="11"/>
                        <a:pt x="0" y="11"/>
                      </a:cubicBezTo>
                      <a:cubicBezTo>
                        <a:pt x="0" y="12"/>
                        <a:pt x="0" y="12"/>
                        <a:pt x="0" y="12"/>
                      </a:cubicBezTo>
                      <a:cubicBezTo>
                        <a:pt x="0" y="16"/>
                        <a:pt x="2" y="18"/>
                        <a:pt x="6" y="18"/>
                      </a:cubicBezTo>
                      <a:cubicBezTo>
                        <a:pt x="11" y="18"/>
                        <a:pt x="12" y="15"/>
                        <a:pt x="12" y="12"/>
                      </a:cubicBezTo>
                      <a:cubicBezTo>
                        <a:pt x="12" y="0"/>
                        <a:pt x="12" y="0"/>
                        <a:pt x="12" y="0"/>
                      </a:cubicBezTo>
                      <a:cubicBezTo>
                        <a:pt x="7" y="0"/>
                        <a:pt x="7" y="0"/>
                        <a:pt x="7" y="0"/>
                      </a:cubicBezTo>
                      <a:lnTo>
                        <a:pt x="7"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60" name="Freeform 38"/>
                <p:cNvSpPr>
                  <a:spLocks noEditPoints="1"/>
                </p:cNvSpPr>
                <p:nvPr/>
              </p:nvSpPr>
              <p:spPr bwMode="auto">
                <a:xfrm>
                  <a:off x="4699000" y="4972050"/>
                  <a:ext cx="57150" cy="58738"/>
                </a:xfrm>
                <a:custGeom>
                  <a:avLst/>
                  <a:gdLst>
                    <a:gd name="T0" fmla="*/ 14 w 36"/>
                    <a:gd name="T1" fmla="*/ 0 h 37"/>
                    <a:gd name="T2" fmla="*/ 0 w 36"/>
                    <a:gd name="T3" fmla="*/ 37 h 37"/>
                    <a:gd name="T4" fmla="*/ 10 w 36"/>
                    <a:gd name="T5" fmla="*/ 37 h 37"/>
                    <a:gd name="T6" fmla="*/ 12 w 36"/>
                    <a:gd name="T7" fmla="*/ 29 h 37"/>
                    <a:gd name="T8" fmla="*/ 24 w 36"/>
                    <a:gd name="T9" fmla="*/ 29 h 37"/>
                    <a:gd name="T10" fmla="*/ 26 w 36"/>
                    <a:gd name="T11" fmla="*/ 37 h 37"/>
                    <a:gd name="T12" fmla="*/ 36 w 36"/>
                    <a:gd name="T13" fmla="*/ 37 h 37"/>
                    <a:gd name="T14" fmla="*/ 22 w 36"/>
                    <a:gd name="T15" fmla="*/ 0 h 37"/>
                    <a:gd name="T16" fmla="*/ 14 w 36"/>
                    <a:gd name="T17" fmla="*/ 0 h 37"/>
                    <a:gd name="T18" fmla="*/ 20 w 36"/>
                    <a:gd name="T19" fmla="*/ 21 h 37"/>
                    <a:gd name="T20" fmla="*/ 14 w 36"/>
                    <a:gd name="T21" fmla="*/ 21 h 37"/>
                    <a:gd name="T22" fmla="*/ 18 w 36"/>
                    <a:gd name="T23" fmla="*/ 13 h 37"/>
                    <a:gd name="T24" fmla="*/ 20 w 36"/>
                    <a:gd name="T25" fmla="*/ 2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7">
                      <a:moveTo>
                        <a:pt x="14" y="0"/>
                      </a:moveTo>
                      <a:lnTo>
                        <a:pt x="0" y="37"/>
                      </a:lnTo>
                      <a:lnTo>
                        <a:pt x="10" y="37"/>
                      </a:lnTo>
                      <a:lnTo>
                        <a:pt x="12" y="29"/>
                      </a:lnTo>
                      <a:lnTo>
                        <a:pt x="24" y="29"/>
                      </a:lnTo>
                      <a:lnTo>
                        <a:pt x="26" y="37"/>
                      </a:lnTo>
                      <a:lnTo>
                        <a:pt x="36" y="37"/>
                      </a:lnTo>
                      <a:lnTo>
                        <a:pt x="22" y="0"/>
                      </a:lnTo>
                      <a:lnTo>
                        <a:pt x="14" y="0"/>
                      </a:lnTo>
                      <a:close/>
                      <a:moveTo>
                        <a:pt x="20" y="21"/>
                      </a:moveTo>
                      <a:lnTo>
                        <a:pt x="14" y="21"/>
                      </a:lnTo>
                      <a:lnTo>
                        <a:pt x="18" y="13"/>
                      </a:lnTo>
                      <a:lnTo>
                        <a:pt x="20"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61" name="Freeform 39"/>
                <p:cNvSpPr>
                  <a:spLocks/>
                </p:cNvSpPr>
                <p:nvPr/>
              </p:nvSpPr>
              <p:spPr bwMode="auto">
                <a:xfrm>
                  <a:off x="4813300" y="4972050"/>
                  <a:ext cx="53975" cy="58738"/>
                </a:xfrm>
                <a:custGeom>
                  <a:avLst/>
                  <a:gdLst>
                    <a:gd name="T0" fmla="*/ 8 w 17"/>
                    <a:gd name="T1" fmla="*/ 11 h 18"/>
                    <a:gd name="T2" fmla="*/ 13 w 17"/>
                    <a:gd name="T3" fmla="*/ 11 h 18"/>
                    <a:gd name="T4" fmla="*/ 9 w 17"/>
                    <a:gd name="T5" fmla="*/ 15 h 18"/>
                    <a:gd name="T6" fmla="*/ 4 w 17"/>
                    <a:gd name="T7" fmla="*/ 9 h 18"/>
                    <a:gd name="T8" fmla="*/ 9 w 17"/>
                    <a:gd name="T9" fmla="*/ 3 h 18"/>
                    <a:gd name="T10" fmla="*/ 12 w 17"/>
                    <a:gd name="T11" fmla="*/ 6 h 18"/>
                    <a:gd name="T12" fmla="*/ 12 w 17"/>
                    <a:gd name="T13" fmla="*/ 7 h 18"/>
                    <a:gd name="T14" fmla="*/ 17 w 17"/>
                    <a:gd name="T15" fmla="*/ 7 h 18"/>
                    <a:gd name="T16" fmla="*/ 16 w 17"/>
                    <a:gd name="T17" fmla="*/ 6 h 18"/>
                    <a:gd name="T18" fmla="*/ 9 w 17"/>
                    <a:gd name="T19" fmla="*/ 0 h 18"/>
                    <a:gd name="T20" fmla="*/ 0 w 17"/>
                    <a:gd name="T21" fmla="*/ 9 h 18"/>
                    <a:gd name="T22" fmla="*/ 9 w 17"/>
                    <a:gd name="T23" fmla="*/ 18 h 18"/>
                    <a:gd name="T24" fmla="*/ 13 w 17"/>
                    <a:gd name="T25" fmla="*/ 17 h 18"/>
                    <a:gd name="T26" fmla="*/ 14 w 17"/>
                    <a:gd name="T27" fmla="*/ 18 h 18"/>
                    <a:gd name="T28" fmla="*/ 17 w 17"/>
                    <a:gd name="T29" fmla="*/ 18 h 18"/>
                    <a:gd name="T30" fmla="*/ 17 w 17"/>
                    <a:gd name="T31" fmla="*/ 8 h 18"/>
                    <a:gd name="T32" fmla="*/ 8 w 17"/>
                    <a:gd name="T33" fmla="*/ 8 h 18"/>
                    <a:gd name="T34" fmla="*/ 8 w 17"/>
                    <a:gd name="T35" fmla="*/ 1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18">
                      <a:moveTo>
                        <a:pt x="8" y="11"/>
                      </a:moveTo>
                      <a:cubicBezTo>
                        <a:pt x="13" y="11"/>
                        <a:pt x="13" y="11"/>
                        <a:pt x="13" y="11"/>
                      </a:cubicBezTo>
                      <a:cubicBezTo>
                        <a:pt x="12" y="13"/>
                        <a:pt x="11" y="15"/>
                        <a:pt x="9" y="15"/>
                      </a:cubicBezTo>
                      <a:cubicBezTo>
                        <a:pt x="6" y="15"/>
                        <a:pt x="4" y="12"/>
                        <a:pt x="4" y="9"/>
                      </a:cubicBezTo>
                      <a:cubicBezTo>
                        <a:pt x="4" y="6"/>
                        <a:pt x="6" y="3"/>
                        <a:pt x="9" y="3"/>
                      </a:cubicBezTo>
                      <a:cubicBezTo>
                        <a:pt x="10" y="3"/>
                        <a:pt x="12" y="4"/>
                        <a:pt x="12" y="6"/>
                      </a:cubicBezTo>
                      <a:cubicBezTo>
                        <a:pt x="12" y="7"/>
                        <a:pt x="12" y="7"/>
                        <a:pt x="12" y="7"/>
                      </a:cubicBezTo>
                      <a:cubicBezTo>
                        <a:pt x="17" y="7"/>
                        <a:pt x="17" y="7"/>
                        <a:pt x="17" y="7"/>
                      </a:cubicBezTo>
                      <a:cubicBezTo>
                        <a:pt x="16" y="6"/>
                        <a:pt x="16" y="6"/>
                        <a:pt x="16" y="6"/>
                      </a:cubicBezTo>
                      <a:cubicBezTo>
                        <a:pt x="16" y="2"/>
                        <a:pt x="13" y="0"/>
                        <a:pt x="9" y="0"/>
                      </a:cubicBezTo>
                      <a:cubicBezTo>
                        <a:pt x="4" y="0"/>
                        <a:pt x="0" y="4"/>
                        <a:pt x="0" y="9"/>
                      </a:cubicBezTo>
                      <a:cubicBezTo>
                        <a:pt x="0" y="14"/>
                        <a:pt x="4" y="18"/>
                        <a:pt x="9" y="18"/>
                      </a:cubicBezTo>
                      <a:cubicBezTo>
                        <a:pt x="11" y="18"/>
                        <a:pt x="12" y="18"/>
                        <a:pt x="13" y="17"/>
                      </a:cubicBezTo>
                      <a:cubicBezTo>
                        <a:pt x="14" y="18"/>
                        <a:pt x="14" y="18"/>
                        <a:pt x="14" y="18"/>
                      </a:cubicBezTo>
                      <a:cubicBezTo>
                        <a:pt x="17" y="18"/>
                        <a:pt x="17" y="18"/>
                        <a:pt x="17" y="18"/>
                      </a:cubicBezTo>
                      <a:cubicBezTo>
                        <a:pt x="17" y="8"/>
                        <a:pt x="17" y="8"/>
                        <a:pt x="17" y="8"/>
                      </a:cubicBezTo>
                      <a:cubicBezTo>
                        <a:pt x="8" y="8"/>
                        <a:pt x="8" y="8"/>
                        <a:pt x="8" y="8"/>
                      </a:cubicBezTo>
                      <a:lnTo>
                        <a:pt x="8"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62" name="Freeform 40"/>
                <p:cNvSpPr>
                  <a:spLocks noEditPoints="1"/>
                </p:cNvSpPr>
                <p:nvPr/>
              </p:nvSpPr>
              <p:spPr bwMode="auto">
                <a:xfrm>
                  <a:off x="4892675" y="4972050"/>
                  <a:ext cx="50800" cy="58738"/>
                </a:xfrm>
                <a:custGeom>
                  <a:avLst/>
                  <a:gdLst>
                    <a:gd name="T0" fmla="*/ 14 w 16"/>
                    <a:gd name="T1" fmla="*/ 13 h 18"/>
                    <a:gd name="T2" fmla="*/ 13 w 16"/>
                    <a:gd name="T3" fmla="*/ 9 h 18"/>
                    <a:gd name="T4" fmla="*/ 15 w 16"/>
                    <a:gd name="T5" fmla="*/ 5 h 18"/>
                    <a:gd name="T6" fmla="*/ 8 w 16"/>
                    <a:gd name="T7" fmla="*/ 0 h 18"/>
                    <a:gd name="T8" fmla="*/ 0 w 16"/>
                    <a:gd name="T9" fmla="*/ 0 h 18"/>
                    <a:gd name="T10" fmla="*/ 0 w 16"/>
                    <a:gd name="T11" fmla="*/ 18 h 18"/>
                    <a:gd name="T12" fmla="*/ 4 w 16"/>
                    <a:gd name="T13" fmla="*/ 18 h 18"/>
                    <a:gd name="T14" fmla="*/ 4 w 16"/>
                    <a:gd name="T15" fmla="*/ 11 h 18"/>
                    <a:gd name="T16" fmla="*/ 8 w 16"/>
                    <a:gd name="T17" fmla="*/ 11 h 18"/>
                    <a:gd name="T18" fmla="*/ 10 w 16"/>
                    <a:gd name="T19" fmla="*/ 15 h 18"/>
                    <a:gd name="T20" fmla="*/ 11 w 16"/>
                    <a:gd name="T21" fmla="*/ 18 h 18"/>
                    <a:gd name="T22" fmla="*/ 11 w 16"/>
                    <a:gd name="T23" fmla="*/ 18 h 18"/>
                    <a:gd name="T24" fmla="*/ 16 w 16"/>
                    <a:gd name="T25" fmla="*/ 18 h 18"/>
                    <a:gd name="T26" fmla="*/ 15 w 16"/>
                    <a:gd name="T27" fmla="*/ 17 h 18"/>
                    <a:gd name="T28" fmla="*/ 14 w 16"/>
                    <a:gd name="T29" fmla="*/ 13 h 18"/>
                    <a:gd name="T30" fmla="*/ 4 w 16"/>
                    <a:gd name="T31" fmla="*/ 4 h 18"/>
                    <a:gd name="T32" fmla="*/ 8 w 16"/>
                    <a:gd name="T33" fmla="*/ 4 h 18"/>
                    <a:gd name="T34" fmla="*/ 10 w 16"/>
                    <a:gd name="T35" fmla="*/ 6 h 18"/>
                    <a:gd name="T36" fmla="*/ 8 w 16"/>
                    <a:gd name="T37" fmla="*/ 8 h 18"/>
                    <a:gd name="T38" fmla="*/ 4 w 16"/>
                    <a:gd name="T39" fmla="*/ 8 h 18"/>
                    <a:gd name="T40" fmla="*/ 4 w 16"/>
                    <a:gd name="T41"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18">
                      <a:moveTo>
                        <a:pt x="14" y="13"/>
                      </a:moveTo>
                      <a:cubicBezTo>
                        <a:pt x="14" y="11"/>
                        <a:pt x="14" y="10"/>
                        <a:pt x="13" y="9"/>
                      </a:cubicBezTo>
                      <a:cubicBezTo>
                        <a:pt x="14" y="8"/>
                        <a:pt x="15" y="7"/>
                        <a:pt x="15" y="5"/>
                      </a:cubicBezTo>
                      <a:cubicBezTo>
                        <a:pt x="15" y="2"/>
                        <a:pt x="12" y="0"/>
                        <a:pt x="8" y="0"/>
                      </a:cubicBezTo>
                      <a:cubicBezTo>
                        <a:pt x="0" y="0"/>
                        <a:pt x="0" y="0"/>
                        <a:pt x="0" y="0"/>
                      </a:cubicBezTo>
                      <a:cubicBezTo>
                        <a:pt x="0" y="18"/>
                        <a:pt x="0" y="18"/>
                        <a:pt x="0" y="18"/>
                      </a:cubicBezTo>
                      <a:cubicBezTo>
                        <a:pt x="4" y="18"/>
                        <a:pt x="4" y="18"/>
                        <a:pt x="4" y="18"/>
                      </a:cubicBezTo>
                      <a:cubicBezTo>
                        <a:pt x="4" y="11"/>
                        <a:pt x="4" y="11"/>
                        <a:pt x="4" y="11"/>
                      </a:cubicBezTo>
                      <a:cubicBezTo>
                        <a:pt x="8" y="11"/>
                        <a:pt x="8" y="11"/>
                        <a:pt x="8" y="11"/>
                      </a:cubicBezTo>
                      <a:cubicBezTo>
                        <a:pt x="10" y="11"/>
                        <a:pt x="10" y="12"/>
                        <a:pt x="10" y="15"/>
                      </a:cubicBezTo>
                      <a:cubicBezTo>
                        <a:pt x="10" y="16"/>
                        <a:pt x="10" y="17"/>
                        <a:pt x="11" y="18"/>
                      </a:cubicBezTo>
                      <a:cubicBezTo>
                        <a:pt x="11" y="18"/>
                        <a:pt x="11" y="18"/>
                        <a:pt x="11" y="18"/>
                      </a:cubicBezTo>
                      <a:cubicBezTo>
                        <a:pt x="16" y="18"/>
                        <a:pt x="16" y="18"/>
                        <a:pt x="16" y="18"/>
                      </a:cubicBezTo>
                      <a:cubicBezTo>
                        <a:pt x="15" y="17"/>
                        <a:pt x="15" y="17"/>
                        <a:pt x="15" y="17"/>
                      </a:cubicBezTo>
                      <a:cubicBezTo>
                        <a:pt x="15" y="16"/>
                        <a:pt x="14" y="15"/>
                        <a:pt x="14" y="13"/>
                      </a:cubicBezTo>
                      <a:moveTo>
                        <a:pt x="4" y="4"/>
                      </a:moveTo>
                      <a:cubicBezTo>
                        <a:pt x="8" y="4"/>
                        <a:pt x="8" y="4"/>
                        <a:pt x="8" y="4"/>
                      </a:cubicBezTo>
                      <a:cubicBezTo>
                        <a:pt x="10" y="4"/>
                        <a:pt x="10" y="4"/>
                        <a:pt x="10" y="6"/>
                      </a:cubicBezTo>
                      <a:cubicBezTo>
                        <a:pt x="10" y="7"/>
                        <a:pt x="10" y="8"/>
                        <a:pt x="8" y="8"/>
                      </a:cubicBezTo>
                      <a:cubicBezTo>
                        <a:pt x="4" y="8"/>
                        <a:pt x="4" y="8"/>
                        <a:pt x="4" y="8"/>
                      </a:cubicBezTo>
                      <a:lnTo>
                        <a:pt x="4"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63" name="Freeform 41"/>
                <p:cNvSpPr>
                  <a:spLocks noEditPoints="1"/>
                </p:cNvSpPr>
                <p:nvPr/>
              </p:nvSpPr>
              <p:spPr bwMode="auto">
                <a:xfrm>
                  <a:off x="4962525" y="4972050"/>
                  <a:ext cx="53975" cy="58738"/>
                </a:xfrm>
                <a:custGeom>
                  <a:avLst/>
                  <a:gdLst>
                    <a:gd name="T0" fmla="*/ 8 w 17"/>
                    <a:gd name="T1" fmla="*/ 0 h 18"/>
                    <a:gd name="T2" fmla="*/ 0 w 17"/>
                    <a:gd name="T3" fmla="*/ 9 h 18"/>
                    <a:gd name="T4" fmla="*/ 8 w 17"/>
                    <a:gd name="T5" fmla="*/ 18 h 18"/>
                    <a:gd name="T6" fmla="*/ 17 w 17"/>
                    <a:gd name="T7" fmla="*/ 9 h 18"/>
                    <a:gd name="T8" fmla="*/ 8 w 17"/>
                    <a:gd name="T9" fmla="*/ 0 h 18"/>
                    <a:gd name="T10" fmla="*/ 8 w 17"/>
                    <a:gd name="T11" fmla="*/ 15 h 18"/>
                    <a:gd name="T12" fmla="*/ 4 w 17"/>
                    <a:gd name="T13" fmla="*/ 9 h 18"/>
                    <a:gd name="T14" fmla="*/ 8 w 17"/>
                    <a:gd name="T15" fmla="*/ 3 h 18"/>
                    <a:gd name="T16" fmla="*/ 13 w 17"/>
                    <a:gd name="T17" fmla="*/ 9 h 18"/>
                    <a:gd name="T18" fmla="*/ 8 w 17"/>
                    <a:gd name="T19"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8">
                      <a:moveTo>
                        <a:pt x="8" y="0"/>
                      </a:moveTo>
                      <a:cubicBezTo>
                        <a:pt x="3" y="0"/>
                        <a:pt x="0" y="4"/>
                        <a:pt x="0" y="9"/>
                      </a:cubicBezTo>
                      <a:cubicBezTo>
                        <a:pt x="0" y="14"/>
                        <a:pt x="3" y="18"/>
                        <a:pt x="8" y="18"/>
                      </a:cubicBezTo>
                      <a:cubicBezTo>
                        <a:pt x="13" y="18"/>
                        <a:pt x="17" y="14"/>
                        <a:pt x="17" y="9"/>
                      </a:cubicBezTo>
                      <a:cubicBezTo>
                        <a:pt x="17" y="4"/>
                        <a:pt x="13" y="0"/>
                        <a:pt x="8" y="0"/>
                      </a:cubicBezTo>
                      <a:moveTo>
                        <a:pt x="8" y="15"/>
                      </a:moveTo>
                      <a:cubicBezTo>
                        <a:pt x="5" y="15"/>
                        <a:pt x="4" y="12"/>
                        <a:pt x="4" y="9"/>
                      </a:cubicBezTo>
                      <a:cubicBezTo>
                        <a:pt x="4" y="6"/>
                        <a:pt x="5" y="3"/>
                        <a:pt x="8" y="3"/>
                      </a:cubicBezTo>
                      <a:cubicBezTo>
                        <a:pt x="11" y="3"/>
                        <a:pt x="13" y="6"/>
                        <a:pt x="13" y="9"/>
                      </a:cubicBezTo>
                      <a:cubicBezTo>
                        <a:pt x="13" y="12"/>
                        <a:pt x="11" y="15"/>
                        <a:pt x="8"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64" name="Freeform 42"/>
                <p:cNvSpPr>
                  <a:spLocks/>
                </p:cNvSpPr>
                <p:nvPr/>
              </p:nvSpPr>
              <p:spPr bwMode="auto">
                <a:xfrm>
                  <a:off x="5038725" y="4972050"/>
                  <a:ext cx="47625" cy="58738"/>
                </a:xfrm>
                <a:custGeom>
                  <a:avLst/>
                  <a:gdLst>
                    <a:gd name="T0" fmla="*/ 11 w 15"/>
                    <a:gd name="T1" fmla="*/ 10 h 18"/>
                    <a:gd name="T2" fmla="*/ 8 w 15"/>
                    <a:gd name="T3" fmla="*/ 14 h 18"/>
                    <a:gd name="T4" fmla="*/ 5 w 15"/>
                    <a:gd name="T5" fmla="*/ 10 h 18"/>
                    <a:gd name="T6" fmla="*/ 5 w 15"/>
                    <a:gd name="T7" fmla="*/ 0 h 18"/>
                    <a:gd name="T8" fmla="*/ 0 w 15"/>
                    <a:gd name="T9" fmla="*/ 0 h 18"/>
                    <a:gd name="T10" fmla="*/ 0 w 15"/>
                    <a:gd name="T11" fmla="*/ 11 h 18"/>
                    <a:gd name="T12" fmla="*/ 8 w 15"/>
                    <a:gd name="T13" fmla="*/ 18 h 18"/>
                    <a:gd name="T14" fmla="*/ 15 w 15"/>
                    <a:gd name="T15" fmla="*/ 11 h 18"/>
                    <a:gd name="T16" fmla="*/ 15 w 15"/>
                    <a:gd name="T17" fmla="*/ 0 h 18"/>
                    <a:gd name="T18" fmla="*/ 11 w 15"/>
                    <a:gd name="T19" fmla="*/ 0 h 18"/>
                    <a:gd name="T20" fmla="*/ 11 w 15"/>
                    <a:gd name="T21"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8">
                      <a:moveTo>
                        <a:pt x="11" y="10"/>
                      </a:moveTo>
                      <a:cubicBezTo>
                        <a:pt x="11" y="13"/>
                        <a:pt x="11" y="14"/>
                        <a:pt x="8" y="14"/>
                      </a:cubicBezTo>
                      <a:cubicBezTo>
                        <a:pt x="5" y="14"/>
                        <a:pt x="5" y="13"/>
                        <a:pt x="5" y="10"/>
                      </a:cubicBezTo>
                      <a:cubicBezTo>
                        <a:pt x="5" y="0"/>
                        <a:pt x="5" y="0"/>
                        <a:pt x="5" y="0"/>
                      </a:cubicBezTo>
                      <a:cubicBezTo>
                        <a:pt x="0" y="0"/>
                        <a:pt x="0" y="0"/>
                        <a:pt x="0" y="0"/>
                      </a:cubicBezTo>
                      <a:cubicBezTo>
                        <a:pt x="0" y="11"/>
                        <a:pt x="0" y="11"/>
                        <a:pt x="0" y="11"/>
                      </a:cubicBezTo>
                      <a:cubicBezTo>
                        <a:pt x="0" y="16"/>
                        <a:pt x="3" y="18"/>
                        <a:pt x="8" y="18"/>
                      </a:cubicBezTo>
                      <a:cubicBezTo>
                        <a:pt x="13" y="18"/>
                        <a:pt x="15" y="16"/>
                        <a:pt x="15" y="11"/>
                      </a:cubicBezTo>
                      <a:cubicBezTo>
                        <a:pt x="15" y="0"/>
                        <a:pt x="15" y="0"/>
                        <a:pt x="15" y="0"/>
                      </a:cubicBezTo>
                      <a:cubicBezTo>
                        <a:pt x="11" y="0"/>
                        <a:pt x="11" y="0"/>
                        <a:pt x="11" y="0"/>
                      </a:cubicBezTo>
                      <a:lnTo>
                        <a:pt x="1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65" name="Freeform 43"/>
                <p:cNvSpPr>
                  <a:spLocks noEditPoints="1"/>
                </p:cNvSpPr>
                <p:nvPr/>
              </p:nvSpPr>
              <p:spPr bwMode="auto">
                <a:xfrm>
                  <a:off x="5114925" y="4972050"/>
                  <a:ext cx="44450" cy="58738"/>
                </a:xfrm>
                <a:custGeom>
                  <a:avLst/>
                  <a:gdLst>
                    <a:gd name="T0" fmla="*/ 8 w 14"/>
                    <a:gd name="T1" fmla="*/ 0 h 18"/>
                    <a:gd name="T2" fmla="*/ 0 w 14"/>
                    <a:gd name="T3" fmla="*/ 0 h 18"/>
                    <a:gd name="T4" fmla="*/ 0 w 14"/>
                    <a:gd name="T5" fmla="*/ 18 h 18"/>
                    <a:gd name="T6" fmla="*/ 4 w 14"/>
                    <a:gd name="T7" fmla="*/ 18 h 18"/>
                    <a:gd name="T8" fmla="*/ 4 w 14"/>
                    <a:gd name="T9" fmla="*/ 12 h 18"/>
                    <a:gd name="T10" fmla="*/ 8 w 14"/>
                    <a:gd name="T11" fmla="*/ 12 h 18"/>
                    <a:gd name="T12" fmla="*/ 14 w 14"/>
                    <a:gd name="T13" fmla="*/ 6 h 18"/>
                    <a:gd name="T14" fmla="*/ 8 w 14"/>
                    <a:gd name="T15" fmla="*/ 0 h 18"/>
                    <a:gd name="T16" fmla="*/ 4 w 14"/>
                    <a:gd name="T17" fmla="*/ 4 h 18"/>
                    <a:gd name="T18" fmla="*/ 8 w 14"/>
                    <a:gd name="T19" fmla="*/ 4 h 18"/>
                    <a:gd name="T20" fmla="*/ 10 w 14"/>
                    <a:gd name="T21" fmla="*/ 6 h 18"/>
                    <a:gd name="T22" fmla="*/ 8 w 14"/>
                    <a:gd name="T23" fmla="*/ 8 h 18"/>
                    <a:gd name="T24" fmla="*/ 4 w 14"/>
                    <a:gd name="T25" fmla="*/ 8 h 18"/>
                    <a:gd name="T26" fmla="*/ 4 w 14"/>
                    <a:gd name="T27"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8">
                      <a:moveTo>
                        <a:pt x="8" y="0"/>
                      </a:moveTo>
                      <a:cubicBezTo>
                        <a:pt x="0" y="0"/>
                        <a:pt x="0" y="0"/>
                        <a:pt x="0" y="0"/>
                      </a:cubicBezTo>
                      <a:cubicBezTo>
                        <a:pt x="0" y="18"/>
                        <a:pt x="0" y="18"/>
                        <a:pt x="0" y="18"/>
                      </a:cubicBezTo>
                      <a:cubicBezTo>
                        <a:pt x="4" y="18"/>
                        <a:pt x="4" y="18"/>
                        <a:pt x="4" y="18"/>
                      </a:cubicBezTo>
                      <a:cubicBezTo>
                        <a:pt x="4" y="12"/>
                        <a:pt x="4" y="12"/>
                        <a:pt x="4" y="12"/>
                      </a:cubicBezTo>
                      <a:cubicBezTo>
                        <a:pt x="8" y="12"/>
                        <a:pt x="8" y="12"/>
                        <a:pt x="8" y="12"/>
                      </a:cubicBezTo>
                      <a:cubicBezTo>
                        <a:pt x="14" y="12"/>
                        <a:pt x="14" y="7"/>
                        <a:pt x="14" y="6"/>
                      </a:cubicBezTo>
                      <a:cubicBezTo>
                        <a:pt x="14" y="4"/>
                        <a:pt x="14" y="0"/>
                        <a:pt x="8" y="0"/>
                      </a:cubicBezTo>
                      <a:moveTo>
                        <a:pt x="4" y="4"/>
                      </a:moveTo>
                      <a:cubicBezTo>
                        <a:pt x="8" y="4"/>
                        <a:pt x="8" y="4"/>
                        <a:pt x="8" y="4"/>
                      </a:cubicBezTo>
                      <a:cubicBezTo>
                        <a:pt x="9" y="4"/>
                        <a:pt x="10" y="4"/>
                        <a:pt x="10" y="6"/>
                      </a:cubicBezTo>
                      <a:cubicBezTo>
                        <a:pt x="10" y="8"/>
                        <a:pt x="8" y="8"/>
                        <a:pt x="8" y="8"/>
                      </a:cubicBezTo>
                      <a:cubicBezTo>
                        <a:pt x="4" y="8"/>
                        <a:pt x="4" y="8"/>
                        <a:pt x="4" y="8"/>
                      </a:cubicBezTo>
                      <a:lnTo>
                        <a:pt x="4"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66" name="Line 45"/>
                <p:cNvSpPr>
                  <a:spLocks noChangeShapeType="1"/>
                </p:cNvSpPr>
                <p:nvPr/>
              </p:nvSpPr>
              <p:spPr bwMode="auto">
                <a:xfrm>
                  <a:off x="4114800" y="5084763"/>
                  <a:ext cx="0" cy="0"/>
                </a:xfrm>
                <a:prstGeom prst="line">
                  <a:avLst/>
                </a:prstGeom>
                <a:noFill/>
                <a:ln w="2"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grpSp>
        </p:grpSp>
      </p:grpSp>
    </p:spTree>
    <p:extLst>
      <p:ext uri="{BB962C8B-B14F-4D97-AF65-F5344CB8AC3E}">
        <p14:creationId xmlns:p14="http://schemas.microsoft.com/office/powerpoint/2010/main" val="796388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C4AE59-9AA7-49BC-9F8D-F56297A532A8}" type="datetime1">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8DC12A-69E4-41F7-B68D-E36695E61150}" type="slidenum">
              <a:rPr lang="en-US" smtClean="0"/>
              <a:t>‹#›</a:t>
            </a:fld>
            <a:endParaRPr lang="en-US" dirty="0"/>
          </a:p>
        </p:txBody>
      </p:sp>
      <p:sp>
        <p:nvSpPr>
          <p:cNvPr id="7" name="Footer Placeholder 4"/>
          <p:cNvSpPr txBox="1">
            <a:spLocks/>
          </p:cNvSpPr>
          <p:nvPr userDrawn="1"/>
        </p:nvSpPr>
        <p:spPr>
          <a:xfrm>
            <a:off x="4038600" y="6356351"/>
            <a:ext cx="4114800" cy="366183"/>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black">
                    <a:tint val="75000"/>
                  </a:prstClr>
                </a:solidFill>
              </a:rPr>
              <a:t>GC 2017 | 20-23rd April</a:t>
            </a:r>
          </a:p>
        </p:txBody>
      </p:sp>
    </p:spTree>
    <p:extLst>
      <p:ext uri="{BB962C8B-B14F-4D97-AF65-F5344CB8AC3E}">
        <p14:creationId xmlns:p14="http://schemas.microsoft.com/office/powerpoint/2010/main" val="574610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6185"/>
            <a:ext cx="2628900" cy="581024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6185"/>
            <a:ext cx="7683500" cy="58102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1C8CBB-4A6A-4040-A403-E2E305439DB9}" type="datetime1">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8DC12A-69E4-41F7-B68D-E36695E61150}" type="slidenum">
              <a:rPr lang="en-US" smtClean="0"/>
              <a:t>‹#›</a:t>
            </a:fld>
            <a:endParaRPr lang="en-US" dirty="0"/>
          </a:p>
        </p:txBody>
      </p:sp>
      <p:sp>
        <p:nvSpPr>
          <p:cNvPr id="7" name="Footer Placeholder 4"/>
          <p:cNvSpPr txBox="1">
            <a:spLocks/>
          </p:cNvSpPr>
          <p:nvPr userDrawn="1"/>
        </p:nvSpPr>
        <p:spPr>
          <a:xfrm>
            <a:off x="4038600" y="6356350"/>
            <a:ext cx="4114800" cy="366183"/>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black">
                    <a:tint val="75000"/>
                  </a:prstClr>
                </a:solidFill>
              </a:rPr>
              <a:t>GC 2017 | 20-23rd April</a:t>
            </a:r>
          </a:p>
        </p:txBody>
      </p:sp>
    </p:spTree>
    <p:extLst>
      <p:ext uri="{BB962C8B-B14F-4D97-AF65-F5344CB8AC3E}">
        <p14:creationId xmlns:p14="http://schemas.microsoft.com/office/powerpoint/2010/main" val="2972018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083C5E7-6BB6-4175-B1A4-833F32D351BE}" type="datetime1">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5/5/2023</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3D8712-1930-4307-AAF2-C718ECB8B04A}"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39230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EE1EF2-22AB-42A0-B2E8-567F01C12F09}" type="datetime1">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5/5/2023</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3D8712-1930-4307-AAF2-C718ECB8B04A}"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312757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FAFB744-7804-42E7-A6E1-04B9DA9B6C47}" type="datetime1">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5/5/2023</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3D8712-1930-4307-AAF2-C718ECB8B04A}"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799015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sz="3467"/>
            </a:lvl1pPr>
            <a:lvl2pPr>
              <a:defRPr sz="2667"/>
            </a:lvl2pPr>
            <a:lvl3pPr>
              <a:defRPr sz="2400"/>
            </a:lvl3pPr>
            <a:lvl4pPr>
              <a:defRPr sz="2133"/>
            </a:lvl4pPr>
            <a:lvl5pPr>
              <a:defRPr sz="21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B0D6C44-B970-4C9C-AA86-EAC446211EC4}" type="datetime1">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5/5/2023</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3D8712-1930-4307-AAF2-C718ECB8B04A}"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681774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10269"/>
            <a:ext cx="10515600" cy="2853267"/>
          </a:xfrm>
        </p:spPr>
        <p:txBody>
          <a:bodyPr anchor="b"/>
          <a:lstStyle>
            <a:lvl1pPr>
              <a:defRPr sz="3600" b="0">
                <a:latin typeface="+mn-lt"/>
              </a:defRPr>
            </a:lvl1pPr>
          </a:lstStyle>
          <a:p>
            <a:r>
              <a:rPr lang="en-US"/>
              <a:t>Click to edit Master title style</a:t>
            </a:r>
            <a:endParaRPr lang="en-US" dirty="0"/>
          </a:p>
        </p:txBody>
      </p:sp>
      <p:sp>
        <p:nvSpPr>
          <p:cNvPr id="3" name="Text Placeholder 2"/>
          <p:cNvSpPr>
            <a:spLocks noGrp="1"/>
          </p:cNvSpPr>
          <p:nvPr>
            <p:ph type="body" idx="1"/>
          </p:nvPr>
        </p:nvSpPr>
        <p:spPr>
          <a:xfrm>
            <a:off x="831851" y="4588936"/>
            <a:ext cx="10515600" cy="150071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C108AF2-43B3-475B-BBCB-7FDDA893815D}"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5/5/2023</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6390E7-39C6-47D1-BE50-2961633AECDE}"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cxnSp>
        <p:nvCxnSpPr>
          <p:cNvPr id="45" name="Straight Connector 44"/>
          <p:cNvCxnSpPr/>
          <p:nvPr/>
        </p:nvCxnSpPr>
        <p:spPr>
          <a:xfrm>
            <a:off x="-12698" y="1354667"/>
            <a:ext cx="12204700" cy="0"/>
          </a:xfrm>
          <a:prstGeom prst="line">
            <a:avLst/>
          </a:prstGeom>
          <a:ln w="635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315702" y="273051"/>
            <a:ext cx="622041" cy="609600"/>
          </a:xfrm>
          <a:prstGeom prst="rect">
            <a:avLst/>
          </a:prstGeom>
        </p:spPr>
      </p:pic>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859" y="-98305"/>
            <a:ext cx="1046288" cy="1452972"/>
          </a:xfrm>
          <a:prstGeom prst="rect">
            <a:avLst/>
          </a:prstGeom>
        </p:spPr>
      </p:pic>
    </p:spTree>
    <p:extLst>
      <p:ext uri="{BB962C8B-B14F-4D97-AF65-F5344CB8AC3E}">
        <p14:creationId xmlns:p14="http://schemas.microsoft.com/office/powerpoint/2010/main" val="3778545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9A4E433-A1AF-40CE-9FED-29246AF1D14C}" type="datetimeFigureOut">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05/05/2023</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5BB24-4602-4AD8-A506-D87CF1D0E1B4}" type="slidenum">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12" name="Text Placeholder 11"/>
          <p:cNvSpPr>
            <a:spLocks noGrp="1"/>
          </p:cNvSpPr>
          <p:nvPr>
            <p:ph type="body" sz="quarter" idx="13"/>
          </p:nvPr>
        </p:nvSpPr>
        <p:spPr>
          <a:xfrm>
            <a:off x="838200" y="1144589"/>
            <a:ext cx="10315575" cy="501650"/>
          </a:xfrm>
        </p:spPr>
        <p:txBody>
          <a:bodyPr>
            <a:normAutofit/>
          </a:bodyPr>
          <a:lstStyle>
            <a:lvl1pPr marL="0" indent="0">
              <a:buNone/>
              <a:defRPr sz="2400" b="1">
                <a:solidFill>
                  <a:srgbClr val="0070C0"/>
                </a:solidFill>
              </a:defRPr>
            </a:lvl1pPr>
          </a:lstStyle>
          <a:p>
            <a:pPr lvl="0"/>
            <a:r>
              <a:rPr lang="en-US"/>
              <a:t>Edit Master text styles</a:t>
            </a:r>
          </a:p>
        </p:txBody>
      </p:sp>
    </p:spTree>
    <p:extLst>
      <p:ext uri="{BB962C8B-B14F-4D97-AF65-F5344CB8AC3E}">
        <p14:creationId xmlns:p14="http://schemas.microsoft.com/office/powerpoint/2010/main" val="1506119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1_Title Slide Op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524000" y="1122363"/>
            <a:ext cx="9144000" cy="1381125"/>
          </a:xfrm>
        </p:spPr>
        <p:txBody>
          <a:bodyPr anchor="b">
            <a:noAutofit/>
          </a:bodyPr>
          <a:lstStyle>
            <a:lvl1pPr algn="ctr">
              <a:defRPr sz="4800" b="1">
                <a:solidFill>
                  <a:schemeClr val="bg1"/>
                </a:solidFill>
                <a:effectLst>
                  <a:outerShdw blurRad="38100" dist="38100" dir="2700000" algn="tl">
                    <a:srgbClr val="000000">
                      <a:alpha val="43137"/>
                    </a:srgbClr>
                  </a:outerShdw>
                </a:effectLst>
                <a:latin typeface="+mn-lt"/>
              </a:defRPr>
            </a:lvl1pPr>
          </a:lstStyle>
          <a:p>
            <a:r>
              <a:rPr lang="en-US" dirty="0"/>
              <a:t>CLICK TO EDIT MASTER TITLE STYLE</a:t>
            </a:r>
            <a:endParaRPr lang="en-GB" dirty="0"/>
          </a:p>
        </p:txBody>
      </p:sp>
      <p:sp>
        <p:nvSpPr>
          <p:cNvPr id="3" name="Subtitle 2"/>
          <p:cNvSpPr>
            <a:spLocks noGrp="1"/>
          </p:cNvSpPr>
          <p:nvPr>
            <p:ph type="subTitle" idx="1"/>
          </p:nvPr>
        </p:nvSpPr>
        <p:spPr>
          <a:xfrm>
            <a:off x="1524000" y="2604651"/>
            <a:ext cx="9144000" cy="782493"/>
          </a:xfrm>
        </p:spPr>
        <p:txBody>
          <a:bodyPr>
            <a:normAutofit/>
          </a:bodyPr>
          <a:lstStyle>
            <a:lvl1pPr marL="0" indent="0" algn="ctr">
              <a:buNone/>
              <a:defRPr sz="2800" b="1">
                <a:solidFill>
                  <a:schemeClr val="tx1"/>
                </a:solidFill>
                <a:effectLst>
                  <a:outerShdw blurRad="38100" dist="38100" dir="2700000" algn="tl">
                    <a:srgbClr val="000000">
                      <a:alpha val="43137"/>
                    </a:srgb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Tree>
    <p:extLst>
      <p:ext uri="{BB962C8B-B14F-4D97-AF65-F5344CB8AC3E}">
        <p14:creationId xmlns:p14="http://schemas.microsoft.com/office/powerpoint/2010/main" val="24133214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Agenda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p:txBody>
          <a:bodyPr/>
          <a:lstStyle>
            <a:lvl1pPr>
              <a:defRPr>
                <a:solidFill>
                  <a:schemeClr val="bg1"/>
                </a:solidFill>
              </a:defRPr>
            </a:lvl1p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9A4E433-A1AF-40CE-9FED-29246AF1D14C}" type="datetimeFigureOut">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05/05/2023</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5BB24-4602-4AD8-A506-D87CF1D0E1B4}" type="slidenum">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9547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D308CD-EE0E-4E04-A2CC-6D580A583241}" type="datetime1">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8DC12A-69E4-41F7-B68D-E36695E61150}" type="slidenum">
              <a:rPr lang="en-US" smtClean="0"/>
              <a:t>‹#›</a:t>
            </a:fld>
            <a:endParaRPr lang="en-US" dirty="0"/>
          </a:p>
        </p:txBody>
      </p:sp>
      <p:sp>
        <p:nvSpPr>
          <p:cNvPr id="7" name="Footer Placeholder 4"/>
          <p:cNvSpPr txBox="1">
            <a:spLocks/>
          </p:cNvSpPr>
          <p:nvPr userDrawn="1"/>
        </p:nvSpPr>
        <p:spPr>
          <a:xfrm>
            <a:off x="4150057" y="6311899"/>
            <a:ext cx="4114800" cy="366183"/>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black">
                    <a:tint val="75000"/>
                  </a:prstClr>
                </a:solidFill>
              </a:rPr>
              <a:t>GC 2017 | 20-23rd April</a:t>
            </a:r>
          </a:p>
        </p:txBody>
      </p:sp>
    </p:spTree>
    <p:extLst>
      <p:ext uri="{BB962C8B-B14F-4D97-AF65-F5344CB8AC3E}">
        <p14:creationId xmlns:p14="http://schemas.microsoft.com/office/powerpoint/2010/main" val="4240805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Divider_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1" y="1738648"/>
            <a:ext cx="6348211" cy="1303004"/>
          </a:xfrm>
        </p:spPr>
        <p:txBody>
          <a:bodyPr>
            <a:normAutofit/>
          </a:bodyPr>
          <a:lstStyle>
            <a:lvl1pPr>
              <a:defRPr sz="4000">
                <a:solidFill>
                  <a:schemeClr val="bg1"/>
                </a:solidFill>
              </a:defRPr>
            </a:lvl1p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9A4E433-A1AF-40CE-9FED-29246AF1D14C}" type="datetimeFigureOut">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05/05/2023</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5BB24-4602-4AD8-A506-D87CF1D0E1B4}" type="slidenum">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984281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9A4E433-A1AF-40CE-9FED-29246AF1D14C}" type="datetimeFigureOut">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05/05/2023</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5BB24-4602-4AD8-A506-D87CF1D0E1B4}" type="slidenum">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12" name="Text Placeholder 11"/>
          <p:cNvSpPr>
            <a:spLocks noGrp="1"/>
          </p:cNvSpPr>
          <p:nvPr>
            <p:ph type="body" sz="quarter" idx="13"/>
          </p:nvPr>
        </p:nvSpPr>
        <p:spPr>
          <a:xfrm>
            <a:off x="838200" y="1144589"/>
            <a:ext cx="10315575" cy="501650"/>
          </a:xfrm>
        </p:spPr>
        <p:txBody>
          <a:bodyPr>
            <a:normAutofit/>
          </a:bodyPr>
          <a:lstStyle>
            <a:lvl1pPr marL="0" indent="0">
              <a:buNone/>
              <a:defRPr sz="2400" b="1">
                <a:solidFill>
                  <a:srgbClr val="0070C0"/>
                </a:solidFill>
              </a:defRPr>
            </a:lvl1pPr>
          </a:lstStyle>
          <a:p>
            <a:pPr lvl="0"/>
            <a:r>
              <a:rPr lang="en-US"/>
              <a:t>Edit Master text styles</a:t>
            </a:r>
          </a:p>
        </p:txBody>
      </p:sp>
    </p:spTree>
    <p:extLst>
      <p:ext uri="{BB962C8B-B14F-4D97-AF65-F5344CB8AC3E}">
        <p14:creationId xmlns:p14="http://schemas.microsoft.com/office/powerpoint/2010/main" val="37624522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wo Content Option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9A4E433-A1AF-40CE-9FED-29246AF1D14C}" type="datetimeFigureOut">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05/05/2023</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5BB24-4602-4AD8-A506-D87CF1D0E1B4}" type="slidenum">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9" name="Text Placeholder 8"/>
          <p:cNvSpPr>
            <a:spLocks noGrp="1"/>
          </p:cNvSpPr>
          <p:nvPr>
            <p:ph type="body" sz="quarter" idx="13"/>
          </p:nvPr>
        </p:nvSpPr>
        <p:spPr>
          <a:xfrm>
            <a:off x="838200" y="1144589"/>
            <a:ext cx="10315575" cy="501650"/>
          </a:xfrm>
        </p:spPr>
        <p:txBody>
          <a:bodyPr>
            <a:normAutofit/>
          </a:bodyPr>
          <a:lstStyle>
            <a:lvl1pPr marL="0" indent="0">
              <a:buNone/>
              <a:defRPr sz="2400" b="1">
                <a:solidFill>
                  <a:srgbClr val="0070C0"/>
                </a:solidFill>
              </a:defRPr>
            </a:lvl1pPr>
          </a:lstStyle>
          <a:p>
            <a:pPr lvl="0"/>
            <a:r>
              <a:rPr lang="en-US"/>
              <a:t>Edit Master text styles</a:t>
            </a:r>
          </a:p>
        </p:txBody>
      </p:sp>
    </p:spTree>
    <p:extLst>
      <p:ext uri="{BB962C8B-B14F-4D97-AF65-F5344CB8AC3E}">
        <p14:creationId xmlns:p14="http://schemas.microsoft.com/office/powerpoint/2010/main" val="5858808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9" y="365125"/>
            <a:ext cx="10299700" cy="779463"/>
          </a:xfrm>
        </p:spPr>
        <p:txBody>
          <a:bodyPr/>
          <a:lstStyle/>
          <a:p>
            <a:r>
              <a:rPr lang="en-US" dirty="0"/>
              <a:t>CLICK TO EDIT MASTER TITLE STYLE</a:t>
            </a:r>
            <a:endParaRPr lang="en-GB" dirty="0"/>
          </a:p>
        </p:txBody>
      </p:sp>
      <p:sp>
        <p:nvSpPr>
          <p:cNvPr id="3" name="Text Placeholder 2"/>
          <p:cNvSpPr>
            <a:spLocks noGrp="1"/>
          </p:cNvSpPr>
          <p:nvPr>
            <p:ph type="body" idx="1"/>
          </p:nvPr>
        </p:nvSpPr>
        <p:spPr>
          <a:xfrm>
            <a:off x="839788" y="1812925"/>
            <a:ext cx="5157787" cy="6921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172200" y="1812925"/>
            <a:ext cx="5183188" cy="692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9A4E433-A1AF-40CE-9FED-29246AF1D14C}" type="datetimeFigureOut">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05/05/2023</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5BB24-4602-4AD8-A506-D87CF1D0E1B4}" type="slidenum">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12" name="Text Placeholder 11"/>
          <p:cNvSpPr>
            <a:spLocks noGrp="1"/>
          </p:cNvSpPr>
          <p:nvPr>
            <p:ph type="body" sz="quarter" idx="13"/>
          </p:nvPr>
        </p:nvSpPr>
        <p:spPr>
          <a:xfrm>
            <a:off x="839788" y="1144588"/>
            <a:ext cx="10299700" cy="501651"/>
          </a:xfrm>
        </p:spPr>
        <p:txBody>
          <a:bodyPr>
            <a:normAutofit/>
          </a:bodyPr>
          <a:lstStyle>
            <a:lvl1pPr marL="0" indent="0">
              <a:buNone/>
              <a:defRPr sz="2400" b="1">
                <a:solidFill>
                  <a:srgbClr val="0070C0"/>
                </a:solidFill>
              </a:defRPr>
            </a:lvl1pPr>
          </a:lstStyle>
          <a:p>
            <a:pPr lvl="0"/>
            <a:r>
              <a:rPr lang="en-US"/>
              <a:t>Edit Master text styles</a:t>
            </a:r>
          </a:p>
        </p:txBody>
      </p:sp>
    </p:spTree>
    <p:extLst>
      <p:ext uri="{BB962C8B-B14F-4D97-AF65-F5344CB8AC3E}">
        <p14:creationId xmlns:p14="http://schemas.microsoft.com/office/powerpoint/2010/main" val="12671503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4 Content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9A4E433-A1AF-40CE-9FED-29246AF1D14C}" type="datetimeFigureOut">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05/05/2023</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5BB24-4602-4AD8-A506-D87CF1D0E1B4}" type="slidenum">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52282" y="1911057"/>
            <a:ext cx="662051" cy="1859761"/>
          </a:xfrm>
          <a:prstGeom prst="rect">
            <a:avLst/>
          </a:prstGeom>
        </p:spPr>
      </p:pic>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256986" y="1911056"/>
            <a:ext cx="662051" cy="1859761"/>
          </a:xfrm>
          <a:prstGeom prst="rect">
            <a:avLst/>
          </a:prstGeom>
        </p:spPr>
      </p:pic>
      <p:pic>
        <p:nvPicPr>
          <p:cNvPr id="19" name="Picture 1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52282" y="4133704"/>
            <a:ext cx="662051" cy="1859761"/>
          </a:xfrm>
          <a:prstGeom prst="rect">
            <a:avLst/>
          </a:prstGeom>
        </p:spPr>
      </p:pic>
      <p:pic>
        <p:nvPicPr>
          <p:cNvPr id="20" name="Pictur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256986" y="4133703"/>
            <a:ext cx="662051" cy="1859761"/>
          </a:xfrm>
          <a:prstGeom prst="rect">
            <a:avLst/>
          </a:prstGeom>
        </p:spPr>
      </p:pic>
      <p:sp>
        <p:nvSpPr>
          <p:cNvPr id="24" name="Text Placeholder 23"/>
          <p:cNvSpPr>
            <a:spLocks noGrp="1"/>
          </p:cNvSpPr>
          <p:nvPr>
            <p:ph type="body" sz="quarter" idx="13"/>
          </p:nvPr>
        </p:nvSpPr>
        <p:spPr>
          <a:xfrm>
            <a:off x="838200" y="1144588"/>
            <a:ext cx="10315575" cy="490537"/>
          </a:xfrm>
        </p:spPr>
        <p:txBody>
          <a:bodyPr>
            <a:normAutofit/>
          </a:bodyPr>
          <a:lstStyle>
            <a:lvl1pPr marL="0" indent="0">
              <a:buNone/>
              <a:defRPr sz="2400" b="1">
                <a:solidFill>
                  <a:srgbClr val="0070C0"/>
                </a:solidFill>
              </a:defRPr>
            </a:lvl1pPr>
          </a:lstStyle>
          <a:p>
            <a:pPr lvl="0"/>
            <a:r>
              <a:rPr lang="en-US"/>
              <a:t>Edit Master text styles</a:t>
            </a:r>
          </a:p>
        </p:txBody>
      </p:sp>
      <p:sp>
        <p:nvSpPr>
          <p:cNvPr id="26" name="Content Placeholder 25"/>
          <p:cNvSpPr>
            <a:spLocks noGrp="1"/>
          </p:cNvSpPr>
          <p:nvPr>
            <p:ph sz="quarter" idx="14"/>
          </p:nvPr>
        </p:nvSpPr>
        <p:spPr>
          <a:xfrm>
            <a:off x="2014538" y="1911350"/>
            <a:ext cx="4081462" cy="1858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1" name="Content Placeholder 30"/>
          <p:cNvSpPr>
            <a:spLocks noGrp="1"/>
          </p:cNvSpPr>
          <p:nvPr>
            <p:ph sz="quarter" idx="18"/>
          </p:nvPr>
        </p:nvSpPr>
        <p:spPr>
          <a:xfrm>
            <a:off x="6919037" y="1931051"/>
            <a:ext cx="4081463" cy="185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3" name="Content Placeholder 32"/>
          <p:cNvSpPr>
            <a:spLocks noGrp="1"/>
          </p:cNvSpPr>
          <p:nvPr>
            <p:ph sz="quarter" idx="19"/>
          </p:nvPr>
        </p:nvSpPr>
        <p:spPr>
          <a:xfrm>
            <a:off x="2014538" y="4146193"/>
            <a:ext cx="4081462" cy="18716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5" name="Content Placeholder 34"/>
          <p:cNvSpPr>
            <a:spLocks noGrp="1"/>
          </p:cNvSpPr>
          <p:nvPr>
            <p:ph sz="quarter" idx="20"/>
          </p:nvPr>
        </p:nvSpPr>
        <p:spPr>
          <a:xfrm>
            <a:off x="6919037" y="4140851"/>
            <a:ext cx="4081463" cy="18770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157432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741867"/>
            <a:ext cx="3932237" cy="627845"/>
          </a:xfrm>
        </p:spPr>
        <p:txBody>
          <a:bodyPr anchor="b">
            <a:noAutofit/>
          </a:bodyPr>
          <a:lstStyle>
            <a:lvl1pPr>
              <a:defRPr sz="2400"/>
            </a:lvl1pPr>
          </a:lstStyle>
          <a:p>
            <a:r>
              <a:rPr lang="en-US"/>
              <a:t>Click to edit Master title style</a:t>
            </a:r>
            <a:endParaRPr lang="en-GB" dirty="0"/>
          </a:p>
        </p:txBody>
      </p:sp>
      <p:sp>
        <p:nvSpPr>
          <p:cNvPr id="3" name="Content Placeholder 2"/>
          <p:cNvSpPr>
            <a:spLocks noGrp="1"/>
          </p:cNvSpPr>
          <p:nvPr>
            <p:ph idx="1"/>
          </p:nvPr>
        </p:nvSpPr>
        <p:spPr>
          <a:xfrm>
            <a:off x="5183188" y="1741867"/>
            <a:ext cx="6172200" cy="4401356"/>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839788" y="2369712"/>
            <a:ext cx="3932237" cy="377351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9A4E433-A1AF-40CE-9FED-29246AF1D14C}" type="datetimeFigureOut">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05/05/2023</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5BB24-4602-4AD8-A506-D87CF1D0E1B4}" type="slidenum">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13" name="Text Placeholder 12"/>
          <p:cNvSpPr>
            <a:spLocks noGrp="1"/>
          </p:cNvSpPr>
          <p:nvPr>
            <p:ph type="body" sz="quarter" idx="14"/>
          </p:nvPr>
        </p:nvSpPr>
        <p:spPr>
          <a:xfrm>
            <a:off x="839788" y="1144588"/>
            <a:ext cx="10300436" cy="477837"/>
          </a:xfrm>
        </p:spPr>
        <p:txBody>
          <a:bodyPr>
            <a:normAutofit/>
          </a:bodyPr>
          <a:lstStyle>
            <a:lvl1pPr marL="0" indent="0">
              <a:buNone/>
              <a:defRPr sz="2400" b="1">
                <a:solidFill>
                  <a:srgbClr val="0070C0"/>
                </a:solidFill>
              </a:defRPr>
            </a:lvl1pPr>
          </a:lstStyle>
          <a:p>
            <a:pPr lvl="0"/>
            <a:r>
              <a:rPr lang="en-US"/>
              <a:t>Edit Master text styles</a:t>
            </a:r>
          </a:p>
        </p:txBody>
      </p:sp>
      <p:sp>
        <p:nvSpPr>
          <p:cNvPr id="17" name="Text Placeholder 16"/>
          <p:cNvSpPr>
            <a:spLocks noGrp="1"/>
          </p:cNvSpPr>
          <p:nvPr>
            <p:ph type="body" sz="quarter" idx="15" hasCustomPrompt="1"/>
          </p:nvPr>
        </p:nvSpPr>
        <p:spPr>
          <a:xfrm>
            <a:off x="839788" y="334963"/>
            <a:ext cx="10300436" cy="809625"/>
          </a:xfrm>
        </p:spPr>
        <p:txBody>
          <a:bodyPr anchor="b">
            <a:normAutofit/>
          </a:bodyPr>
          <a:lstStyle>
            <a:lvl1pPr marL="0" indent="0">
              <a:buNone/>
              <a:defRPr sz="3200" b="1"/>
            </a:lvl1pPr>
          </a:lstStyle>
          <a:p>
            <a:pPr lvl="0"/>
            <a:r>
              <a:rPr lang="en-US" dirty="0"/>
              <a:t>EDIT MASTER TEXT STYLES</a:t>
            </a:r>
          </a:p>
        </p:txBody>
      </p:sp>
    </p:spTree>
    <p:extLst>
      <p:ext uri="{BB962C8B-B14F-4D97-AF65-F5344CB8AC3E}">
        <p14:creationId xmlns:p14="http://schemas.microsoft.com/office/powerpoint/2010/main" val="8875659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790163"/>
            <a:ext cx="3932237" cy="556388"/>
          </a:xfrm>
        </p:spPr>
        <p:txBody>
          <a:bodyPr anchor="b">
            <a:noAutofit/>
          </a:bodyPr>
          <a:lstStyle>
            <a:lvl1pPr>
              <a:defRPr sz="2400"/>
            </a:lvl1pPr>
          </a:lstStyle>
          <a:p>
            <a:r>
              <a:rPr lang="en-US"/>
              <a:t>Click to edit Master title style</a:t>
            </a:r>
            <a:endParaRPr lang="en-GB" dirty="0"/>
          </a:p>
        </p:txBody>
      </p:sp>
      <p:sp>
        <p:nvSpPr>
          <p:cNvPr id="3" name="Picture Placeholder 2"/>
          <p:cNvSpPr>
            <a:spLocks noGrp="1"/>
          </p:cNvSpPr>
          <p:nvPr>
            <p:ph type="pic" idx="1"/>
          </p:nvPr>
        </p:nvSpPr>
        <p:spPr>
          <a:xfrm>
            <a:off x="5183188" y="1790161"/>
            <a:ext cx="6172200" cy="43273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346551"/>
            <a:ext cx="3932237" cy="377091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9A4E433-A1AF-40CE-9FED-29246AF1D14C}" type="datetimeFigureOut">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05/05/2023</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5BB24-4602-4AD8-A506-D87CF1D0E1B4}" type="slidenum">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11" name="Text Placeholder 10"/>
          <p:cNvSpPr>
            <a:spLocks noGrp="1"/>
          </p:cNvSpPr>
          <p:nvPr>
            <p:ph type="body" sz="quarter" idx="13" hasCustomPrompt="1"/>
          </p:nvPr>
        </p:nvSpPr>
        <p:spPr>
          <a:xfrm>
            <a:off x="839788" y="373488"/>
            <a:ext cx="10299700" cy="783208"/>
          </a:xfrm>
        </p:spPr>
        <p:txBody>
          <a:bodyPr anchor="b">
            <a:normAutofit/>
          </a:bodyPr>
          <a:lstStyle>
            <a:lvl1pPr marL="0" indent="0">
              <a:buNone/>
              <a:defRPr sz="3200" b="1"/>
            </a:lvl1pPr>
          </a:lstStyle>
          <a:p>
            <a:pPr lvl="0"/>
            <a:r>
              <a:rPr lang="en-US" dirty="0"/>
              <a:t>EDIT MASTER TEXT STYLES</a:t>
            </a:r>
          </a:p>
        </p:txBody>
      </p:sp>
      <p:sp>
        <p:nvSpPr>
          <p:cNvPr id="13" name="Text Placeholder 12"/>
          <p:cNvSpPr>
            <a:spLocks noGrp="1"/>
          </p:cNvSpPr>
          <p:nvPr>
            <p:ph type="body" sz="quarter" idx="14"/>
          </p:nvPr>
        </p:nvSpPr>
        <p:spPr>
          <a:xfrm>
            <a:off x="839788" y="1156694"/>
            <a:ext cx="10287000" cy="485139"/>
          </a:xfrm>
        </p:spPr>
        <p:txBody>
          <a:bodyPr>
            <a:normAutofit/>
          </a:bodyPr>
          <a:lstStyle>
            <a:lvl1pPr marL="0" indent="0">
              <a:buNone/>
              <a:defRPr sz="2400" b="1">
                <a:solidFill>
                  <a:srgbClr val="0070C0"/>
                </a:solidFill>
              </a:defRPr>
            </a:lvl1pPr>
          </a:lstStyle>
          <a:p>
            <a:pPr lvl="0"/>
            <a:r>
              <a:rPr lang="en-US"/>
              <a:t>Edit Master text styles</a:t>
            </a:r>
          </a:p>
        </p:txBody>
      </p:sp>
    </p:spTree>
    <p:extLst>
      <p:ext uri="{BB962C8B-B14F-4D97-AF65-F5344CB8AC3E}">
        <p14:creationId xmlns:p14="http://schemas.microsoft.com/office/powerpoint/2010/main" val="34344695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Graph &amp; text_option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9A4E433-A1AF-40CE-9FED-29246AF1D14C}" type="datetimeFigureOut">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05/05/2023</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5BB24-4602-4AD8-A506-D87CF1D0E1B4}" type="slidenum">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8" name="Text Placeholder 7"/>
          <p:cNvSpPr>
            <a:spLocks noGrp="1"/>
          </p:cNvSpPr>
          <p:nvPr>
            <p:ph type="body" sz="quarter" idx="13"/>
          </p:nvPr>
        </p:nvSpPr>
        <p:spPr>
          <a:xfrm>
            <a:off x="838201" y="1144588"/>
            <a:ext cx="10314904" cy="465137"/>
          </a:xfrm>
        </p:spPr>
        <p:txBody>
          <a:bodyPr>
            <a:normAutofit/>
          </a:bodyPr>
          <a:lstStyle>
            <a:lvl1pPr marL="0" indent="0">
              <a:buNone/>
              <a:defRPr sz="2400" b="1">
                <a:solidFill>
                  <a:srgbClr val="0070C0"/>
                </a:solidFill>
              </a:defRPr>
            </a:lvl1pPr>
          </a:lstStyle>
          <a:p>
            <a:pPr lvl="0"/>
            <a:r>
              <a:rPr lang="en-US"/>
              <a:t>Edit Master text styles</a:t>
            </a:r>
          </a:p>
        </p:txBody>
      </p:sp>
      <p:sp>
        <p:nvSpPr>
          <p:cNvPr id="10" name="Chart Placeholder 9"/>
          <p:cNvSpPr>
            <a:spLocks noGrp="1"/>
          </p:cNvSpPr>
          <p:nvPr>
            <p:ph type="chart" sz="quarter" idx="14"/>
          </p:nvPr>
        </p:nvSpPr>
        <p:spPr>
          <a:xfrm>
            <a:off x="838200" y="1609725"/>
            <a:ext cx="10443694" cy="3258489"/>
          </a:xfrm>
        </p:spPr>
        <p:txBody>
          <a:bodyPr/>
          <a:lstStyle/>
          <a:p>
            <a:r>
              <a:rPr lang="en-US"/>
              <a:t>Click icon to add chart</a:t>
            </a:r>
            <a:endParaRPr lang="en-GB"/>
          </a:p>
        </p:txBody>
      </p:sp>
      <p:sp>
        <p:nvSpPr>
          <p:cNvPr id="12" name="Text Placeholder 11"/>
          <p:cNvSpPr>
            <a:spLocks noGrp="1"/>
          </p:cNvSpPr>
          <p:nvPr>
            <p:ph type="body" sz="quarter" idx="15"/>
          </p:nvPr>
        </p:nvSpPr>
        <p:spPr>
          <a:xfrm>
            <a:off x="838200" y="4868215"/>
            <a:ext cx="10443693" cy="1390917"/>
          </a:xfrm>
        </p:spPr>
        <p:txBody>
          <a:bodyPr>
            <a:no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9368035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Graph &amp; text_option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9A4E433-A1AF-40CE-9FED-29246AF1D14C}" type="datetimeFigureOut">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05/05/2023</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5BB24-4602-4AD8-A506-D87CF1D0E1B4}" type="slidenum">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8" name="Content Placeholder 7"/>
          <p:cNvSpPr>
            <a:spLocks noGrp="1"/>
          </p:cNvSpPr>
          <p:nvPr>
            <p:ph sz="quarter" idx="13"/>
          </p:nvPr>
        </p:nvSpPr>
        <p:spPr>
          <a:xfrm>
            <a:off x="838200" y="1144588"/>
            <a:ext cx="10315575" cy="452437"/>
          </a:xfrm>
        </p:spPr>
        <p:txBody>
          <a:bodyPr>
            <a:normAutofit/>
          </a:bodyPr>
          <a:lstStyle>
            <a:lvl1pPr marL="0" indent="0">
              <a:buNone/>
              <a:defRPr sz="2400" b="1">
                <a:solidFill>
                  <a:srgbClr val="0070C0"/>
                </a:solidFill>
              </a:defRPr>
            </a:lvl1pPr>
          </a:lstStyle>
          <a:p>
            <a:pPr lvl="0"/>
            <a:r>
              <a:rPr lang="en-US"/>
              <a:t>Edit Master text styles</a:t>
            </a:r>
          </a:p>
        </p:txBody>
      </p:sp>
      <p:sp>
        <p:nvSpPr>
          <p:cNvPr id="10" name="Chart Placeholder 9"/>
          <p:cNvSpPr>
            <a:spLocks noGrp="1"/>
          </p:cNvSpPr>
          <p:nvPr>
            <p:ph type="chart" sz="quarter" idx="14"/>
          </p:nvPr>
        </p:nvSpPr>
        <p:spPr>
          <a:xfrm>
            <a:off x="6259513" y="1597025"/>
            <a:ext cx="5086350" cy="4649788"/>
          </a:xfrm>
        </p:spPr>
        <p:txBody>
          <a:bodyPr/>
          <a:lstStyle/>
          <a:p>
            <a:r>
              <a:rPr lang="en-US"/>
              <a:t>Click icon to add chart</a:t>
            </a:r>
            <a:endParaRPr lang="en-GB"/>
          </a:p>
        </p:txBody>
      </p:sp>
      <p:sp>
        <p:nvSpPr>
          <p:cNvPr id="14" name="Text Placeholder 13"/>
          <p:cNvSpPr>
            <a:spLocks noGrp="1"/>
          </p:cNvSpPr>
          <p:nvPr>
            <p:ph type="body" sz="quarter" idx="15"/>
          </p:nvPr>
        </p:nvSpPr>
        <p:spPr>
          <a:xfrm>
            <a:off x="838200" y="1597025"/>
            <a:ext cx="5381625" cy="4662488"/>
          </a:xfrm>
        </p:spPr>
        <p:txBody>
          <a:bodyP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280735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2_End">
    <p:spTree>
      <p:nvGrpSpPr>
        <p:cNvPr id="1" name=""/>
        <p:cNvGrpSpPr/>
        <p:nvPr/>
      </p:nvGrpSpPr>
      <p:grpSpPr>
        <a:xfrm>
          <a:off x="0" y="0"/>
          <a:ext cx="0" cy="0"/>
          <a:chOff x="0" y="0"/>
          <a:chExt cx="0" cy="0"/>
        </a:xfrm>
      </p:grpSpPr>
      <p:pic>
        <p:nvPicPr>
          <p:cNvPr id="1026" name="Picture 2" descr="AA9DE61E-BFA3-49ED-B5AE-395454FC5E3C"/>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1"/>
            <a:ext cx="12204902" cy="6865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9A4E433-A1AF-40CE-9FED-29246AF1D14C}" type="datetimeFigureOut">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05/05/2023</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5BB24-4602-4AD8-A506-D87CF1D0E1B4}" type="slidenum">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11" name="Text Placeholder 10"/>
          <p:cNvSpPr>
            <a:spLocks noGrp="1"/>
          </p:cNvSpPr>
          <p:nvPr>
            <p:ph type="body" sz="quarter" idx="13" hasCustomPrompt="1"/>
          </p:nvPr>
        </p:nvSpPr>
        <p:spPr>
          <a:xfrm>
            <a:off x="2408237" y="1662113"/>
            <a:ext cx="6890309" cy="1789112"/>
          </a:xfrm>
        </p:spPr>
        <p:txBody>
          <a:bodyPr anchor="ctr">
            <a:normAutofit/>
          </a:bodyPr>
          <a:lstStyle>
            <a:lvl1pPr marL="0" indent="0" algn="ctr">
              <a:buNone/>
              <a:defRPr sz="4400" b="1">
                <a:solidFill>
                  <a:schemeClr val="bg1"/>
                </a:solidFill>
              </a:defRPr>
            </a:lvl1pPr>
            <a:lvl2pPr>
              <a:defRPr b="1"/>
            </a:lvl2pPr>
            <a:lvl3pPr>
              <a:defRPr b="1"/>
            </a:lvl3pPr>
            <a:lvl4pPr>
              <a:defRPr b="1"/>
            </a:lvl4pPr>
            <a:lvl5pPr>
              <a:defRPr b="1"/>
            </a:lvl5pPr>
          </a:lstStyle>
          <a:p>
            <a:pPr lvl="0"/>
            <a:r>
              <a:rPr lang="en-US" dirty="0"/>
              <a:t>EDIT MASTER TEXT STYLES</a:t>
            </a:r>
          </a:p>
        </p:txBody>
      </p:sp>
    </p:spTree>
    <p:extLst>
      <p:ext uri="{BB962C8B-B14F-4D97-AF65-F5344CB8AC3E}">
        <p14:creationId xmlns:p14="http://schemas.microsoft.com/office/powerpoint/2010/main" val="4088146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10267"/>
            <a:ext cx="10515600" cy="2853267"/>
          </a:xfrm>
        </p:spPr>
        <p:txBody>
          <a:bodyPr anchor="b"/>
          <a:lstStyle>
            <a:lvl1pPr>
              <a:defRPr sz="4800" b="0">
                <a:latin typeface="+mn-lt"/>
              </a:defRPr>
            </a:lvl1pPr>
          </a:lstStyle>
          <a:p>
            <a:endParaRPr lang="en-US" dirty="0"/>
          </a:p>
        </p:txBody>
      </p:sp>
      <p:sp>
        <p:nvSpPr>
          <p:cNvPr id="3" name="Text Placeholder 2"/>
          <p:cNvSpPr>
            <a:spLocks noGrp="1"/>
          </p:cNvSpPr>
          <p:nvPr>
            <p:ph type="body" idx="1"/>
          </p:nvPr>
        </p:nvSpPr>
        <p:spPr>
          <a:xfrm>
            <a:off x="831851" y="4588934"/>
            <a:ext cx="10515600" cy="1500717"/>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910C41C-1ED2-4F93-BEFA-956CA29BA01D}" type="datetime1">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8DC12A-69E4-41F7-B68D-E36695E61150}" type="slidenum">
              <a:rPr lang="en-US" smtClean="0"/>
              <a:t>‹#›</a:t>
            </a:fld>
            <a:endParaRPr lang="en-US" dirty="0"/>
          </a:p>
        </p:txBody>
      </p:sp>
      <p:grpSp>
        <p:nvGrpSpPr>
          <p:cNvPr id="7" name="Group 6"/>
          <p:cNvGrpSpPr/>
          <p:nvPr userDrawn="1"/>
        </p:nvGrpSpPr>
        <p:grpSpPr>
          <a:xfrm>
            <a:off x="8113985" y="267217"/>
            <a:ext cx="3818468" cy="792111"/>
            <a:chOff x="2863850" y="3078163"/>
            <a:chExt cx="3413126" cy="708026"/>
          </a:xfrm>
        </p:grpSpPr>
        <p:grpSp>
          <p:nvGrpSpPr>
            <p:cNvPr id="8" name="Group 7"/>
            <p:cNvGrpSpPr/>
            <p:nvPr/>
          </p:nvGrpSpPr>
          <p:grpSpPr>
            <a:xfrm>
              <a:off x="4357688" y="3630613"/>
              <a:ext cx="1919288" cy="155576"/>
              <a:chOff x="4357688" y="3630613"/>
              <a:chExt cx="1919288" cy="155576"/>
            </a:xfrm>
          </p:grpSpPr>
          <p:sp>
            <p:nvSpPr>
              <p:cNvPr id="24" name="Freeform 7"/>
              <p:cNvSpPr>
                <a:spLocks noEditPoints="1"/>
              </p:cNvSpPr>
              <p:nvPr/>
            </p:nvSpPr>
            <p:spPr bwMode="auto">
              <a:xfrm>
                <a:off x="4357688" y="3630613"/>
                <a:ext cx="109538" cy="125413"/>
              </a:xfrm>
              <a:custGeom>
                <a:avLst/>
                <a:gdLst>
                  <a:gd name="T0" fmla="*/ 24 w 69"/>
                  <a:gd name="T1" fmla="*/ 50 h 79"/>
                  <a:gd name="T2" fmla="*/ 33 w 69"/>
                  <a:gd name="T3" fmla="*/ 22 h 79"/>
                  <a:gd name="T4" fmla="*/ 43 w 69"/>
                  <a:gd name="T5" fmla="*/ 50 h 79"/>
                  <a:gd name="T6" fmla="*/ 24 w 69"/>
                  <a:gd name="T7" fmla="*/ 50 h 79"/>
                  <a:gd name="T8" fmla="*/ 40 w 69"/>
                  <a:gd name="T9" fmla="*/ 0 h 79"/>
                  <a:gd name="T10" fmla="*/ 28 w 69"/>
                  <a:gd name="T11" fmla="*/ 0 h 79"/>
                  <a:gd name="T12" fmla="*/ 0 w 69"/>
                  <a:gd name="T13" fmla="*/ 79 h 79"/>
                  <a:gd name="T14" fmla="*/ 14 w 69"/>
                  <a:gd name="T15" fmla="*/ 79 h 79"/>
                  <a:gd name="T16" fmla="*/ 19 w 69"/>
                  <a:gd name="T17" fmla="*/ 65 h 79"/>
                  <a:gd name="T18" fmla="*/ 47 w 69"/>
                  <a:gd name="T19" fmla="*/ 65 h 79"/>
                  <a:gd name="T20" fmla="*/ 52 w 69"/>
                  <a:gd name="T21" fmla="*/ 79 h 79"/>
                  <a:gd name="T22" fmla="*/ 69 w 69"/>
                  <a:gd name="T23" fmla="*/ 79 h 79"/>
                  <a:gd name="T24" fmla="*/ 40 w 69"/>
                  <a:gd name="T2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79">
                    <a:moveTo>
                      <a:pt x="24" y="50"/>
                    </a:moveTo>
                    <a:lnTo>
                      <a:pt x="33" y="22"/>
                    </a:lnTo>
                    <a:lnTo>
                      <a:pt x="43" y="50"/>
                    </a:lnTo>
                    <a:lnTo>
                      <a:pt x="24" y="50"/>
                    </a:lnTo>
                    <a:close/>
                    <a:moveTo>
                      <a:pt x="40" y="0"/>
                    </a:moveTo>
                    <a:lnTo>
                      <a:pt x="28" y="0"/>
                    </a:lnTo>
                    <a:lnTo>
                      <a:pt x="0" y="79"/>
                    </a:lnTo>
                    <a:lnTo>
                      <a:pt x="14" y="79"/>
                    </a:lnTo>
                    <a:lnTo>
                      <a:pt x="19" y="65"/>
                    </a:lnTo>
                    <a:lnTo>
                      <a:pt x="47" y="65"/>
                    </a:lnTo>
                    <a:lnTo>
                      <a:pt x="52" y="79"/>
                    </a:lnTo>
                    <a:lnTo>
                      <a:pt x="69" y="79"/>
                    </a:lnTo>
                    <a:lnTo>
                      <a:pt x="40" y="0"/>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5" name="Freeform 8"/>
              <p:cNvSpPr>
                <a:spLocks noEditPoints="1"/>
              </p:cNvSpPr>
              <p:nvPr/>
            </p:nvSpPr>
            <p:spPr bwMode="auto">
              <a:xfrm>
                <a:off x="4473575" y="3660776"/>
                <a:ext cx="76200" cy="95250"/>
              </a:xfrm>
              <a:custGeom>
                <a:avLst/>
                <a:gdLst>
                  <a:gd name="T0" fmla="*/ 13 w 20"/>
                  <a:gd name="T1" fmla="*/ 18 h 25"/>
                  <a:gd name="T2" fmla="*/ 9 w 20"/>
                  <a:gd name="T3" fmla="*/ 20 h 25"/>
                  <a:gd name="T4" fmla="*/ 5 w 20"/>
                  <a:gd name="T5" fmla="*/ 17 h 25"/>
                  <a:gd name="T6" fmla="*/ 9 w 20"/>
                  <a:gd name="T7" fmla="*/ 14 h 25"/>
                  <a:gd name="T8" fmla="*/ 13 w 20"/>
                  <a:gd name="T9" fmla="*/ 14 h 25"/>
                  <a:gd name="T10" fmla="*/ 13 w 20"/>
                  <a:gd name="T11" fmla="*/ 16 h 25"/>
                  <a:gd name="T12" fmla="*/ 13 w 20"/>
                  <a:gd name="T13" fmla="*/ 18 h 25"/>
                  <a:gd name="T14" fmla="*/ 20 w 20"/>
                  <a:gd name="T15" fmla="*/ 9 h 25"/>
                  <a:gd name="T16" fmla="*/ 9 w 20"/>
                  <a:gd name="T17" fmla="*/ 0 h 25"/>
                  <a:gd name="T18" fmla="*/ 4 w 20"/>
                  <a:gd name="T19" fmla="*/ 1 h 25"/>
                  <a:gd name="T20" fmla="*/ 1 w 20"/>
                  <a:gd name="T21" fmla="*/ 4 h 25"/>
                  <a:gd name="T22" fmla="*/ 4 w 20"/>
                  <a:gd name="T23" fmla="*/ 7 h 25"/>
                  <a:gd name="T24" fmla="*/ 9 w 20"/>
                  <a:gd name="T25" fmla="*/ 5 h 25"/>
                  <a:gd name="T26" fmla="*/ 13 w 20"/>
                  <a:gd name="T27" fmla="*/ 9 h 25"/>
                  <a:gd name="T28" fmla="*/ 13 w 20"/>
                  <a:gd name="T29" fmla="*/ 10 h 25"/>
                  <a:gd name="T30" fmla="*/ 8 w 20"/>
                  <a:gd name="T31" fmla="*/ 10 h 25"/>
                  <a:gd name="T32" fmla="*/ 2 w 20"/>
                  <a:gd name="T33" fmla="*/ 12 h 25"/>
                  <a:gd name="T34" fmla="*/ 0 w 20"/>
                  <a:gd name="T35" fmla="*/ 17 h 25"/>
                  <a:gd name="T36" fmla="*/ 2 w 20"/>
                  <a:gd name="T37" fmla="*/ 23 h 25"/>
                  <a:gd name="T38" fmla="*/ 8 w 20"/>
                  <a:gd name="T39" fmla="*/ 25 h 25"/>
                  <a:gd name="T40" fmla="*/ 14 w 20"/>
                  <a:gd name="T41" fmla="*/ 22 h 25"/>
                  <a:gd name="T42" fmla="*/ 14 w 20"/>
                  <a:gd name="T43" fmla="*/ 25 h 25"/>
                  <a:gd name="T44" fmla="*/ 20 w 20"/>
                  <a:gd name="T45" fmla="*/ 25 h 25"/>
                  <a:gd name="T46" fmla="*/ 20 w 20"/>
                  <a:gd name="T4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25">
                    <a:moveTo>
                      <a:pt x="13" y="18"/>
                    </a:moveTo>
                    <a:cubicBezTo>
                      <a:pt x="12" y="19"/>
                      <a:pt x="11" y="20"/>
                      <a:pt x="9" y="20"/>
                    </a:cubicBezTo>
                    <a:cubicBezTo>
                      <a:pt x="7" y="20"/>
                      <a:pt x="5" y="19"/>
                      <a:pt x="5" y="17"/>
                    </a:cubicBezTo>
                    <a:cubicBezTo>
                      <a:pt x="5" y="15"/>
                      <a:pt x="7" y="14"/>
                      <a:pt x="9" y="14"/>
                    </a:cubicBezTo>
                    <a:cubicBezTo>
                      <a:pt x="13" y="14"/>
                      <a:pt x="13" y="14"/>
                      <a:pt x="13" y="14"/>
                    </a:cubicBezTo>
                    <a:cubicBezTo>
                      <a:pt x="13" y="16"/>
                      <a:pt x="13" y="16"/>
                      <a:pt x="13" y="16"/>
                    </a:cubicBezTo>
                    <a:cubicBezTo>
                      <a:pt x="13" y="17"/>
                      <a:pt x="13" y="18"/>
                      <a:pt x="13" y="18"/>
                    </a:cubicBezTo>
                    <a:moveTo>
                      <a:pt x="20" y="9"/>
                    </a:moveTo>
                    <a:cubicBezTo>
                      <a:pt x="20" y="3"/>
                      <a:pt x="16" y="0"/>
                      <a:pt x="9" y="0"/>
                    </a:cubicBezTo>
                    <a:cubicBezTo>
                      <a:pt x="7" y="0"/>
                      <a:pt x="6" y="0"/>
                      <a:pt x="4" y="1"/>
                    </a:cubicBezTo>
                    <a:cubicBezTo>
                      <a:pt x="3" y="1"/>
                      <a:pt x="2" y="2"/>
                      <a:pt x="1" y="4"/>
                    </a:cubicBezTo>
                    <a:cubicBezTo>
                      <a:pt x="4" y="7"/>
                      <a:pt x="4" y="7"/>
                      <a:pt x="4" y="7"/>
                    </a:cubicBezTo>
                    <a:cubicBezTo>
                      <a:pt x="6" y="6"/>
                      <a:pt x="7" y="5"/>
                      <a:pt x="9" y="5"/>
                    </a:cubicBezTo>
                    <a:cubicBezTo>
                      <a:pt x="12" y="5"/>
                      <a:pt x="13" y="7"/>
                      <a:pt x="13" y="9"/>
                    </a:cubicBezTo>
                    <a:cubicBezTo>
                      <a:pt x="13" y="10"/>
                      <a:pt x="13" y="10"/>
                      <a:pt x="13" y="10"/>
                    </a:cubicBezTo>
                    <a:cubicBezTo>
                      <a:pt x="8" y="10"/>
                      <a:pt x="8" y="10"/>
                      <a:pt x="8" y="10"/>
                    </a:cubicBezTo>
                    <a:cubicBezTo>
                      <a:pt x="5" y="10"/>
                      <a:pt x="3" y="11"/>
                      <a:pt x="2" y="12"/>
                    </a:cubicBezTo>
                    <a:cubicBezTo>
                      <a:pt x="0" y="14"/>
                      <a:pt x="0" y="15"/>
                      <a:pt x="0" y="17"/>
                    </a:cubicBezTo>
                    <a:cubicBezTo>
                      <a:pt x="0" y="19"/>
                      <a:pt x="0" y="21"/>
                      <a:pt x="2" y="23"/>
                    </a:cubicBezTo>
                    <a:cubicBezTo>
                      <a:pt x="3" y="24"/>
                      <a:pt x="5" y="25"/>
                      <a:pt x="8" y="25"/>
                    </a:cubicBezTo>
                    <a:cubicBezTo>
                      <a:pt x="10" y="25"/>
                      <a:pt x="12" y="24"/>
                      <a:pt x="14" y="22"/>
                    </a:cubicBezTo>
                    <a:cubicBezTo>
                      <a:pt x="14" y="25"/>
                      <a:pt x="14" y="25"/>
                      <a:pt x="14" y="25"/>
                    </a:cubicBezTo>
                    <a:cubicBezTo>
                      <a:pt x="20" y="25"/>
                      <a:pt x="20" y="25"/>
                      <a:pt x="20" y="25"/>
                    </a:cubicBezTo>
                    <a:lnTo>
                      <a:pt x="20" y="9"/>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6" name="Freeform 9"/>
              <p:cNvSpPr>
                <a:spLocks noEditPoints="1"/>
              </p:cNvSpPr>
              <p:nvPr/>
            </p:nvSpPr>
            <p:spPr bwMode="auto">
              <a:xfrm>
                <a:off x="4572000" y="3660776"/>
                <a:ext cx="74613" cy="125413"/>
              </a:xfrm>
              <a:custGeom>
                <a:avLst/>
                <a:gdLst>
                  <a:gd name="T0" fmla="*/ 14 w 20"/>
                  <a:gd name="T1" fmla="*/ 17 h 33"/>
                  <a:gd name="T2" fmla="*/ 10 w 20"/>
                  <a:gd name="T3" fmla="*/ 19 h 33"/>
                  <a:gd name="T4" fmla="*/ 6 w 20"/>
                  <a:gd name="T5" fmla="*/ 17 h 33"/>
                  <a:gd name="T6" fmla="*/ 6 w 20"/>
                  <a:gd name="T7" fmla="*/ 13 h 33"/>
                  <a:gd name="T8" fmla="*/ 6 w 20"/>
                  <a:gd name="T9" fmla="*/ 8 h 33"/>
                  <a:gd name="T10" fmla="*/ 10 w 20"/>
                  <a:gd name="T11" fmla="*/ 6 h 33"/>
                  <a:gd name="T12" fmla="*/ 14 w 20"/>
                  <a:gd name="T13" fmla="*/ 8 h 33"/>
                  <a:gd name="T14" fmla="*/ 14 w 20"/>
                  <a:gd name="T15" fmla="*/ 13 h 33"/>
                  <a:gd name="T16" fmla="*/ 14 w 20"/>
                  <a:gd name="T17" fmla="*/ 17 h 33"/>
                  <a:gd name="T18" fmla="*/ 20 w 20"/>
                  <a:gd name="T19" fmla="*/ 7 h 33"/>
                  <a:gd name="T20" fmla="*/ 18 w 20"/>
                  <a:gd name="T21" fmla="*/ 2 h 33"/>
                  <a:gd name="T22" fmla="*/ 12 w 20"/>
                  <a:gd name="T23" fmla="*/ 0 h 33"/>
                  <a:gd name="T24" fmla="*/ 6 w 20"/>
                  <a:gd name="T25" fmla="*/ 3 h 33"/>
                  <a:gd name="T26" fmla="*/ 6 w 20"/>
                  <a:gd name="T27" fmla="*/ 0 h 33"/>
                  <a:gd name="T28" fmla="*/ 0 w 20"/>
                  <a:gd name="T29" fmla="*/ 0 h 33"/>
                  <a:gd name="T30" fmla="*/ 0 w 20"/>
                  <a:gd name="T31" fmla="*/ 33 h 33"/>
                  <a:gd name="T32" fmla="*/ 6 w 20"/>
                  <a:gd name="T33" fmla="*/ 33 h 33"/>
                  <a:gd name="T34" fmla="*/ 6 w 20"/>
                  <a:gd name="T35" fmla="*/ 22 h 33"/>
                  <a:gd name="T36" fmla="*/ 12 w 20"/>
                  <a:gd name="T37" fmla="*/ 25 h 33"/>
                  <a:gd name="T38" fmla="*/ 18 w 20"/>
                  <a:gd name="T39" fmla="*/ 23 h 33"/>
                  <a:gd name="T40" fmla="*/ 20 w 20"/>
                  <a:gd name="T41" fmla="*/ 18 h 33"/>
                  <a:gd name="T42" fmla="*/ 20 w 20"/>
                  <a:gd name="T43" fmla="*/ 13 h 33"/>
                  <a:gd name="T44" fmla="*/ 20 w 20"/>
                  <a:gd name="T45"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3">
                    <a:moveTo>
                      <a:pt x="14" y="17"/>
                    </a:moveTo>
                    <a:cubicBezTo>
                      <a:pt x="13" y="19"/>
                      <a:pt x="12" y="19"/>
                      <a:pt x="10" y="19"/>
                    </a:cubicBezTo>
                    <a:cubicBezTo>
                      <a:pt x="8" y="19"/>
                      <a:pt x="7" y="19"/>
                      <a:pt x="6" y="17"/>
                    </a:cubicBezTo>
                    <a:cubicBezTo>
                      <a:pt x="6" y="16"/>
                      <a:pt x="6" y="15"/>
                      <a:pt x="6" y="13"/>
                    </a:cubicBezTo>
                    <a:cubicBezTo>
                      <a:pt x="6" y="10"/>
                      <a:pt x="6" y="9"/>
                      <a:pt x="6" y="8"/>
                    </a:cubicBezTo>
                    <a:cubicBezTo>
                      <a:pt x="7" y="6"/>
                      <a:pt x="8" y="6"/>
                      <a:pt x="10" y="6"/>
                    </a:cubicBezTo>
                    <a:cubicBezTo>
                      <a:pt x="12" y="6"/>
                      <a:pt x="13" y="6"/>
                      <a:pt x="14" y="8"/>
                    </a:cubicBezTo>
                    <a:cubicBezTo>
                      <a:pt x="14" y="9"/>
                      <a:pt x="14" y="10"/>
                      <a:pt x="14" y="13"/>
                    </a:cubicBezTo>
                    <a:cubicBezTo>
                      <a:pt x="14" y="15"/>
                      <a:pt x="14" y="16"/>
                      <a:pt x="14" y="17"/>
                    </a:cubicBezTo>
                    <a:moveTo>
                      <a:pt x="20" y="7"/>
                    </a:moveTo>
                    <a:cubicBezTo>
                      <a:pt x="19" y="5"/>
                      <a:pt x="19" y="3"/>
                      <a:pt x="18" y="2"/>
                    </a:cubicBezTo>
                    <a:cubicBezTo>
                      <a:pt x="16" y="1"/>
                      <a:pt x="14" y="0"/>
                      <a:pt x="12" y="0"/>
                    </a:cubicBezTo>
                    <a:cubicBezTo>
                      <a:pt x="9" y="0"/>
                      <a:pt x="7" y="1"/>
                      <a:pt x="6" y="3"/>
                    </a:cubicBezTo>
                    <a:cubicBezTo>
                      <a:pt x="6" y="0"/>
                      <a:pt x="6" y="0"/>
                      <a:pt x="6" y="0"/>
                    </a:cubicBezTo>
                    <a:cubicBezTo>
                      <a:pt x="0" y="0"/>
                      <a:pt x="0" y="0"/>
                      <a:pt x="0" y="0"/>
                    </a:cubicBezTo>
                    <a:cubicBezTo>
                      <a:pt x="0" y="33"/>
                      <a:pt x="0" y="33"/>
                      <a:pt x="0" y="33"/>
                    </a:cubicBezTo>
                    <a:cubicBezTo>
                      <a:pt x="6" y="33"/>
                      <a:pt x="6" y="33"/>
                      <a:pt x="6" y="33"/>
                    </a:cubicBezTo>
                    <a:cubicBezTo>
                      <a:pt x="6" y="22"/>
                      <a:pt x="6" y="22"/>
                      <a:pt x="6" y="22"/>
                    </a:cubicBezTo>
                    <a:cubicBezTo>
                      <a:pt x="7" y="24"/>
                      <a:pt x="9" y="25"/>
                      <a:pt x="12" y="25"/>
                    </a:cubicBezTo>
                    <a:cubicBezTo>
                      <a:pt x="14" y="25"/>
                      <a:pt x="16" y="24"/>
                      <a:pt x="18" y="23"/>
                    </a:cubicBezTo>
                    <a:cubicBezTo>
                      <a:pt x="19" y="22"/>
                      <a:pt x="19" y="20"/>
                      <a:pt x="20" y="18"/>
                    </a:cubicBezTo>
                    <a:cubicBezTo>
                      <a:pt x="20" y="17"/>
                      <a:pt x="20" y="15"/>
                      <a:pt x="20" y="13"/>
                    </a:cubicBezTo>
                    <a:cubicBezTo>
                      <a:pt x="20" y="10"/>
                      <a:pt x="20" y="8"/>
                      <a:pt x="20" y="7"/>
                    </a:cubicBezTo>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7" name="Freeform 10"/>
              <p:cNvSpPr>
                <a:spLocks/>
              </p:cNvSpPr>
              <p:nvPr/>
            </p:nvSpPr>
            <p:spPr bwMode="auto">
              <a:xfrm>
                <a:off x="4670425" y="3630613"/>
                <a:ext cx="82550" cy="125413"/>
              </a:xfrm>
              <a:custGeom>
                <a:avLst/>
                <a:gdLst>
                  <a:gd name="T0" fmla="*/ 52 w 52"/>
                  <a:gd name="T1" fmla="*/ 79 h 79"/>
                  <a:gd name="T2" fmla="*/ 33 w 52"/>
                  <a:gd name="T3" fmla="*/ 79 h 79"/>
                  <a:gd name="T4" fmla="*/ 19 w 52"/>
                  <a:gd name="T5" fmla="*/ 55 h 79"/>
                  <a:gd name="T6" fmla="*/ 14 w 52"/>
                  <a:gd name="T7" fmla="*/ 60 h 79"/>
                  <a:gd name="T8" fmla="*/ 14 w 52"/>
                  <a:gd name="T9" fmla="*/ 79 h 79"/>
                  <a:gd name="T10" fmla="*/ 0 w 52"/>
                  <a:gd name="T11" fmla="*/ 79 h 79"/>
                  <a:gd name="T12" fmla="*/ 0 w 52"/>
                  <a:gd name="T13" fmla="*/ 0 h 79"/>
                  <a:gd name="T14" fmla="*/ 14 w 52"/>
                  <a:gd name="T15" fmla="*/ 0 h 79"/>
                  <a:gd name="T16" fmla="*/ 14 w 52"/>
                  <a:gd name="T17" fmla="*/ 43 h 79"/>
                  <a:gd name="T18" fmla="*/ 33 w 52"/>
                  <a:gd name="T19" fmla="*/ 19 h 79"/>
                  <a:gd name="T20" fmla="*/ 49 w 52"/>
                  <a:gd name="T21" fmla="*/ 19 h 79"/>
                  <a:gd name="T22" fmla="*/ 28 w 52"/>
                  <a:gd name="T23" fmla="*/ 43 h 79"/>
                  <a:gd name="T24" fmla="*/ 52 w 52"/>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79">
                    <a:moveTo>
                      <a:pt x="52" y="79"/>
                    </a:moveTo>
                    <a:lnTo>
                      <a:pt x="33" y="79"/>
                    </a:lnTo>
                    <a:lnTo>
                      <a:pt x="19" y="55"/>
                    </a:lnTo>
                    <a:lnTo>
                      <a:pt x="14" y="60"/>
                    </a:lnTo>
                    <a:lnTo>
                      <a:pt x="14" y="79"/>
                    </a:lnTo>
                    <a:lnTo>
                      <a:pt x="0" y="79"/>
                    </a:lnTo>
                    <a:lnTo>
                      <a:pt x="0" y="0"/>
                    </a:lnTo>
                    <a:lnTo>
                      <a:pt x="14" y="0"/>
                    </a:lnTo>
                    <a:lnTo>
                      <a:pt x="14" y="43"/>
                    </a:lnTo>
                    <a:lnTo>
                      <a:pt x="33" y="19"/>
                    </a:lnTo>
                    <a:lnTo>
                      <a:pt x="49" y="19"/>
                    </a:lnTo>
                    <a:lnTo>
                      <a:pt x="28" y="43"/>
                    </a:lnTo>
                    <a:lnTo>
                      <a:pt x="52" y="79"/>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8" name="Freeform 11"/>
              <p:cNvSpPr>
                <a:spLocks noEditPoints="1"/>
              </p:cNvSpPr>
              <p:nvPr/>
            </p:nvSpPr>
            <p:spPr bwMode="auto">
              <a:xfrm>
                <a:off x="4767263" y="3630613"/>
                <a:ext cx="23813" cy="125413"/>
              </a:xfrm>
              <a:custGeom>
                <a:avLst/>
                <a:gdLst>
                  <a:gd name="T0" fmla="*/ 15 w 15"/>
                  <a:gd name="T1" fmla="*/ 10 h 79"/>
                  <a:gd name="T2" fmla="*/ 0 w 15"/>
                  <a:gd name="T3" fmla="*/ 10 h 79"/>
                  <a:gd name="T4" fmla="*/ 0 w 15"/>
                  <a:gd name="T5" fmla="*/ 0 h 79"/>
                  <a:gd name="T6" fmla="*/ 15 w 15"/>
                  <a:gd name="T7" fmla="*/ 0 h 79"/>
                  <a:gd name="T8" fmla="*/ 15 w 15"/>
                  <a:gd name="T9" fmla="*/ 10 h 79"/>
                  <a:gd name="T10" fmla="*/ 15 w 15"/>
                  <a:gd name="T11" fmla="*/ 79 h 79"/>
                  <a:gd name="T12" fmla="*/ 0 w 15"/>
                  <a:gd name="T13" fmla="*/ 79 h 79"/>
                  <a:gd name="T14" fmla="*/ 0 w 15"/>
                  <a:gd name="T15" fmla="*/ 19 h 79"/>
                  <a:gd name="T16" fmla="*/ 15 w 15"/>
                  <a:gd name="T17" fmla="*/ 19 h 79"/>
                  <a:gd name="T18" fmla="*/ 15 w 15"/>
                  <a:gd name="T19"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79">
                    <a:moveTo>
                      <a:pt x="15" y="10"/>
                    </a:moveTo>
                    <a:lnTo>
                      <a:pt x="0" y="10"/>
                    </a:lnTo>
                    <a:lnTo>
                      <a:pt x="0" y="0"/>
                    </a:lnTo>
                    <a:lnTo>
                      <a:pt x="15" y="0"/>
                    </a:lnTo>
                    <a:lnTo>
                      <a:pt x="15" y="10"/>
                    </a:lnTo>
                    <a:close/>
                    <a:moveTo>
                      <a:pt x="15" y="79"/>
                    </a:moveTo>
                    <a:lnTo>
                      <a:pt x="0" y="79"/>
                    </a:lnTo>
                    <a:lnTo>
                      <a:pt x="0" y="19"/>
                    </a:lnTo>
                    <a:lnTo>
                      <a:pt x="15" y="19"/>
                    </a:lnTo>
                    <a:lnTo>
                      <a:pt x="15" y="79"/>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9" name="Freeform 12"/>
              <p:cNvSpPr>
                <a:spLocks/>
              </p:cNvSpPr>
              <p:nvPr/>
            </p:nvSpPr>
            <p:spPr bwMode="auto">
              <a:xfrm>
                <a:off x="4843463" y="3630613"/>
                <a:ext cx="74613" cy="125413"/>
              </a:xfrm>
              <a:custGeom>
                <a:avLst/>
                <a:gdLst>
                  <a:gd name="T0" fmla="*/ 20 w 20"/>
                  <a:gd name="T1" fmla="*/ 22 h 33"/>
                  <a:gd name="T2" fmla="*/ 17 w 20"/>
                  <a:gd name="T3" fmla="*/ 30 h 33"/>
                  <a:gd name="T4" fmla="*/ 8 w 20"/>
                  <a:gd name="T5" fmla="*/ 33 h 33"/>
                  <a:gd name="T6" fmla="*/ 0 w 20"/>
                  <a:gd name="T7" fmla="*/ 29 h 33"/>
                  <a:gd name="T8" fmla="*/ 4 w 20"/>
                  <a:gd name="T9" fmla="*/ 25 h 33"/>
                  <a:gd name="T10" fmla="*/ 8 w 20"/>
                  <a:gd name="T11" fmla="*/ 27 h 33"/>
                  <a:gd name="T12" fmla="*/ 14 w 20"/>
                  <a:gd name="T13" fmla="*/ 22 h 33"/>
                  <a:gd name="T14" fmla="*/ 14 w 20"/>
                  <a:gd name="T15" fmla="*/ 0 h 33"/>
                  <a:gd name="T16" fmla="*/ 20 w 20"/>
                  <a:gd name="T17" fmla="*/ 0 h 33"/>
                  <a:gd name="T18" fmla="*/ 20 w 20"/>
                  <a:gd name="T19"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3">
                    <a:moveTo>
                      <a:pt x="20" y="22"/>
                    </a:moveTo>
                    <a:cubicBezTo>
                      <a:pt x="20" y="25"/>
                      <a:pt x="19" y="28"/>
                      <a:pt x="17" y="30"/>
                    </a:cubicBezTo>
                    <a:cubicBezTo>
                      <a:pt x="14" y="32"/>
                      <a:pt x="12" y="33"/>
                      <a:pt x="8" y="33"/>
                    </a:cubicBezTo>
                    <a:cubicBezTo>
                      <a:pt x="5" y="33"/>
                      <a:pt x="2" y="32"/>
                      <a:pt x="0" y="29"/>
                    </a:cubicBezTo>
                    <a:cubicBezTo>
                      <a:pt x="4" y="25"/>
                      <a:pt x="4" y="25"/>
                      <a:pt x="4" y="25"/>
                    </a:cubicBezTo>
                    <a:cubicBezTo>
                      <a:pt x="5" y="27"/>
                      <a:pt x="7" y="27"/>
                      <a:pt x="8" y="27"/>
                    </a:cubicBezTo>
                    <a:cubicBezTo>
                      <a:pt x="12" y="27"/>
                      <a:pt x="14" y="25"/>
                      <a:pt x="14" y="22"/>
                    </a:cubicBezTo>
                    <a:cubicBezTo>
                      <a:pt x="14" y="0"/>
                      <a:pt x="14" y="0"/>
                      <a:pt x="14" y="0"/>
                    </a:cubicBezTo>
                    <a:cubicBezTo>
                      <a:pt x="20" y="0"/>
                      <a:pt x="20" y="0"/>
                      <a:pt x="20" y="0"/>
                    </a:cubicBezTo>
                    <a:lnTo>
                      <a:pt x="20" y="22"/>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30" name="Freeform 13"/>
              <p:cNvSpPr>
                <a:spLocks noEditPoints="1"/>
              </p:cNvSpPr>
              <p:nvPr/>
            </p:nvSpPr>
            <p:spPr bwMode="auto">
              <a:xfrm>
                <a:off x="4940300" y="3660776"/>
                <a:ext cx="79375" cy="95250"/>
              </a:xfrm>
              <a:custGeom>
                <a:avLst/>
                <a:gdLst>
                  <a:gd name="T0" fmla="*/ 5 w 21"/>
                  <a:gd name="T1" fmla="*/ 10 h 25"/>
                  <a:gd name="T2" fmla="*/ 6 w 21"/>
                  <a:gd name="T3" fmla="*/ 8 h 25"/>
                  <a:gd name="T4" fmla="*/ 10 w 21"/>
                  <a:gd name="T5" fmla="*/ 5 h 25"/>
                  <a:gd name="T6" fmla="*/ 14 w 21"/>
                  <a:gd name="T7" fmla="*/ 8 h 25"/>
                  <a:gd name="T8" fmla="*/ 15 w 21"/>
                  <a:gd name="T9" fmla="*/ 10 h 25"/>
                  <a:gd name="T10" fmla="*/ 5 w 21"/>
                  <a:gd name="T11" fmla="*/ 10 h 25"/>
                  <a:gd name="T12" fmla="*/ 21 w 21"/>
                  <a:gd name="T13" fmla="*/ 12 h 25"/>
                  <a:gd name="T14" fmla="*/ 18 w 21"/>
                  <a:gd name="T15" fmla="*/ 4 h 25"/>
                  <a:gd name="T16" fmla="*/ 10 w 21"/>
                  <a:gd name="T17" fmla="*/ 0 h 25"/>
                  <a:gd name="T18" fmla="*/ 2 w 21"/>
                  <a:gd name="T19" fmla="*/ 3 h 25"/>
                  <a:gd name="T20" fmla="*/ 0 w 21"/>
                  <a:gd name="T21" fmla="*/ 13 h 25"/>
                  <a:gd name="T22" fmla="*/ 11 w 21"/>
                  <a:gd name="T23" fmla="*/ 25 h 25"/>
                  <a:gd name="T24" fmla="*/ 16 w 21"/>
                  <a:gd name="T25" fmla="*/ 24 h 25"/>
                  <a:gd name="T26" fmla="*/ 20 w 21"/>
                  <a:gd name="T27" fmla="*/ 21 h 25"/>
                  <a:gd name="T28" fmla="*/ 16 w 21"/>
                  <a:gd name="T29" fmla="*/ 18 h 25"/>
                  <a:gd name="T30" fmla="*/ 11 w 21"/>
                  <a:gd name="T31" fmla="*/ 20 h 25"/>
                  <a:gd name="T32" fmla="*/ 7 w 21"/>
                  <a:gd name="T33" fmla="*/ 18 h 25"/>
                  <a:gd name="T34" fmla="*/ 5 w 21"/>
                  <a:gd name="T35" fmla="*/ 14 h 25"/>
                  <a:gd name="T36" fmla="*/ 21 w 21"/>
                  <a:gd name="T37" fmla="*/ 14 h 25"/>
                  <a:gd name="T38" fmla="*/ 21 w 21"/>
                  <a:gd name="T39"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25">
                    <a:moveTo>
                      <a:pt x="5" y="10"/>
                    </a:moveTo>
                    <a:cubicBezTo>
                      <a:pt x="5" y="9"/>
                      <a:pt x="6" y="8"/>
                      <a:pt x="6" y="8"/>
                    </a:cubicBezTo>
                    <a:cubicBezTo>
                      <a:pt x="7" y="6"/>
                      <a:pt x="8" y="5"/>
                      <a:pt x="10" y="5"/>
                    </a:cubicBezTo>
                    <a:cubicBezTo>
                      <a:pt x="12" y="5"/>
                      <a:pt x="13" y="6"/>
                      <a:pt x="14" y="8"/>
                    </a:cubicBezTo>
                    <a:cubicBezTo>
                      <a:pt x="14" y="8"/>
                      <a:pt x="15" y="9"/>
                      <a:pt x="15" y="10"/>
                    </a:cubicBezTo>
                    <a:lnTo>
                      <a:pt x="5" y="10"/>
                    </a:lnTo>
                    <a:close/>
                    <a:moveTo>
                      <a:pt x="21" y="12"/>
                    </a:moveTo>
                    <a:cubicBezTo>
                      <a:pt x="21" y="8"/>
                      <a:pt x="20" y="6"/>
                      <a:pt x="18" y="4"/>
                    </a:cubicBezTo>
                    <a:cubicBezTo>
                      <a:pt x="16" y="1"/>
                      <a:pt x="13" y="0"/>
                      <a:pt x="10" y="0"/>
                    </a:cubicBezTo>
                    <a:cubicBezTo>
                      <a:pt x="7" y="0"/>
                      <a:pt x="4" y="1"/>
                      <a:pt x="2" y="3"/>
                    </a:cubicBezTo>
                    <a:cubicBezTo>
                      <a:pt x="0" y="6"/>
                      <a:pt x="0" y="9"/>
                      <a:pt x="0" y="13"/>
                    </a:cubicBezTo>
                    <a:cubicBezTo>
                      <a:pt x="0" y="21"/>
                      <a:pt x="3" y="25"/>
                      <a:pt x="11" y="25"/>
                    </a:cubicBezTo>
                    <a:cubicBezTo>
                      <a:pt x="13" y="25"/>
                      <a:pt x="14" y="25"/>
                      <a:pt x="16" y="24"/>
                    </a:cubicBezTo>
                    <a:cubicBezTo>
                      <a:pt x="17" y="23"/>
                      <a:pt x="18" y="22"/>
                      <a:pt x="20" y="21"/>
                    </a:cubicBezTo>
                    <a:cubicBezTo>
                      <a:pt x="16" y="18"/>
                      <a:pt x="16" y="18"/>
                      <a:pt x="16" y="18"/>
                    </a:cubicBezTo>
                    <a:cubicBezTo>
                      <a:pt x="15" y="19"/>
                      <a:pt x="13" y="20"/>
                      <a:pt x="11" y="20"/>
                    </a:cubicBezTo>
                    <a:cubicBezTo>
                      <a:pt x="9" y="20"/>
                      <a:pt x="8" y="19"/>
                      <a:pt x="7" y="18"/>
                    </a:cubicBezTo>
                    <a:cubicBezTo>
                      <a:pt x="6" y="17"/>
                      <a:pt x="5" y="16"/>
                      <a:pt x="5" y="14"/>
                    </a:cubicBezTo>
                    <a:cubicBezTo>
                      <a:pt x="21" y="14"/>
                      <a:pt x="21" y="14"/>
                      <a:pt x="21" y="14"/>
                    </a:cubicBezTo>
                    <a:lnTo>
                      <a:pt x="21" y="12"/>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31" name="Freeform 14"/>
              <p:cNvSpPr>
                <a:spLocks noEditPoints="1"/>
              </p:cNvSpPr>
              <p:nvPr/>
            </p:nvSpPr>
            <p:spPr bwMode="auto">
              <a:xfrm>
                <a:off x="5035550" y="3660776"/>
                <a:ext cx="77788" cy="95250"/>
              </a:xfrm>
              <a:custGeom>
                <a:avLst/>
                <a:gdLst>
                  <a:gd name="T0" fmla="*/ 6 w 21"/>
                  <a:gd name="T1" fmla="*/ 10 h 25"/>
                  <a:gd name="T2" fmla="*/ 6 w 21"/>
                  <a:gd name="T3" fmla="*/ 8 h 25"/>
                  <a:gd name="T4" fmla="*/ 10 w 21"/>
                  <a:gd name="T5" fmla="*/ 5 h 25"/>
                  <a:gd name="T6" fmla="*/ 14 w 21"/>
                  <a:gd name="T7" fmla="*/ 8 h 25"/>
                  <a:gd name="T8" fmla="*/ 15 w 21"/>
                  <a:gd name="T9" fmla="*/ 10 h 25"/>
                  <a:gd name="T10" fmla="*/ 6 w 21"/>
                  <a:gd name="T11" fmla="*/ 10 h 25"/>
                  <a:gd name="T12" fmla="*/ 21 w 21"/>
                  <a:gd name="T13" fmla="*/ 12 h 25"/>
                  <a:gd name="T14" fmla="*/ 18 w 21"/>
                  <a:gd name="T15" fmla="*/ 4 h 25"/>
                  <a:gd name="T16" fmla="*/ 10 w 21"/>
                  <a:gd name="T17" fmla="*/ 0 h 25"/>
                  <a:gd name="T18" fmla="*/ 3 w 21"/>
                  <a:gd name="T19" fmla="*/ 3 h 25"/>
                  <a:gd name="T20" fmla="*/ 0 w 21"/>
                  <a:gd name="T21" fmla="*/ 13 h 25"/>
                  <a:gd name="T22" fmla="*/ 11 w 21"/>
                  <a:gd name="T23" fmla="*/ 25 h 25"/>
                  <a:gd name="T24" fmla="*/ 16 w 21"/>
                  <a:gd name="T25" fmla="*/ 24 h 25"/>
                  <a:gd name="T26" fmla="*/ 20 w 21"/>
                  <a:gd name="T27" fmla="*/ 21 h 25"/>
                  <a:gd name="T28" fmla="*/ 16 w 21"/>
                  <a:gd name="T29" fmla="*/ 18 h 25"/>
                  <a:gd name="T30" fmla="*/ 11 w 21"/>
                  <a:gd name="T31" fmla="*/ 20 h 25"/>
                  <a:gd name="T32" fmla="*/ 7 w 21"/>
                  <a:gd name="T33" fmla="*/ 18 h 25"/>
                  <a:gd name="T34" fmla="*/ 6 w 21"/>
                  <a:gd name="T35" fmla="*/ 14 h 25"/>
                  <a:gd name="T36" fmla="*/ 21 w 21"/>
                  <a:gd name="T37" fmla="*/ 14 h 25"/>
                  <a:gd name="T38" fmla="*/ 21 w 21"/>
                  <a:gd name="T39"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25">
                    <a:moveTo>
                      <a:pt x="6" y="10"/>
                    </a:moveTo>
                    <a:cubicBezTo>
                      <a:pt x="6" y="9"/>
                      <a:pt x="6" y="8"/>
                      <a:pt x="6" y="8"/>
                    </a:cubicBezTo>
                    <a:cubicBezTo>
                      <a:pt x="7" y="6"/>
                      <a:pt x="8" y="5"/>
                      <a:pt x="10" y="5"/>
                    </a:cubicBezTo>
                    <a:cubicBezTo>
                      <a:pt x="12" y="5"/>
                      <a:pt x="14" y="6"/>
                      <a:pt x="14" y="8"/>
                    </a:cubicBezTo>
                    <a:cubicBezTo>
                      <a:pt x="15" y="8"/>
                      <a:pt x="15" y="9"/>
                      <a:pt x="15" y="10"/>
                    </a:cubicBezTo>
                    <a:lnTo>
                      <a:pt x="6" y="10"/>
                    </a:lnTo>
                    <a:close/>
                    <a:moveTo>
                      <a:pt x="21" y="12"/>
                    </a:moveTo>
                    <a:cubicBezTo>
                      <a:pt x="21" y="8"/>
                      <a:pt x="20" y="6"/>
                      <a:pt x="18" y="4"/>
                    </a:cubicBezTo>
                    <a:cubicBezTo>
                      <a:pt x="16" y="1"/>
                      <a:pt x="14" y="0"/>
                      <a:pt x="10" y="0"/>
                    </a:cubicBezTo>
                    <a:cubicBezTo>
                      <a:pt x="7" y="0"/>
                      <a:pt x="5" y="1"/>
                      <a:pt x="3" y="3"/>
                    </a:cubicBezTo>
                    <a:cubicBezTo>
                      <a:pt x="1" y="6"/>
                      <a:pt x="0" y="9"/>
                      <a:pt x="0" y="13"/>
                    </a:cubicBezTo>
                    <a:cubicBezTo>
                      <a:pt x="0" y="21"/>
                      <a:pt x="4" y="25"/>
                      <a:pt x="11" y="25"/>
                    </a:cubicBezTo>
                    <a:cubicBezTo>
                      <a:pt x="13" y="25"/>
                      <a:pt x="15" y="25"/>
                      <a:pt x="16" y="24"/>
                    </a:cubicBezTo>
                    <a:cubicBezTo>
                      <a:pt x="17" y="23"/>
                      <a:pt x="19" y="22"/>
                      <a:pt x="20" y="21"/>
                    </a:cubicBezTo>
                    <a:cubicBezTo>
                      <a:pt x="16" y="18"/>
                      <a:pt x="16" y="18"/>
                      <a:pt x="16" y="18"/>
                    </a:cubicBezTo>
                    <a:cubicBezTo>
                      <a:pt x="15" y="19"/>
                      <a:pt x="13" y="20"/>
                      <a:pt x="11" y="20"/>
                    </a:cubicBezTo>
                    <a:cubicBezTo>
                      <a:pt x="9" y="20"/>
                      <a:pt x="8" y="19"/>
                      <a:pt x="7" y="18"/>
                    </a:cubicBezTo>
                    <a:cubicBezTo>
                      <a:pt x="6" y="17"/>
                      <a:pt x="6" y="16"/>
                      <a:pt x="6" y="14"/>
                    </a:cubicBezTo>
                    <a:cubicBezTo>
                      <a:pt x="21" y="14"/>
                      <a:pt x="21" y="14"/>
                      <a:pt x="21" y="14"/>
                    </a:cubicBezTo>
                    <a:lnTo>
                      <a:pt x="21" y="12"/>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32" name="Freeform 15"/>
              <p:cNvSpPr>
                <a:spLocks/>
              </p:cNvSpPr>
              <p:nvPr/>
            </p:nvSpPr>
            <p:spPr bwMode="auto">
              <a:xfrm>
                <a:off x="5126038" y="3638551"/>
                <a:ext cx="47625" cy="117475"/>
              </a:xfrm>
              <a:custGeom>
                <a:avLst/>
                <a:gdLst>
                  <a:gd name="T0" fmla="*/ 13 w 13"/>
                  <a:gd name="T1" fmla="*/ 31 h 31"/>
                  <a:gd name="T2" fmla="*/ 10 w 13"/>
                  <a:gd name="T3" fmla="*/ 31 h 31"/>
                  <a:gd name="T4" fmla="*/ 5 w 13"/>
                  <a:gd name="T5" fmla="*/ 28 h 31"/>
                  <a:gd name="T6" fmla="*/ 3 w 13"/>
                  <a:gd name="T7" fmla="*/ 24 h 31"/>
                  <a:gd name="T8" fmla="*/ 3 w 13"/>
                  <a:gd name="T9" fmla="*/ 12 h 31"/>
                  <a:gd name="T10" fmla="*/ 0 w 13"/>
                  <a:gd name="T11" fmla="*/ 12 h 31"/>
                  <a:gd name="T12" fmla="*/ 0 w 13"/>
                  <a:gd name="T13" fmla="*/ 7 h 31"/>
                  <a:gd name="T14" fmla="*/ 3 w 13"/>
                  <a:gd name="T15" fmla="*/ 7 h 31"/>
                  <a:gd name="T16" fmla="*/ 3 w 13"/>
                  <a:gd name="T17" fmla="*/ 0 h 31"/>
                  <a:gd name="T18" fmla="*/ 9 w 13"/>
                  <a:gd name="T19" fmla="*/ 0 h 31"/>
                  <a:gd name="T20" fmla="*/ 9 w 13"/>
                  <a:gd name="T21" fmla="*/ 7 h 31"/>
                  <a:gd name="T22" fmla="*/ 13 w 13"/>
                  <a:gd name="T23" fmla="*/ 7 h 31"/>
                  <a:gd name="T24" fmla="*/ 13 w 13"/>
                  <a:gd name="T25" fmla="*/ 12 h 31"/>
                  <a:gd name="T26" fmla="*/ 9 w 13"/>
                  <a:gd name="T27" fmla="*/ 12 h 31"/>
                  <a:gd name="T28" fmla="*/ 9 w 13"/>
                  <a:gd name="T29" fmla="*/ 23 h 31"/>
                  <a:gd name="T30" fmla="*/ 11 w 13"/>
                  <a:gd name="T31" fmla="*/ 25 h 31"/>
                  <a:gd name="T32" fmla="*/ 13 w 13"/>
                  <a:gd name="T33" fmla="*/ 25 h 31"/>
                  <a:gd name="T34" fmla="*/ 13 w 13"/>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31">
                    <a:moveTo>
                      <a:pt x="13" y="31"/>
                    </a:moveTo>
                    <a:cubicBezTo>
                      <a:pt x="10" y="31"/>
                      <a:pt x="10" y="31"/>
                      <a:pt x="10" y="31"/>
                    </a:cubicBezTo>
                    <a:cubicBezTo>
                      <a:pt x="8" y="31"/>
                      <a:pt x="6" y="30"/>
                      <a:pt x="5" y="28"/>
                    </a:cubicBezTo>
                    <a:cubicBezTo>
                      <a:pt x="3" y="27"/>
                      <a:pt x="3" y="26"/>
                      <a:pt x="3" y="24"/>
                    </a:cubicBezTo>
                    <a:cubicBezTo>
                      <a:pt x="3" y="12"/>
                      <a:pt x="3" y="12"/>
                      <a:pt x="3" y="12"/>
                    </a:cubicBezTo>
                    <a:cubicBezTo>
                      <a:pt x="0" y="12"/>
                      <a:pt x="0" y="12"/>
                      <a:pt x="0" y="12"/>
                    </a:cubicBezTo>
                    <a:cubicBezTo>
                      <a:pt x="0" y="7"/>
                      <a:pt x="0" y="7"/>
                      <a:pt x="0" y="7"/>
                    </a:cubicBezTo>
                    <a:cubicBezTo>
                      <a:pt x="3" y="7"/>
                      <a:pt x="3" y="7"/>
                      <a:pt x="3" y="7"/>
                    </a:cubicBezTo>
                    <a:cubicBezTo>
                      <a:pt x="3" y="0"/>
                      <a:pt x="3" y="0"/>
                      <a:pt x="3" y="0"/>
                    </a:cubicBezTo>
                    <a:cubicBezTo>
                      <a:pt x="9" y="0"/>
                      <a:pt x="9" y="0"/>
                      <a:pt x="9" y="0"/>
                    </a:cubicBezTo>
                    <a:cubicBezTo>
                      <a:pt x="9" y="7"/>
                      <a:pt x="9" y="7"/>
                      <a:pt x="9" y="7"/>
                    </a:cubicBezTo>
                    <a:cubicBezTo>
                      <a:pt x="13" y="7"/>
                      <a:pt x="13" y="7"/>
                      <a:pt x="13" y="7"/>
                    </a:cubicBezTo>
                    <a:cubicBezTo>
                      <a:pt x="13" y="12"/>
                      <a:pt x="13" y="12"/>
                      <a:pt x="13" y="12"/>
                    </a:cubicBezTo>
                    <a:cubicBezTo>
                      <a:pt x="9" y="12"/>
                      <a:pt x="9" y="12"/>
                      <a:pt x="9" y="12"/>
                    </a:cubicBezTo>
                    <a:cubicBezTo>
                      <a:pt x="9" y="23"/>
                      <a:pt x="9" y="23"/>
                      <a:pt x="9" y="23"/>
                    </a:cubicBezTo>
                    <a:cubicBezTo>
                      <a:pt x="9" y="25"/>
                      <a:pt x="10" y="25"/>
                      <a:pt x="11" y="25"/>
                    </a:cubicBezTo>
                    <a:cubicBezTo>
                      <a:pt x="13" y="25"/>
                      <a:pt x="13" y="25"/>
                      <a:pt x="13" y="25"/>
                    </a:cubicBezTo>
                    <a:lnTo>
                      <a:pt x="13" y="31"/>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33" name="Rectangle 16"/>
              <p:cNvSpPr>
                <a:spLocks noChangeArrowheads="1"/>
              </p:cNvSpPr>
              <p:nvPr/>
            </p:nvSpPr>
            <p:spPr bwMode="auto">
              <a:xfrm>
                <a:off x="5192713" y="3729038"/>
                <a:ext cx="26988" cy="26988"/>
              </a:xfrm>
              <a:prstGeom prst="rect">
                <a:avLst/>
              </a:prstGeom>
              <a:solidFill>
                <a:srgbClr val="2B25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34" name="Freeform 17"/>
              <p:cNvSpPr>
                <a:spLocks/>
              </p:cNvSpPr>
              <p:nvPr/>
            </p:nvSpPr>
            <p:spPr bwMode="auto">
              <a:xfrm>
                <a:off x="5287963" y="3630613"/>
                <a:ext cx="88900" cy="125413"/>
              </a:xfrm>
              <a:custGeom>
                <a:avLst/>
                <a:gdLst>
                  <a:gd name="T0" fmla="*/ 56 w 56"/>
                  <a:gd name="T1" fmla="*/ 79 h 79"/>
                  <a:gd name="T2" fmla="*/ 42 w 56"/>
                  <a:gd name="T3" fmla="*/ 79 h 79"/>
                  <a:gd name="T4" fmla="*/ 42 w 56"/>
                  <a:gd name="T5" fmla="*/ 46 h 79"/>
                  <a:gd name="T6" fmla="*/ 14 w 56"/>
                  <a:gd name="T7" fmla="*/ 46 h 79"/>
                  <a:gd name="T8" fmla="*/ 14 w 56"/>
                  <a:gd name="T9" fmla="*/ 79 h 79"/>
                  <a:gd name="T10" fmla="*/ 0 w 56"/>
                  <a:gd name="T11" fmla="*/ 79 h 79"/>
                  <a:gd name="T12" fmla="*/ 0 w 56"/>
                  <a:gd name="T13" fmla="*/ 0 h 79"/>
                  <a:gd name="T14" fmla="*/ 14 w 56"/>
                  <a:gd name="T15" fmla="*/ 0 h 79"/>
                  <a:gd name="T16" fmla="*/ 14 w 56"/>
                  <a:gd name="T17" fmla="*/ 31 h 79"/>
                  <a:gd name="T18" fmla="*/ 42 w 56"/>
                  <a:gd name="T19" fmla="*/ 31 h 79"/>
                  <a:gd name="T20" fmla="*/ 42 w 56"/>
                  <a:gd name="T21" fmla="*/ 0 h 79"/>
                  <a:gd name="T22" fmla="*/ 56 w 56"/>
                  <a:gd name="T23" fmla="*/ 0 h 79"/>
                  <a:gd name="T24" fmla="*/ 56 w 56"/>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79">
                    <a:moveTo>
                      <a:pt x="56" y="79"/>
                    </a:moveTo>
                    <a:lnTo>
                      <a:pt x="42" y="79"/>
                    </a:lnTo>
                    <a:lnTo>
                      <a:pt x="42" y="46"/>
                    </a:lnTo>
                    <a:lnTo>
                      <a:pt x="14" y="46"/>
                    </a:lnTo>
                    <a:lnTo>
                      <a:pt x="14" y="79"/>
                    </a:lnTo>
                    <a:lnTo>
                      <a:pt x="0" y="79"/>
                    </a:lnTo>
                    <a:lnTo>
                      <a:pt x="0" y="0"/>
                    </a:lnTo>
                    <a:lnTo>
                      <a:pt x="14" y="0"/>
                    </a:lnTo>
                    <a:lnTo>
                      <a:pt x="14" y="31"/>
                    </a:lnTo>
                    <a:lnTo>
                      <a:pt x="42" y="31"/>
                    </a:lnTo>
                    <a:lnTo>
                      <a:pt x="42" y="0"/>
                    </a:lnTo>
                    <a:lnTo>
                      <a:pt x="56" y="0"/>
                    </a:lnTo>
                    <a:lnTo>
                      <a:pt x="56" y="79"/>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35" name="Freeform 18"/>
              <p:cNvSpPr>
                <a:spLocks noEditPoints="1"/>
              </p:cNvSpPr>
              <p:nvPr/>
            </p:nvSpPr>
            <p:spPr bwMode="auto">
              <a:xfrm>
                <a:off x="5395913" y="3660776"/>
                <a:ext cx="76200" cy="95250"/>
              </a:xfrm>
              <a:custGeom>
                <a:avLst/>
                <a:gdLst>
                  <a:gd name="T0" fmla="*/ 14 w 20"/>
                  <a:gd name="T1" fmla="*/ 18 h 25"/>
                  <a:gd name="T2" fmla="*/ 10 w 20"/>
                  <a:gd name="T3" fmla="*/ 20 h 25"/>
                  <a:gd name="T4" fmla="*/ 6 w 20"/>
                  <a:gd name="T5" fmla="*/ 17 h 25"/>
                  <a:gd name="T6" fmla="*/ 10 w 20"/>
                  <a:gd name="T7" fmla="*/ 14 h 25"/>
                  <a:gd name="T8" fmla="*/ 14 w 20"/>
                  <a:gd name="T9" fmla="*/ 14 h 25"/>
                  <a:gd name="T10" fmla="*/ 14 w 20"/>
                  <a:gd name="T11" fmla="*/ 16 h 25"/>
                  <a:gd name="T12" fmla="*/ 14 w 20"/>
                  <a:gd name="T13" fmla="*/ 18 h 25"/>
                  <a:gd name="T14" fmla="*/ 20 w 20"/>
                  <a:gd name="T15" fmla="*/ 9 h 25"/>
                  <a:gd name="T16" fmla="*/ 10 w 20"/>
                  <a:gd name="T17" fmla="*/ 0 h 25"/>
                  <a:gd name="T18" fmla="*/ 5 w 20"/>
                  <a:gd name="T19" fmla="*/ 1 h 25"/>
                  <a:gd name="T20" fmla="*/ 1 w 20"/>
                  <a:gd name="T21" fmla="*/ 4 h 25"/>
                  <a:gd name="T22" fmla="*/ 5 w 20"/>
                  <a:gd name="T23" fmla="*/ 7 h 25"/>
                  <a:gd name="T24" fmla="*/ 10 w 20"/>
                  <a:gd name="T25" fmla="*/ 5 h 25"/>
                  <a:gd name="T26" fmla="*/ 14 w 20"/>
                  <a:gd name="T27" fmla="*/ 9 h 25"/>
                  <a:gd name="T28" fmla="*/ 14 w 20"/>
                  <a:gd name="T29" fmla="*/ 10 h 25"/>
                  <a:gd name="T30" fmla="*/ 9 w 20"/>
                  <a:gd name="T31" fmla="*/ 10 h 25"/>
                  <a:gd name="T32" fmla="*/ 3 w 20"/>
                  <a:gd name="T33" fmla="*/ 12 h 25"/>
                  <a:gd name="T34" fmla="*/ 0 w 20"/>
                  <a:gd name="T35" fmla="*/ 17 h 25"/>
                  <a:gd name="T36" fmla="*/ 3 w 20"/>
                  <a:gd name="T37" fmla="*/ 23 h 25"/>
                  <a:gd name="T38" fmla="*/ 9 w 20"/>
                  <a:gd name="T39" fmla="*/ 25 h 25"/>
                  <a:gd name="T40" fmla="*/ 15 w 20"/>
                  <a:gd name="T41" fmla="*/ 22 h 25"/>
                  <a:gd name="T42" fmla="*/ 15 w 20"/>
                  <a:gd name="T43" fmla="*/ 25 h 25"/>
                  <a:gd name="T44" fmla="*/ 20 w 20"/>
                  <a:gd name="T45" fmla="*/ 25 h 25"/>
                  <a:gd name="T46" fmla="*/ 20 w 20"/>
                  <a:gd name="T4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25">
                    <a:moveTo>
                      <a:pt x="14" y="18"/>
                    </a:moveTo>
                    <a:cubicBezTo>
                      <a:pt x="13" y="19"/>
                      <a:pt x="12" y="20"/>
                      <a:pt x="10" y="20"/>
                    </a:cubicBezTo>
                    <a:cubicBezTo>
                      <a:pt x="7" y="20"/>
                      <a:pt x="6" y="19"/>
                      <a:pt x="6" y="17"/>
                    </a:cubicBezTo>
                    <a:cubicBezTo>
                      <a:pt x="6" y="15"/>
                      <a:pt x="7" y="14"/>
                      <a:pt x="10" y="14"/>
                    </a:cubicBezTo>
                    <a:cubicBezTo>
                      <a:pt x="14" y="14"/>
                      <a:pt x="14" y="14"/>
                      <a:pt x="14" y="14"/>
                    </a:cubicBezTo>
                    <a:cubicBezTo>
                      <a:pt x="14" y="16"/>
                      <a:pt x="14" y="16"/>
                      <a:pt x="14" y="16"/>
                    </a:cubicBezTo>
                    <a:cubicBezTo>
                      <a:pt x="14" y="17"/>
                      <a:pt x="14" y="18"/>
                      <a:pt x="14" y="18"/>
                    </a:cubicBezTo>
                    <a:moveTo>
                      <a:pt x="20" y="9"/>
                    </a:moveTo>
                    <a:cubicBezTo>
                      <a:pt x="20" y="3"/>
                      <a:pt x="17" y="0"/>
                      <a:pt x="10" y="0"/>
                    </a:cubicBezTo>
                    <a:cubicBezTo>
                      <a:pt x="8" y="0"/>
                      <a:pt x="6" y="0"/>
                      <a:pt x="5" y="1"/>
                    </a:cubicBezTo>
                    <a:cubicBezTo>
                      <a:pt x="4" y="1"/>
                      <a:pt x="3" y="2"/>
                      <a:pt x="1" y="4"/>
                    </a:cubicBezTo>
                    <a:cubicBezTo>
                      <a:pt x="5" y="7"/>
                      <a:pt x="5" y="7"/>
                      <a:pt x="5" y="7"/>
                    </a:cubicBezTo>
                    <a:cubicBezTo>
                      <a:pt x="6" y="6"/>
                      <a:pt x="8" y="5"/>
                      <a:pt x="10" y="5"/>
                    </a:cubicBezTo>
                    <a:cubicBezTo>
                      <a:pt x="13" y="5"/>
                      <a:pt x="14" y="7"/>
                      <a:pt x="14" y="9"/>
                    </a:cubicBezTo>
                    <a:cubicBezTo>
                      <a:pt x="14" y="10"/>
                      <a:pt x="14" y="10"/>
                      <a:pt x="14" y="10"/>
                    </a:cubicBezTo>
                    <a:cubicBezTo>
                      <a:pt x="9" y="10"/>
                      <a:pt x="9" y="10"/>
                      <a:pt x="9" y="10"/>
                    </a:cubicBezTo>
                    <a:cubicBezTo>
                      <a:pt x="6" y="10"/>
                      <a:pt x="4" y="11"/>
                      <a:pt x="3" y="12"/>
                    </a:cubicBezTo>
                    <a:cubicBezTo>
                      <a:pt x="1" y="14"/>
                      <a:pt x="0" y="15"/>
                      <a:pt x="0" y="17"/>
                    </a:cubicBezTo>
                    <a:cubicBezTo>
                      <a:pt x="0" y="19"/>
                      <a:pt x="1" y="21"/>
                      <a:pt x="3" y="23"/>
                    </a:cubicBezTo>
                    <a:cubicBezTo>
                      <a:pt x="4" y="24"/>
                      <a:pt x="6" y="25"/>
                      <a:pt x="9" y="25"/>
                    </a:cubicBezTo>
                    <a:cubicBezTo>
                      <a:pt x="11" y="25"/>
                      <a:pt x="13" y="24"/>
                      <a:pt x="15" y="22"/>
                    </a:cubicBezTo>
                    <a:cubicBezTo>
                      <a:pt x="15" y="25"/>
                      <a:pt x="15" y="25"/>
                      <a:pt x="15" y="25"/>
                    </a:cubicBezTo>
                    <a:cubicBezTo>
                      <a:pt x="20" y="25"/>
                      <a:pt x="20" y="25"/>
                      <a:pt x="20" y="25"/>
                    </a:cubicBezTo>
                    <a:lnTo>
                      <a:pt x="20" y="9"/>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36" name="Freeform 19"/>
              <p:cNvSpPr>
                <a:spLocks/>
              </p:cNvSpPr>
              <p:nvPr/>
            </p:nvSpPr>
            <p:spPr bwMode="auto">
              <a:xfrm>
                <a:off x="5497513" y="3660776"/>
                <a:ext cx="128588" cy="95250"/>
              </a:xfrm>
              <a:custGeom>
                <a:avLst/>
                <a:gdLst>
                  <a:gd name="T0" fmla="*/ 34 w 34"/>
                  <a:gd name="T1" fmla="*/ 25 h 25"/>
                  <a:gd name="T2" fmla="*/ 28 w 34"/>
                  <a:gd name="T3" fmla="*/ 25 h 25"/>
                  <a:gd name="T4" fmla="*/ 28 w 34"/>
                  <a:gd name="T5" fmla="*/ 10 h 25"/>
                  <a:gd name="T6" fmla="*/ 27 w 34"/>
                  <a:gd name="T7" fmla="*/ 7 h 25"/>
                  <a:gd name="T8" fmla="*/ 24 w 34"/>
                  <a:gd name="T9" fmla="*/ 6 h 25"/>
                  <a:gd name="T10" fmla="*/ 21 w 34"/>
                  <a:gd name="T11" fmla="*/ 7 h 25"/>
                  <a:gd name="T12" fmla="*/ 20 w 34"/>
                  <a:gd name="T13" fmla="*/ 10 h 25"/>
                  <a:gd name="T14" fmla="*/ 20 w 34"/>
                  <a:gd name="T15" fmla="*/ 25 h 25"/>
                  <a:gd name="T16" fmla="*/ 14 w 34"/>
                  <a:gd name="T17" fmla="*/ 25 h 25"/>
                  <a:gd name="T18" fmla="*/ 14 w 34"/>
                  <a:gd name="T19" fmla="*/ 10 h 25"/>
                  <a:gd name="T20" fmla="*/ 13 w 34"/>
                  <a:gd name="T21" fmla="*/ 7 h 25"/>
                  <a:gd name="T22" fmla="*/ 10 w 34"/>
                  <a:gd name="T23" fmla="*/ 6 h 25"/>
                  <a:gd name="T24" fmla="*/ 7 w 34"/>
                  <a:gd name="T25" fmla="*/ 7 h 25"/>
                  <a:gd name="T26" fmla="*/ 6 w 34"/>
                  <a:gd name="T27" fmla="*/ 10 h 25"/>
                  <a:gd name="T28" fmla="*/ 6 w 34"/>
                  <a:gd name="T29" fmla="*/ 25 h 25"/>
                  <a:gd name="T30" fmla="*/ 0 w 34"/>
                  <a:gd name="T31" fmla="*/ 25 h 25"/>
                  <a:gd name="T32" fmla="*/ 0 w 34"/>
                  <a:gd name="T33" fmla="*/ 0 h 25"/>
                  <a:gd name="T34" fmla="*/ 6 w 34"/>
                  <a:gd name="T35" fmla="*/ 0 h 25"/>
                  <a:gd name="T36" fmla="*/ 6 w 34"/>
                  <a:gd name="T37" fmla="*/ 3 h 25"/>
                  <a:gd name="T38" fmla="*/ 12 w 34"/>
                  <a:gd name="T39" fmla="*/ 0 h 25"/>
                  <a:gd name="T40" fmla="*/ 18 w 34"/>
                  <a:gd name="T41" fmla="*/ 3 h 25"/>
                  <a:gd name="T42" fmla="*/ 25 w 34"/>
                  <a:gd name="T43" fmla="*/ 0 h 25"/>
                  <a:gd name="T44" fmla="*/ 31 w 34"/>
                  <a:gd name="T45" fmla="*/ 2 h 25"/>
                  <a:gd name="T46" fmla="*/ 34 w 34"/>
                  <a:gd name="T47" fmla="*/ 9 h 25"/>
                  <a:gd name="T48" fmla="*/ 34 w 34"/>
                  <a:gd name="T4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25">
                    <a:moveTo>
                      <a:pt x="34" y="25"/>
                    </a:moveTo>
                    <a:cubicBezTo>
                      <a:pt x="28" y="25"/>
                      <a:pt x="28" y="25"/>
                      <a:pt x="28" y="25"/>
                    </a:cubicBezTo>
                    <a:cubicBezTo>
                      <a:pt x="28" y="10"/>
                      <a:pt x="28" y="10"/>
                      <a:pt x="28" y="10"/>
                    </a:cubicBezTo>
                    <a:cubicBezTo>
                      <a:pt x="28" y="9"/>
                      <a:pt x="27" y="7"/>
                      <a:pt x="27" y="7"/>
                    </a:cubicBezTo>
                    <a:cubicBezTo>
                      <a:pt x="26" y="6"/>
                      <a:pt x="25" y="6"/>
                      <a:pt x="24" y="6"/>
                    </a:cubicBezTo>
                    <a:cubicBezTo>
                      <a:pt x="23" y="6"/>
                      <a:pt x="22" y="6"/>
                      <a:pt x="21" y="7"/>
                    </a:cubicBezTo>
                    <a:cubicBezTo>
                      <a:pt x="20" y="7"/>
                      <a:pt x="20" y="8"/>
                      <a:pt x="20" y="10"/>
                    </a:cubicBezTo>
                    <a:cubicBezTo>
                      <a:pt x="20" y="25"/>
                      <a:pt x="20" y="25"/>
                      <a:pt x="20" y="25"/>
                    </a:cubicBezTo>
                    <a:cubicBezTo>
                      <a:pt x="14" y="25"/>
                      <a:pt x="14" y="25"/>
                      <a:pt x="14" y="25"/>
                    </a:cubicBezTo>
                    <a:cubicBezTo>
                      <a:pt x="14" y="10"/>
                      <a:pt x="14" y="10"/>
                      <a:pt x="14" y="10"/>
                    </a:cubicBezTo>
                    <a:cubicBezTo>
                      <a:pt x="14" y="9"/>
                      <a:pt x="13" y="7"/>
                      <a:pt x="13" y="7"/>
                    </a:cubicBezTo>
                    <a:cubicBezTo>
                      <a:pt x="12" y="6"/>
                      <a:pt x="11" y="6"/>
                      <a:pt x="10" y="6"/>
                    </a:cubicBezTo>
                    <a:cubicBezTo>
                      <a:pt x="9" y="6"/>
                      <a:pt x="8" y="6"/>
                      <a:pt x="7" y="7"/>
                    </a:cubicBezTo>
                    <a:cubicBezTo>
                      <a:pt x="6" y="7"/>
                      <a:pt x="6" y="9"/>
                      <a:pt x="6" y="10"/>
                    </a:cubicBezTo>
                    <a:cubicBezTo>
                      <a:pt x="6" y="25"/>
                      <a:pt x="6" y="25"/>
                      <a:pt x="6" y="25"/>
                    </a:cubicBezTo>
                    <a:cubicBezTo>
                      <a:pt x="0" y="25"/>
                      <a:pt x="0" y="25"/>
                      <a:pt x="0" y="25"/>
                    </a:cubicBezTo>
                    <a:cubicBezTo>
                      <a:pt x="0" y="0"/>
                      <a:pt x="0" y="0"/>
                      <a:pt x="0" y="0"/>
                    </a:cubicBezTo>
                    <a:cubicBezTo>
                      <a:pt x="6" y="0"/>
                      <a:pt x="6" y="0"/>
                      <a:pt x="6" y="0"/>
                    </a:cubicBezTo>
                    <a:cubicBezTo>
                      <a:pt x="6" y="3"/>
                      <a:pt x="6" y="3"/>
                      <a:pt x="6" y="3"/>
                    </a:cubicBezTo>
                    <a:cubicBezTo>
                      <a:pt x="7" y="1"/>
                      <a:pt x="9" y="0"/>
                      <a:pt x="12" y="0"/>
                    </a:cubicBezTo>
                    <a:cubicBezTo>
                      <a:pt x="14" y="0"/>
                      <a:pt x="17" y="1"/>
                      <a:pt x="18" y="3"/>
                    </a:cubicBezTo>
                    <a:cubicBezTo>
                      <a:pt x="20" y="1"/>
                      <a:pt x="22" y="0"/>
                      <a:pt x="25" y="0"/>
                    </a:cubicBezTo>
                    <a:cubicBezTo>
                      <a:pt x="28" y="0"/>
                      <a:pt x="30" y="1"/>
                      <a:pt x="31" y="2"/>
                    </a:cubicBezTo>
                    <a:cubicBezTo>
                      <a:pt x="33" y="4"/>
                      <a:pt x="34" y="6"/>
                      <a:pt x="34" y="9"/>
                    </a:cubicBezTo>
                    <a:lnTo>
                      <a:pt x="34" y="25"/>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37" name="Freeform 20"/>
              <p:cNvSpPr>
                <a:spLocks noEditPoints="1"/>
              </p:cNvSpPr>
              <p:nvPr/>
            </p:nvSpPr>
            <p:spPr bwMode="auto">
              <a:xfrm>
                <a:off x="5645150" y="3660776"/>
                <a:ext cx="74613" cy="95250"/>
              </a:xfrm>
              <a:custGeom>
                <a:avLst/>
                <a:gdLst>
                  <a:gd name="T0" fmla="*/ 13 w 20"/>
                  <a:gd name="T1" fmla="*/ 18 h 25"/>
                  <a:gd name="T2" fmla="*/ 9 w 20"/>
                  <a:gd name="T3" fmla="*/ 20 h 25"/>
                  <a:gd name="T4" fmla="*/ 5 w 20"/>
                  <a:gd name="T5" fmla="*/ 17 h 25"/>
                  <a:gd name="T6" fmla="*/ 9 w 20"/>
                  <a:gd name="T7" fmla="*/ 14 h 25"/>
                  <a:gd name="T8" fmla="*/ 14 w 20"/>
                  <a:gd name="T9" fmla="*/ 14 h 25"/>
                  <a:gd name="T10" fmla="*/ 14 w 20"/>
                  <a:gd name="T11" fmla="*/ 16 h 25"/>
                  <a:gd name="T12" fmla="*/ 13 w 20"/>
                  <a:gd name="T13" fmla="*/ 18 h 25"/>
                  <a:gd name="T14" fmla="*/ 20 w 20"/>
                  <a:gd name="T15" fmla="*/ 9 h 25"/>
                  <a:gd name="T16" fmla="*/ 9 w 20"/>
                  <a:gd name="T17" fmla="*/ 0 h 25"/>
                  <a:gd name="T18" fmla="*/ 4 w 20"/>
                  <a:gd name="T19" fmla="*/ 1 h 25"/>
                  <a:gd name="T20" fmla="*/ 1 w 20"/>
                  <a:gd name="T21" fmla="*/ 4 h 25"/>
                  <a:gd name="T22" fmla="*/ 4 w 20"/>
                  <a:gd name="T23" fmla="*/ 7 h 25"/>
                  <a:gd name="T24" fmla="*/ 9 w 20"/>
                  <a:gd name="T25" fmla="*/ 5 h 25"/>
                  <a:gd name="T26" fmla="*/ 14 w 20"/>
                  <a:gd name="T27" fmla="*/ 9 h 25"/>
                  <a:gd name="T28" fmla="*/ 14 w 20"/>
                  <a:gd name="T29" fmla="*/ 10 h 25"/>
                  <a:gd name="T30" fmla="*/ 8 w 20"/>
                  <a:gd name="T31" fmla="*/ 10 h 25"/>
                  <a:gd name="T32" fmla="*/ 2 w 20"/>
                  <a:gd name="T33" fmla="*/ 12 h 25"/>
                  <a:gd name="T34" fmla="*/ 0 w 20"/>
                  <a:gd name="T35" fmla="*/ 17 h 25"/>
                  <a:gd name="T36" fmla="*/ 2 w 20"/>
                  <a:gd name="T37" fmla="*/ 23 h 25"/>
                  <a:gd name="T38" fmla="*/ 8 w 20"/>
                  <a:gd name="T39" fmla="*/ 25 h 25"/>
                  <a:gd name="T40" fmla="*/ 14 w 20"/>
                  <a:gd name="T41" fmla="*/ 22 h 25"/>
                  <a:gd name="T42" fmla="*/ 14 w 20"/>
                  <a:gd name="T43" fmla="*/ 25 h 25"/>
                  <a:gd name="T44" fmla="*/ 20 w 20"/>
                  <a:gd name="T45" fmla="*/ 25 h 25"/>
                  <a:gd name="T46" fmla="*/ 20 w 20"/>
                  <a:gd name="T4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25">
                    <a:moveTo>
                      <a:pt x="13" y="18"/>
                    </a:moveTo>
                    <a:cubicBezTo>
                      <a:pt x="12" y="19"/>
                      <a:pt x="11" y="20"/>
                      <a:pt x="9" y="20"/>
                    </a:cubicBezTo>
                    <a:cubicBezTo>
                      <a:pt x="7" y="20"/>
                      <a:pt x="5" y="19"/>
                      <a:pt x="5" y="17"/>
                    </a:cubicBezTo>
                    <a:cubicBezTo>
                      <a:pt x="5" y="15"/>
                      <a:pt x="7" y="14"/>
                      <a:pt x="9" y="14"/>
                    </a:cubicBezTo>
                    <a:cubicBezTo>
                      <a:pt x="14" y="14"/>
                      <a:pt x="14" y="14"/>
                      <a:pt x="14" y="14"/>
                    </a:cubicBezTo>
                    <a:cubicBezTo>
                      <a:pt x="14" y="16"/>
                      <a:pt x="14" y="16"/>
                      <a:pt x="14" y="16"/>
                    </a:cubicBezTo>
                    <a:cubicBezTo>
                      <a:pt x="14" y="17"/>
                      <a:pt x="13" y="18"/>
                      <a:pt x="13" y="18"/>
                    </a:cubicBezTo>
                    <a:moveTo>
                      <a:pt x="20" y="9"/>
                    </a:moveTo>
                    <a:cubicBezTo>
                      <a:pt x="20" y="3"/>
                      <a:pt x="16" y="0"/>
                      <a:pt x="9" y="0"/>
                    </a:cubicBezTo>
                    <a:cubicBezTo>
                      <a:pt x="7" y="0"/>
                      <a:pt x="6" y="0"/>
                      <a:pt x="4" y="1"/>
                    </a:cubicBezTo>
                    <a:cubicBezTo>
                      <a:pt x="3" y="1"/>
                      <a:pt x="2" y="2"/>
                      <a:pt x="1" y="4"/>
                    </a:cubicBezTo>
                    <a:cubicBezTo>
                      <a:pt x="4" y="7"/>
                      <a:pt x="4" y="7"/>
                      <a:pt x="4" y="7"/>
                    </a:cubicBezTo>
                    <a:cubicBezTo>
                      <a:pt x="6" y="6"/>
                      <a:pt x="7" y="5"/>
                      <a:pt x="9" y="5"/>
                    </a:cubicBezTo>
                    <a:cubicBezTo>
                      <a:pt x="12" y="5"/>
                      <a:pt x="14" y="7"/>
                      <a:pt x="14" y="9"/>
                    </a:cubicBezTo>
                    <a:cubicBezTo>
                      <a:pt x="14" y="10"/>
                      <a:pt x="14" y="10"/>
                      <a:pt x="14" y="10"/>
                    </a:cubicBezTo>
                    <a:cubicBezTo>
                      <a:pt x="8" y="10"/>
                      <a:pt x="8" y="10"/>
                      <a:pt x="8" y="10"/>
                    </a:cubicBezTo>
                    <a:cubicBezTo>
                      <a:pt x="5" y="10"/>
                      <a:pt x="3" y="11"/>
                      <a:pt x="2" y="12"/>
                    </a:cubicBezTo>
                    <a:cubicBezTo>
                      <a:pt x="0" y="14"/>
                      <a:pt x="0" y="15"/>
                      <a:pt x="0" y="17"/>
                    </a:cubicBezTo>
                    <a:cubicBezTo>
                      <a:pt x="0" y="19"/>
                      <a:pt x="0" y="21"/>
                      <a:pt x="2" y="23"/>
                    </a:cubicBezTo>
                    <a:cubicBezTo>
                      <a:pt x="3" y="24"/>
                      <a:pt x="5" y="25"/>
                      <a:pt x="8" y="25"/>
                    </a:cubicBezTo>
                    <a:cubicBezTo>
                      <a:pt x="10" y="25"/>
                      <a:pt x="12" y="24"/>
                      <a:pt x="14" y="22"/>
                    </a:cubicBezTo>
                    <a:cubicBezTo>
                      <a:pt x="14" y="25"/>
                      <a:pt x="14" y="25"/>
                      <a:pt x="14" y="25"/>
                    </a:cubicBezTo>
                    <a:cubicBezTo>
                      <a:pt x="20" y="25"/>
                      <a:pt x="20" y="25"/>
                      <a:pt x="20" y="25"/>
                    </a:cubicBezTo>
                    <a:lnTo>
                      <a:pt x="20" y="9"/>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38" name="Freeform 21"/>
              <p:cNvSpPr>
                <a:spLocks/>
              </p:cNvSpPr>
              <p:nvPr/>
            </p:nvSpPr>
            <p:spPr bwMode="auto">
              <a:xfrm>
                <a:off x="5741988" y="3660776"/>
                <a:ext cx="68263" cy="95250"/>
              </a:xfrm>
              <a:custGeom>
                <a:avLst/>
                <a:gdLst>
                  <a:gd name="T0" fmla="*/ 18 w 18"/>
                  <a:gd name="T1" fmla="*/ 3 h 25"/>
                  <a:gd name="T2" fmla="*/ 13 w 18"/>
                  <a:gd name="T3" fmla="*/ 7 h 25"/>
                  <a:gd name="T4" fmla="*/ 10 w 18"/>
                  <a:gd name="T5" fmla="*/ 6 h 25"/>
                  <a:gd name="T6" fmla="*/ 7 w 18"/>
                  <a:gd name="T7" fmla="*/ 7 h 25"/>
                  <a:gd name="T8" fmla="*/ 6 w 18"/>
                  <a:gd name="T9" fmla="*/ 10 h 25"/>
                  <a:gd name="T10" fmla="*/ 6 w 18"/>
                  <a:gd name="T11" fmla="*/ 25 h 25"/>
                  <a:gd name="T12" fmla="*/ 0 w 18"/>
                  <a:gd name="T13" fmla="*/ 25 h 25"/>
                  <a:gd name="T14" fmla="*/ 0 w 18"/>
                  <a:gd name="T15" fmla="*/ 0 h 25"/>
                  <a:gd name="T16" fmla="*/ 6 w 18"/>
                  <a:gd name="T17" fmla="*/ 0 h 25"/>
                  <a:gd name="T18" fmla="*/ 6 w 18"/>
                  <a:gd name="T19" fmla="*/ 3 h 25"/>
                  <a:gd name="T20" fmla="*/ 12 w 18"/>
                  <a:gd name="T21" fmla="*/ 0 h 25"/>
                  <a:gd name="T22" fmla="*/ 18 w 18"/>
                  <a:gd name="T23"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5">
                    <a:moveTo>
                      <a:pt x="18" y="3"/>
                    </a:moveTo>
                    <a:cubicBezTo>
                      <a:pt x="13" y="7"/>
                      <a:pt x="13" y="7"/>
                      <a:pt x="13" y="7"/>
                    </a:cubicBezTo>
                    <a:cubicBezTo>
                      <a:pt x="12" y="6"/>
                      <a:pt x="11" y="6"/>
                      <a:pt x="10" y="6"/>
                    </a:cubicBezTo>
                    <a:cubicBezTo>
                      <a:pt x="9" y="6"/>
                      <a:pt x="8" y="6"/>
                      <a:pt x="7" y="7"/>
                    </a:cubicBezTo>
                    <a:cubicBezTo>
                      <a:pt x="6" y="8"/>
                      <a:pt x="6" y="9"/>
                      <a:pt x="6" y="10"/>
                    </a:cubicBezTo>
                    <a:cubicBezTo>
                      <a:pt x="6" y="25"/>
                      <a:pt x="6" y="25"/>
                      <a:pt x="6" y="25"/>
                    </a:cubicBezTo>
                    <a:cubicBezTo>
                      <a:pt x="0" y="25"/>
                      <a:pt x="0" y="25"/>
                      <a:pt x="0" y="25"/>
                    </a:cubicBezTo>
                    <a:cubicBezTo>
                      <a:pt x="0" y="0"/>
                      <a:pt x="0" y="0"/>
                      <a:pt x="0" y="0"/>
                    </a:cubicBezTo>
                    <a:cubicBezTo>
                      <a:pt x="6" y="0"/>
                      <a:pt x="6" y="0"/>
                      <a:pt x="6" y="0"/>
                    </a:cubicBezTo>
                    <a:cubicBezTo>
                      <a:pt x="6" y="3"/>
                      <a:pt x="6" y="3"/>
                      <a:pt x="6" y="3"/>
                    </a:cubicBezTo>
                    <a:cubicBezTo>
                      <a:pt x="7" y="1"/>
                      <a:pt x="9" y="0"/>
                      <a:pt x="12" y="0"/>
                    </a:cubicBezTo>
                    <a:cubicBezTo>
                      <a:pt x="14" y="0"/>
                      <a:pt x="16" y="1"/>
                      <a:pt x="18" y="3"/>
                    </a:cubicBezTo>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39" name="Freeform 22"/>
              <p:cNvSpPr>
                <a:spLocks noEditPoints="1"/>
              </p:cNvSpPr>
              <p:nvPr/>
            </p:nvSpPr>
            <p:spPr bwMode="auto">
              <a:xfrm>
                <a:off x="5821363" y="3630613"/>
                <a:ext cx="22225" cy="125413"/>
              </a:xfrm>
              <a:custGeom>
                <a:avLst/>
                <a:gdLst>
                  <a:gd name="T0" fmla="*/ 14 w 14"/>
                  <a:gd name="T1" fmla="*/ 10 h 79"/>
                  <a:gd name="T2" fmla="*/ 0 w 14"/>
                  <a:gd name="T3" fmla="*/ 10 h 79"/>
                  <a:gd name="T4" fmla="*/ 0 w 14"/>
                  <a:gd name="T5" fmla="*/ 0 h 79"/>
                  <a:gd name="T6" fmla="*/ 14 w 14"/>
                  <a:gd name="T7" fmla="*/ 0 h 79"/>
                  <a:gd name="T8" fmla="*/ 14 w 14"/>
                  <a:gd name="T9" fmla="*/ 10 h 79"/>
                  <a:gd name="T10" fmla="*/ 14 w 14"/>
                  <a:gd name="T11" fmla="*/ 79 h 79"/>
                  <a:gd name="T12" fmla="*/ 0 w 14"/>
                  <a:gd name="T13" fmla="*/ 79 h 79"/>
                  <a:gd name="T14" fmla="*/ 0 w 14"/>
                  <a:gd name="T15" fmla="*/ 19 h 79"/>
                  <a:gd name="T16" fmla="*/ 14 w 14"/>
                  <a:gd name="T17" fmla="*/ 19 h 79"/>
                  <a:gd name="T18" fmla="*/ 14 w 14"/>
                  <a:gd name="T19"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79">
                    <a:moveTo>
                      <a:pt x="14" y="10"/>
                    </a:moveTo>
                    <a:lnTo>
                      <a:pt x="0" y="10"/>
                    </a:lnTo>
                    <a:lnTo>
                      <a:pt x="0" y="0"/>
                    </a:lnTo>
                    <a:lnTo>
                      <a:pt x="14" y="0"/>
                    </a:lnTo>
                    <a:lnTo>
                      <a:pt x="14" y="10"/>
                    </a:lnTo>
                    <a:close/>
                    <a:moveTo>
                      <a:pt x="14" y="79"/>
                    </a:moveTo>
                    <a:lnTo>
                      <a:pt x="0" y="79"/>
                    </a:lnTo>
                    <a:lnTo>
                      <a:pt x="0" y="19"/>
                    </a:lnTo>
                    <a:lnTo>
                      <a:pt x="14" y="19"/>
                    </a:lnTo>
                    <a:lnTo>
                      <a:pt x="14" y="79"/>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40" name="Freeform 23"/>
              <p:cNvSpPr>
                <a:spLocks/>
              </p:cNvSpPr>
              <p:nvPr/>
            </p:nvSpPr>
            <p:spPr bwMode="auto">
              <a:xfrm>
                <a:off x="5897563" y="3630613"/>
                <a:ext cx="74613" cy="125413"/>
              </a:xfrm>
              <a:custGeom>
                <a:avLst/>
                <a:gdLst>
                  <a:gd name="T0" fmla="*/ 20 w 20"/>
                  <a:gd name="T1" fmla="*/ 22 h 33"/>
                  <a:gd name="T2" fmla="*/ 17 w 20"/>
                  <a:gd name="T3" fmla="*/ 30 h 33"/>
                  <a:gd name="T4" fmla="*/ 9 w 20"/>
                  <a:gd name="T5" fmla="*/ 33 h 33"/>
                  <a:gd name="T6" fmla="*/ 0 w 20"/>
                  <a:gd name="T7" fmla="*/ 29 h 33"/>
                  <a:gd name="T8" fmla="*/ 5 w 20"/>
                  <a:gd name="T9" fmla="*/ 25 h 33"/>
                  <a:gd name="T10" fmla="*/ 9 w 20"/>
                  <a:gd name="T11" fmla="*/ 27 h 33"/>
                  <a:gd name="T12" fmla="*/ 14 w 20"/>
                  <a:gd name="T13" fmla="*/ 22 h 33"/>
                  <a:gd name="T14" fmla="*/ 14 w 20"/>
                  <a:gd name="T15" fmla="*/ 0 h 33"/>
                  <a:gd name="T16" fmla="*/ 20 w 20"/>
                  <a:gd name="T17" fmla="*/ 0 h 33"/>
                  <a:gd name="T18" fmla="*/ 20 w 20"/>
                  <a:gd name="T19"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3">
                    <a:moveTo>
                      <a:pt x="20" y="22"/>
                    </a:moveTo>
                    <a:cubicBezTo>
                      <a:pt x="20" y="25"/>
                      <a:pt x="19" y="28"/>
                      <a:pt x="17" y="30"/>
                    </a:cubicBezTo>
                    <a:cubicBezTo>
                      <a:pt x="15" y="32"/>
                      <a:pt x="12" y="33"/>
                      <a:pt x="9" y="33"/>
                    </a:cubicBezTo>
                    <a:cubicBezTo>
                      <a:pt x="5" y="33"/>
                      <a:pt x="3" y="32"/>
                      <a:pt x="0" y="29"/>
                    </a:cubicBezTo>
                    <a:cubicBezTo>
                      <a:pt x="5" y="25"/>
                      <a:pt x="5" y="25"/>
                      <a:pt x="5" y="25"/>
                    </a:cubicBezTo>
                    <a:cubicBezTo>
                      <a:pt x="6" y="27"/>
                      <a:pt x="7" y="27"/>
                      <a:pt x="9" y="27"/>
                    </a:cubicBezTo>
                    <a:cubicBezTo>
                      <a:pt x="12" y="27"/>
                      <a:pt x="14" y="25"/>
                      <a:pt x="14" y="22"/>
                    </a:cubicBezTo>
                    <a:cubicBezTo>
                      <a:pt x="14" y="0"/>
                      <a:pt x="14" y="0"/>
                      <a:pt x="14" y="0"/>
                    </a:cubicBezTo>
                    <a:cubicBezTo>
                      <a:pt x="20" y="0"/>
                      <a:pt x="20" y="0"/>
                      <a:pt x="20" y="0"/>
                    </a:cubicBezTo>
                    <a:lnTo>
                      <a:pt x="20" y="22"/>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41" name="Freeform 24"/>
              <p:cNvSpPr>
                <a:spLocks noEditPoints="1"/>
              </p:cNvSpPr>
              <p:nvPr/>
            </p:nvSpPr>
            <p:spPr bwMode="auto">
              <a:xfrm>
                <a:off x="5994400" y="3660776"/>
                <a:ext cx="79375" cy="95250"/>
              </a:xfrm>
              <a:custGeom>
                <a:avLst/>
                <a:gdLst>
                  <a:gd name="T0" fmla="*/ 6 w 21"/>
                  <a:gd name="T1" fmla="*/ 10 h 25"/>
                  <a:gd name="T2" fmla="*/ 6 w 21"/>
                  <a:gd name="T3" fmla="*/ 8 h 25"/>
                  <a:gd name="T4" fmla="*/ 10 w 21"/>
                  <a:gd name="T5" fmla="*/ 5 h 25"/>
                  <a:gd name="T6" fmla="*/ 14 w 21"/>
                  <a:gd name="T7" fmla="*/ 8 h 25"/>
                  <a:gd name="T8" fmla="*/ 15 w 21"/>
                  <a:gd name="T9" fmla="*/ 10 h 25"/>
                  <a:gd name="T10" fmla="*/ 6 w 21"/>
                  <a:gd name="T11" fmla="*/ 10 h 25"/>
                  <a:gd name="T12" fmla="*/ 21 w 21"/>
                  <a:gd name="T13" fmla="*/ 12 h 25"/>
                  <a:gd name="T14" fmla="*/ 18 w 21"/>
                  <a:gd name="T15" fmla="*/ 4 h 25"/>
                  <a:gd name="T16" fmla="*/ 10 w 21"/>
                  <a:gd name="T17" fmla="*/ 0 h 25"/>
                  <a:gd name="T18" fmla="*/ 3 w 21"/>
                  <a:gd name="T19" fmla="*/ 3 h 25"/>
                  <a:gd name="T20" fmla="*/ 0 w 21"/>
                  <a:gd name="T21" fmla="*/ 13 h 25"/>
                  <a:gd name="T22" fmla="*/ 11 w 21"/>
                  <a:gd name="T23" fmla="*/ 25 h 25"/>
                  <a:gd name="T24" fmla="*/ 16 w 21"/>
                  <a:gd name="T25" fmla="*/ 24 h 25"/>
                  <a:gd name="T26" fmla="*/ 20 w 21"/>
                  <a:gd name="T27" fmla="*/ 21 h 25"/>
                  <a:gd name="T28" fmla="*/ 16 w 21"/>
                  <a:gd name="T29" fmla="*/ 18 h 25"/>
                  <a:gd name="T30" fmla="*/ 11 w 21"/>
                  <a:gd name="T31" fmla="*/ 20 h 25"/>
                  <a:gd name="T32" fmla="*/ 7 w 21"/>
                  <a:gd name="T33" fmla="*/ 18 h 25"/>
                  <a:gd name="T34" fmla="*/ 6 w 21"/>
                  <a:gd name="T35" fmla="*/ 14 h 25"/>
                  <a:gd name="T36" fmla="*/ 21 w 21"/>
                  <a:gd name="T37" fmla="*/ 14 h 25"/>
                  <a:gd name="T38" fmla="*/ 21 w 21"/>
                  <a:gd name="T39"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25">
                    <a:moveTo>
                      <a:pt x="6" y="10"/>
                    </a:moveTo>
                    <a:cubicBezTo>
                      <a:pt x="6" y="9"/>
                      <a:pt x="6" y="8"/>
                      <a:pt x="6" y="8"/>
                    </a:cubicBezTo>
                    <a:cubicBezTo>
                      <a:pt x="7" y="6"/>
                      <a:pt x="8" y="5"/>
                      <a:pt x="10" y="5"/>
                    </a:cubicBezTo>
                    <a:cubicBezTo>
                      <a:pt x="12" y="5"/>
                      <a:pt x="14" y="6"/>
                      <a:pt x="14" y="8"/>
                    </a:cubicBezTo>
                    <a:cubicBezTo>
                      <a:pt x="15" y="8"/>
                      <a:pt x="15" y="9"/>
                      <a:pt x="15" y="10"/>
                    </a:cubicBezTo>
                    <a:lnTo>
                      <a:pt x="6" y="10"/>
                    </a:lnTo>
                    <a:close/>
                    <a:moveTo>
                      <a:pt x="21" y="12"/>
                    </a:moveTo>
                    <a:cubicBezTo>
                      <a:pt x="21" y="8"/>
                      <a:pt x="20" y="6"/>
                      <a:pt x="18" y="4"/>
                    </a:cubicBezTo>
                    <a:cubicBezTo>
                      <a:pt x="16" y="1"/>
                      <a:pt x="14" y="0"/>
                      <a:pt x="10" y="0"/>
                    </a:cubicBezTo>
                    <a:cubicBezTo>
                      <a:pt x="7" y="0"/>
                      <a:pt x="5" y="1"/>
                      <a:pt x="3" y="3"/>
                    </a:cubicBezTo>
                    <a:cubicBezTo>
                      <a:pt x="1" y="6"/>
                      <a:pt x="0" y="9"/>
                      <a:pt x="0" y="13"/>
                    </a:cubicBezTo>
                    <a:cubicBezTo>
                      <a:pt x="0" y="21"/>
                      <a:pt x="4" y="25"/>
                      <a:pt x="11" y="25"/>
                    </a:cubicBezTo>
                    <a:cubicBezTo>
                      <a:pt x="13" y="25"/>
                      <a:pt x="15" y="25"/>
                      <a:pt x="16" y="24"/>
                    </a:cubicBezTo>
                    <a:cubicBezTo>
                      <a:pt x="18" y="23"/>
                      <a:pt x="19" y="22"/>
                      <a:pt x="20" y="21"/>
                    </a:cubicBezTo>
                    <a:cubicBezTo>
                      <a:pt x="16" y="18"/>
                      <a:pt x="16" y="18"/>
                      <a:pt x="16" y="18"/>
                    </a:cubicBezTo>
                    <a:cubicBezTo>
                      <a:pt x="15" y="19"/>
                      <a:pt x="13" y="20"/>
                      <a:pt x="11" y="20"/>
                    </a:cubicBezTo>
                    <a:cubicBezTo>
                      <a:pt x="9" y="20"/>
                      <a:pt x="8" y="19"/>
                      <a:pt x="7" y="18"/>
                    </a:cubicBezTo>
                    <a:cubicBezTo>
                      <a:pt x="6" y="17"/>
                      <a:pt x="6" y="16"/>
                      <a:pt x="6" y="14"/>
                    </a:cubicBezTo>
                    <a:cubicBezTo>
                      <a:pt x="21" y="14"/>
                      <a:pt x="21" y="14"/>
                      <a:pt x="21" y="14"/>
                    </a:cubicBezTo>
                    <a:lnTo>
                      <a:pt x="21" y="12"/>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42" name="Freeform 25"/>
              <p:cNvSpPr>
                <a:spLocks noEditPoints="1"/>
              </p:cNvSpPr>
              <p:nvPr/>
            </p:nvSpPr>
            <p:spPr bwMode="auto">
              <a:xfrm>
                <a:off x="6089650" y="3660776"/>
                <a:ext cx="77788" cy="95250"/>
              </a:xfrm>
              <a:custGeom>
                <a:avLst/>
                <a:gdLst>
                  <a:gd name="T0" fmla="*/ 6 w 21"/>
                  <a:gd name="T1" fmla="*/ 10 h 25"/>
                  <a:gd name="T2" fmla="*/ 7 w 21"/>
                  <a:gd name="T3" fmla="*/ 8 h 25"/>
                  <a:gd name="T4" fmla="*/ 11 w 21"/>
                  <a:gd name="T5" fmla="*/ 5 h 25"/>
                  <a:gd name="T6" fmla="*/ 15 w 21"/>
                  <a:gd name="T7" fmla="*/ 8 h 25"/>
                  <a:gd name="T8" fmla="*/ 15 w 21"/>
                  <a:gd name="T9" fmla="*/ 10 h 25"/>
                  <a:gd name="T10" fmla="*/ 6 w 21"/>
                  <a:gd name="T11" fmla="*/ 10 h 25"/>
                  <a:gd name="T12" fmla="*/ 21 w 21"/>
                  <a:gd name="T13" fmla="*/ 12 h 25"/>
                  <a:gd name="T14" fmla="*/ 18 w 21"/>
                  <a:gd name="T15" fmla="*/ 4 h 25"/>
                  <a:gd name="T16" fmla="*/ 11 w 21"/>
                  <a:gd name="T17" fmla="*/ 0 h 25"/>
                  <a:gd name="T18" fmla="*/ 3 w 21"/>
                  <a:gd name="T19" fmla="*/ 3 h 25"/>
                  <a:gd name="T20" fmla="*/ 0 w 21"/>
                  <a:gd name="T21" fmla="*/ 13 h 25"/>
                  <a:gd name="T22" fmla="*/ 11 w 21"/>
                  <a:gd name="T23" fmla="*/ 25 h 25"/>
                  <a:gd name="T24" fmla="*/ 17 w 21"/>
                  <a:gd name="T25" fmla="*/ 24 h 25"/>
                  <a:gd name="T26" fmla="*/ 20 w 21"/>
                  <a:gd name="T27" fmla="*/ 21 h 25"/>
                  <a:gd name="T28" fmla="*/ 17 w 21"/>
                  <a:gd name="T29" fmla="*/ 18 h 25"/>
                  <a:gd name="T30" fmla="*/ 11 w 21"/>
                  <a:gd name="T31" fmla="*/ 20 h 25"/>
                  <a:gd name="T32" fmla="*/ 7 w 21"/>
                  <a:gd name="T33" fmla="*/ 18 h 25"/>
                  <a:gd name="T34" fmla="*/ 6 w 21"/>
                  <a:gd name="T35" fmla="*/ 14 h 25"/>
                  <a:gd name="T36" fmla="*/ 21 w 21"/>
                  <a:gd name="T37" fmla="*/ 14 h 25"/>
                  <a:gd name="T38" fmla="*/ 21 w 21"/>
                  <a:gd name="T39"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25">
                    <a:moveTo>
                      <a:pt x="6" y="10"/>
                    </a:moveTo>
                    <a:cubicBezTo>
                      <a:pt x="6" y="9"/>
                      <a:pt x="6" y="8"/>
                      <a:pt x="7" y="8"/>
                    </a:cubicBezTo>
                    <a:cubicBezTo>
                      <a:pt x="7" y="6"/>
                      <a:pt x="9" y="5"/>
                      <a:pt x="11" y="5"/>
                    </a:cubicBezTo>
                    <a:cubicBezTo>
                      <a:pt x="13" y="5"/>
                      <a:pt x="14" y="6"/>
                      <a:pt x="15" y="8"/>
                    </a:cubicBezTo>
                    <a:cubicBezTo>
                      <a:pt x="15" y="8"/>
                      <a:pt x="15" y="9"/>
                      <a:pt x="15" y="10"/>
                    </a:cubicBezTo>
                    <a:lnTo>
                      <a:pt x="6" y="10"/>
                    </a:lnTo>
                    <a:close/>
                    <a:moveTo>
                      <a:pt x="21" y="12"/>
                    </a:moveTo>
                    <a:cubicBezTo>
                      <a:pt x="21" y="8"/>
                      <a:pt x="20" y="6"/>
                      <a:pt x="18" y="4"/>
                    </a:cubicBezTo>
                    <a:cubicBezTo>
                      <a:pt x="17" y="1"/>
                      <a:pt x="14" y="0"/>
                      <a:pt x="11" y="0"/>
                    </a:cubicBezTo>
                    <a:cubicBezTo>
                      <a:pt x="8" y="0"/>
                      <a:pt x="5" y="1"/>
                      <a:pt x="3" y="3"/>
                    </a:cubicBezTo>
                    <a:cubicBezTo>
                      <a:pt x="1" y="6"/>
                      <a:pt x="0" y="9"/>
                      <a:pt x="0" y="13"/>
                    </a:cubicBezTo>
                    <a:cubicBezTo>
                      <a:pt x="0" y="21"/>
                      <a:pt x="4" y="25"/>
                      <a:pt x="11" y="25"/>
                    </a:cubicBezTo>
                    <a:cubicBezTo>
                      <a:pt x="13" y="25"/>
                      <a:pt x="15" y="25"/>
                      <a:pt x="17" y="24"/>
                    </a:cubicBezTo>
                    <a:cubicBezTo>
                      <a:pt x="18" y="23"/>
                      <a:pt x="19" y="22"/>
                      <a:pt x="20" y="21"/>
                    </a:cubicBezTo>
                    <a:cubicBezTo>
                      <a:pt x="17" y="18"/>
                      <a:pt x="17" y="18"/>
                      <a:pt x="17" y="18"/>
                    </a:cubicBezTo>
                    <a:cubicBezTo>
                      <a:pt x="15" y="19"/>
                      <a:pt x="13" y="20"/>
                      <a:pt x="11" y="20"/>
                    </a:cubicBezTo>
                    <a:cubicBezTo>
                      <a:pt x="10" y="20"/>
                      <a:pt x="8" y="19"/>
                      <a:pt x="7" y="18"/>
                    </a:cubicBezTo>
                    <a:cubicBezTo>
                      <a:pt x="7" y="17"/>
                      <a:pt x="6" y="16"/>
                      <a:pt x="6" y="14"/>
                    </a:cubicBezTo>
                    <a:cubicBezTo>
                      <a:pt x="21" y="14"/>
                      <a:pt x="21" y="14"/>
                      <a:pt x="21" y="14"/>
                    </a:cubicBezTo>
                    <a:lnTo>
                      <a:pt x="21" y="12"/>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43" name="Freeform 26"/>
              <p:cNvSpPr>
                <a:spLocks/>
              </p:cNvSpPr>
              <p:nvPr/>
            </p:nvSpPr>
            <p:spPr bwMode="auto">
              <a:xfrm>
                <a:off x="6183313" y="3638551"/>
                <a:ext cx="49213" cy="117475"/>
              </a:xfrm>
              <a:custGeom>
                <a:avLst/>
                <a:gdLst>
                  <a:gd name="T0" fmla="*/ 13 w 13"/>
                  <a:gd name="T1" fmla="*/ 31 h 31"/>
                  <a:gd name="T2" fmla="*/ 9 w 13"/>
                  <a:gd name="T3" fmla="*/ 31 h 31"/>
                  <a:gd name="T4" fmla="*/ 4 w 13"/>
                  <a:gd name="T5" fmla="*/ 28 h 31"/>
                  <a:gd name="T6" fmla="*/ 2 w 13"/>
                  <a:gd name="T7" fmla="*/ 24 h 31"/>
                  <a:gd name="T8" fmla="*/ 2 w 13"/>
                  <a:gd name="T9" fmla="*/ 12 h 31"/>
                  <a:gd name="T10" fmla="*/ 0 w 13"/>
                  <a:gd name="T11" fmla="*/ 12 h 31"/>
                  <a:gd name="T12" fmla="*/ 0 w 13"/>
                  <a:gd name="T13" fmla="*/ 7 h 31"/>
                  <a:gd name="T14" fmla="*/ 2 w 13"/>
                  <a:gd name="T15" fmla="*/ 7 h 31"/>
                  <a:gd name="T16" fmla="*/ 2 w 13"/>
                  <a:gd name="T17" fmla="*/ 0 h 31"/>
                  <a:gd name="T18" fmla="*/ 8 w 13"/>
                  <a:gd name="T19" fmla="*/ 0 h 31"/>
                  <a:gd name="T20" fmla="*/ 8 w 13"/>
                  <a:gd name="T21" fmla="*/ 7 h 31"/>
                  <a:gd name="T22" fmla="*/ 13 w 13"/>
                  <a:gd name="T23" fmla="*/ 7 h 31"/>
                  <a:gd name="T24" fmla="*/ 13 w 13"/>
                  <a:gd name="T25" fmla="*/ 12 h 31"/>
                  <a:gd name="T26" fmla="*/ 8 w 13"/>
                  <a:gd name="T27" fmla="*/ 12 h 31"/>
                  <a:gd name="T28" fmla="*/ 8 w 13"/>
                  <a:gd name="T29" fmla="*/ 23 h 31"/>
                  <a:gd name="T30" fmla="*/ 10 w 13"/>
                  <a:gd name="T31" fmla="*/ 25 h 31"/>
                  <a:gd name="T32" fmla="*/ 13 w 13"/>
                  <a:gd name="T33" fmla="*/ 25 h 31"/>
                  <a:gd name="T34" fmla="*/ 13 w 13"/>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31">
                    <a:moveTo>
                      <a:pt x="13" y="31"/>
                    </a:moveTo>
                    <a:cubicBezTo>
                      <a:pt x="9" y="31"/>
                      <a:pt x="9" y="31"/>
                      <a:pt x="9" y="31"/>
                    </a:cubicBezTo>
                    <a:cubicBezTo>
                      <a:pt x="7" y="31"/>
                      <a:pt x="5" y="30"/>
                      <a:pt x="4" y="28"/>
                    </a:cubicBezTo>
                    <a:cubicBezTo>
                      <a:pt x="3" y="27"/>
                      <a:pt x="2" y="26"/>
                      <a:pt x="2" y="24"/>
                    </a:cubicBezTo>
                    <a:cubicBezTo>
                      <a:pt x="2" y="12"/>
                      <a:pt x="2" y="12"/>
                      <a:pt x="2" y="12"/>
                    </a:cubicBezTo>
                    <a:cubicBezTo>
                      <a:pt x="0" y="12"/>
                      <a:pt x="0" y="12"/>
                      <a:pt x="0" y="12"/>
                    </a:cubicBezTo>
                    <a:cubicBezTo>
                      <a:pt x="0" y="7"/>
                      <a:pt x="0" y="7"/>
                      <a:pt x="0" y="7"/>
                    </a:cubicBezTo>
                    <a:cubicBezTo>
                      <a:pt x="2" y="7"/>
                      <a:pt x="2" y="7"/>
                      <a:pt x="2" y="7"/>
                    </a:cubicBezTo>
                    <a:cubicBezTo>
                      <a:pt x="2" y="0"/>
                      <a:pt x="2" y="0"/>
                      <a:pt x="2" y="0"/>
                    </a:cubicBezTo>
                    <a:cubicBezTo>
                      <a:pt x="8" y="0"/>
                      <a:pt x="8" y="0"/>
                      <a:pt x="8" y="0"/>
                    </a:cubicBezTo>
                    <a:cubicBezTo>
                      <a:pt x="8" y="7"/>
                      <a:pt x="8" y="7"/>
                      <a:pt x="8" y="7"/>
                    </a:cubicBezTo>
                    <a:cubicBezTo>
                      <a:pt x="13" y="7"/>
                      <a:pt x="13" y="7"/>
                      <a:pt x="13" y="7"/>
                    </a:cubicBezTo>
                    <a:cubicBezTo>
                      <a:pt x="13" y="12"/>
                      <a:pt x="13" y="12"/>
                      <a:pt x="13" y="12"/>
                    </a:cubicBezTo>
                    <a:cubicBezTo>
                      <a:pt x="8" y="12"/>
                      <a:pt x="8" y="12"/>
                      <a:pt x="8" y="12"/>
                    </a:cubicBezTo>
                    <a:cubicBezTo>
                      <a:pt x="8" y="23"/>
                      <a:pt x="8" y="23"/>
                      <a:pt x="8" y="23"/>
                    </a:cubicBezTo>
                    <a:cubicBezTo>
                      <a:pt x="8" y="25"/>
                      <a:pt x="9" y="25"/>
                      <a:pt x="10" y="25"/>
                    </a:cubicBezTo>
                    <a:cubicBezTo>
                      <a:pt x="13" y="25"/>
                      <a:pt x="13" y="25"/>
                      <a:pt x="13" y="25"/>
                    </a:cubicBezTo>
                    <a:lnTo>
                      <a:pt x="13" y="31"/>
                    </a:lnTo>
                    <a:close/>
                  </a:path>
                </a:pathLst>
              </a:custGeom>
              <a:solidFill>
                <a:srgbClr val="2B2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44" name="Rectangle 27"/>
              <p:cNvSpPr>
                <a:spLocks noChangeArrowheads="1"/>
              </p:cNvSpPr>
              <p:nvPr/>
            </p:nvSpPr>
            <p:spPr bwMode="auto">
              <a:xfrm>
                <a:off x="6249988" y="3729038"/>
                <a:ext cx="26988" cy="26988"/>
              </a:xfrm>
              <a:prstGeom prst="rect">
                <a:avLst/>
              </a:prstGeom>
              <a:solidFill>
                <a:srgbClr val="2B25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grpSp>
          <p:nvGrpSpPr>
            <p:cNvPr id="9" name="Group 8"/>
            <p:cNvGrpSpPr/>
            <p:nvPr/>
          </p:nvGrpSpPr>
          <p:grpSpPr>
            <a:xfrm>
              <a:off x="2863850" y="3078163"/>
              <a:ext cx="3413126" cy="552450"/>
              <a:chOff x="2863850" y="3078163"/>
              <a:chExt cx="3413126" cy="552450"/>
            </a:xfrm>
          </p:grpSpPr>
          <p:sp>
            <p:nvSpPr>
              <p:cNvPr id="10" name="Freeform 28"/>
              <p:cNvSpPr>
                <a:spLocks/>
              </p:cNvSpPr>
              <p:nvPr/>
            </p:nvSpPr>
            <p:spPr bwMode="auto">
              <a:xfrm>
                <a:off x="4772025" y="3273426"/>
                <a:ext cx="157163" cy="158750"/>
              </a:xfrm>
              <a:custGeom>
                <a:avLst/>
                <a:gdLst>
                  <a:gd name="T0" fmla="*/ 13 w 42"/>
                  <a:gd name="T1" fmla="*/ 32 h 42"/>
                  <a:gd name="T2" fmla="*/ 42 w 42"/>
                  <a:gd name="T3" fmla="*/ 32 h 42"/>
                  <a:gd name="T4" fmla="*/ 42 w 42"/>
                  <a:gd name="T5" fmla="*/ 42 h 42"/>
                  <a:gd name="T6" fmla="*/ 0 w 42"/>
                  <a:gd name="T7" fmla="*/ 42 h 42"/>
                  <a:gd name="T8" fmla="*/ 0 w 42"/>
                  <a:gd name="T9" fmla="*/ 0 h 42"/>
                  <a:gd name="T10" fmla="*/ 4 w 42"/>
                  <a:gd name="T11" fmla="*/ 0 h 42"/>
                  <a:gd name="T12" fmla="*/ 13 w 42"/>
                  <a:gd name="T13" fmla="*/ 7 h 42"/>
                  <a:gd name="T14" fmla="*/ 13 w 42"/>
                  <a:gd name="T15" fmla="*/ 3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13" y="32"/>
                    </a:moveTo>
                    <a:cubicBezTo>
                      <a:pt x="42" y="32"/>
                      <a:pt x="42" y="32"/>
                      <a:pt x="42" y="32"/>
                    </a:cubicBezTo>
                    <a:cubicBezTo>
                      <a:pt x="42" y="42"/>
                      <a:pt x="42" y="42"/>
                      <a:pt x="42" y="42"/>
                    </a:cubicBezTo>
                    <a:cubicBezTo>
                      <a:pt x="0" y="42"/>
                      <a:pt x="0" y="42"/>
                      <a:pt x="0" y="42"/>
                    </a:cubicBezTo>
                    <a:cubicBezTo>
                      <a:pt x="0" y="0"/>
                      <a:pt x="0" y="0"/>
                      <a:pt x="0" y="0"/>
                    </a:cubicBezTo>
                    <a:cubicBezTo>
                      <a:pt x="4" y="0"/>
                      <a:pt x="4" y="0"/>
                      <a:pt x="4" y="0"/>
                    </a:cubicBezTo>
                    <a:cubicBezTo>
                      <a:pt x="10" y="0"/>
                      <a:pt x="13" y="2"/>
                      <a:pt x="13" y="7"/>
                    </a:cubicBezTo>
                    <a:lnTo>
                      <a:pt x="13" y="32"/>
                    </a:lnTo>
                    <a:close/>
                  </a:path>
                </a:pathLst>
              </a:custGeom>
              <a:solidFill>
                <a:srgbClr val="178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1" name="Freeform 29"/>
              <p:cNvSpPr>
                <a:spLocks/>
              </p:cNvSpPr>
              <p:nvPr/>
            </p:nvSpPr>
            <p:spPr bwMode="auto">
              <a:xfrm>
                <a:off x="4462463" y="3273426"/>
                <a:ext cx="211138" cy="158750"/>
              </a:xfrm>
              <a:custGeom>
                <a:avLst/>
                <a:gdLst>
                  <a:gd name="T0" fmla="*/ 13 w 56"/>
                  <a:gd name="T1" fmla="*/ 16 h 42"/>
                  <a:gd name="T2" fmla="*/ 18 w 56"/>
                  <a:gd name="T3" fmla="*/ 16 h 42"/>
                  <a:gd name="T4" fmla="*/ 31 w 56"/>
                  <a:gd name="T5" fmla="*/ 4 h 42"/>
                  <a:gd name="T6" fmla="*/ 43 w 56"/>
                  <a:gd name="T7" fmla="*/ 0 h 42"/>
                  <a:gd name="T8" fmla="*/ 53 w 56"/>
                  <a:gd name="T9" fmla="*/ 0 h 42"/>
                  <a:gd name="T10" fmla="*/ 30 w 56"/>
                  <a:gd name="T11" fmla="*/ 21 h 42"/>
                  <a:gd name="T12" fmla="*/ 56 w 56"/>
                  <a:gd name="T13" fmla="*/ 42 h 42"/>
                  <a:gd name="T14" fmla="*/ 46 w 56"/>
                  <a:gd name="T15" fmla="*/ 42 h 42"/>
                  <a:gd name="T16" fmla="*/ 33 w 56"/>
                  <a:gd name="T17" fmla="*/ 38 h 42"/>
                  <a:gd name="T18" fmla="*/ 18 w 56"/>
                  <a:gd name="T19" fmla="*/ 26 h 42"/>
                  <a:gd name="T20" fmla="*/ 13 w 56"/>
                  <a:gd name="T21" fmla="*/ 26 h 42"/>
                  <a:gd name="T22" fmla="*/ 13 w 56"/>
                  <a:gd name="T23" fmla="*/ 42 h 42"/>
                  <a:gd name="T24" fmla="*/ 0 w 56"/>
                  <a:gd name="T25" fmla="*/ 42 h 42"/>
                  <a:gd name="T26" fmla="*/ 0 w 56"/>
                  <a:gd name="T27" fmla="*/ 0 h 42"/>
                  <a:gd name="T28" fmla="*/ 13 w 56"/>
                  <a:gd name="T29" fmla="*/ 0 h 42"/>
                  <a:gd name="T30" fmla="*/ 13 w 56"/>
                  <a:gd name="T31"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42">
                    <a:moveTo>
                      <a:pt x="13" y="16"/>
                    </a:moveTo>
                    <a:cubicBezTo>
                      <a:pt x="18" y="16"/>
                      <a:pt x="18" y="16"/>
                      <a:pt x="18" y="16"/>
                    </a:cubicBezTo>
                    <a:cubicBezTo>
                      <a:pt x="23" y="12"/>
                      <a:pt x="27" y="8"/>
                      <a:pt x="31" y="4"/>
                    </a:cubicBezTo>
                    <a:cubicBezTo>
                      <a:pt x="35" y="1"/>
                      <a:pt x="39" y="0"/>
                      <a:pt x="43" y="0"/>
                    </a:cubicBezTo>
                    <a:cubicBezTo>
                      <a:pt x="53" y="0"/>
                      <a:pt x="53" y="0"/>
                      <a:pt x="53" y="0"/>
                    </a:cubicBezTo>
                    <a:cubicBezTo>
                      <a:pt x="30" y="21"/>
                      <a:pt x="30" y="21"/>
                      <a:pt x="30" y="21"/>
                    </a:cubicBezTo>
                    <a:cubicBezTo>
                      <a:pt x="56" y="42"/>
                      <a:pt x="56" y="42"/>
                      <a:pt x="56" y="42"/>
                    </a:cubicBezTo>
                    <a:cubicBezTo>
                      <a:pt x="46" y="42"/>
                      <a:pt x="46" y="42"/>
                      <a:pt x="46" y="42"/>
                    </a:cubicBezTo>
                    <a:cubicBezTo>
                      <a:pt x="40" y="42"/>
                      <a:pt x="37" y="42"/>
                      <a:pt x="33" y="38"/>
                    </a:cubicBezTo>
                    <a:cubicBezTo>
                      <a:pt x="18" y="26"/>
                      <a:pt x="18" y="26"/>
                      <a:pt x="18" y="26"/>
                    </a:cubicBezTo>
                    <a:cubicBezTo>
                      <a:pt x="13" y="26"/>
                      <a:pt x="13" y="26"/>
                      <a:pt x="13" y="26"/>
                    </a:cubicBezTo>
                    <a:cubicBezTo>
                      <a:pt x="13" y="42"/>
                      <a:pt x="13" y="42"/>
                      <a:pt x="13" y="42"/>
                    </a:cubicBezTo>
                    <a:cubicBezTo>
                      <a:pt x="0" y="42"/>
                      <a:pt x="0" y="42"/>
                      <a:pt x="0" y="42"/>
                    </a:cubicBezTo>
                    <a:cubicBezTo>
                      <a:pt x="0" y="0"/>
                      <a:pt x="0" y="0"/>
                      <a:pt x="0" y="0"/>
                    </a:cubicBezTo>
                    <a:cubicBezTo>
                      <a:pt x="13" y="0"/>
                      <a:pt x="13" y="0"/>
                      <a:pt x="13" y="0"/>
                    </a:cubicBezTo>
                    <a:lnTo>
                      <a:pt x="13" y="16"/>
                    </a:lnTo>
                    <a:close/>
                  </a:path>
                </a:pathLst>
              </a:custGeom>
              <a:solidFill>
                <a:srgbClr val="178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2" name="Freeform 30"/>
              <p:cNvSpPr>
                <a:spLocks/>
              </p:cNvSpPr>
              <p:nvPr/>
            </p:nvSpPr>
            <p:spPr bwMode="auto">
              <a:xfrm>
                <a:off x="3984625" y="3273426"/>
                <a:ext cx="203200" cy="158750"/>
              </a:xfrm>
              <a:custGeom>
                <a:avLst/>
                <a:gdLst>
                  <a:gd name="T0" fmla="*/ 13 w 54"/>
                  <a:gd name="T1" fmla="*/ 42 h 42"/>
                  <a:gd name="T2" fmla="*/ 0 w 54"/>
                  <a:gd name="T3" fmla="*/ 42 h 42"/>
                  <a:gd name="T4" fmla="*/ 0 w 54"/>
                  <a:gd name="T5" fmla="*/ 0 h 42"/>
                  <a:gd name="T6" fmla="*/ 6 w 54"/>
                  <a:gd name="T7" fmla="*/ 0 h 42"/>
                  <a:gd name="T8" fmla="*/ 13 w 54"/>
                  <a:gd name="T9" fmla="*/ 7 h 42"/>
                  <a:gd name="T10" fmla="*/ 13 w 54"/>
                  <a:gd name="T11" fmla="*/ 15 h 42"/>
                  <a:gd name="T12" fmla="*/ 40 w 54"/>
                  <a:gd name="T13" fmla="*/ 15 h 42"/>
                  <a:gd name="T14" fmla="*/ 40 w 54"/>
                  <a:gd name="T15" fmla="*/ 7 h 42"/>
                  <a:gd name="T16" fmla="*/ 48 w 54"/>
                  <a:gd name="T17" fmla="*/ 0 h 42"/>
                  <a:gd name="T18" fmla="*/ 54 w 54"/>
                  <a:gd name="T19" fmla="*/ 0 h 42"/>
                  <a:gd name="T20" fmla="*/ 54 w 54"/>
                  <a:gd name="T21" fmla="*/ 8 h 42"/>
                  <a:gd name="T22" fmla="*/ 54 w 54"/>
                  <a:gd name="T23" fmla="*/ 42 h 42"/>
                  <a:gd name="T24" fmla="*/ 40 w 54"/>
                  <a:gd name="T25" fmla="*/ 42 h 42"/>
                  <a:gd name="T26" fmla="*/ 40 w 54"/>
                  <a:gd name="T27" fmla="*/ 26 h 42"/>
                  <a:gd name="T28" fmla="*/ 13 w 54"/>
                  <a:gd name="T29" fmla="*/ 26 h 42"/>
                  <a:gd name="T30" fmla="*/ 13 w 54"/>
                  <a:gd name="T3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 h="42">
                    <a:moveTo>
                      <a:pt x="13" y="42"/>
                    </a:moveTo>
                    <a:cubicBezTo>
                      <a:pt x="0" y="42"/>
                      <a:pt x="0" y="42"/>
                      <a:pt x="0" y="42"/>
                    </a:cubicBezTo>
                    <a:cubicBezTo>
                      <a:pt x="0" y="0"/>
                      <a:pt x="0" y="0"/>
                      <a:pt x="0" y="0"/>
                    </a:cubicBezTo>
                    <a:cubicBezTo>
                      <a:pt x="6" y="0"/>
                      <a:pt x="6" y="0"/>
                      <a:pt x="6" y="0"/>
                    </a:cubicBezTo>
                    <a:cubicBezTo>
                      <a:pt x="11" y="0"/>
                      <a:pt x="13" y="3"/>
                      <a:pt x="13" y="7"/>
                    </a:cubicBezTo>
                    <a:cubicBezTo>
                      <a:pt x="13" y="15"/>
                      <a:pt x="13" y="15"/>
                      <a:pt x="13" y="15"/>
                    </a:cubicBezTo>
                    <a:cubicBezTo>
                      <a:pt x="40" y="15"/>
                      <a:pt x="40" y="15"/>
                      <a:pt x="40" y="15"/>
                    </a:cubicBezTo>
                    <a:cubicBezTo>
                      <a:pt x="40" y="7"/>
                      <a:pt x="40" y="7"/>
                      <a:pt x="40" y="7"/>
                    </a:cubicBezTo>
                    <a:cubicBezTo>
                      <a:pt x="40" y="4"/>
                      <a:pt x="42" y="0"/>
                      <a:pt x="48" y="0"/>
                    </a:cubicBezTo>
                    <a:cubicBezTo>
                      <a:pt x="54" y="0"/>
                      <a:pt x="54" y="0"/>
                      <a:pt x="54" y="0"/>
                    </a:cubicBezTo>
                    <a:cubicBezTo>
                      <a:pt x="54" y="8"/>
                      <a:pt x="54" y="8"/>
                      <a:pt x="54" y="8"/>
                    </a:cubicBezTo>
                    <a:cubicBezTo>
                      <a:pt x="54" y="42"/>
                      <a:pt x="54" y="42"/>
                      <a:pt x="54" y="42"/>
                    </a:cubicBezTo>
                    <a:cubicBezTo>
                      <a:pt x="40" y="42"/>
                      <a:pt x="40" y="42"/>
                      <a:pt x="40" y="42"/>
                    </a:cubicBezTo>
                    <a:cubicBezTo>
                      <a:pt x="40" y="26"/>
                      <a:pt x="40" y="26"/>
                      <a:pt x="40" y="26"/>
                    </a:cubicBezTo>
                    <a:cubicBezTo>
                      <a:pt x="13" y="26"/>
                      <a:pt x="13" y="26"/>
                      <a:pt x="13" y="26"/>
                    </a:cubicBezTo>
                    <a:lnTo>
                      <a:pt x="13" y="42"/>
                    </a:lnTo>
                    <a:close/>
                  </a:path>
                </a:pathLst>
              </a:custGeom>
              <a:solidFill>
                <a:srgbClr val="178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3" name="Freeform 31"/>
              <p:cNvSpPr>
                <a:spLocks/>
              </p:cNvSpPr>
              <p:nvPr/>
            </p:nvSpPr>
            <p:spPr bwMode="auto">
              <a:xfrm>
                <a:off x="4951413" y="3273426"/>
                <a:ext cx="180975" cy="158750"/>
              </a:xfrm>
              <a:custGeom>
                <a:avLst/>
                <a:gdLst>
                  <a:gd name="T0" fmla="*/ 48 w 48"/>
                  <a:gd name="T1" fmla="*/ 10 h 42"/>
                  <a:gd name="T2" fmla="*/ 14 w 48"/>
                  <a:gd name="T3" fmla="*/ 10 h 42"/>
                  <a:gd name="T4" fmla="*/ 14 w 48"/>
                  <a:gd name="T5" fmla="*/ 17 h 42"/>
                  <a:gd name="T6" fmla="*/ 48 w 48"/>
                  <a:gd name="T7" fmla="*/ 17 h 42"/>
                  <a:gd name="T8" fmla="*/ 48 w 48"/>
                  <a:gd name="T9" fmla="*/ 26 h 42"/>
                  <a:gd name="T10" fmla="*/ 14 w 48"/>
                  <a:gd name="T11" fmla="*/ 26 h 42"/>
                  <a:gd name="T12" fmla="*/ 14 w 48"/>
                  <a:gd name="T13" fmla="*/ 32 h 42"/>
                  <a:gd name="T14" fmla="*/ 48 w 48"/>
                  <a:gd name="T15" fmla="*/ 32 h 42"/>
                  <a:gd name="T16" fmla="*/ 48 w 48"/>
                  <a:gd name="T17" fmla="*/ 42 h 42"/>
                  <a:gd name="T18" fmla="*/ 0 w 48"/>
                  <a:gd name="T19" fmla="*/ 42 h 42"/>
                  <a:gd name="T20" fmla="*/ 0 w 48"/>
                  <a:gd name="T21" fmla="*/ 10 h 42"/>
                  <a:gd name="T22" fmla="*/ 11 w 48"/>
                  <a:gd name="T23" fmla="*/ 0 h 42"/>
                  <a:gd name="T24" fmla="*/ 48 w 48"/>
                  <a:gd name="T25" fmla="*/ 0 h 42"/>
                  <a:gd name="T26" fmla="*/ 48 w 48"/>
                  <a:gd name="T27" fmla="*/ 1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2">
                    <a:moveTo>
                      <a:pt x="48" y="10"/>
                    </a:moveTo>
                    <a:cubicBezTo>
                      <a:pt x="14" y="10"/>
                      <a:pt x="14" y="10"/>
                      <a:pt x="14" y="10"/>
                    </a:cubicBezTo>
                    <a:cubicBezTo>
                      <a:pt x="14" y="17"/>
                      <a:pt x="14" y="17"/>
                      <a:pt x="14" y="17"/>
                    </a:cubicBezTo>
                    <a:cubicBezTo>
                      <a:pt x="48" y="17"/>
                      <a:pt x="48" y="17"/>
                      <a:pt x="48" y="17"/>
                    </a:cubicBezTo>
                    <a:cubicBezTo>
                      <a:pt x="48" y="26"/>
                      <a:pt x="48" y="26"/>
                      <a:pt x="48" y="26"/>
                    </a:cubicBezTo>
                    <a:cubicBezTo>
                      <a:pt x="14" y="26"/>
                      <a:pt x="14" y="26"/>
                      <a:pt x="14" y="26"/>
                    </a:cubicBezTo>
                    <a:cubicBezTo>
                      <a:pt x="14" y="32"/>
                      <a:pt x="14" y="32"/>
                      <a:pt x="14" y="32"/>
                    </a:cubicBezTo>
                    <a:cubicBezTo>
                      <a:pt x="48" y="32"/>
                      <a:pt x="48" y="32"/>
                      <a:pt x="48" y="32"/>
                    </a:cubicBezTo>
                    <a:cubicBezTo>
                      <a:pt x="48" y="42"/>
                      <a:pt x="48" y="42"/>
                      <a:pt x="48" y="42"/>
                    </a:cubicBezTo>
                    <a:cubicBezTo>
                      <a:pt x="0" y="42"/>
                      <a:pt x="0" y="42"/>
                      <a:pt x="0" y="42"/>
                    </a:cubicBezTo>
                    <a:cubicBezTo>
                      <a:pt x="0" y="10"/>
                      <a:pt x="0" y="10"/>
                      <a:pt x="0" y="10"/>
                    </a:cubicBezTo>
                    <a:cubicBezTo>
                      <a:pt x="1" y="5"/>
                      <a:pt x="3" y="1"/>
                      <a:pt x="11" y="0"/>
                    </a:cubicBezTo>
                    <a:cubicBezTo>
                      <a:pt x="48" y="0"/>
                      <a:pt x="48" y="0"/>
                      <a:pt x="48" y="0"/>
                    </a:cubicBezTo>
                    <a:lnTo>
                      <a:pt x="48" y="10"/>
                    </a:lnTo>
                    <a:close/>
                  </a:path>
                </a:pathLst>
              </a:custGeom>
              <a:solidFill>
                <a:srgbClr val="178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Freeform 32"/>
              <p:cNvSpPr>
                <a:spLocks/>
              </p:cNvSpPr>
              <p:nvPr/>
            </p:nvSpPr>
            <p:spPr bwMode="auto">
              <a:xfrm>
                <a:off x="5143500" y="3273426"/>
                <a:ext cx="233363" cy="158750"/>
              </a:xfrm>
              <a:custGeom>
                <a:avLst/>
                <a:gdLst>
                  <a:gd name="T0" fmla="*/ 38 w 62"/>
                  <a:gd name="T1" fmla="*/ 42 h 42"/>
                  <a:gd name="T2" fmla="*/ 24 w 62"/>
                  <a:gd name="T3" fmla="*/ 42 h 42"/>
                  <a:gd name="T4" fmla="*/ 24 w 62"/>
                  <a:gd name="T5" fmla="*/ 27 h 42"/>
                  <a:gd name="T6" fmla="*/ 0 w 62"/>
                  <a:gd name="T7" fmla="*/ 0 h 42"/>
                  <a:gd name="T8" fmla="*/ 11 w 62"/>
                  <a:gd name="T9" fmla="*/ 0 h 42"/>
                  <a:gd name="T10" fmla="*/ 20 w 62"/>
                  <a:gd name="T11" fmla="*/ 4 h 42"/>
                  <a:gd name="T12" fmla="*/ 31 w 62"/>
                  <a:gd name="T13" fmla="*/ 17 h 42"/>
                  <a:gd name="T14" fmla="*/ 42 w 62"/>
                  <a:gd name="T15" fmla="*/ 4 h 42"/>
                  <a:gd name="T16" fmla="*/ 53 w 62"/>
                  <a:gd name="T17" fmla="*/ 0 h 42"/>
                  <a:gd name="T18" fmla="*/ 62 w 62"/>
                  <a:gd name="T19" fmla="*/ 0 h 42"/>
                  <a:gd name="T20" fmla="*/ 38 w 62"/>
                  <a:gd name="T21" fmla="*/ 27 h 42"/>
                  <a:gd name="T22" fmla="*/ 38 w 62"/>
                  <a:gd name="T2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42">
                    <a:moveTo>
                      <a:pt x="38" y="42"/>
                    </a:moveTo>
                    <a:cubicBezTo>
                      <a:pt x="24" y="42"/>
                      <a:pt x="24" y="42"/>
                      <a:pt x="24" y="42"/>
                    </a:cubicBezTo>
                    <a:cubicBezTo>
                      <a:pt x="24" y="27"/>
                      <a:pt x="24" y="27"/>
                      <a:pt x="24" y="27"/>
                    </a:cubicBezTo>
                    <a:cubicBezTo>
                      <a:pt x="0" y="0"/>
                      <a:pt x="0" y="0"/>
                      <a:pt x="0" y="0"/>
                    </a:cubicBezTo>
                    <a:cubicBezTo>
                      <a:pt x="11" y="0"/>
                      <a:pt x="11" y="0"/>
                      <a:pt x="11" y="0"/>
                    </a:cubicBezTo>
                    <a:cubicBezTo>
                      <a:pt x="14" y="0"/>
                      <a:pt x="17" y="1"/>
                      <a:pt x="20" y="4"/>
                    </a:cubicBezTo>
                    <a:cubicBezTo>
                      <a:pt x="31" y="17"/>
                      <a:pt x="31" y="17"/>
                      <a:pt x="31" y="17"/>
                    </a:cubicBezTo>
                    <a:cubicBezTo>
                      <a:pt x="35" y="13"/>
                      <a:pt x="38" y="9"/>
                      <a:pt x="42" y="4"/>
                    </a:cubicBezTo>
                    <a:cubicBezTo>
                      <a:pt x="44" y="2"/>
                      <a:pt x="47" y="0"/>
                      <a:pt x="53" y="0"/>
                    </a:cubicBezTo>
                    <a:cubicBezTo>
                      <a:pt x="62" y="0"/>
                      <a:pt x="62" y="0"/>
                      <a:pt x="62" y="0"/>
                    </a:cubicBezTo>
                    <a:cubicBezTo>
                      <a:pt x="38" y="27"/>
                      <a:pt x="38" y="27"/>
                      <a:pt x="38" y="27"/>
                    </a:cubicBezTo>
                    <a:lnTo>
                      <a:pt x="38" y="42"/>
                    </a:lnTo>
                    <a:close/>
                  </a:path>
                </a:pathLst>
              </a:custGeom>
              <a:solidFill>
                <a:srgbClr val="178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33"/>
              <p:cNvSpPr>
                <a:spLocks/>
              </p:cNvSpPr>
              <p:nvPr/>
            </p:nvSpPr>
            <p:spPr bwMode="auto">
              <a:xfrm>
                <a:off x="5389563" y="3273426"/>
                <a:ext cx="157163" cy="158750"/>
              </a:xfrm>
              <a:custGeom>
                <a:avLst/>
                <a:gdLst>
                  <a:gd name="T0" fmla="*/ 13 w 42"/>
                  <a:gd name="T1" fmla="*/ 32 h 42"/>
                  <a:gd name="T2" fmla="*/ 42 w 42"/>
                  <a:gd name="T3" fmla="*/ 32 h 42"/>
                  <a:gd name="T4" fmla="*/ 42 w 42"/>
                  <a:gd name="T5" fmla="*/ 42 h 42"/>
                  <a:gd name="T6" fmla="*/ 0 w 42"/>
                  <a:gd name="T7" fmla="*/ 42 h 42"/>
                  <a:gd name="T8" fmla="*/ 0 w 42"/>
                  <a:gd name="T9" fmla="*/ 0 h 42"/>
                  <a:gd name="T10" fmla="*/ 5 w 42"/>
                  <a:gd name="T11" fmla="*/ 0 h 42"/>
                  <a:gd name="T12" fmla="*/ 13 w 42"/>
                  <a:gd name="T13" fmla="*/ 7 h 42"/>
                  <a:gd name="T14" fmla="*/ 13 w 42"/>
                  <a:gd name="T15" fmla="*/ 3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13" y="32"/>
                    </a:moveTo>
                    <a:cubicBezTo>
                      <a:pt x="42" y="32"/>
                      <a:pt x="42" y="32"/>
                      <a:pt x="42" y="32"/>
                    </a:cubicBezTo>
                    <a:cubicBezTo>
                      <a:pt x="42" y="42"/>
                      <a:pt x="42" y="42"/>
                      <a:pt x="42" y="42"/>
                    </a:cubicBezTo>
                    <a:cubicBezTo>
                      <a:pt x="0" y="42"/>
                      <a:pt x="0" y="42"/>
                      <a:pt x="0" y="42"/>
                    </a:cubicBezTo>
                    <a:cubicBezTo>
                      <a:pt x="0" y="0"/>
                      <a:pt x="0" y="0"/>
                      <a:pt x="0" y="0"/>
                    </a:cubicBezTo>
                    <a:cubicBezTo>
                      <a:pt x="5" y="0"/>
                      <a:pt x="5" y="0"/>
                      <a:pt x="5" y="0"/>
                    </a:cubicBezTo>
                    <a:cubicBezTo>
                      <a:pt x="10" y="0"/>
                      <a:pt x="13" y="2"/>
                      <a:pt x="13" y="7"/>
                    </a:cubicBezTo>
                    <a:lnTo>
                      <a:pt x="13" y="32"/>
                    </a:lnTo>
                    <a:close/>
                  </a:path>
                </a:pathLst>
              </a:custGeom>
              <a:solidFill>
                <a:srgbClr val="178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6" name="Freeform 34"/>
              <p:cNvSpPr>
                <a:spLocks/>
              </p:cNvSpPr>
              <p:nvPr/>
            </p:nvSpPr>
            <p:spPr bwMode="auto">
              <a:xfrm>
                <a:off x="5818188" y="3273426"/>
                <a:ext cx="222250" cy="158750"/>
              </a:xfrm>
              <a:custGeom>
                <a:avLst/>
                <a:gdLst>
                  <a:gd name="T0" fmla="*/ 59 w 59"/>
                  <a:gd name="T1" fmla="*/ 42 h 42"/>
                  <a:gd name="T2" fmla="*/ 39 w 59"/>
                  <a:gd name="T3" fmla="*/ 42 h 42"/>
                  <a:gd name="T4" fmla="*/ 13 w 59"/>
                  <a:gd name="T5" fmla="*/ 12 h 42"/>
                  <a:gd name="T6" fmla="*/ 13 w 59"/>
                  <a:gd name="T7" fmla="*/ 42 h 42"/>
                  <a:gd name="T8" fmla="*/ 0 w 59"/>
                  <a:gd name="T9" fmla="*/ 42 h 42"/>
                  <a:gd name="T10" fmla="*/ 0 w 59"/>
                  <a:gd name="T11" fmla="*/ 0 h 42"/>
                  <a:gd name="T12" fmla="*/ 11 w 59"/>
                  <a:gd name="T13" fmla="*/ 0 h 42"/>
                  <a:gd name="T14" fmla="*/ 27 w 59"/>
                  <a:gd name="T15" fmla="*/ 8 h 42"/>
                  <a:gd name="T16" fmla="*/ 45 w 59"/>
                  <a:gd name="T17" fmla="*/ 31 h 42"/>
                  <a:gd name="T18" fmla="*/ 45 w 59"/>
                  <a:gd name="T19" fmla="*/ 0 h 42"/>
                  <a:gd name="T20" fmla="*/ 59 w 59"/>
                  <a:gd name="T21" fmla="*/ 0 h 42"/>
                  <a:gd name="T22" fmla="*/ 59 w 59"/>
                  <a:gd name="T2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42">
                    <a:moveTo>
                      <a:pt x="59" y="42"/>
                    </a:moveTo>
                    <a:cubicBezTo>
                      <a:pt x="39" y="42"/>
                      <a:pt x="39" y="42"/>
                      <a:pt x="39" y="42"/>
                    </a:cubicBezTo>
                    <a:cubicBezTo>
                      <a:pt x="13" y="12"/>
                      <a:pt x="13" y="12"/>
                      <a:pt x="13" y="12"/>
                    </a:cubicBezTo>
                    <a:cubicBezTo>
                      <a:pt x="13" y="42"/>
                      <a:pt x="13" y="42"/>
                      <a:pt x="13" y="42"/>
                    </a:cubicBezTo>
                    <a:cubicBezTo>
                      <a:pt x="0" y="42"/>
                      <a:pt x="0" y="42"/>
                      <a:pt x="0" y="42"/>
                    </a:cubicBezTo>
                    <a:cubicBezTo>
                      <a:pt x="0" y="0"/>
                      <a:pt x="0" y="0"/>
                      <a:pt x="0" y="0"/>
                    </a:cubicBezTo>
                    <a:cubicBezTo>
                      <a:pt x="11" y="0"/>
                      <a:pt x="11" y="0"/>
                      <a:pt x="11" y="0"/>
                    </a:cubicBezTo>
                    <a:cubicBezTo>
                      <a:pt x="19" y="0"/>
                      <a:pt x="23" y="4"/>
                      <a:pt x="27" y="8"/>
                    </a:cubicBezTo>
                    <a:cubicBezTo>
                      <a:pt x="45" y="31"/>
                      <a:pt x="45" y="31"/>
                      <a:pt x="45" y="31"/>
                    </a:cubicBezTo>
                    <a:cubicBezTo>
                      <a:pt x="45" y="0"/>
                      <a:pt x="45" y="0"/>
                      <a:pt x="45" y="0"/>
                    </a:cubicBezTo>
                    <a:cubicBezTo>
                      <a:pt x="59" y="0"/>
                      <a:pt x="59" y="0"/>
                      <a:pt x="59" y="0"/>
                    </a:cubicBezTo>
                    <a:lnTo>
                      <a:pt x="59" y="42"/>
                    </a:lnTo>
                    <a:close/>
                  </a:path>
                </a:pathLst>
              </a:custGeom>
              <a:solidFill>
                <a:srgbClr val="178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7" name="Freeform 35"/>
              <p:cNvSpPr>
                <a:spLocks noEditPoints="1"/>
              </p:cNvSpPr>
              <p:nvPr/>
            </p:nvSpPr>
            <p:spPr bwMode="auto">
              <a:xfrm>
                <a:off x="6062663" y="3273426"/>
                <a:ext cx="214313" cy="158750"/>
              </a:xfrm>
              <a:custGeom>
                <a:avLst/>
                <a:gdLst>
                  <a:gd name="T0" fmla="*/ 34 w 57"/>
                  <a:gd name="T1" fmla="*/ 10 h 42"/>
                  <a:gd name="T2" fmla="*/ 13 w 57"/>
                  <a:gd name="T3" fmla="*/ 10 h 42"/>
                  <a:gd name="T4" fmla="*/ 13 w 57"/>
                  <a:gd name="T5" fmla="*/ 32 h 42"/>
                  <a:gd name="T6" fmla="*/ 35 w 57"/>
                  <a:gd name="T7" fmla="*/ 32 h 42"/>
                  <a:gd name="T8" fmla="*/ 41 w 57"/>
                  <a:gd name="T9" fmla="*/ 30 h 42"/>
                  <a:gd name="T10" fmla="*/ 43 w 57"/>
                  <a:gd name="T11" fmla="*/ 25 h 42"/>
                  <a:gd name="T12" fmla="*/ 43 w 57"/>
                  <a:gd name="T13" fmla="*/ 18 h 42"/>
                  <a:gd name="T14" fmla="*/ 41 w 57"/>
                  <a:gd name="T15" fmla="*/ 12 h 42"/>
                  <a:gd name="T16" fmla="*/ 34 w 57"/>
                  <a:gd name="T17" fmla="*/ 10 h 42"/>
                  <a:gd name="T18" fmla="*/ 38 w 57"/>
                  <a:gd name="T19" fmla="*/ 0 h 42"/>
                  <a:gd name="T20" fmla="*/ 52 w 57"/>
                  <a:gd name="T21" fmla="*/ 3 h 42"/>
                  <a:gd name="T22" fmla="*/ 57 w 57"/>
                  <a:gd name="T23" fmla="*/ 14 h 42"/>
                  <a:gd name="T24" fmla="*/ 57 w 57"/>
                  <a:gd name="T25" fmla="*/ 29 h 42"/>
                  <a:gd name="T26" fmla="*/ 53 w 57"/>
                  <a:gd name="T27" fmla="*/ 39 h 42"/>
                  <a:gd name="T28" fmla="*/ 42 w 57"/>
                  <a:gd name="T29" fmla="*/ 42 h 42"/>
                  <a:gd name="T30" fmla="*/ 0 w 57"/>
                  <a:gd name="T31" fmla="*/ 42 h 42"/>
                  <a:gd name="T32" fmla="*/ 0 w 57"/>
                  <a:gd name="T33" fmla="*/ 0 h 42"/>
                  <a:gd name="T34" fmla="*/ 38 w 57"/>
                  <a:gd name="T3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42">
                    <a:moveTo>
                      <a:pt x="34" y="10"/>
                    </a:moveTo>
                    <a:cubicBezTo>
                      <a:pt x="13" y="10"/>
                      <a:pt x="13" y="10"/>
                      <a:pt x="13" y="10"/>
                    </a:cubicBezTo>
                    <a:cubicBezTo>
                      <a:pt x="13" y="32"/>
                      <a:pt x="13" y="32"/>
                      <a:pt x="13" y="32"/>
                    </a:cubicBezTo>
                    <a:cubicBezTo>
                      <a:pt x="35" y="32"/>
                      <a:pt x="35" y="32"/>
                      <a:pt x="35" y="32"/>
                    </a:cubicBezTo>
                    <a:cubicBezTo>
                      <a:pt x="38" y="32"/>
                      <a:pt x="40" y="31"/>
                      <a:pt x="41" y="30"/>
                    </a:cubicBezTo>
                    <a:cubicBezTo>
                      <a:pt x="43" y="29"/>
                      <a:pt x="43" y="27"/>
                      <a:pt x="43" y="25"/>
                    </a:cubicBezTo>
                    <a:cubicBezTo>
                      <a:pt x="43" y="18"/>
                      <a:pt x="43" y="18"/>
                      <a:pt x="43" y="18"/>
                    </a:cubicBezTo>
                    <a:cubicBezTo>
                      <a:pt x="43" y="15"/>
                      <a:pt x="43" y="13"/>
                      <a:pt x="41" y="12"/>
                    </a:cubicBezTo>
                    <a:cubicBezTo>
                      <a:pt x="39" y="11"/>
                      <a:pt x="37" y="10"/>
                      <a:pt x="34" y="10"/>
                    </a:cubicBezTo>
                    <a:moveTo>
                      <a:pt x="38" y="0"/>
                    </a:moveTo>
                    <a:cubicBezTo>
                      <a:pt x="44" y="0"/>
                      <a:pt x="49" y="1"/>
                      <a:pt x="52" y="3"/>
                    </a:cubicBezTo>
                    <a:cubicBezTo>
                      <a:pt x="55" y="6"/>
                      <a:pt x="57" y="9"/>
                      <a:pt x="57" y="14"/>
                    </a:cubicBezTo>
                    <a:cubicBezTo>
                      <a:pt x="57" y="29"/>
                      <a:pt x="57" y="29"/>
                      <a:pt x="57" y="29"/>
                    </a:cubicBezTo>
                    <a:cubicBezTo>
                      <a:pt x="57" y="33"/>
                      <a:pt x="55" y="37"/>
                      <a:pt x="53" y="39"/>
                    </a:cubicBezTo>
                    <a:cubicBezTo>
                      <a:pt x="51" y="41"/>
                      <a:pt x="47" y="42"/>
                      <a:pt x="42" y="42"/>
                    </a:cubicBezTo>
                    <a:cubicBezTo>
                      <a:pt x="0" y="42"/>
                      <a:pt x="0" y="42"/>
                      <a:pt x="0" y="42"/>
                    </a:cubicBezTo>
                    <a:cubicBezTo>
                      <a:pt x="0" y="0"/>
                      <a:pt x="0" y="0"/>
                      <a:pt x="0" y="0"/>
                    </a:cubicBezTo>
                    <a:lnTo>
                      <a:pt x="38" y="0"/>
                    </a:lnTo>
                    <a:close/>
                  </a:path>
                </a:pathLst>
              </a:custGeom>
              <a:solidFill>
                <a:srgbClr val="178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8" name="Freeform 36"/>
              <p:cNvSpPr>
                <a:spLocks/>
              </p:cNvSpPr>
              <p:nvPr/>
            </p:nvSpPr>
            <p:spPr bwMode="auto">
              <a:xfrm>
                <a:off x="3756025" y="3273426"/>
                <a:ext cx="203200" cy="163513"/>
              </a:xfrm>
              <a:custGeom>
                <a:avLst/>
                <a:gdLst>
                  <a:gd name="T0" fmla="*/ 36 w 54"/>
                  <a:gd name="T1" fmla="*/ 33 h 43"/>
                  <a:gd name="T2" fmla="*/ 40 w 54"/>
                  <a:gd name="T3" fmla="*/ 32 h 43"/>
                  <a:gd name="T4" fmla="*/ 41 w 54"/>
                  <a:gd name="T5" fmla="*/ 30 h 43"/>
                  <a:gd name="T6" fmla="*/ 40 w 54"/>
                  <a:gd name="T7" fmla="*/ 27 h 43"/>
                  <a:gd name="T8" fmla="*/ 34 w 54"/>
                  <a:gd name="T9" fmla="*/ 26 h 43"/>
                  <a:gd name="T10" fmla="*/ 14 w 54"/>
                  <a:gd name="T11" fmla="*/ 25 h 43"/>
                  <a:gd name="T12" fmla="*/ 3 w 54"/>
                  <a:gd name="T13" fmla="*/ 22 h 43"/>
                  <a:gd name="T14" fmla="*/ 0 w 54"/>
                  <a:gd name="T15" fmla="*/ 13 h 43"/>
                  <a:gd name="T16" fmla="*/ 1 w 54"/>
                  <a:gd name="T17" fmla="*/ 7 h 43"/>
                  <a:gd name="T18" fmla="*/ 3 w 54"/>
                  <a:gd name="T19" fmla="*/ 3 h 43"/>
                  <a:gd name="T20" fmla="*/ 8 w 54"/>
                  <a:gd name="T21" fmla="*/ 0 h 43"/>
                  <a:gd name="T22" fmla="*/ 18 w 54"/>
                  <a:gd name="T23" fmla="*/ 0 h 43"/>
                  <a:gd name="T24" fmla="*/ 39 w 54"/>
                  <a:gd name="T25" fmla="*/ 0 h 43"/>
                  <a:gd name="T26" fmla="*/ 49 w 54"/>
                  <a:gd name="T27" fmla="*/ 2 h 43"/>
                  <a:gd name="T28" fmla="*/ 53 w 54"/>
                  <a:gd name="T29" fmla="*/ 9 h 43"/>
                  <a:gd name="T30" fmla="*/ 20 w 54"/>
                  <a:gd name="T31" fmla="*/ 9 h 43"/>
                  <a:gd name="T32" fmla="*/ 15 w 54"/>
                  <a:gd name="T33" fmla="*/ 10 h 43"/>
                  <a:gd name="T34" fmla="*/ 14 w 54"/>
                  <a:gd name="T35" fmla="*/ 12 h 43"/>
                  <a:gd name="T36" fmla="*/ 15 w 54"/>
                  <a:gd name="T37" fmla="*/ 15 h 43"/>
                  <a:gd name="T38" fmla="*/ 19 w 54"/>
                  <a:gd name="T39" fmla="*/ 16 h 43"/>
                  <a:gd name="T40" fmla="*/ 41 w 54"/>
                  <a:gd name="T41" fmla="*/ 16 h 43"/>
                  <a:gd name="T42" fmla="*/ 51 w 54"/>
                  <a:gd name="T43" fmla="*/ 19 h 43"/>
                  <a:gd name="T44" fmla="*/ 54 w 54"/>
                  <a:gd name="T45" fmla="*/ 30 h 43"/>
                  <a:gd name="T46" fmla="*/ 53 w 54"/>
                  <a:gd name="T47" fmla="*/ 37 h 43"/>
                  <a:gd name="T48" fmla="*/ 49 w 54"/>
                  <a:gd name="T49" fmla="*/ 41 h 43"/>
                  <a:gd name="T50" fmla="*/ 45 w 54"/>
                  <a:gd name="T51" fmla="*/ 42 h 43"/>
                  <a:gd name="T52" fmla="*/ 36 w 54"/>
                  <a:gd name="T53" fmla="*/ 43 h 43"/>
                  <a:gd name="T54" fmla="*/ 18 w 54"/>
                  <a:gd name="T55" fmla="*/ 43 h 43"/>
                  <a:gd name="T56" fmla="*/ 4 w 54"/>
                  <a:gd name="T57" fmla="*/ 40 h 43"/>
                  <a:gd name="T58" fmla="*/ 0 w 54"/>
                  <a:gd name="T59" fmla="*/ 33 h 43"/>
                  <a:gd name="T60" fmla="*/ 36 w 54"/>
                  <a:gd name="T61" fmla="*/ 3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4" h="43">
                    <a:moveTo>
                      <a:pt x="36" y="33"/>
                    </a:moveTo>
                    <a:cubicBezTo>
                      <a:pt x="38" y="33"/>
                      <a:pt x="39" y="33"/>
                      <a:pt x="40" y="32"/>
                    </a:cubicBezTo>
                    <a:cubicBezTo>
                      <a:pt x="40" y="32"/>
                      <a:pt x="41" y="31"/>
                      <a:pt x="41" y="30"/>
                    </a:cubicBezTo>
                    <a:cubicBezTo>
                      <a:pt x="41" y="28"/>
                      <a:pt x="40" y="27"/>
                      <a:pt x="40" y="27"/>
                    </a:cubicBezTo>
                    <a:cubicBezTo>
                      <a:pt x="39" y="26"/>
                      <a:pt x="37" y="26"/>
                      <a:pt x="34" y="26"/>
                    </a:cubicBezTo>
                    <a:cubicBezTo>
                      <a:pt x="14" y="25"/>
                      <a:pt x="14" y="25"/>
                      <a:pt x="14" y="25"/>
                    </a:cubicBezTo>
                    <a:cubicBezTo>
                      <a:pt x="8" y="25"/>
                      <a:pt x="5" y="24"/>
                      <a:pt x="3" y="22"/>
                    </a:cubicBezTo>
                    <a:cubicBezTo>
                      <a:pt x="1" y="21"/>
                      <a:pt x="0" y="17"/>
                      <a:pt x="0" y="13"/>
                    </a:cubicBezTo>
                    <a:cubicBezTo>
                      <a:pt x="0" y="10"/>
                      <a:pt x="1" y="8"/>
                      <a:pt x="1" y="7"/>
                    </a:cubicBezTo>
                    <a:cubicBezTo>
                      <a:pt x="2" y="5"/>
                      <a:pt x="2" y="4"/>
                      <a:pt x="3" y="3"/>
                    </a:cubicBezTo>
                    <a:cubicBezTo>
                      <a:pt x="5" y="2"/>
                      <a:pt x="6" y="1"/>
                      <a:pt x="8" y="0"/>
                    </a:cubicBezTo>
                    <a:cubicBezTo>
                      <a:pt x="10" y="0"/>
                      <a:pt x="14" y="0"/>
                      <a:pt x="18" y="0"/>
                    </a:cubicBezTo>
                    <a:cubicBezTo>
                      <a:pt x="39" y="0"/>
                      <a:pt x="39" y="0"/>
                      <a:pt x="39" y="0"/>
                    </a:cubicBezTo>
                    <a:cubicBezTo>
                      <a:pt x="44" y="0"/>
                      <a:pt x="47" y="0"/>
                      <a:pt x="49" y="2"/>
                    </a:cubicBezTo>
                    <a:cubicBezTo>
                      <a:pt x="51" y="4"/>
                      <a:pt x="52" y="6"/>
                      <a:pt x="53" y="9"/>
                    </a:cubicBezTo>
                    <a:cubicBezTo>
                      <a:pt x="20" y="9"/>
                      <a:pt x="20" y="9"/>
                      <a:pt x="20" y="9"/>
                    </a:cubicBezTo>
                    <a:cubicBezTo>
                      <a:pt x="18" y="9"/>
                      <a:pt x="16" y="9"/>
                      <a:pt x="15" y="10"/>
                    </a:cubicBezTo>
                    <a:cubicBezTo>
                      <a:pt x="14" y="10"/>
                      <a:pt x="14" y="11"/>
                      <a:pt x="14" y="12"/>
                    </a:cubicBezTo>
                    <a:cubicBezTo>
                      <a:pt x="14" y="13"/>
                      <a:pt x="14" y="14"/>
                      <a:pt x="15" y="15"/>
                    </a:cubicBezTo>
                    <a:cubicBezTo>
                      <a:pt x="16" y="15"/>
                      <a:pt x="17" y="16"/>
                      <a:pt x="19" y="16"/>
                    </a:cubicBezTo>
                    <a:cubicBezTo>
                      <a:pt x="41" y="16"/>
                      <a:pt x="41" y="16"/>
                      <a:pt x="41" y="16"/>
                    </a:cubicBezTo>
                    <a:cubicBezTo>
                      <a:pt x="46" y="16"/>
                      <a:pt x="49" y="17"/>
                      <a:pt x="51" y="19"/>
                    </a:cubicBezTo>
                    <a:cubicBezTo>
                      <a:pt x="53" y="21"/>
                      <a:pt x="54" y="25"/>
                      <a:pt x="54" y="30"/>
                    </a:cubicBezTo>
                    <a:cubicBezTo>
                      <a:pt x="54" y="33"/>
                      <a:pt x="54" y="35"/>
                      <a:pt x="53" y="37"/>
                    </a:cubicBezTo>
                    <a:cubicBezTo>
                      <a:pt x="53" y="38"/>
                      <a:pt x="51" y="40"/>
                      <a:pt x="49" y="41"/>
                    </a:cubicBezTo>
                    <a:cubicBezTo>
                      <a:pt x="48" y="41"/>
                      <a:pt x="47" y="42"/>
                      <a:pt x="45" y="42"/>
                    </a:cubicBezTo>
                    <a:cubicBezTo>
                      <a:pt x="43" y="43"/>
                      <a:pt x="40" y="43"/>
                      <a:pt x="36" y="43"/>
                    </a:cubicBezTo>
                    <a:cubicBezTo>
                      <a:pt x="18" y="43"/>
                      <a:pt x="18" y="43"/>
                      <a:pt x="18" y="43"/>
                    </a:cubicBezTo>
                    <a:cubicBezTo>
                      <a:pt x="11" y="43"/>
                      <a:pt x="6" y="42"/>
                      <a:pt x="4" y="40"/>
                    </a:cubicBezTo>
                    <a:cubicBezTo>
                      <a:pt x="2" y="39"/>
                      <a:pt x="0" y="36"/>
                      <a:pt x="0" y="33"/>
                    </a:cubicBezTo>
                    <a:lnTo>
                      <a:pt x="36" y="33"/>
                    </a:lnTo>
                    <a:close/>
                  </a:path>
                </a:pathLst>
              </a:custGeom>
              <a:solidFill>
                <a:srgbClr val="178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9" name="Freeform 37"/>
              <p:cNvSpPr>
                <a:spLocks noEditPoints="1"/>
              </p:cNvSpPr>
              <p:nvPr/>
            </p:nvSpPr>
            <p:spPr bwMode="auto">
              <a:xfrm>
                <a:off x="3506788" y="3273426"/>
                <a:ext cx="241300" cy="158750"/>
              </a:xfrm>
              <a:custGeom>
                <a:avLst/>
                <a:gdLst>
                  <a:gd name="T0" fmla="*/ 36 w 152"/>
                  <a:gd name="T1" fmla="*/ 100 h 100"/>
                  <a:gd name="T2" fmla="*/ 0 w 152"/>
                  <a:gd name="T3" fmla="*/ 100 h 100"/>
                  <a:gd name="T4" fmla="*/ 57 w 152"/>
                  <a:gd name="T5" fmla="*/ 0 h 100"/>
                  <a:gd name="T6" fmla="*/ 97 w 152"/>
                  <a:gd name="T7" fmla="*/ 0 h 100"/>
                  <a:gd name="T8" fmla="*/ 152 w 152"/>
                  <a:gd name="T9" fmla="*/ 100 h 100"/>
                  <a:gd name="T10" fmla="*/ 119 w 152"/>
                  <a:gd name="T11" fmla="*/ 100 h 100"/>
                  <a:gd name="T12" fmla="*/ 107 w 152"/>
                  <a:gd name="T13" fmla="*/ 84 h 100"/>
                  <a:gd name="T14" fmla="*/ 45 w 152"/>
                  <a:gd name="T15" fmla="*/ 84 h 100"/>
                  <a:gd name="T16" fmla="*/ 36 w 152"/>
                  <a:gd name="T17" fmla="*/ 100 h 100"/>
                  <a:gd name="T18" fmla="*/ 57 w 152"/>
                  <a:gd name="T19" fmla="*/ 60 h 100"/>
                  <a:gd name="T20" fmla="*/ 97 w 152"/>
                  <a:gd name="T21" fmla="*/ 60 h 100"/>
                  <a:gd name="T22" fmla="*/ 76 w 152"/>
                  <a:gd name="T23" fmla="*/ 24 h 100"/>
                  <a:gd name="T24" fmla="*/ 57 w 152"/>
                  <a:gd name="T25" fmla="*/ 6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0">
                    <a:moveTo>
                      <a:pt x="36" y="100"/>
                    </a:moveTo>
                    <a:lnTo>
                      <a:pt x="0" y="100"/>
                    </a:lnTo>
                    <a:lnTo>
                      <a:pt x="57" y="0"/>
                    </a:lnTo>
                    <a:lnTo>
                      <a:pt x="97" y="0"/>
                    </a:lnTo>
                    <a:lnTo>
                      <a:pt x="152" y="100"/>
                    </a:lnTo>
                    <a:lnTo>
                      <a:pt x="119" y="100"/>
                    </a:lnTo>
                    <a:lnTo>
                      <a:pt x="107" y="84"/>
                    </a:lnTo>
                    <a:lnTo>
                      <a:pt x="45" y="84"/>
                    </a:lnTo>
                    <a:lnTo>
                      <a:pt x="36" y="100"/>
                    </a:lnTo>
                    <a:close/>
                    <a:moveTo>
                      <a:pt x="57" y="60"/>
                    </a:moveTo>
                    <a:lnTo>
                      <a:pt x="97" y="60"/>
                    </a:lnTo>
                    <a:lnTo>
                      <a:pt x="76" y="24"/>
                    </a:lnTo>
                    <a:lnTo>
                      <a:pt x="57" y="60"/>
                    </a:lnTo>
                    <a:close/>
                  </a:path>
                </a:pathLst>
              </a:custGeom>
              <a:solidFill>
                <a:srgbClr val="178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0" name="Freeform 38"/>
              <p:cNvSpPr>
                <a:spLocks noEditPoints="1"/>
              </p:cNvSpPr>
              <p:nvPr/>
            </p:nvSpPr>
            <p:spPr bwMode="auto">
              <a:xfrm>
                <a:off x="4214813" y="3273426"/>
                <a:ext cx="222250" cy="163513"/>
              </a:xfrm>
              <a:custGeom>
                <a:avLst/>
                <a:gdLst>
                  <a:gd name="T0" fmla="*/ 21 w 59"/>
                  <a:gd name="T1" fmla="*/ 43 h 43"/>
                  <a:gd name="T2" fmla="*/ 10 w 59"/>
                  <a:gd name="T3" fmla="*/ 42 h 43"/>
                  <a:gd name="T4" fmla="*/ 5 w 59"/>
                  <a:gd name="T5" fmla="*/ 40 h 43"/>
                  <a:gd name="T6" fmla="*/ 1 w 59"/>
                  <a:gd name="T7" fmla="*/ 35 h 43"/>
                  <a:gd name="T8" fmla="*/ 0 w 59"/>
                  <a:gd name="T9" fmla="*/ 27 h 43"/>
                  <a:gd name="T10" fmla="*/ 0 w 59"/>
                  <a:gd name="T11" fmla="*/ 16 h 43"/>
                  <a:gd name="T12" fmla="*/ 1 w 59"/>
                  <a:gd name="T13" fmla="*/ 7 h 43"/>
                  <a:gd name="T14" fmla="*/ 5 w 59"/>
                  <a:gd name="T15" fmla="*/ 2 h 43"/>
                  <a:gd name="T16" fmla="*/ 10 w 59"/>
                  <a:gd name="T17" fmla="*/ 0 h 43"/>
                  <a:gd name="T18" fmla="*/ 21 w 59"/>
                  <a:gd name="T19" fmla="*/ 0 h 43"/>
                  <a:gd name="T20" fmla="*/ 37 w 59"/>
                  <a:gd name="T21" fmla="*/ 0 h 43"/>
                  <a:gd name="T22" fmla="*/ 48 w 59"/>
                  <a:gd name="T23" fmla="*/ 0 h 43"/>
                  <a:gd name="T24" fmla="*/ 54 w 59"/>
                  <a:gd name="T25" fmla="*/ 2 h 43"/>
                  <a:gd name="T26" fmla="*/ 57 w 59"/>
                  <a:gd name="T27" fmla="*/ 7 h 43"/>
                  <a:gd name="T28" fmla="*/ 59 w 59"/>
                  <a:gd name="T29" fmla="*/ 15 h 43"/>
                  <a:gd name="T30" fmla="*/ 59 w 59"/>
                  <a:gd name="T31" fmla="*/ 27 h 43"/>
                  <a:gd name="T32" fmla="*/ 57 w 59"/>
                  <a:gd name="T33" fmla="*/ 35 h 43"/>
                  <a:gd name="T34" fmla="*/ 54 w 59"/>
                  <a:gd name="T35" fmla="*/ 40 h 43"/>
                  <a:gd name="T36" fmla="*/ 48 w 59"/>
                  <a:gd name="T37" fmla="*/ 42 h 43"/>
                  <a:gd name="T38" fmla="*/ 37 w 59"/>
                  <a:gd name="T39" fmla="*/ 43 h 43"/>
                  <a:gd name="T40" fmla="*/ 21 w 59"/>
                  <a:gd name="T41" fmla="*/ 43 h 43"/>
                  <a:gd name="T42" fmla="*/ 25 w 59"/>
                  <a:gd name="T43" fmla="*/ 32 h 43"/>
                  <a:gd name="T44" fmla="*/ 33 w 59"/>
                  <a:gd name="T45" fmla="*/ 32 h 43"/>
                  <a:gd name="T46" fmla="*/ 43 w 59"/>
                  <a:gd name="T47" fmla="*/ 30 h 43"/>
                  <a:gd name="T48" fmla="*/ 45 w 59"/>
                  <a:gd name="T49" fmla="*/ 24 h 43"/>
                  <a:gd name="T50" fmla="*/ 45 w 59"/>
                  <a:gd name="T51" fmla="*/ 18 h 43"/>
                  <a:gd name="T52" fmla="*/ 43 w 59"/>
                  <a:gd name="T53" fmla="*/ 12 h 43"/>
                  <a:gd name="T54" fmla="*/ 33 w 59"/>
                  <a:gd name="T55" fmla="*/ 10 h 43"/>
                  <a:gd name="T56" fmla="*/ 25 w 59"/>
                  <a:gd name="T57" fmla="*/ 10 h 43"/>
                  <a:gd name="T58" fmla="*/ 16 w 59"/>
                  <a:gd name="T59" fmla="*/ 12 h 43"/>
                  <a:gd name="T60" fmla="*/ 13 w 59"/>
                  <a:gd name="T61" fmla="*/ 18 h 43"/>
                  <a:gd name="T62" fmla="*/ 13 w 59"/>
                  <a:gd name="T63" fmla="*/ 24 h 43"/>
                  <a:gd name="T64" fmla="*/ 16 w 59"/>
                  <a:gd name="T65" fmla="*/ 30 h 43"/>
                  <a:gd name="T66" fmla="*/ 25 w 59"/>
                  <a:gd name="T67" fmla="*/ 3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43">
                    <a:moveTo>
                      <a:pt x="21" y="43"/>
                    </a:moveTo>
                    <a:cubicBezTo>
                      <a:pt x="16" y="43"/>
                      <a:pt x="13" y="42"/>
                      <a:pt x="10" y="42"/>
                    </a:cubicBezTo>
                    <a:cubicBezTo>
                      <a:pt x="8" y="42"/>
                      <a:pt x="6" y="41"/>
                      <a:pt x="5" y="40"/>
                    </a:cubicBezTo>
                    <a:cubicBezTo>
                      <a:pt x="3" y="39"/>
                      <a:pt x="2" y="37"/>
                      <a:pt x="1" y="35"/>
                    </a:cubicBezTo>
                    <a:cubicBezTo>
                      <a:pt x="0" y="33"/>
                      <a:pt x="0" y="30"/>
                      <a:pt x="0" y="27"/>
                    </a:cubicBezTo>
                    <a:cubicBezTo>
                      <a:pt x="0" y="16"/>
                      <a:pt x="0" y="16"/>
                      <a:pt x="0" y="16"/>
                    </a:cubicBezTo>
                    <a:cubicBezTo>
                      <a:pt x="0" y="12"/>
                      <a:pt x="0" y="9"/>
                      <a:pt x="1" y="7"/>
                    </a:cubicBezTo>
                    <a:cubicBezTo>
                      <a:pt x="2" y="5"/>
                      <a:pt x="3" y="4"/>
                      <a:pt x="5" y="2"/>
                    </a:cubicBezTo>
                    <a:cubicBezTo>
                      <a:pt x="6" y="1"/>
                      <a:pt x="8" y="1"/>
                      <a:pt x="10" y="0"/>
                    </a:cubicBezTo>
                    <a:cubicBezTo>
                      <a:pt x="13" y="0"/>
                      <a:pt x="17" y="0"/>
                      <a:pt x="21" y="0"/>
                    </a:cubicBezTo>
                    <a:cubicBezTo>
                      <a:pt x="37" y="0"/>
                      <a:pt x="37" y="0"/>
                      <a:pt x="37" y="0"/>
                    </a:cubicBezTo>
                    <a:cubicBezTo>
                      <a:pt x="42" y="0"/>
                      <a:pt x="46" y="0"/>
                      <a:pt x="48" y="0"/>
                    </a:cubicBezTo>
                    <a:cubicBezTo>
                      <a:pt x="51" y="1"/>
                      <a:pt x="52" y="1"/>
                      <a:pt x="54" y="2"/>
                    </a:cubicBezTo>
                    <a:cubicBezTo>
                      <a:pt x="56" y="4"/>
                      <a:pt x="57" y="5"/>
                      <a:pt x="57" y="7"/>
                    </a:cubicBezTo>
                    <a:cubicBezTo>
                      <a:pt x="58" y="9"/>
                      <a:pt x="59" y="12"/>
                      <a:pt x="59" y="15"/>
                    </a:cubicBezTo>
                    <a:cubicBezTo>
                      <a:pt x="59" y="27"/>
                      <a:pt x="59" y="27"/>
                      <a:pt x="59" y="27"/>
                    </a:cubicBezTo>
                    <a:cubicBezTo>
                      <a:pt x="59" y="30"/>
                      <a:pt x="58" y="33"/>
                      <a:pt x="57" y="35"/>
                    </a:cubicBezTo>
                    <a:cubicBezTo>
                      <a:pt x="57" y="37"/>
                      <a:pt x="56" y="39"/>
                      <a:pt x="54" y="40"/>
                    </a:cubicBezTo>
                    <a:cubicBezTo>
                      <a:pt x="52" y="41"/>
                      <a:pt x="51" y="42"/>
                      <a:pt x="48" y="42"/>
                    </a:cubicBezTo>
                    <a:cubicBezTo>
                      <a:pt x="46" y="42"/>
                      <a:pt x="42" y="43"/>
                      <a:pt x="37" y="43"/>
                    </a:cubicBezTo>
                    <a:lnTo>
                      <a:pt x="21" y="43"/>
                    </a:lnTo>
                    <a:close/>
                    <a:moveTo>
                      <a:pt x="25" y="32"/>
                    </a:moveTo>
                    <a:cubicBezTo>
                      <a:pt x="33" y="32"/>
                      <a:pt x="33" y="32"/>
                      <a:pt x="33" y="32"/>
                    </a:cubicBezTo>
                    <a:cubicBezTo>
                      <a:pt x="38" y="32"/>
                      <a:pt x="41" y="32"/>
                      <a:pt x="43" y="30"/>
                    </a:cubicBezTo>
                    <a:cubicBezTo>
                      <a:pt x="44" y="29"/>
                      <a:pt x="45" y="27"/>
                      <a:pt x="45" y="24"/>
                    </a:cubicBezTo>
                    <a:cubicBezTo>
                      <a:pt x="45" y="18"/>
                      <a:pt x="45" y="18"/>
                      <a:pt x="45" y="18"/>
                    </a:cubicBezTo>
                    <a:cubicBezTo>
                      <a:pt x="45" y="15"/>
                      <a:pt x="44" y="13"/>
                      <a:pt x="43" y="12"/>
                    </a:cubicBezTo>
                    <a:cubicBezTo>
                      <a:pt x="41" y="11"/>
                      <a:pt x="38" y="10"/>
                      <a:pt x="33" y="10"/>
                    </a:cubicBezTo>
                    <a:cubicBezTo>
                      <a:pt x="25" y="10"/>
                      <a:pt x="25" y="10"/>
                      <a:pt x="25" y="10"/>
                    </a:cubicBezTo>
                    <a:cubicBezTo>
                      <a:pt x="20" y="10"/>
                      <a:pt x="17" y="11"/>
                      <a:pt x="16" y="12"/>
                    </a:cubicBezTo>
                    <a:cubicBezTo>
                      <a:pt x="14" y="13"/>
                      <a:pt x="13" y="15"/>
                      <a:pt x="13" y="18"/>
                    </a:cubicBezTo>
                    <a:cubicBezTo>
                      <a:pt x="13" y="24"/>
                      <a:pt x="13" y="24"/>
                      <a:pt x="13" y="24"/>
                    </a:cubicBezTo>
                    <a:cubicBezTo>
                      <a:pt x="13" y="27"/>
                      <a:pt x="14" y="29"/>
                      <a:pt x="16" y="30"/>
                    </a:cubicBezTo>
                    <a:cubicBezTo>
                      <a:pt x="17" y="32"/>
                      <a:pt x="20" y="32"/>
                      <a:pt x="25" y="32"/>
                    </a:cubicBezTo>
                  </a:path>
                </a:pathLst>
              </a:custGeom>
              <a:solidFill>
                <a:srgbClr val="178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1" name="Freeform 39"/>
              <p:cNvSpPr>
                <a:spLocks noEditPoints="1"/>
              </p:cNvSpPr>
              <p:nvPr/>
            </p:nvSpPr>
            <p:spPr bwMode="auto">
              <a:xfrm>
                <a:off x="5562600" y="3273426"/>
                <a:ext cx="239713" cy="158750"/>
              </a:xfrm>
              <a:custGeom>
                <a:avLst/>
                <a:gdLst>
                  <a:gd name="T0" fmla="*/ 33 w 151"/>
                  <a:gd name="T1" fmla="*/ 100 h 100"/>
                  <a:gd name="T2" fmla="*/ 0 w 151"/>
                  <a:gd name="T3" fmla="*/ 100 h 100"/>
                  <a:gd name="T4" fmla="*/ 54 w 151"/>
                  <a:gd name="T5" fmla="*/ 0 h 100"/>
                  <a:gd name="T6" fmla="*/ 94 w 151"/>
                  <a:gd name="T7" fmla="*/ 0 h 100"/>
                  <a:gd name="T8" fmla="*/ 151 w 151"/>
                  <a:gd name="T9" fmla="*/ 100 h 100"/>
                  <a:gd name="T10" fmla="*/ 116 w 151"/>
                  <a:gd name="T11" fmla="*/ 100 h 100"/>
                  <a:gd name="T12" fmla="*/ 106 w 151"/>
                  <a:gd name="T13" fmla="*/ 84 h 100"/>
                  <a:gd name="T14" fmla="*/ 42 w 151"/>
                  <a:gd name="T15" fmla="*/ 84 h 100"/>
                  <a:gd name="T16" fmla="*/ 33 w 151"/>
                  <a:gd name="T17" fmla="*/ 100 h 100"/>
                  <a:gd name="T18" fmla="*/ 54 w 151"/>
                  <a:gd name="T19" fmla="*/ 60 h 100"/>
                  <a:gd name="T20" fmla="*/ 94 w 151"/>
                  <a:gd name="T21" fmla="*/ 60 h 100"/>
                  <a:gd name="T22" fmla="*/ 75 w 151"/>
                  <a:gd name="T23" fmla="*/ 24 h 100"/>
                  <a:gd name="T24" fmla="*/ 54 w 151"/>
                  <a:gd name="T25" fmla="*/ 6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 h="100">
                    <a:moveTo>
                      <a:pt x="33" y="100"/>
                    </a:moveTo>
                    <a:lnTo>
                      <a:pt x="0" y="100"/>
                    </a:lnTo>
                    <a:lnTo>
                      <a:pt x="54" y="0"/>
                    </a:lnTo>
                    <a:lnTo>
                      <a:pt x="94" y="0"/>
                    </a:lnTo>
                    <a:lnTo>
                      <a:pt x="151" y="100"/>
                    </a:lnTo>
                    <a:lnTo>
                      <a:pt x="116" y="100"/>
                    </a:lnTo>
                    <a:lnTo>
                      <a:pt x="106" y="84"/>
                    </a:lnTo>
                    <a:lnTo>
                      <a:pt x="42" y="84"/>
                    </a:lnTo>
                    <a:lnTo>
                      <a:pt x="33" y="100"/>
                    </a:lnTo>
                    <a:close/>
                    <a:moveTo>
                      <a:pt x="54" y="60"/>
                    </a:moveTo>
                    <a:lnTo>
                      <a:pt x="94" y="60"/>
                    </a:lnTo>
                    <a:lnTo>
                      <a:pt x="75" y="24"/>
                    </a:lnTo>
                    <a:lnTo>
                      <a:pt x="54" y="60"/>
                    </a:lnTo>
                    <a:close/>
                  </a:path>
                </a:pathLst>
              </a:custGeom>
              <a:solidFill>
                <a:srgbClr val="178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2" name="Freeform 40"/>
              <p:cNvSpPr>
                <a:spLocks/>
              </p:cNvSpPr>
              <p:nvPr/>
            </p:nvSpPr>
            <p:spPr bwMode="auto">
              <a:xfrm>
                <a:off x="3059113" y="3273426"/>
                <a:ext cx="173038" cy="139700"/>
              </a:xfrm>
              <a:custGeom>
                <a:avLst/>
                <a:gdLst>
                  <a:gd name="T0" fmla="*/ 33 w 46"/>
                  <a:gd name="T1" fmla="*/ 5 h 37"/>
                  <a:gd name="T2" fmla="*/ 34 w 46"/>
                  <a:gd name="T3" fmla="*/ 0 h 37"/>
                  <a:gd name="T4" fmla="*/ 12 w 46"/>
                  <a:gd name="T5" fmla="*/ 0 h 37"/>
                  <a:gd name="T6" fmla="*/ 11 w 46"/>
                  <a:gd name="T7" fmla="*/ 0 h 37"/>
                  <a:gd name="T8" fmla="*/ 10 w 46"/>
                  <a:gd name="T9" fmla="*/ 3 h 37"/>
                  <a:gd name="T10" fmla="*/ 12 w 46"/>
                  <a:gd name="T11" fmla="*/ 4 h 37"/>
                  <a:gd name="T12" fmla="*/ 14 w 46"/>
                  <a:gd name="T13" fmla="*/ 8 h 37"/>
                  <a:gd name="T14" fmla="*/ 7 w 46"/>
                  <a:gd name="T15" fmla="*/ 30 h 37"/>
                  <a:gd name="T16" fmla="*/ 1 w 46"/>
                  <a:gd name="T17" fmla="*/ 33 h 37"/>
                  <a:gd name="T18" fmla="*/ 0 w 46"/>
                  <a:gd name="T19" fmla="*/ 37 h 37"/>
                  <a:gd name="T20" fmla="*/ 0 w 46"/>
                  <a:gd name="T21" fmla="*/ 37 h 37"/>
                  <a:gd name="T22" fmla="*/ 41 w 46"/>
                  <a:gd name="T23" fmla="*/ 37 h 37"/>
                  <a:gd name="T24" fmla="*/ 46 w 46"/>
                  <a:gd name="T25" fmla="*/ 21 h 37"/>
                  <a:gd name="T26" fmla="*/ 42 w 46"/>
                  <a:gd name="T27" fmla="*/ 21 h 37"/>
                  <a:gd name="T28" fmla="*/ 40 w 46"/>
                  <a:gd name="T29" fmla="*/ 27 h 37"/>
                  <a:gd name="T30" fmla="*/ 36 w 46"/>
                  <a:gd name="T31" fmla="*/ 31 h 37"/>
                  <a:gd name="T32" fmla="*/ 23 w 46"/>
                  <a:gd name="T33" fmla="*/ 32 h 37"/>
                  <a:gd name="T34" fmla="*/ 22 w 46"/>
                  <a:gd name="T35" fmla="*/ 32 h 37"/>
                  <a:gd name="T36" fmla="*/ 21 w 46"/>
                  <a:gd name="T37" fmla="*/ 31 h 37"/>
                  <a:gd name="T38" fmla="*/ 28 w 46"/>
                  <a:gd name="T39" fmla="*/ 8 h 37"/>
                  <a:gd name="T40" fmla="*/ 33 w 46"/>
                  <a:gd name="T4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37">
                    <a:moveTo>
                      <a:pt x="33" y="5"/>
                    </a:moveTo>
                    <a:cubicBezTo>
                      <a:pt x="34" y="3"/>
                      <a:pt x="34" y="2"/>
                      <a:pt x="34" y="0"/>
                    </a:cubicBezTo>
                    <a:cubicBezTo>
                      <a:pt x="12" y="0"/>
                      <a:pt x="12" y="0"/>
                      <a:pt x="12" y="0"/>
                    </a:cubicBezTo>
                    <a:cubicBezTo>
                      <a:pt x="11" y="0"/>
                      <a:pt x="11" y="0"/>
                      <a:pt x="11" y="0"/>
                    </a:cubicBezTo>
                    <a:cubicBezTo>
                      <a:pt x="10" y="3"/>
                      <a:pt x="10" y="3"/>
                      <a:pt x="10" y="3"/>
                    </a:cubicBezTo>
                    <a:cubicBezTo>
                      <a:pt x="10" y="4"/>
                      <a:pt x="11" y="4"/>
                      <a:pt x="12" y="4"/>
                    </a:cubicBezTo>
                    <a:cubicBezTo>
                      <a:pt x="14" y="5"/>
                      <a:pt x="14" y="6"/>
                      <a:pt x="14" y="8"/>
                    </a:cubicBezTo>
                    <a:cubicBezTo>
                      <a:pt x="7" y="30"/>
                      <a:pt x="7" y="30"/>
                      <a:pt x="7" y="30"/>
                    </a:cubicBezTo>
                    <a:cubicBezTo>
                      <a:pt x="6" y="33"/>
                      <a:pt x="4" y="33"/>
                      <a:pt x="1" y="33"/>
                    </a:cubicBezTo>
                    <a:cubicBezTo>
                      <a:pt x="1" y="35"/>
                      <a:pt x="0" y="35"/>
                      <a:pt x="0" y="37"/>
                    </a:cubicBezTo>
                    <a:cubicBezTo>
                      <a:pt x="0" y="37"/>
                      <a:pt x="0" y="37"/>
                      <a:pt x="0" y="37"/>
                    </a:cubicBezTo>
                    <a:cubicBezTo>
                      <a:pt x="41" y="37"/>
                      <a:pt x="41" y="37"/>
                      <a:pt x="41" y="37"/>
                    </a:cubicBezTo>
                    <a:cubicBezTo>
                      <a:pt x="46" y="21"/>
                      <a:pt x="46" y="21"/>
                      <a:pt x="46" y="21"/>
                    </a:cubicBezTo>
                    <a:cubicBezTo>
                      <a:pt x="45" y="21"/>
                      <a:pt x="44" y="21"/>
                      <a:pt x="42" y="21"/>
                    </a:cubicBezTo>
                    <a:cubicBezTo>
                      <a:pt x="41" y="23"/>
                      <a:pt x="41" y="25"/>
                      <a:pt x="40" y="27"/>
                    </a:cubicBezTo>
                    <a:cubicBezTo>
                      <a:pt x="39" y="29"/>
                      <a:pt x="38" y="30"/>
                      <a:pt x="36" y="31"/>
                    </a:cubicBezTo>
                    <a:cubicBezTo>
                      <a:pt x="32" y="33"/>
                      <a:pt x="29" y="32"/>
                      <a:pt x="23" y="32"/>
                    </a:cubicBezTo>
                    <a:cubicBezTo>
                      <a:pt x="23" y="32"/>
                      <a:pt x="22" y="32"/>
                      <a:pt x="22" y="32"/>
                    </a:cubicBezTo>
                    <a:cubicBezTo>
                      <a:pt x="21" y="32"/>
                      <a:pt x="21" y="32"/>
                      <a:pt x="21" y="31"/>
                    </a:cubicBezTo>
                    <a:cubicBezTo>
                      <a:pt x="28" y="8"/>
                      <a:pt x="28" y="8"/>
                      <a:pt x="28" y="8"/>
                    </a:cubicBezTo>
                    <a:cubicBezTo>
                      <a:pt x="29" y="5"/>
                      <a:pt x="31" y="5"/>
                      <a:pt x="33" y="5"/>
                    </a:cubicBezTo>
                  </a:path>
                </a:pathLst>
              </a:custGeom>
              <a:solidFill>
                <a:srgbClr val="178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3" name="Freeform 41"/>
              <p:cNvSpPr>
                <a:spLocks noEditPoints="1"/>
              </p:cNvSpPr>
              <p:nvPr/>
            </p:nvSpPr>
            <p:spPr bwMode="auto">
              <a:xfrm>
                <a:off x="2863850" y="3078163"/>
                <a:ext cx="549275" cy="552450"/>
              </a:xfrm>
              <a:custGeom>
                <a:avLst/>
                <a:gdLst>
                  <a:gd name="T0" fmla="*/ 73 w 146"/>
                  <a:gd name="T1" fmla="*/ 0 h 145"/>
                  <a:gd name="T2" fmla="*/ 146 w 146"/>
                  <a:gd name="T3" fmla="*/ 73 h 145"/>
                  <a:gd name="T4" fmla="*/ 73 w 146"/>
                  <a:gd name="T5" fmla="*/ 145 h 145"/>
                  <a:gd name="T6" fmla="*/ 0 w 146"/>
                  <a:gd name="T7" fmla="*/ 73 h 145"/>
                  <a:gd name="T8" fmla="*/ 73 w 146"/>
                  <a:gd name="T9" fmla="*/ 0 h 145"/>
                  <a:gd name="T10" fmla="*/ 73 w 146"/>
                  <a:gd name="T11" fmla="*/ 42 h 145"/>
                  <a:gd name="T12" fmla="*/ 105 w 146"/>
                  <a:gd name="T13" fmla="*/ 73 h 145"/>
                  <a:gd name="T14" fmla="*/ 73 w 146"/>
                  <a:gd name="T15" fmla="*/ 104 h 145"/>
                  <a:gd name="T16" fmla="*/ 41 w 146"/>
                  <a:gd name="T17" fmla="*/ 73 h 145"/>
                  <a:gd name="T18" fmla="*/ 73 w 146"/>
                  <a:gd name="T19" fmla="*/ 42 h 145"/>
                  <a:gd name="T20" fmla="*/ 75 w 146"/>
                  <a:gd name="T21" fmla="*/ 11 h 145"/>
                  <a:gd name="T22" fmla="*/ 34 w 146"/>
                  <a:gd name="T23" fmla="*/ 71 h 145"/>
                  <a:gd name="T24" fmla="*/ 23 w 146"/>
                  <a:gd name="T25" fmla="*/ 36 h 145"/>
                  <a:gd name="T26" fmla="*/ 24 w 146"/>
                  <a:gd name="T27" fmla="*/ 35 h 145"/>
                  <a:gd name="T28" fmla="*/ 75 w 146"/>
                  <a:gd name="T29" fmla="*/ 11 h 145"/>
                  <a:gd name="T30" fmla="*/ 11 w 146"/>
                  <a:gd name="T31" fmla="*/ 70 h 145"/>
                  <a:gd name="T32" fmla="*/ 71 w 146"/>
                  <a:gd name="T33" fmla="*/ 111 h 145"/>
                  <a:gd name="T34" fmla="*/ 36 w 146"/>
                  <a:gd name="T35" fmla="*/ 122 h 145"/>
                  <a:gd name="T36" fmla="*/ 35 w 146"/>
                  <a:gd name="T37" fmla="*/ 122 h 145"/>
                  <a:gd name="T38" fmla="*/ 11 w 146"/>
                  <a:gd name="T39" fmla="*/ 70 h 145"/>
                  <a:gd name="T40" fmla="*/ 71 w 146"/>
                  <a:gd name="T41" fmla="*/ 135 h 145"/>
                  <a:gd name="T42" fmla="*/ 112 w 146"/>
                  <a:gd name="T43" fmla="*/ 74 h 145"/>
                  <a:gd name="T44" fmla="*/ 123 w 146"/>
                  <a:gd name="T45" fmla="*/ 110 h 145"/>
                  <a:gd name="T46" fmla="*/ 122 w 146"/>
                  <a:gd name="T47" fmla="*/ 111 h 145"/>
                  <a:gd name="T48" fmla="*/ 71 w 146"/>
                  <a:gd name="T49" fmla="*/ 135 h 145"/>
                  <a:gd name="T50" fmla="*/ 135 w 146"/>
                  <a:gd name="T51" fmla="*/ 75 h 145"/>
                  <a:gd name="T52" fmla="*/ 75 w 146"/>
                  <a:gd name="T53" fmla="*/ 35 h 145"/>
                  <a:gd name="T54" fmla="*/ 110 w 146"/>
                  <a:gd name="T55" fmla="*/ 23 h 145"/>
                  <a:gd name="T56" fmla="*/ 111 w 146"/>
                  <a:gd name="T57" fmla="*/ 24 h 145"/>
                  <a:gd name="T58" fmla="*/ 135 w 146"/>
                  <a:gd name="T59" fmla="*/ 7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5">
                    <a:moveTo>
                      <a:pt x="73" y="0"/>
                    </a:moveTo>
                    <a:cubicBezTo>
                      <a:pt x="113" y="0"/>
                      <a:pt x="146" y="33"/>
                      <a:pt x="146" y="73"/>
                    </a:cubicBezTo>
                    <a:cubicBezTo>
                      <a:pt x="146" y="113"/>
                      <a:pt x="113" y="145"/>
                      <a:pt x="73" y="145"/>
                    </a:cubicBezTo>
                    <a:cubicBezTo>
                      <a:pt x="33" y="145"/>
                      <a:pt x="0" y="113"/>
                      <a:pt x="0" y="73"/>
                    </a:cubicBezTo>
                    <a:cubicBezTo>
                      <a:pt x="0" y="33"/>
                      <a:pt x="33" y="0"/>
                      <a:pt x="73" y="0"/>
                    </a:cubicBezTo>
                    <a:moveTo>
                      <a:pt x="73" y="42"/>
                    </a:moveTo>
                    <a:cubicBezTo>
                      <a:pt x="90" y="42"/>
                      <a:pt x="105" y="56"/>
                      <a:pt x="105" y="73"/>
                    </a:cubicBezTo>
                    <a:cubicBezTo>
                      <a:pt x="105" y="90"/>
                      <a:pt x="90" y="104"/>
                      <a:pt x="73" y="104"/>
                    </a:cubicBezTo>
                    <a:cubicBezTo>
                      <a:pt x="56" y="104"/>
                      <a:pt x="41" y="90"/>
                      <a:pt x="41" y="73"/>
                    </a:cubicBezTo>
                    <a:cubicBezTo>
                      <a:pt x="41" y="56"/>
                      <a:pt x="56" y="42"/>
                      <a:pt x="73" y="42"/>
                    </a:cubicBezTo>
                    <a:moveTo>
                      <a:pt x="75" y="11"/>
                    </a:moveTo>
                    <a:cubicBezTo>
                      <a:pt x="66" y="15"/>
                      <a:pt x="37" y="35"/>
                      <a:pt x="34" y="71"/>
                    </a:cubicBezTo>
                    <a:cubicBezTo>
                      <a:pt x="30" y="66"/>
                      <a:pt x="23" y="52"/>
                      <a:pt x="23" y="36"/>
                    </a:cubicBezTo>
                    <a:cubicBezTo>
                      <a:pt x="24" y="35"/>
                      <a:pt x="24" y="35"/>
                      <a:pt x="24" y="35"/>
                    </a:cubicBezTo>
                    <a:cubicBezTo>
                      <a:pt x="28" y="26"/>
                      <a:pt x="51" y="8"/>
                      <a:pt x="75" y="11"/>
                    </a:cubicBezTo>
                    <a:moveTo>
                      <a:pt x="11" y="70"/>
                    </a:moveTo>
                    <a:cubicBezTo>
                      <a:pt x="15" y="79"/>
                      <a:pt x="35" y="108"/>
                      <a:pt x="71" y="111"/>
                    </a:cubicBezTo>
                    <a:cubicBezTo>
                      <a:pt x="67" y="115"/>
                      <a:pt x="52" y="122"/>
                      <a:pt x="36" y="122"/>
                    </a:cubicBezTo>
                    <a:cubicBezTo>
                      <a:pt x="35" y="122"/>
                      <a:pt x="35" y="122"/>
                      <a:pt x="35" y="122"/>
                    </a:cubicBezTo>
                    <a:cubicBezTo>
                      <a:pt x="27" y="118"/>
                      <a:pt x="9" y="95"/>
                      <a:pt x="11" y="70"/>
                    </a:cubicBezTo>
                    <a:moveTo>
                      <a:pt x="71" y="135"/>
                    </a:moveTo>
                    <a:cubicBezTo>
                      <a:pt x="80" y="130"/>
                      <a:pt x="109" y="110"/>
                      <a:pt x="112" y="74"/>
                    </a:cubicBezTo>
                    <a:cubicBezTo>
                      <a:pt x="116" y="79"/>
                      <a:pt x="123" y="94"/>
                      <a:pt x="123" y="110"/>
                    </a:cubicBezTo>
                    <a:cubicBezTo>
                      <a:pt x="122" y="111"/>
                      <a:pt x="122" y="111"/>
                      <a:pt x="122" y="111"/>
                    </a:cubicBezTo>
                    <a:cubicBezTo>
                      <a:pt x="118" y="119"/>
                      <a:pt x="95" y="137"/>
                      <a:pt x="71" y="135"/>
                    </a:cubicBezTo>
                    <a:moveTo>
                      <a:pt x="135" y="75"/>
                    </a:moveTo>
                    <a:cubicBezTo>
                      <a:pt x="131" y="66"/>
                      <a:pt x="111" y="37"/>
                      <a:pt x="75" y="35"/>
                    </a:cubicBezTo>
                    <a:cubicBezTo>
                      <a:pt x="79" y="30"/>
                      <a:pt x="94" y="23"/>
                      <a:pt x="110" y="23"/>
                    </a:cubicBezTo>
                    <a:cubicBezTo>
                      <a:pt x="111" y="24"/>
                      <a:pt x="111" y="24"/>
                      <a:pt x="111" y="24"/>
                    </a:cubicBezTo>
                    <a:cubicBezTo>
                      <a:pt x="119" y="28"/>
                      <a:pt x="137" y="51"/>
                      <a:pt x="135" y="75"/>
                    </a:cubicBezTo>
                  </a:path>
                </a:pathLst>
              </a:custGeom>
              <a:solidFill>
                <a:srgbClr val="178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grpSp>
      <p:cxnSp>
        <p:nvCxnSpPr>
          <p:cNvPr id="45" name="Straight Connector 44"/>
          <p:cNvCxnSpPr/>
          <p:nvPr userDrawn="1"/>
        </p:nvCxnSpPr>
        <p:spPr>
          <a:xfrm>
            <a:off x="-12699" y="1354667"/>
            <a:ext cx="12204700" cy="0"/>
          </a:xfrm>
          <a:prstGeom prst="line">
            <a:avLst/>
          </a:prstGeom>
          <a:ln w="635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6" name="Footer Placeholder 4"/>
          <p:cNvSpPr txBox="1">
            <a:spLocks/>
          </p:cNvSpPr>
          <p:nvPr userDrawn="1"/>
        </p:nvSpPr>
        <p:spPr>
          <a:xfrm>
            <a:off x="4038600" y="6356350"/>
            <a:ext cx="4114800" cy="366183"/>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black">
                    <a:tint val="75000"/>
                  </a:prstClr>
                </a:solidFill>
              </a:rPr>
              <a:t>GC 2017 | 20-23rd April</a:t>
            </a:r>
          </a:p>
        </p:txBody>
      </p:sp>
    </p:spTree>
    <p:extLst>
      <p:ext uri="{BB962C8B-B14F-4D97-AF65-F5344CB8AC3E}">
        <p14:creationId xmlns:p14="http://schemas.microsoft.com/office/powerpoint/2010/main" val="2064878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1_Title Slide Op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524000" y="1122363"/>
            <a:ext cx="9144000" cy="1381125"/>
          </a:xfrm>
        </p:spPr>
        <p:txBody>
          <a:bodyPr anchor="b">
            <a:noAutofit/>
          </a:bodyPr>
          <a:lstStyle>
            <a:lvl1pPr algn="ctr">
              <a:defRPr sz="4800" b="1">
                <a:solidFill>
                  <a:schemeClr val="bg1"/>
                </a:solidFill>
                <a:effectLst>
                  <a:outerShdw blurRad="38100" dist="38100" dir="2700000" algn="tl">
                    <a:srgbClr val="000000">
                      <a:alpha val="43137"/>
                    </a:srgbClr>
                  </a:outerShdw>
                </a:effectLst>
                <a:latin typeface="+mn-lt"/>
              </a:defRPr>
            </a:lvl1pPr>
          </a:lstStyle>
          <a:p>
            <a:r>
              <a:rPr lang="en-US" dirty="0"/>
              <a:t>CLICK TO EDIT MASTER TITLE STYLE</a:t>
            </a:r>
            <a:endParaRPr lang="en-GB" dirty="0"/>
          </a:p>
        </p:txBody>
      </p:sp>
      <p:sp>
        <p:nvSpPr>
          <p:cNvPr id="3" name="Subtitle 2"/>
          <p:cNvSpPr>
            <a:spLocks noGrp="1"/>
          </p:cNvSpPr>
          <p:nvPr>
            <p:ph type="subTitle" idx="1"/>
          </p:nvPr>
        </p:nvSpPr>
        <p:spPr>
          <a:xfrm>
            <a:off x="1524000" y="2604651"/>
            <a:ext cx="9144000" cy="782493"/>
          </a:xfrm>
        </p:spPr>
        <p:txBody>
          <a:bodyPr>
            <a:normAutofit/>
          </a:bodyPr>
          <a:lstStyle>
            <a:lvl1pPr marL="0" indent="0" algn="ctr">
              <a:buNone/>
              <a:defRPr sz="2800" b="1">
                <a:solidFill>
                  <a:schemeClr val="tx1"/>
                </a:solidFill>
                <a:effectLst>
                  <a:outerShdw blurRad="38100" dist="38100" dir="2700000" algn="tl">
                    <a:srgbClr val="000000">
                      <a:alpha val="43137"/>
                    </a:srgb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Tree>
    <p:extLst>
      <p:ext uri="{BB962C8B-B14F-4D97-AF65-F5344CB8AC3E}">
        <p14:creationId xmlns:p14="http://schemas.microsoft.com/office/powerpoint/2010/main" val="24611624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Agenda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p:txBody>
          <a:bodyPr/>
          <a:lstStyle>
            <a:lvl1pPr>
              <a:defRPr>
                <a:solidFill>
                  <a:schemeClr val="bg1"/>
                </a:solidFill>
              </a:defRPr>
            </a:lvl1p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9A4E433-A1AF-40CE-9FED-29246AF1D14C}" type="datetimeFigureOut">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05/05/2023</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5BB24-4602-4AD8-A506-D87CF1D0E1B4}" type="slidenum">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34473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Divider_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1" y="1738648"/>
            <a:ext cx="6348211" cy="1303004"/>
          </a:xfrm>
        </p:spPr>
        <p:txBody>
          <a:bodyPr>
            <a:normAutofit/>
          </a:bodyPr>
          <a:lstStyle>
            <a:lvl1pPr>
              <a:defRPr sz="4000">
                <a:solidFill>
                  <a:schemeClr val="bg1"/>
                </a:solidFill>
              </a:defRPr>
            </a:lvl1p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9A4E433-A1AF-40CE-9FED-29246AF1D14C}" type="datetimeFigureOut">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05/05/2023</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5BB24-4602-4AD8-A506-D87CF1D0E1B4}" type="slidenum">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785578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9A4E433-A1AF-40CE-9FED-29246AF1D14C}" type="datetimeFigureOut">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05/05/2023</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5BB24-4602-4AD8-A506-D87CF1D0E1B4}" type="slidenum">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12" name="Text Placeholder 11"/>
          <p:cNvSpPr>
            <a:spLocks noGrp="1"/>
          </p:cNvSpPr>
          <p:nvPr>
            <p:ph type="body" sz="quarter" idx="13"/>
          </p:nvPr>
        </p:nvSpPr>
        <p:spPr>
          <a:xfrm>
            <a:off x="838200" y="1144589"/>
            <a:ext cx="10315575" cy="501650"/>
          </a:xfrm>
        </p:spPr>
        <p:txBody>
          <a:bodyPr>
            <a:normAutofit/>
          </a:bodyPr>
          <a:lstStyle>
            <a:lvl1pPr marL="0" indent="0">
              <a:buNone/>
              <a:defRPr sz="2400" b="1">
                <a:solidFill>
                  <a:srgbClr val="0070C0"/>
                </a:solidFill>
              </a:defRPr>
            </a:lvl1pPr>
          </a:lstStyle>
          <a:p>
            <a:pPr lvl="0"/>
            <a:r>
              <a:rPr lang="en-US"/>
              <a:t>Edit Master text styles</a:t>
            </a:r>
          </a:p>
        </p:txBody>
      </p:sp>
    </p:spTree>
    <p:extLst>
      <p:ext uri="{BB962C8B-B14F-4D97-AF65-F5344CB8AC3E}">
        <p14:creationId xmlns:p14="http://schemas.microsoft.com/office/powerpoint/2010/main" val="30906116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Two Content Option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9A4E433-A1AF-40CE-9FED-29246AF1D14C}" type="datetimeFigureOut">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05/05/2023</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5BB24-4602-4AD8-A506-D87CF1D0E1B4}" type="slidenum">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9" name="Text Placeholder 8"/>
          <p:cNvSpPr>
            <a:spLocks noGrp="1"/>
          </p:cNvSpPr>
          <p:nvPr>
            <p:ph type="body" sz="quarter" idx="13"/>
          </p:nvPr>
        </p:nvSpPr>
        <p:spPr>
          <a:xfrm>
            <a:off x="838200" y="1144589"/>
            <a:ext cx="10315575" cy="501650"/>
          </a:xfrm>
        </p:spPr>
        <p:txBody>
          <a:bodyPr>
            <a:normAutofit/>
          </a:bodyPr>
          <a:lstStyle>
            <a:lvl1pPr marL="0" indent="0">
              <a:buNone/>
              <a:defRPr sz="2400" b="1">
                <a:solidFill>
                  <a:srgbClr val="0070C0"/>
                </a:solidFill>
              </a:defRPr>
            </a:lvl1pPr>
          </a:lstStyle>
          <a:p>
            <a:pPr lvl="0"/>
            <a:r>
              <a:rPr lang="en-US"/>
              <a:t>Edit Master text styles</a:t>
            </a:r>
          </a:p>
        </p:txBody>
      </p:sp>
    </p:spTree>
    <p:extLst>
      <p:ext uri="{BB962C8B-B14F-4D97-AF65-F5344CB8AC3E}">
        <p14:creationId xmlns:p14="http://schemas.microsoft.com/office/powerpoint/2010/main" val="16408440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9" y="365125"/>
            <a:ext cx="10299700" cy="779463"/>
          </a:xfrm>
        </p:spPr>
        <p:txBody>
          <a:bodyPr/>
          <a:lstStyle/>
          <a:p>
            <a:r>
              <a:rPr lang="en-US" dirty="0"/>
              <a:t>CLICK TO EDIT MASTER TITLE STYLE</a:t>
            </a:r>
            <a:endParaRPr lang="en-GB" dirty="0"/>
          </a:p>
        </p:txBody>
      </p:sp>
      <p:sp>
        <p:nvSpPr>
          <p:cNvPr id="3" name="Text Placeholder 2"/>
          <p:cNvSpPr>
            <a:spLocks noGrp="1"/>
          </p:cNvSpPr>
          <p:nvPr>
            <p:ph type="body" idx="1"/>
          </p:nvPr>
        </p:nvSpPr>
        <p:spPr>
          <a:xfrm>
            <a:off x="839788" y="1812925"/>
            <a:ext cx="5157787" cy="6921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172200" y="1812925"/>
            <a:ext cx="5183188" cy="692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9A4E433-A1AF-40CE-9FED-29246AF1D14C}" type="datetimeFigureOut">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05/05/2023</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5BB24-4602-4AD8-A506-D87CF1D0E1B4}" type="slidenum">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12" name="Text Placeholder 11"/>
          <p:cNvSpPr>
            <a:spLocks noGrp="1"/>
          </p:cNvSpPr>
          <p:nvPr>
            <p:ph type="body" sz="quarter" idx="13"/>
          </p:nvPr>
        </p:nvSpPr>
        <p:spPr>
          <a:xfrm>
            <a:off x="839788" y="1144588"/>
            <a:ext cx="10299700" cy="501651"/>
          </a:xfrm>
        </p:spPr>
        <p:txBody>
          <a:bodyPr>
            <a:normAutofit/>
          </a:bodyPr>
          <a:lstStyle>
            <a:lvl1pPr marL="0" indent="0">
              <a:buNone/>
              <a:defRPr sz="2400" b="1">
                <a:solidFill>
                  <a:srgbClr val="0070C0"/>
                </a:solidFill>
              </a:defRPr>
            </a:lvl1pPr>
          </a:lstStyle>
          <a:p>
            <a:pPr lvl="0"/>
            <a:r>
              <a:rPr lang="en-US"/>
              <a:t>Edit Master text styles</a:t>
            </a:r>
          </a:p>
        </p:txBody>
      </p:sp>
    </p:spTree>
    <p:extLst>
      <p:ext uri="{BB962C8B-B14F-4D97-AF65-F5344CB8AC3E}">
        <p14:creationId xmlns:p14="http://schemas.microsoft.com/office/powerpoint/2010/main" val="41708746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4 Content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9A4E433-A1AF-40CE-9FED-29246AF1D14C}" type="datetimeFigureOut">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05/05/2023</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5BB24-4602-4AD8-A506-D87CF1D0E1B4}" type="slidenum">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52282" y="1911057"/>
            <a:ext cx="662051" cy="1859761"/>
          </a:xfrm>
          <a:prstGeom prst="rect">
            <a:avLst/>
          </a:prstGeom>
        </p:spPr>
      </p:pic>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256986" y="1911056"/>
            <a:ext cx="662051" cy="1859761"/>
          </a:xfrm>
          <a:prstGeom prst="rect">
            <a:avLst/>
          </a:prstGeom>
        </p:spPr>
      </p:pic>
      <p:pic>
        <p:nvPicPr>
          <p:cNvPr id="19" name="Picture 1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52282" y="4133704"/>
            <a:ext cx="662051" cy="1859761"/>
          </a:xfrm>
          <a:prstGeom prst="rect">
            <a:avLst/>
          </a:prstGeom>
        </p:spPr>
      </p:pic>
      <p:pic>
        <p:nvPicPr>
          <p:cNvPr id="20" name="Pictur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256986" y="4133703"/>
            <a:ext cx="662051" cy="1859761"/>
          </a:xfrm>
          <a:prstGeom prst="rect">
            <a:avLst/>
          </a:prstGeom>
        </p:spPr>
      </p:pic>
      <p:sp>
        <p:nvSpPr>
          <p:cNvPr id="24" name="Text Placeholder 23"/>
          <p:cNvSpPr>
            <a:spLocks noGrp="1"/>
          </p:cNvSpPr>
          <p:nvPr>
            <p:ph type="body" sz="quarter" idx="13"/>
          </p:nvPr>
        </p:nvSpPr>
        <p:spPr>
          <a:xfrm>
            <a:off x="838200" y="1144588"/>
            <a:ext cx="10315575" cy="490537"/>
          </a:xfrm>
        </p:spPr>
        <p:txBody>
          <a:bodyPr>
            <a:normAutofit/>
          </a:bodyPr>
          <a:lstStyle>
            <a:lvl1pPr marL="0" indent="0">
              <a:buNone/>
              <a:defRPr sz="2400" b="1">
                <a:solidFill>
                  <a:srgbClr val="0070C0"/>
                </a:solidFill>
              </a:defRPr>
            </a:lvl1pPr>
          </a:lstStyle>
          <a:p>
            <a:pPr lvl="0"/>
            <a:r>
              <a:rPr lang="en-US"/>
              <a:t>Edit Master text styles</a:t>
            </a:r>
          </a:p>
        </p:txBody>
      </p:sp>
      <p:sp>
        <p:nvSpPr>
          <p:cNvPr id="26" name="Content Placeholder 25"/>
          <p:cNvSpPr>
            <a:spLocks noGrp="1"/>
          </p:cNvSpPr>
          <p:nvPr>
            <p:ph sz="quarter" idx="14"/>
          </p:nvPr>
        </p:nvSpPr>
        <p:spPr>
          <a:xfrm>
            <a:off x="2014538" y="1911350"/>
            <a:ext cx="4081462" cy="1858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1" name="Content Placeholder 30"/>
          <p:cNvSpPr>
            <a:spLocks noGrp="1"/>
          </p:cNvSpPr>
          <p:nvPr>
            <p:ph sz="quarter" idx="18"/>
          </p:nvPr>
        </p:nvSpPr>
        <p:spPr>
          <a:xfrm>
            <a:off x="6919037" y="1931051"/>
            <a:ext cx="4081463" cy="185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3" name="Content Placeholder 32"/>
          <p:cNvSpPr>
            <a:spLocks noGrp="1"/>
          </p:cNvSpPr>
          <p:nvPr>
            <p:ph sz="quarter" idx="19"/>
          </p:nvPr>
        </p:nvSpPr>
        <p:spPr>
          <a:xfrm>
            <a:off x="2014538" y="4146193"/>
            <a:ext cx="4081462" cy="18716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5" name="Content Placeholder 34"/>
          <p:cNvSpPr>
            <a:spLocks noGrp="1"/>
          </p:cNvSpPr>
          <p:nvPr>
            <p:ph sz="quarter" idx="20"/>
          </p:nvPr>
        </p:nvSpPr>
        <p:spPr>
          <a:xfrm>
            <a:off x="6919037" y="4140851"/>
            <a:ext cx="4081463" cy="18770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121820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741867"/>
            <a:ext cx="3932237" cy="627845"/>
          </a:xfrm>
        </p:spPr>
        <p:txBody>
          <a:bodyPr anchor="b">
            <a:noAutofit/>
          </a:bodyPr>
          <a:lstStyle>
            <a:lvl1pPr>
              <a:defRPr sz="2400"/>
            </a:lvl1pPr>
          </a:lstStyle>
          <a:p>
            <a:r>
              <a:rPr lang="en-US"/>
              <a:t>Click to edit Master title style</a:t>
            </a:r>
            <a:endParaRPr lang="en-GB" dirty="0"/>
          </a:p>
        </p:txBody>
      </p:sp>
      <p:sp>
        <p:nvSpPr>
          <p:cNvPr id="3" name="Content Placeholder 2"/>
          <p:cNvSpPr>
            <a:spLocks noGrp="1"/>
          </p:cNvSpPr>
          <p:nvPr>
            <p:ph idx="1"/>
          </p:nvPr>
        </p:nvSpPr>
        <p:spPr>
          <a:xfrm>
            <a:off x="5183188" y="1741867"/>
            <a:ext cx="6172200" cy="4401356"/>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839788" y="2369712"/>
            <a:ext cx="3932237" cy="377351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9A4E433-A1AF-40CE-9FED-29246AF1D14C}" type="datetimeFigureOut">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05/05/2023</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5BB24-4602-4AD8-A506-D87CF1D0E1B4}" type="slidenum">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13" name="Text Placeholder 12"/>
          <p:cNvSpPr>
            <a:spLocks noGrp="1"/>
          </p:cNvSpPr>
          <p:nvPr>
            <p:ph type="body" sz="quarter" idx="14"/>
          </p:nvPr>
        </p:nvSpPr>
        <p:spPr>
          <a:xfrm>
            <a:off x="839788" y="1144588"/>
            <a:ext cx="10300436" cy="477837"/>
          </a:xfrm>
        </p:spPr>
        <p:txBody>
          <a:bodyPr>
            <a:normAutofit/>
          </a:bodyPr>
          <a:lstStyle>
            <a:lvl1pPr marL="0" indent="0">
              <a:buNone/>
              <a:defRPr sz="2400" b="1">
                <a:solidFill>
                  <a:srgbClr val="0070C0"/>
                </a:solidFill>
              </a:defRPr>
            </a:lvl1pPr>
          </a:lstStyle>
          <a:p>
            <a:pPr lvl="0"/>
            <a:r>
              <a:rPr lang="en-US"/>
              <a:t>Edit Master text styles</a:t>
            </a:r>
          </a:p>
        </p:txBody>
      </p:sp>
      <p:sp>
        <p:nvSpPr>
          <p:cNvPr id="17" name="Text Placeholder 16"/>
          <p:cNvSpPr>
            <a:spLocks noGrp="1"/>
          </p:cNvSpPr>
          <p:nvPr>
            <p:ph type="body" sz="quarter" idx="15" hasCustomPrompt="1"/>
          </p:nvPr>
        </p:nvSpPr>
        <p:spPr>
          <a:xfrm>
            <a:off x="839788" y="334963"/>
            <a:ext cx="10300436" cy="809625"/>
          </a:xfrm>
        </p:spPr>
        <p:txBody>
          <a:bodyPr anchor="b">
            <a:normAutofit/>
          </a:bodyPr>
          <a:lstStyle>
            <a:lvl1pPr marL="0" indent="0">
              <a:buNone/>
              <a:defRPr sz="3200" b="1"/>
            </a:lvl1pPr>
          </a:lstStyle>
          <a:p>
            <a:pPr lvl="0"/>
            <a:r>
              <a:rPr lang="en-US" dirty="0"/>
              <a:t>EDIT MASTER TEXT STYLES</a:t>
            </a:r>
          </a:p>
        </p:txBody>
      </p:sp>
    </p:spTree>
    <p:extLst>
      <p:ext uri="{BB962C8B-B14F-4D97-AF65-F5344CB8AC3E}">
        <p14:creationId xmlns:p14="http://schemas.microsoft.com/office/powerpoint/2010/main" val="12301528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790163"/>
            <a:ext cx="3932237" cy="556388"/>
          </a:xfrm>
        </p:spPr>
        <p:txBody>
          <a:bodyPr anchor="b">
            <a:noAutofit/>
          </a:bodyPr>
          <a:lstStyle>
            <a:lvl1pPr>
              <a:defRPr sz="2400"/>
            </a:lvl1pPr>
          </a:lstStyle>
          <a:p>
            <a:r>
              <a:rPr lang="en-US"/>
              <a:t>Click to edit Master title style</a:t>
            </a:r>
            <a:endParaRPr lang="en-GB" dirty="0"/>
          </a:p>
        </p:txBody>
      </p:sp>
      <p:sp>
        <p:nvSpPr>
          <p:cNvPr id="3" name="Picture Placeholder 2"/>
          <p:cNvSpPr>
            <a:spLocks noGrp="1"/>
          </p:cNvSpPr>
          <p:nvPr>
            <p:ph type="pic" idx="1"/>
          </p:nvPr>
        </p:nvSpPr>
        <p:spPr>
          <a:xfrm>
            <a:off x="5183188" y="1790161"/>
            <a:ext cx="6172200" cy="43273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346551"/>
            <a:ext cx="3932237" cy="377091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9A4E433-A1AF-40CE-9FED-29246AF1D14C}" type="datetimeFigureOut">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05/05/2023</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5BB24-4602-4AD8-A506-D87CF1D0E1B4}" type="slidenum">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11" name="Text Placeholder 10"/>
          <p:cNvSpPr>
            <a:spLocks noGrp="1"/>
          </p:cNvSpPr>
          <p:nvPr>
            <p:ph type="body" sz="quarter" idx="13" hasCustomPrompt="1"/>
          </p:nvPr>
        </p:nvSpPr>
        <p:spPr>
          <a:xfrm>
            <a:off x="839788" y="373488"/>
            <a:ext cx="10299700" cy="783208"/>
          </a:xfrm>
        </p:spPr>
        <p:txBody>
          <a:bodyPr anchor="b">
            <a:normAutofit/>
          </a:bodyPr>
          <a:lstStyle>
            <a:lvl1pPr marL="0" indent="0">
              <a:buNone/>
              <a:defRPr sz="3200" b="1"/>
            </a:lvl1pPr>
          </a:lstStyle>
          <a:p>
            <a:pPr lvl="0"/>
            <a:r>
              <a:rPr lang="en-US" dirty="0"/>
              <a:t>EDIT MASTER TEXT STYLES</a:t>
            </a:r>
          </a:p>
        </p:txBody>
      </p:sp>
      <p:sp>
        <p:nvSpPr>
          <p:cNvPr id="13" name="Text Placeholder 12"/>
          <p:cNvSpPr>
            <a:spLocks noGrp="1"/>
          </p:cNvSpPr>
          <p:nvPr>
            <p:ph type="body" sz="quarter" idx="14"/>
          </p:nvPr>
        </p:nvSpPr>
        <p:spPr>
          <a:xfrm>
            <a:off x="839788" y="1156694"/>
            <a:ext cx="10287000" cy="485139"/>
          </a:xfrm>
        </p:spPr>
        <p:txBody>
          <a:bodyPr>
            <a:normAutofit/>
          </a:bodyPr>
          <a:lstStyle>
            <a:lvl1pPr marL="0" indent="0">
              <a:buNone/>
              <a:defRPr sz="2400" b="1">
                <a:solidFill>
                  <a:srgbClr val="0070C0"/>
                </a:solidFill>
              </a:defRPr>
            </a:lvl1pPr>
          </a:lstStyle>
          <a:p>
            <a:pPr lvl="0"/>
            <a:r>
              <a:rPr lang="en-US"/>
              <a:t>Edit Master text styles</a:t>
            </a:r>
          </a:p>
        </p:txBody>
      </p:sp>
    </p:spTree>
    <p:extLst>
      <p:ext uri="{BB962C8B-B14F-4D97-AF65-F5344CB8AC3E}">
        <p14:creationId xmlns:p14="http://schemas.microsoft.com/office/powerpoint/2010/main" val="29720988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0_Graph &amp; text_option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9A4E433-A1AF-40CE-9FED-29246AF1D14C}" type="datetimeFigureOut">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05/05/2023</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5BB24-4602-4AD8-A506-D87CF1D0E1B4}" type="slidenum">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8" name="Text Placeholder 7"/>
          <p:cNvSpPr>
            <a:spLocks noGrp="1"/>
          </p:cNvSpPr>
          <p:nvPr>
            <p:ph type="body" sz="quarter" idx="13"/>
          </p:nvPr>
        </p:nvSpPr>
        <p:spPr>
          <a:xfrm>
            <a:off x="838201" y="1144588"/>
            <a:ext cx="10314904" cy="465137"/>
          </a:xfrm>
        </p:spPr>
        <p:txBody>
          <a:bodyPr>
            <a:normAutofit/>
          </a:bodyPr>
          <a:lstStyle>
            <a:lvl1pPr marL="0" indent="0">
              <a:buNone/>
              <a:defRPr sz="2400" b="1">
                <a:solidFill>
                  <a:srgbClr val="0070C0"/>
                </a:solidFill>
              </a:defRPr>
            </a:lvl1pPr>
          </a:lstStyle>
          <a:p>
            <a:pPr lvl="0"/>
            <a:r>
              <a:rPr lang="en-US"/>
              <a:t>Edit Master text styles</a:t>
            </a:r>
          </a:p>
        </p:txBody>
      </p:sp>
      <p:sp>
        <p:nvSpPr>
          <p:cNvPr id="10" name="Chart Placeholder 9"/>
          <p:cNvSpPr>
            <a:spLocks noGrp="1"/>
          </p:cNvSpPr>
          <p:nvPr>
            <p:ph type="chart" sz="quarter" idx="14"/>
          </p:nvPr>
        </p:nvSpPr>
        <p:spPr>
          <a:xfrm>
            <a:off x="838200" y="1609725"/>
            <a:ext cx="10443694" cy="3258489"/>
          </a:xfrm>
        </p:spPr>
        <p:txBody>
          <a:bodyPr/>
          <a:lstStyle/>
          <a:p>
            <a:r>
              <a:rPr lang="en-US"/>
              <a:t>Click icon to add chart</a:t>
            </a:r>
            <a:endParaRPr lang="en-GB"/>
          </a:p>
        </p:txBody>
      </p:sp>
      <p:sp>
        <p:nvSpPr>
          <p:cNvPr id="12" name="Text Placeholder 11"/>
          <p:cNvSpPr>
            <a:spLocks noGrp="1"/>
          </p:cNvSpPr>
          <p:nvPr>
            <p:ph type="body" sz="quarter" idx="15"/>
          </p:nvPr>
        </p:nvSpPr>
        <p:spPr>
          <a:xfrm>
            <a:off x="838200" y="4868215"/>
            <a:ext cx="10443693" cy="1390917"/>
          </a:xfrm>
        </p:spPr>
        <p:txBody>
          <a:bodyPr>
            <a:no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693734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6684"/>
            <a:ext cx="5156200" cy="43497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6684"/>
            <a:ext cx="5156200" cy="43497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719119-D6F5-4677-B0FB-DD9EBD3F0264}" type="datetime1">
              <a:rPr lang="en-US" smtClean="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8DC12A-69E4-41F7-B68D-E36695E61150}" type="slidenum">
              <a:rPr lang="en-US" smtClean="0"/>
              <a:t>‹#›</a:t>
            </a:fld>
            <a:endParaRPr lang="en-US" dirty="0"/>
          </a:p>
        </p:txBody>
      </p:sp>
      <p:sp>
        <p:nvSpPr>
          <p:cNvPr id="8" name="Footer Placeholder 4"/>
          <p:cNvSpPr txBox="1">
            <a:spLocks/>
          </p:cNvSpPr>
          <p:nvPr userDrawn="1"/>
        </p:nvSpPr>
        <p:spPr>
          <a:xfrm>
            <a:off x="4140200" y="6356351"/>
            <a:ext cx="4114800" cy="366183"/>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black">
                    <a:tint val="75000"/>
                  </a:prstClr>
                </a:solidFill>
              </a:rPr>
              <a:t>GC 2017 | 20-23rd April</a:t>
            </a:r>
          </a:p>
        </p:txBody>
      </p:sp>
    </p:spTree>
    <p:extLst>
      <p:ext uri="{BB962C8B-B14F-4D97-AF65-F5344CB8AC3E}">
        <p14:creationId xmlns:p14="http://schemas.microsoft.com/office/powerpoint/2010/main" val="10873687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1_Graph &amp; text_option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9A4E433-A1AF-40CE-9FED-29246AF1D14C}" type="datetimeFigureOut">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05/05/2023</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5BB24-4602-4AD8-A506-D87CF1D0E1B4}" type="slidenum">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8" name="Content Placeholder 7"/>
          <p:cNvSpPr>
            <a:spLocks noGrp="1"/>
          </p:cNvSpPr>
          <p:nvPr>
            <p:ph sz="quarter" idx="13"/>
          </p:nvPr>
        </p:nvSpPr>
        <p:spPr>
          <a:xfrm>
            <a:off x="838200" y="1144588"/>
            <a:ext cx="10315575" cy="452437"/>
          </a:xfrm>
        </p:spPr>
        <p:txBody>
          <a:bodyPr>
            <a:normAutofit/>
          </a:bodyPr>
          <a:lstStyle>
            <a:lvl1pPr marL="0" indent="0">
              <a:buNone/>
              <a:defRPr sz="2400" b="1">
                <a:solidFill>
                  <a:srgbClr val="0070C0"/>
                </a:solidFill>
              </a:defRPr>
            </a:lvl1pPr>
          </a:lstStyle>
          <a:p>
            <a:pPr lvl="0"/>
            <a:r>
              <a:rPr lang="en-US"/>
              <a:t>Edit Master text styles</a:t>
            </a:r>
          </a:p>
        </p:txBody>
      </p:sp>
      <p:sp>
        <p:nvSpPr>
          <p:cNvPr id="10" name="Chart Placeholder 9"/>
          <p:cNvSpPr>
            <a:spLocks noGrp="1"/>
          </p:cNvSpPr>
          <p:nvPr>
            <p:ph type="chart" sz="quarter" idx="14"/>
          </p:nvPr>
        </p:nvSpPr>
        <p:spPr>
          <a:xfrm>
            <a:off x="6259513" y="1597025"/>
            <a:ext cx="5086350" cy="4649788"/>
          </a:xfrm>
        </p:spPr>
        <p:txBody>
          <a:bodyPr/>
          <a:lstStyle/>
          <a:p>
            <a:r>
              <a:rPr lang="en-US"/>
              <a:t>Click icon to add chart</a:t>
            </a:r>
            <a:endParaRPr lang="en-GB"/>
          </a:p>
        </p:txBody>
      </p:sp>
      <p:sp>
        <p:nvSpPr>
          <p:cNvPr id="14" name="Text Placeholder 13"/>
          <p:cNvSpPr>
            <a:spLocks noGrp="1"/>
          </p:cNvSpPr>
          <p:nvPr>
            <p:ph type="body" sz="quarter" idx="15"/>
          </p:nvPr>
        </p:nvSpPr>
        <p:spPr>
          <a:xfrm>
            <a:off x="838200" y="1597025"/>
            <a:ext cx="5381625" cy="4662488"/>
          </a:xfrm>
        </p:spPr>
        <p:txBody>
          <a:bodyP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9384133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2_End">
    <p:spTree>
      <p:nvGrpSpPr>
        <p:cNvPr id="1" name=""/>
        <p:cNvGrpSpPr/>
        <p:nvPr/>
      </p:nvGrpSpPr>
      <p:grpSpPr>
        <a:xfrm>
          <a:off x="0" y="0"/>
          <a:ext cx="0" cy="0"/>
          <a:chOff x="0" y="0"/>
          <a:chExt cx="0" cy="0"/>
        </a:xfrm>
      </p:grpSpPr>
      <p:pic>
        <p:nvPicPr>
          <p:cNvPr id="1026" name="Picture 2" descr="AA9DE61E-BFA3-49ED-B5AE-395454FC5E3C"/>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1"/>
            <a:ext cx="12204902" cy="6865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9A4E433-A1AF-40CE-9FED-29246AF1D14C}" type="datetimeFigureOut">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05/05/2023</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5BB24-4602-4AD8-A506-D87CF1D0E1B4}" type="slidenum">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11" name="Text Placeholder 10"/>
          <p:cNvSpPr>
            <a:spLocks noGrp="1"/>
          </p:cNvSpPr>
          <p:nvPr>
            <p:ph type="body" sz="quarter" idx="13" hasCustomPrompt="1"/>
          </p:nvPr>
        </p:nvSpPr>
        <p:spPr>
          <a:xfrm>
            <a:off x="2408237" y="1662113"/>
            <a:ext cx="6890309" cy="1789112"/>
          </a:xfrm>
        </p:spPr>
        <p:txBody>
          <a:bodyPr anchor="ctr">
            <a:normAutofit/>
          </a:bodyPr>
          <a:lstStyle>
            <a:lvl1pPr marL="0" indent="0" algn="ctr">
              <a:buNone/>
              <a:defRPr sz="4400" b="1">
                <a:solidFill>
                  <a:schemeClr val="bg1"/>
                </a:solidFill>
              </a:defRPr>
            </a:lvl1pPr>
            <a:lvl2pPr>
              <a:defRPr b="1"/>
            </a:lvl2pPr>
            <a:lvl3pPr>
              <a:defRPr b="1"/>
            </a:lvl3pPr>
            <a:lvl4pPr>
              <a:defRPr b="1"/>
            </a:lvl4pPr>
            <a:lvl5pPr>
              <a:defRPr b="1"/>
            </a:lvl5pPr>
          </a:lstStyle>
          <a:p>
            <a:pPr lvl="0"/>
            <a:r>
              <a:rPr lang="en-US" dirty="0"/>
              <a:t>EDIT MASTER TEXT STYLES</a:t>
            </a:r>
          </a:p>
        </p:txBody>
      </p:sp>
    </p:spTree>
    <p:extLst>
      <p:ext uri="{BB962C8B-B14F-4D97-AF65-F5344CB8AC3E}">
        <p14:creationId xmlns:p14="http://schemas.microsoft.com/office/powerpoint/2010/main" val="2874536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6185"/>
            <a:ext cx="10515600" cy="1325033"/>
          </a:xfrm>
        </p:spPr>
        <p:txBody>
          <a:bodyPr/>
          <a:lstStyle/>
          <a:p>
            <a:r>
              <a:rPr lang="en-US"/>
              <a:t>Click to edit Master title style</a:t>
            </a:r>
          </a:p>
        </p:txBody>
      </p:sp>
      <p:sp>
        <p:nvSpPr>
          <p:cNvPr id="3" name="Text Placeholder 2"/>
          <p:cNvSpPr>
            <a:spLocks noGrp="1"/>
          </p:cNvSpPr>
          <p:nvPr>
            <p:ph type="body" idx="1"/>
          </p:nvPr>
        </p:nvSpPr>
        <p:spPr>
          <a:xfrm>
            <a:off x="840318" y="1680634"/>
            <a:ext cx="5158316" cy="825500"/>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840318" y="2506133"/>
            <a:ext cx="5158316" cy="368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0634"/>
            <a:ext cx="5183717" cy="825500"/>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72200" y="2506133"/>
            <a:ext cx="5183717" cy="368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0A1BD4-8756-4246-A0BD-A1FDD4F0CF5E}" type="datetime1">
              <a:rPr lang="en-US" smtClean="0"/>
              <a:t>5/5/2023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58DC12A-69E4-41F7-B68D-E36695E61150}" type="slidenum">
              <a:rPr lang="en-US" smtClean="0"/>
              <a:t>‹#›</a:t>
            </a:fld>
            <a:endParaRPr lang="en-US" dirty="0"/>
          </a:p>
        </p:txBody>
      </p:sp>
      <p:sp>
        <p:nvSpPr>
          <p:cNvPr id="10" name="Footer Placeholder 4"/>
          <p:cNvSpPr txBox="1">
            <a:spLocks/>
          </p:cNvSpPr>
          <p:nvPr userDrawn="1"/>
        </p:nvSpPr>
        <p:spPr>
          <a:xfrm>
            <a:off x="4114800" y="6356351"/>
            <a:ext cx="4114800" cy="366183"/>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black">
                    <a:tint val="75000"/>
                  </a:prstClr>
                </a:solidFill>
              </a:rPr>
              <a:t>GC 2017 | 20-23rd April</a:t>
            </a:r>
          </a:p>
        </p:txBody>
      </p:sp>
    </p:spTree>
    <p:extLst>
      <p:ext uri="{BB962C8B-B14F-4D97-AF65-F5344CB8AC3E}">
        <p14:creationId xmlns:p14="http://schemas.microsoft.com/office/powerpoint/2010/main" val="78202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C00DF0-5EF6-4272-8B3E-A39881D371AE}" type="datetime1">
              <a:rPr lang="en-US" smtClean="0"/>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58DC12A-69E4-41F7-B68D-E36695E61150}" type="slidenum">
              <a:rPr lang="en-US" smtClean="0"/>
              <a:t>‹#›</a:t>
            </a:fld>
            <a:endParaRPr lang="en-US" dirty="0"/>
          </a:p>
        </p:txBody>
      </p:sp>
      <p:sp>
        <p:nvSpPr>
          <p:cNvPr id="6" name="Footer Placeholder 4"/>
          <p:cNvSpPr txBox="1">
            <a:spLocks/>
          </p:cNvSpPr>
          <p:nvPr userDrawn="1"/>
        </p:nvSpPr>
        <p:spPr>
          <a:xfrm>
            <a:off x="4163704" y="6356351"/>
            <a:ext cx="4114800" cy="366183"/>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black">
                    <a:tint val="75000"/>
                  </a:prstClr>
                </a:solidFill>
              </a:rPr>
              <a:t>GC 2017 | 20-23rd April</a:t>
            </a:r>
          </a:p>
        </p:txBody>
      </p:sp>
    </p:spTree>
    <p:extLst>
      <p:ext uri="{BB962C8B-B14F-4D97-AF65-F5344CB8AC3E}">
        <p14:creationId xmlns:p14="http://schemas.microsoft.com/office/powerpoint/2010/main" val="2462878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E40A8-2834-4CBA-A1DC-FDF1BA8FC985}" type="datetime1">
              <a:rPr lang="en-US" smtClean="0"/>
              <a:t>5/5/2023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58DC12A-69E4-41F7-B68D-E36695E61150}" type="slidenum">
              <a:rPr lang="en-US" smtClean="0"/>
              <a:t>‹#›</a:t>
            </a:fld>
            <a:endParaRPr lang="en-US" dirty="0"/>
          </a:p>
        </p:txBody>
      </p:sp>
      <p:sp>
        <p:nvSpPr>
          <p:cNvPr id="5" name="Footer Placeholder 4"/>
          <p:cNvSpPr txBox="1">
            <a:spLocks/>
          </p:cNvSpPr>
          <p:nvPr userDrawn="1"/>
        </p:nvSpPr>
        <p:spPr>
          <a:xfrm>
            <a:off x="4038600" y="6356351"/>
            <a:ext cx="4114800" cy="366183"/>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black">
                    <a:tint val="75000"/>
                  </a:prstClr>
                </a:solidFill>
              </a:rPr>
              <a:t>GC 2017 | 20-23rd April</a:t>
            </a:r>
          </a:p>
        </p:txBody>
      </p:sp>
    </p:spTree>
    <p:extLst>
      <p:ext uri="{BB962C8B-B14F-4D97-AF65-F5344CB8AC3E}">
        <p14:creationId xmlns:p14="http://schemas.microsoft.com/office/powerpoint/2010/main" val="4175667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4267"/>
            </a:lvl1pPr>
          </a:lstStyle>
          <a:p>
            <a:r>
              <a:rPr lang="en-US"/>
              <a:t>Click to edit Master title style</a:t>
            </a:r>
          </a:p>
        </p:txBody>
      </p:sp>
      <p:sp>
        <p:nvSpPr>
          <p:cNvPr id="3" name="Content Placeholder 2"/>
          <p:cNvSpPr>
            <a:spLocks noGrp="1"/>
          </p:cNvSpPr>
          <p:nvPr>
            <p:ph idx="1"/>
          </p:nvPr>
        </p:nvSpPr>
        <p:spPr>
          <a:xfrm>
            <a:off x="5183717" y="988485"/>
            <a:ext cx="6172200" cy="48725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2066DC1B-90AF-4785-90B7-703F2C4CAB34}" type="datetime1">
              <a:rPr lang="en-US" smtClean="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8DC12A-69E4-41F7-B68D-E36695E61150}" type="slidenum">
              <a:rPr lang="en-US" smtClean="0"/>
              <a:t>‹#›</a:t>
            </a:fld>
            <a:endParaRPr lang="en-US" dirty="0"/>
          </a:p>
        </p:txBody>
      </p:sp>
      <p:sp>
        <p:nvSpPr>
          <p:cNvPr id="8" name="Footer Placeholder 4"/>
          <p:cNvSpPr txBox="1">
            <a:spLocks/>
          </p:cNvSpPr>
          <p:nvPr userDrawn="1"/>
        </p:nvSpPr>
        <p:spPr>
          <a:xfrm>
            <a:off x="4155017" y="6364816"/>
            <a:ext cx="4114800" cy="366183"/>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black">
                    <a:tint val="75000"/>
                  </a:prstClr>
                </a:solidFill>
              </a:rPr>
              <a:t>GC 2017 | 20-23rd April</a:t>
            </a:r>
          </a:p>
        </p:txBody>
      </p:sp>
    </p:spTree>
    <p:extLst>
      <p:ext uri="{BB962C8B-B14F-4D97-AF65-F5344CB8AC3E}">
        <p14:creationId xmlns:p14="http://schemas.microsoft.com/office/powerpoint/2010/main" val="2747480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4267"/>
            </a:lvl1pPr>
          </a:lstStyle>
          <a:p>
            <a:r>
              <a:rPr lang="en-US"/>
              <a:t>Click to edit Master title style</a:t>
            </a:r>
          </a:p>
        </p:txBody>
      </p:sp>
      <p:sp>
        <p:nvSpPr>
          <p:cNvPr id="3" name="Picture Placeholder 2"/>
          <p:cNvSpPr>
            <a:spLocks noGrp="1"/>
          </p:cNvSpPr>
          <p:nvPr>
            <p:ph type="pic" idx="1"/>
          </p:nvPr>
        </p:nvSpPr>
        <p:spPr>
          <a:xfrm>
            <a:off x="5183717" y="988485"/>
            <a:ext cx="6172200" cy="4872567"/>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dirty="0"/>
          </a:p>
        </p:txBody>
      </p:sp>
      <p:sp>
        <p:nvSpPr>
          <p:cNvPr id="4" name="Text Placeholder 3"/>
          <p:cNvSpPr>
            <a:spLocks noGrp="1"/>
          </p:cNvSpPr>
          <p:nvPr>
            <p:ph type="body" sz="half" idx="2"/>
          </p:nvPr>
        </p:nvSpPr>
        <p:spPr>
          <a:xfrm>
            <a:off x="840318" y="2057400"/>
            <a:ext cx="3932767" cy="381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D7653EC8-BD55-4CF3-9E6F-AADD86DA4E3E}" type="datetime1">
              <a:rPr lang="en-US" smtClean="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8DC12A-69E4-41F7-B68D-E36695E61150}" type="slidenum">
              <a:rPr lang="en-US" smtClean="0"/>
              <a:t>‹#›</a:t>
            </a:fld>
            <a:endParaRPr lang="en-US" dirty="0"/>
          </a:p>
        </p:txBody>
      </p:sp>
      <p:sp>
        <p:nvSpPr>
          <p:cNvPr id="8" name="Footer Placeholder 4"/>
          <p:cNvSpPr txBox="1">
            <a:spLocks/>
          </p:cNvSpPr>
          <p:nvPr userDrawn="1"/>
        </p:nvSpPr>
        <p:spPr>
          <a:xfrm>
            <a:off x="4155017" y="6364816"/>
            <a:ext cx="4114800" cy="366183"/>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black">
                    <a:tint val="75000"/>
                  </a:prstClr>
                </a:solidFill>
              </a:rPr>
              <a:t>GC 2017 | 20-23rd April</a:t>
            </a:r>
          </a:p>
        </p:txBody>
      </p:sp>
    </p:spTree>
    <p:extLst>
      <p:ext uri="{BB962C8B-B14F-4D97-AF65-F5344CB8AC3E}">
        <p14:creationId xmlns:p14="http://schemas.microsoft.com/office/powerpoint/2010/main" val="3919635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4.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1001805B-EA92-45E5-B372-EC2CBCCF8671}" type="datetime1">
              <a:rPr lang="en-US" smtClean="0"/>
              <a:t>5/5/2023</a:t>
            </a:fld>
            <a:endParaRPr lang="en-US" dirty="0"/>
          </a:p>
        </p:txBody>
      </p:sp>
      <p:sp>
        <p:nvSpPr>
          <p:cNvPr id="5" name="Footer Placeholder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958DC12A-69E4-41F7-B68D-E36695E61150}" type="slidenum">
              <a:rPr lang="en-US" smtClean="0"/>
              <a:t>‹#›</a:t>
            </a:fld>
            <a:endParaRPr lang="en-US" dirty="0"/>
          </a:p>
        </p:txBody>
      </p:sp>
    </p:spTree>
    <p:extLst>
      <p:ext uri="{BB962C8B-B14F-4D97-AF65-F5344CB8AC3E}">
        <p14:creationId xmlns:p14="http://schemas.microsoft.com/office/powerpoint/2010/main" val="6527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22400" y="62123"/>
            <a:ext cx="9042389" cy="1143000"/>
          </a:xfrm>
          <a:prstGeom prst="rect">
            <a:avLst/>
          </a:prstGeom>
        </p:spPr>
        <p:txBody>
          <a:bodyPr vert="horz" lIns="91440" tIns="45720" rIns="91440" bIns="45720" rtlCol="0" anchor="ctr">
            <a:normAutofit/>
          </a:bodyPr>
          <a:lstStyle/>
          <a:p>
            <a:r>
              <a:rPr lang="en-US" dirty="0"/>
              <a:t>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670A3595-CB3C-4C65-89AD-67188A85AE80}" type="datetime1">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5/5/2023</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9092941"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A3D8712-1930-4307-AAF2-C718ECB8B04A}"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cxnSp>
        <p:nvCxnSpPr>
          <p:cNvPr id="9" name="Straight Connector 8"/>
          <p:cNvCxnSpPr/>
          <p:nvPr userDrawn="1"/>
        </p:nvCxnSpPr>
        <p:spPr>
          <a:xfrm>
            <a:off x="-6349" y="1005368"/>
            <a:ext cx="12204700" cy="0"/>
          </a:xfrm>
          <a:prstGeom prst="line">
            <a:avLst/>
          </a:prstGeom>
          <a:ln w="635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11315701" y="279400"/>
            <a:ext cx="622040" cy="622040"/>
          </a:xfrm>
          <a:prstGeom prst="rect">
            <a:avLst/>
          </a:prstGeom>
        </p:spPr>
      </p:pic>
    </p:spTree>
    <p:extLst>
      <p:ext uri="{BB962C8B-B14F-4D97-AF65-F5344CB8AC3E}">
        <p14:creationId xmlns:p14="http://schemas.microsoft.com/office/powerpoint/2010/main" val="186083171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724" r:id="rId6"/>
  </p:sldLayoutIdLst>
  <p:hf hdr="0" ftr="0" dt="0"/>
  <p:txStyles>
    <p:titleStyle>
      <a:lvl1pPr algn="l" defTabSz="1219170" rtl="0" eaLnBrk="1" latinLnBrk="0" hangingPunct="1">
        <a:spcBef>
          <a:spcPct val="0"/>
        </a:spcBef>
        <a:buNone/>
        <a:defRPr sz="42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133"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133"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6"/>
            <a:ext cx="10314904" cy="779462"/>
          </a:xfrm>
          <a:prstGeom prst="rect">
            <a:avLst/>
          </a:prstGeom>
        </p:spPr>
        <p:txBody>
          <a:bodyPr vert="horz" lIns="91440" tIns="45720" rIns="91440" bIns="45720" rtlCol="0" anchor="b">
            <a:normAutofit/>
          </a:bodyPr>
          <a:lstStyle/>
          <a:p>
            <a:r>
              <a:rPr lang="en-US"/>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115910" y="6356350"/>
            <a:ext cx="346549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9A4E433-A1AF-40CE-9FED-29246AF1D14C}" type="datetimeFigureOut">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05/05/2023</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599" y="6356350"/>
            <a:ext cx="3469783"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665BB24-4602-4AD8-A506-D87CF1D0E1B4}" type="slidenum">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489795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xStyles>
    <p:titleStyle>
      <a:lvl1pPr algn="l" defTabSz="914400" rtl="0" eaLnBrk="1" latinLnBrk="0" hangingPunct="1">
        <a:lnSpc>
          <a:spcPct val="9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6"/>
            <a:ext cx="10314904" cy="779462"/>
          </a:xfrm>
          <a:prstGeom prst="rect">
            <a:avLst/>
          </a:prstGeom>
        </p:spPr>
        <p:txBody>
          <a:bodyPr vert="horz" lIns="91440" tIns="45720" rIns="91440" bIns="45720" rtlCol="0" anchor="b">
            <a:normAutofit/>
          </a:bodyPr>
          <a:lstStyle/>
          <a:p>
            <a:r>
              <a:rPr lang="en-US"/>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115910" y="6356350"/>
            <a:ext cx="346549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9A4E433-A1AF-40CE-9FED-29246AF1D14C}" type="datetimeFigureOut">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05/05/2023</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599" y="6356350"/>
            <a:ext cx="3469783"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665BB24-4602-4AD8-A506-D87CF1D0E1B4}" type="slidenum">
              <a:rPr kumimoji="0" lang="en-GB" sz="1200" b="0" i="0" u="none" strike="noStrike" kern="1200" cap="none" spc="0" normalizeH="0" baseline="0" noProof="0" smtClean="0">
                <a:ln>
                  <a:noFill/>
                </a:ln>
                <a:solidFill>
                  <a:srgbClr val="003764">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srgbClr val="003764">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263253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xStyles>
    <p:titleStyle>
      <a:lvl1pPr algn="l" defTabSz="914400" rtl="0" eaLnBrk="1" latinLnBrk="0" hangingPunct="1">
        <a:lnSpc>
          <a:spcPct val="9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21.xml"/><Relationship Id="rId5" Type="http://schemas.openxmlformats.org/officeDocument/2006/relationships/image" Target="../media/image24.jpe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1.xml"/><Relationship Id="rId5" Type="http://schemas.openxmlformats.org/officeDocument/2006/relationships/image" Target="../media/image26.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1.xml"/><Relationship Id="rId5" Type="http://schemas.openxmlformats.org/officeDocument/2006/relationships/image" Target="../media/image21.jpeg"/><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BAC7016-0380-4D01-B093-EB2DB5DF82F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67583"/>
            <a:ext cx="762000" cy="1058183"/>
          </a:xfrm>
          <a:prstGeom prst="rect">
            <a:avLst/>
          </a:prstGeom>
        </p:spPr>
      </p:pic>
      <p:graphicFrame>
        <p:nvGraphicFramePr>
          <p:cNvPr id="9" name="Table 8">
            <a:extLst>
              <a:ext uri="{FF2B5EF4-FFF2-40B4-BE49-F238E27FC236}">
                <a16:creationId xmlns:a16="http://schemas.microsoft.com/office/drawing/2014/main" id="{17EBB30B-142B-49F6-B59F-979DE6BF306B}"/>
              </a:ext>
            </a:extLst>
          </p:cNvPr>
          <p:cNvGraphicFramePr>
            <a:graphicFrameLocks noGrp="1"/>
          </p:cNvGraphicFramePr>
          <p:nvPr>
            <p:extLst>
              <p:ext uri="{D42A27DB-BD31-4B8C-83A1-F6EECF244321}">
                <p14:modId xmlns:p14="http://schemas.microsoft.com/office/powerpoint/2010/main" val="677624829"/>
              </p:ext>
            </p:extLst>
          </p:nvPr>
        </p:nvGraphicFramePr>
        <p:xfrm>
          <a:off x="0" y="960416"/>
          <a:ext cx="12191999" cy="5835512"/>
        </p:xfrm>
        <a:graphic>
          <a:graphicData uri="http://schemas.openxmlformats.org/drawingml/2006/table">
            <a:tbl>
              <a:tblPr firstRow="1" bandRow="1">
                <a:tableStyleId>{5C22544A-7EE6-4342-B048-85BDC9FD1C3A}</a:tableStyleId>
              </a:tblPr>
              <a:tblGrid>
                <a:gridCol w="403576">
                  <a:extLst>
                    <a:ext uri="{9D8B030D-6E8A-4147-A177-3AD203B41FA5}">
                      <a16:colId xmlns:a16="http://schemas.microsoft.com/office/drawing/2014/main" val="20000"/>
                    </a:ext>
                  </a:extLst>
                </a:gridCol>
                <a:gridCol w="1744423">
                  <a:extLst>
                    <a:ext uri="{9D8B030D-6E8A-4147-A177-3AD203B41FA5}">
                      <a16:colId xmlns:a16="http://schemas.microsoft.com/office/drawing/2014/main" val="4227988045"/>
                    </a:ext>
                  </a:extLst>
                </a:gridCol>
                <a:gridCol w="2822526">
                  <a:extLst>
                    <a:ext uri="{9D8B030D-6E8A-4147-A177-3AD203B41FA5}">
                      <a16:colId xmlns:a16="http://schemas.microsoft.com/office/drawing/2014/main" val="20002"/>
                    </a:ext>
                  </a:extLst>
                </a:gridCol>
                <a:gridCol w="1255316">
                  <a:extLst>
                    <a:ext uri="{9D8B030D-6E8A-4147-A177-3AD203B41FA5}">
                      <a16:colId xmlns:a16="http://schemas.microsoft.com/office/drawing/2014/main" val="3015479297"/>
                    </a:ext>
                  </a:extLst>
                </a:gridCol>
                <a:gridCol w="958730">
                  <a:extLst>
                    <a:ext uri="{9D8B030D-6E8A-4147-A177-3AD203B41FA5}">
                      <a16:colId xmlns:a16="http://schemas.microsoft.com/office/drawing/2014/main" val="1391310894"/>
                    </a:ext>
                  </a:extLst>
                </a:gridCol>
                <a:gridCol w="2338252">
                  <a:extLst>
                    <a:ext uri="{9D8B030D-6E8A-4147-A177-3AD203B41FA5}">
                      <a16:colId xmlns:a16="http://schemas.microsoft.com/office/drawing/2014/main" val="2048690437"/>
                    </a:ext>
                  </a:extLst>
                </a:gridCol>
                <a:gridCol w="1477433">
                  <a:extLst>
                    <a:ext uri="{9D8B030D-6E8A-4147-A177-3AD203B41FA5}">
                      <a16:colId xmlns:a16="http://schemas.microsoft.com/office/drawing/2014/main" val="3551572008"/>
                    </a:ext>
                  </a:extLst>
                </a:gridCol>
                <a:gridCol w="1191743">
                  <a:extLst>
                    <a:ext uri="{9D8B030D-6E8A-4147-A177-3AD203B41FA5}">
                      <a16:colId xmlns:a16="http://schemas.microsoft.com/office/drawing/2014/main" val="3470359945"/>
                    </a:ext>
                  </a:extLst>
                </a:gridCol>
              </a:tblGrid>
              <a:tr h="315453">
                <a:tc rowSpan="2" gridSpan="2">
                  <a:txBody>
                    <a:bodyPr/>
                    <a:lstStyle/>
                    <a:p>
                      <a:pPr marL="0" algn="l" defTabSz="914400" rtl="0" eaLnBrk="1" latinLnBrk="0" hangingPunct="1"/>
                      <a:r>
                        <a:rPr lang="en-US" sz="1400" b="1" kern="1200" dirty="0">
                          <a:solidFill>
                            <a:schemeClr val="bg1"/>
                          </a:solidFill>
                          <a:latin typeface="+mn-lt"/>
                          <a:ea typeface="+mn-ea"/>
                          <a:cs typeface="+mn-cs"/>
                        </a:rPr>
                        <a:t>Complaint / Problem details</a:t>
                      </a:r>
                    </a:p>
                  </a:txBody>
                  <a:tcPr marL="91437" marR="91437"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rowSpan="2" hMerge="1">
                  <a:txBody>
                    <a:bodyPr/>
                    <a:lstStyle/>
                    <a:p>
                      <a:endParaRPr lang="en-US"/>
                    </a:p>
                  </a:txBody>
                  <a:tcPr/>
                </a:tc>
                <a:tc rowSpan="2" gridSpan="4">
                  <a:txBody>
                    <a:bodyPr/>
                    <a:lstStyle/>
                    <a:p>
                      <a:pPr lvl="0">
                        <a:buNone/>
                      </a:pPr>
                      <a:r>
                        <a:rPr lang="en-US" sz="1800" b="1" i="0" u="none" strike="noStrike" kern="1200" baseline="0" noProof="0" dirty="0">
                          <a:solidFill>
                            <a:schemeClr val="tx1"/>
                          </a:solidFill>
                          <a:latin typeface="+mn-lt"/>
                          <a:ea typeface="+mn-ea"/>
                          <a:cs typeface="+mn-cs"/>
                        </a:rPr>
                        <a:t>CWP failures in Meritor MS149.7 &amp; Dana 92S axle (1920 Tipper)</a:t>
                      </a:r>
                    </a:p>
                  </a:txBody>
                  <a:tcPr marL="91437" marR="91437"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2"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lang="en-US"/>
                    </a:p>
                  </a:txBody>
                  <a:tcPr/>
                </a:tc>
                <a:tc>
                  <a:txBody>
                    <a:bodyPr/>
                    <a:lstStyle/>
                    <a:p>
                      <a:pPr marL="0" algn="ctr" defTabSz="914400" rtl="0" eaLnBrk="1" latinLnBrk="0" hangingPunct="1"/>
                      <a:r>
                        <a:rPr lang="en-US" sz="1400" b="1" kern="1200" dirty="0">
                          <a:solidFill>
                            <a:schemeClr val="bg1"/>
                          </a:solidFill>
                          <a:latin typeface="+mn-lt"/>
                          <a:ea typeface="+mn-ea"/>
                          <a:cs typeface="+mn-cs"/>
                        </a:rPr>
                        <a:t>Issue status</a:t>
                      </a:r>
                    </a:p>
                  </a:txBody>
                  <a:tcPr marL="91437" marR="91437"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en-US" sz="1400" dirty="0">
                          <a:solidFill>
                            <a:schemeClr val="tx1"/>
                          </a:solidFill>
                        </a:rPr>
                        <a:t>RL5</a:t>
                      </a:r>
                    </a:p>
                  </a:txBody>
                  <a:tcPr marL="91437" marR="91437"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74541415"/>
                  </a:ext>
                </a:extLst>
              </a:tr>
              <a:tr h="315453">
                <a:tc gridSpan="2" vMerge="1">
                  <a:txBody>
                    <a:bodyPr/>
                    <a:lstStyle/>
                    <a:p>
                      <a:endParaRPr lang="en-US"/>
                    </a:p>
                  </a:txBody>
                  <a:tcPr/>
                </a:tc>
                <a:tc hMerge="1"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algn="ctr" defTabSz="914400" rtl="0" eaLnBrk="1" latinLnBrk="0" hangingPunct="1"/>
                      <a:r>
                        <a:rPr lang="en-US" sz="1400" b="1" kern="1200" dirty="0">
                          <a:solidFill>
                            <a:schemeClr val="bg1"/>
                          </a:solidFill>
                          <a:latin typeface="+mn-lt"/>
                          <a:ea typeface="+mn-ea"/>
                          <a:cs typeface="+mn-cs"/>
                        </a:rPr>
                        <a:t>Issue grade</a:t>
                      </a:r>
                    </a:p>
                  </a:txBody>
                  <a:tcPr marL="91437" marR="91437"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en-US" sz="1400" dirty="0">
                          <a:solidFill>
                            <a:schemeClr val="tx1"/>
                          </a:solidFill>
                        </a:rPr>
                        <a:t>V1</a:t>
                      </a:r>
                    </a:p>
                  </a:txBody>
                  <a:tcPr marL="91437" marR="91437"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7397094"/>
                  </a:ext>
                </a:extLst>
              </a:tr>
              <a:tr h="315453">
                <a:tc gridSpan="2">
                  <a:txBody>
                    <a:bodyPr/>
                    <a:lstStyle/>
                    <a:p>
                      <a:pPr marL="0" algn="l" defTabSz="914400" rtl="0" eaLnBrk="1" latinLnBrk="0" hangingPunct="1"/>
                      <a:r>
                        <a:rPr lang="en-US" sz="1400" b="1" kern="1200" dirty="0">
                          <a:solidFill>
                            <a:schemeClr val="bg1"/>
                          </a:solidFill>
                          <a:latin typeface="+mn-lt"/>
                          <a:ea typeface="+mn-ea"/>
                          <a:cs typeface="+mn-cs"/>
                        </a:rPr>
                        <a:t>Model</a:t>
                      </a:r>
                    </a:p>
                  </a:txBody>
                  <a:tcPr marL="91437" marR="91437"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hMerge="1">
                  <a:txBody>
                    <a:bodyPr/>
                    <a:lstStyle/>
                    <a:p>
                      <a:endParaRPr lang="en-US"/>
                    </a:p>
                  </a:txBody>
                  <a:tcPr/>
                </a:tc>
                <a:tc>
                  <a:txBody>
                    <a:bodyPr/>
                    <a:lstStyle/>
                    <a:p>
                      <a:r>
                        <a:rPr lang="pt-BR" sz="1400" dirty="0">
                          <a:effectLst/>
                          <a:latin typeface="+mj-lt"/>
                        </a:rPr>
                        <a:t>1920 Tipper (L2R3)</a:t>
                      </a:r>
                    </a:p>
                  </a:txBody>
                  <a:tcPr marL="91437" marR="91437"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1400" b="1" kern="1200" dirty="0">
                          <a:solidFill>
                            <a:schemeClr val="bg1"/>
                          </a:solidFill>
                          <a:latin typeface="+mn-lt"/>
                          <a:ea typeface="+mn-ea"/>
                          <a:cs typeface="+mn-cs"/>
                        </a:rPr>
                        <a:t>Failure Hrs</a:t>
                      </a:r>
                    </a:p>
                  </a:txBody>
                  <a:tcPr marL="91437" marR="91437"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gridSpan="2">
                  <a:txBody>
                    <a:bodyPr/>
                    <a:lstStyle/>
                    <a:p>
                      <a:r>
                        <a:rPr lang="en-US" sz="1400" b="0" kern="1200" baseline="0" dirty="0">
                          <a:solidFill>
                            <a:schemeClr val="tx1"/>
                          </a:solidFill>
                          <a:latin typeface="+mn-lt"/>
                          <a:ea typeface="+mn-ea"/>
                          <a:cs typeface="+mn-cs"/>
                        </a:rPr>
                        <a:t>15-3999 hours (85% &gt; 500H)</a:t>
                      </a:r>
                    </a:p>
                  </a:txBody>
                  <a:tcPr marL="91437" marR="91437"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marL="91437" marR="91437" marT="45728" marB="45728" anchor="ctr"/>
                </a:tc>
                <a:tc>
                  <a:txBody>
                    <a:bodyPr/>
                    <a:lstStyle/>
                    <a:p>
                      <a:pPr marL="0" algn="ctr" defTabSz="914400" rtl="0" eaLnBrk="1" latinLnBrk="0" hangingPunct="1"/>
                      <a:r>
                        <a:rPr lang="en-US" sz="1400" b="1" kern="1200" dirty="0">
                          <a:solidFill>
                            <a:schemeClr val="bg1"/>
                          </a:solidFill>
                          <a:latin typeface="+mn-lt"/>
                          <a:ea typeface="+mn-ea"/>
                          <a:cs typeface="+mn-cs"/>
                        </a:rPr>
                        <a:t>DOF</a:t>
                      </a:r>
                    </a:p>
                  </a:txBody>
                  <a:tcPr marL="91437" marR="91437"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algn="ctr" defTabSz="914400" rtl="0" eaLnBrk="1" latinLnBrk="0" hangingPunct="1"/>
                      <a:r>
                        <a:rPr lang="en-US" sz="1400" b="0" kern="1200" baseline="0" dirty="0">
                          <a:solidFill>
                            <a:schemeClr val="tx1"/>
                          </a:solidFill>
                          <a:latin typeface="+mj-lt"/>
                          <a:ea typeface="+mn-ea"/>
                          <a:cs typeface="+mn-cs"/>
                        </a:rPr>
                        <a:t>Till Jan’23</a:t>
                      </a:r>
                    </a:p>
                  </a:txBody>
                  <a:tcPr marL="91437" marR="91437"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15453">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latin typeface="+mn-lt"/>
                        </a:rPr>
                        <a:t>Mfg plant</a:t>
                      </a:r>
                    </a:p>
                  </a:txBody>
                  <a:tcPr marL="91437" marR="91437"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hMerge="1">
                  <a:txBody>
                    <a:bodyPr/>
                    <a:lstStyle/>
                    <a:p>
                      <a:endParaRPr lang="en-US"/>
                    </a:p>
                  </a:txBody>
                  <a:tcPr/>
                </a:tc>
                <a:tc>
                  <a:txBody>
                    <a:bodyPr/>
                    <a:lstStyle/>
                    <a:p>
                      <a:r>
                        <a:rPr lang="en-IN" sz="1400" dirty="0">
                          <a:latin typeface="+mj-lt"/>
                        </a:rPr>
                        <a:t>H2 &amp; PNR</a:t>
                      </a:r>
                    </a:p>
                  </a:txBody>
                  <a:tcPr marL="91437" marR="91437"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1400" b="1" kern="1200" dirty="0">
                          <a:solidFill>
                            <a:schemeClr val="bg1"/>
                          </a:solidFill>
                          <a:latin typeface="+mn-lt"/>
                          <a:ea typeface="+mn-ea"/>
                          <a:cs typeface="+mn-cs"/>
                        </a:rPr>
                        <a:t>No of cases</a:t>
                      </a:r>
                    </a:p>
                  </a:txBody>
                  <a:tcPr marL="91437" marR="91437"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gridSpan="2">
                  <a:txBody>
                    <a:bodyPr/>
                    <a:lstStyle/>
                    <a:p>
                      <a:r>
                        <a:rPr lang="en-US" sz="1400" b="0" kern="1200" baseline="0" dirty="0">
                          <a:solidFill>
                            <a:schemeClr val="tx1"/>
                          </a:solidFill>
                          <a:latin typeface="+mn-lt"/>
                          <a:ea typeface="+mn-ea"/>
                          <a:cs typeface="+mn-cs"/>
                        </a:rPr>
                        <a:t>1256</a:t>
                      </a:r>
                    </a:p>
                  </a:txBody>
                  <a:tcPr marL="91437" marR="91437"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a:txBody>
                    <a:bodyPr/>
                    <a:lstStyle/>
                    <a:p>
                      <a:pPr marL="0" algn="ctr" defTabSz="914400" rtl="0" eaLnBrk="1" latinLnBrk="0" hangingPunct="1"/>
                      <a:r>
                        <a:rPr lang="en-US" sz="1400" b="1" kern="1200" dirty="0">
                          <a:solidFill>
                            <a:schemeClr val="bg1"/>
                          </a:solidFill>
                          <a:latin typeface="+mn-lt"/>
                          <a:ea typeface="+mn-ea"/>
                          <a:cs typeface="+mn-cs"/>
                        </a:rPr>
                        <a:t>Resp</a:t>
                      </a:r>
                    </a:p>
                  </a:txBody>
                  <a:tcPr marL="91437" marR="91437"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algn="ctr" defTabSz="914400" rtl="0" eaLnBrk="1" latinLnBrk="0" hangingPunct="1"/>
                      <a:r>
                        <a:rPr lang="en-US" sz="1400" b="0" kern="1200" baseline="0" dirty="0" err="1">
                          <a:solidFill>
                            <a:schemeClr val="tx1"/>
                          </a:solidFill>
                          <a:latin typeface="+mj-lt"/>
                          <a:ea typeface="+mn-ea"/>
                          <a:cs typeface="+mn-cs"/>
                        </a:rPr>
                        <a:t>Appln</a:t>
                      </a:r>
                      <a:r>
                        <a:rPr lang="en-US" sz="1400" b="0" kern="1200" baseline="0" dirty="0">
                          <a:solidFill>
                            <a:schemeClr val="tx1"/>
                          </a:solidFill>
                          <a:latin typeface="+mj-lt"/>
                          <a:ea typeface="+mn-ea"/>
                          <a:cs typeface="+mn-cs"/>
                        </a:rPr>
                        <a:t> / Sales</a:t>
                      </a:r>
                    </a:p>
                  </a:txBody>
                  <a:tcPr marL="91437" marR="91437"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6229">
                <a:tc rowSpan="2">
                  <a:txBody>
                    <a:bodyPr/>
                    <a:lstStyle/>
                    <a:p>
                      <a:pPr marL="0" lvl="0" indent="0" algn="ctr">
                        <a:buFont typeface="Arial" panose="020B0604020202020204" pitchFamily="34" charset="0"/>
                        <a:buNone/>
                      </a:pPr>
                      <a:r>
                        <a:rPr lang="en-US" sz="1400" b="1" u="none" kern="1200" baseline="0" dirty="0">
                          <a:solidFill>
                            <a:schemeClr val="bg1"/>
                          </a:solidFill>
                          <a:latin typeface="+mn-lt"/>
                          <a:ea typeface="+mn-ea"/>
                          <a:cs typeface="+mn-cs"/>
                        </a:rPr>
                        <a:t>Observation/ Root cause</a:t>
                      </a:r>
                    </a:p>
                  </a:txBody>
                  <a:tcPr marL="91437" marR="91437" marT="45728" marB="45728"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rowSpan="2" gridSpan="4">
                  <a:txBody>
                    <a:bodyPr/>
                    <a:lstStyle/>
                    <a:p>
                      <a:pPr marL="0" indent="0">
                        <a:spcAft>
                          <a:spcPts val="156"/>
                        </a:spcAft>
                        <a:buFont typeface="Arial" panose="020B0604020202020204" pitchFamily="34" charset="0"/>
                        <a:buNone/>
                      </a:pPr>
                      <a:r>
                        <a:rPr lang="en-US" sz="1400" b="1" i="0" u="none" dirty="0">
                          <a:solidFill>
                            <a:schemeClr val="tx1"/>
                          </a:solidFill>
                          <a:latin typeface="+mn-lt"/>
                        </a:rPr>
                        <a:t>Observation / analysis:</a:t>
                      </a:r>
                      <a:endParaRPr lang="en-US" sz="1400" b="0" i="0" u="none" dirty="0">
                        <a:solidFill>
                          <a:schemeClr val="tx1"/>
                        </a:solidFill>
                        <a:latin typeface="+mn-lt"/>
                      </a:endParaRPr>
                    </a:p>
                    <a:p>
                      <a:pPr marL="342900" lvl="0" indent="-342900">
                        <a:lnSpc>
                          <a:spcPct val="100000"/>
                        </a:lnSpc>
                        <a:buFont typeface="+mj-lt"/>
                        <a:buAutoNum type="arabicPeriod"/>
                      </a:pPr>
                      <a:r>
                        <a:rPr lang="en-US" sz="1400" kern="1200" dirty="0">
                          <a:solidFill>
                            <a:schemeClr val="dk1"/>
                          </a:solidFill>
                          <a:effectLst/>
                          <a:latin typeface="+mn-lt"/>
                          <a:ea typeface="+mn-ea"/>
                          <a:cs typeface="+mn-cs"/>
                        </a:rPr>
                        <a:t>Majority of failure modes - Crown/ Pinion teeth chip off/ spalling in Meritor.</a:t>
                      </a:r>
                      <a:r>
                        <a:rPr lang="en-US" sz="1400" kern="1200" baseline="0" dirty="0">
                          <a:solidFill>
                            <a:schemeClr val="dk1"/>
                          </a:solidFill>
                          <a:effectLst/>
                          <a:latin typeface="+mn-lt"/>
                          <a:ea typeface="+mn-ea"/>
                          <a:cs typeface="+mn-cs"/>
                        </a:rPr>
                        <a:t> </a:t>
                      </a:r>
                      <a:r>
                        <a:rPr lang="en-US" sz="1400" kern="1200" dirty="0">
                          <a:solidFill>
                            <a:schemeClr val="dk1"/>
                          </a:solidFill>
                          <a:effectLst/>
                          <a:latin typeface="+mn-lt"/>
                          <a:ea typeface="+mn-ea"/>
                          <a:cs typeface="+mn-cs"/>
                        </a:rPr>
                        <a:t>Pinion teeth uprooting in Dana</a:t>
                      </a:r>
                    </a:p>
                    <a:p>
                      <a:pPr marL="342900" lvl="0" indent="-342900">
                        <a:lnSpc>
                          <a:spcPct val="100000"/>
                        </a:lnSpc>
                        <a:buFont typeface="+mj-lt"/>
                        <a:buAutoNum type="arabicPeriod"/>
                      </a:pPr>
                      <a:r>
                        <a:rPr lang="en-US" sz="1400" kern="1200" dirty="0">
                          <a:solidFill>
                            <a:schemeClr val="dk1"/>
                          </a:solidFill>
                          <a:effectLst/>
                          <a:latin typeface="+mn-lt"/>
                          <a:ea typeface="+mn-ea"/>
                          <a:cs typeface="+mn-cs"/>
                        </a:rPr>
                        <a:t>CWP material and hardness conforms to spec in both Meritor</a:t>
                      </a:r>
                      <a:r>
                        <a:rPr lang="en-US" sz="1400" kern="1200" baseline="0" dirty="0">
                          <a:solidFill>
                            <a:schemeClr val="dk1"/>
                          </a:solidFill>
                          <a:effectLst/>
                          <a:latin typeface="+mn-lt"/>
                          <a:ea typeface="+mn-ea"/>
                          <a:cs typeface="+mn-cs"/>
                        </a:rPr>
                        <a:t> &amp; Dana</a:t>
                      </a:r>
                      <a:endParaRPr lang="en-US" sz="1400" kern="1200" dirty="0">
                        <a:solidFill>
                          <a:schemeClr val="dk1"/>
                        </a:solidFill>
                        <a:effectLst/>
                        <a:latin typeface="+mn-lt"/>
                        <a:ea typeface="+mn-ea"/>
                        <a:cs typeface="+mn-cs"/>
                      </a:endParaRPr>
                    </a:p>
                    <a:p>
                      <a:pPr marL="342900" lvl="0" indent="-342900">
                        <a:lnSpc>
                          <a:spcPct val="100000"/>
                        </a:lnSpc>
                        <a:buFont typeface="+mj-lt"/>
                        <a:buAutoNum type="arabicPeriod"/>
                      </a:pPr>
                      <a:r>
                        <a:rPr lang="en-US" sz="1400" kern="1200" dirty="0">
                          <a:solidFill>
                            <a:schemeClr val="dk1"/>
                          </a:solidFill>
                          <a:effectLst/>
                          <a:latin typeface="+mn-lt"/>
                          <a:ea typeface="+mn-ea"/>
                          <a:cs typeface="+mn-cs"/>
                        </a:rPr>
                        <a:t>Majority of failures found in West Bengal, Jammu &amp; Kashmir, Maharashtra, Tamil Nadu, HP, Assam (75% of failures)</a:t>
                      </a:r>
                    </a:p>
                    <a:p>
                      <a:pPr marL="342900" lvl="0" indent="-342900">
                        <a:lnSpc>
                          <a:spcPct val="100000"/>
                        </a:lnSpc>
                        <a:buFont typeface="+mj-lt"/>
                        <a:buAutoNum type="arabicPeriod"/>
                      </a:pPr>
                      <a:r>
                        <a:rPr lang="en-US" sz="1400" kern="1200" dirty="0">
                          <a:solidFill>
                            <a:schemeClr val="dk1"/>
                          </a:solidFill>
                          <a:effectLst/>
                          <a:latin typeface="+mn-lt"/>
                          <a:ea typeface="+mn-ea"/>
                          <a:cs typeface="+mn-cs"/>
                        </a:rPr>
                        <a:t>Majority of failures found in L3/L4 applications</a:t>
                      </a:r>
                    </a:p>
                    <a:p>
                      <a:pPr marL="342900" lvl="0" indent="-342900">
                        <a:lnSpc>
                          <a:spcPct val="100000"/>
                        </a:lnSpc>
                        <a:buFont typeface="+mj-lt"/>
                        <a:buAutoNum type="arabicPeriod"/>
                      </a:pPr>
                      <a:r>
                        <a:rPr lang="en-US" sz="1400" kern="1200" dirty="0">
                          <a:solidFill>
                            <a:schemeClr val="dk1"/>
                          </a:solidFill>
                          <a:effectLst/>
                          <a:latin typeface="+mn-lt"/>
                          <a:ea typeface="+mn-ea"/>
                          <a:cs typeface="+mn-cs"/>
                        </a:rPr>
                        <a:t>For L2R3, predicted B10 life 2625 hours (Meritor) &amp; 3000 hours (Dana)</a:t>
                      </a:r>
                    </a:p>
                    <a:p>
                      <a:pPr marL="342900" lvl="0" indent="-342900">
                        <a:lnSpc>
                          <a:spcPct val="100000"/>
                        </a:lnSpc>
                        <a:buFont typeface="+mj-lt"/>
                        <a:buAutoNum type="arabicPeriod"/>
                      </a:pPr>
                      <a:r>
                        <a:rPr lang="en-US" sz="1400" kern="1200" dirty="0">
                          <a:solidFill>
                            <a:schemeClr val="dk1"/>
                          </a:solidFill>
                          <a:effectLst/>
                          <a:latin typeface="+mn-lt"/>
                          <a:ea typeface="+mn-ea"/>
                          <a:cs typeface="+mn-cs"/>
                        </a:rPr>
                        <a:t>No L3R3 spec available</a:t>
                      </a:r>
                    </a:p>
                    <a:p>
                      <a:pPr marL="342900" lvl="0" indent="-342900">
                        <a:lnSpc>
                          <a:spcPct val="100000"/>
                        </a:lnSpc>
                        <a:buFont typeface="+mj-lt"/>
                        <a:buAutoNum type="arabicPeriod"/>
                      </a:pPr>
                      <a:endParaRPr lang="en-US" sz="1400" kern="1200" dirty="0">
                        <a:solidFill>
                          <a:schemeClr val="dk1"/>
                        </a:solidFill>
                        <a:effectLst/>
                        <a:latin typeface="+mn-lt"/>
                        <a:ea typeface="+mn-ea"/>
                        <a:cs typeface="+mn-cs"/>
                      </a:endParaRPr>
                    </a:p>
                    <a:p>
                      <a:pPr marL="342900" lvl="0" indent="-342900">
                        <a:lnSpc>
                          <a:spcPct val="100000"/>
                        </a:lnSpc>
                        <a:buFont typeface="+mj-lt"/>
                        <a:buAutoNum type="arabicPeriod"/>
                      </a:pPr>
                      <a:endParaRPr lang="en-US" sz="1400" kern="1200" dirty="0">
                        <a:solidFill>
                          <a:schemeClr val="dk1"/>
                        </a:solidFill>
                        <a:effectLst/>
                        <a:latin typeface="+mn-lt"/>
                        <a:ea typeface="+mn-ea"/>
                        <a:cs typeface="+mn-cs"/>
                      </a:endParaRPr>
                    </a:p>
                    <a:p>
                      <a:pPr marL="342900" lvl="0" indent="-342900">
                        <a:lnSpc>
                          <a:spcPct val="100000"/>
                        </a:lnSpc>
                        <a:buFont typeface="+mj-lt"/>
                        <a:buAutoNum type="arabicPeriod"/>
                      </a:pPr>
                      <a:endParaRPr lang="en-US" sz="1400" kern="1200" dirty="0">
                        <a:solidFill>
                          <a:schemeClr val="dk1"/>
                        </a:solidFill>
                        <a:effectLst/>
                        <a:latin typeface="+mn-lt"/>
                        <a:ea typeface="+mn-ea"/>
                        <a:cs typeface="+mn-cs"/>
                      </a:endParaRPr>
                    </a:p>
                    <a:p>
                      <a:pPr marL="342900" lvl="0" indent="-342900">
                        <a:lnSpc>
                          <a:spcPct val="100000"/>
                        </a:lnSpc>
                        <a:buFont typeface="+mj-lt"/>
                        <a:buAutoNum type="arabicPeriod"/>
                      </a:pPr>
                      <a:endParaRPr lang="en-US" sz="1400" kern="1200" dirty="0">
                        <a:solidFill>
                          <a:schemeClr val="dk1"/>
                        </a:solidFill>
                        <a:effectLst/>
                        <a:latin typeface="+mn-lt"/>
                        <a:ea typeface="+mn-ea"/>
                        <a:cs typeface="+mn-cs"/>
                      </a:endParaRPr>
                    </a:p>
                    <a:p>
                      <a:pPr marL="0" lvl="0" indent="0">
                        <a:lnSpc>
                          <a:spcPct val="100000"/>
                        </a:lnSpc>
                        <a:buFont typeface="+mj-lt"/>
                        <a:buNone/>
                      </a:pPr>
                      <a:endParaRPr lang="en-US" sz="1400" b="1" kern="1200" dirty="0">
                        <a:solidFill>
                          <a:schemeClr val="tx1"/>
                        </a:solidFill>
                        <a:effectLst/>
                        <a:latin typeface="+mn-lt"/>
                        <a:ea typeface="+mn-ea"/>
                        <a:cs typeface="+mn-cs"/>
                      </a:endParaRPr>
                    </a:p>
                  </a:txBody>
                  <a:tcPr marL="91437" marR="91437"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lang="en-US"/>
                    </a:p>
                  </a:txBody>
                  <a:tcPr/>
                </a:tc>
                <a:tc rowSpan="2"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a:solidFill>
                            <a:schemeClr val="tx1"/>
                          </a:solidFill>
                          <a:latin typeface="Calibri" panose="020F0502020204030204" pitchFamily="34" charset="0"/>
                        </a:rPr>
                        <a:t>Photos / Illustration</a:t>
                      </a:r>
                    </a:p>
                  </a:txBody>
                  <a:tcPr marL="91437" marR="91437"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pPr marL="115888" marR="0" lvl="0" indent="-11588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1" kern="1200" baseline="0" dirty="0">
                        <a:solidFill>
                          <a:srgbClr val="0070C0"/>
                        </a:solidFill>
                        <a:latin typeface="Calibri" panose="020F0502020204030204" pitchFamily="34" charset="0"/>
                        <a:ea typeface="+mn-ea"/>
                        <a:cs typeface="+mn-cs"/>
                      </a:endParaRPr>
                    </a:p>
                  </a:txBody>
                  <a:tcPr marL="91437" marR="91437"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gridSpan="3">
                  <a:txBody>
                    <a:bodyPr/>
                    <a:lstStyle/>
                    <a:p>
                      <a:pPr algn="ctr"/>
                      <a:r>
                        <a:rPr lang="en-US" sz="1400" b="1" dirty="0">
                          <a:solidFill>
                            <a:schemeClr val="bg1"/>
                          </a:solidFill>
                          <a:latin typeface="+mn-lt"/>
                        </a:rPr>
                        <a:t>Illustration</a:t>
                      </a:r>
                      <a:endParaRPr lang="en-US" sz="1400" dirty="0">
                        <a:solidFill>
                          <a:schemeClr val="bg1"/>
                        </a:solidFill>
                        <a:latin typeface="+mn-lt"/>
                      </a:endParaRPr>
                    </a:p>
                  </a:txBody>
                  <a:tcPr marL="91437" marR="91437"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0006"/>
                  </a:ext>
                </a:extLst>
              </a:tr>
              <a:tr h="3380312">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dirty="0"/>
                    </a:p>
                  </a:txBody>
                  <a:tcPr marL="91437" marR="91437"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lang="en-US" dirty="0"/>
                    </a:p>
                  </a:txBody>
                  <a:tcPr/>
                </a:tc>
                <a:tc rowSpan="2" gridSpan="3">
                  <a:txBody>
                    <a:bodyPr/>
                    <a:lstStyle/>
                    <a:p>
                      <a:endParaRPr lang="en-US" sz="1400" dirty="0">
                        <a:solidFill>
                          <a:schemeClr val="bg1"/>
                        </a:solidFill>
                        <a:latin typeface="+mn-lt"/>
                      </a:endParaRPr>
                    </a:p>
                    <a:p>
                      <a:r>
                        <a:rPr lang="en-US" sz="1400" dirty="0">
                          <a:solidFill>
                            <a:schemeClr val="bg1"/>
                          </a:solidFill>
                          <a:latin typeface="+mn-lt"/>
                        </a:rPr>
                        <a:t>v</a:t>
                      </a:r>
                    </a:p>
                    <a:p>
                      <a:endParaRPr lang="en-US" sz="1400" dirty="0">
                        <a:solidFill>
                          <a:schemeClr val="bg1"/>
                        </a:solidFill>
                        <a:latin typeface="+mn-lt"/>
                      </a:endParaRPr>
                    </a:p>
                    <a:p>
                      <a:endParaRPr lang="en-US" sz="1400" dirty="0">
                        <a:solidFill>
                          <a:schemeClr val="bg1"/>
                        </a:solidFill>
                        <a:latin typeface="+mn-lt"/>
                      </a:endParaRPr>
                    </a:p>
                    <a:p>
                      <a:endParaRPr lang="en-US" sz="1400" dirty="0">
                        <a:solidFill>
                          <a:schemeClr val="bg1"/>
                        </a:solidFill>
                        <a:latin typeface="+mn-lt"/>
                      </a:endParaRPr>
                    </a:p>
                    <a:p>
                      <a:endParaRPr lang="en-US" sz="1400" b="1" dirty="0">
                        <a:solidFill>
                          <a:schemeClr val="bg1"/>
                        </a:solidFill>
                        <a:latin typeface="+mn-lt"/>
                      </a:endParaRPr>
                    </a:p>
                    <a:p>
                      <a:endParaRPr lang="en-US" sz="1400" b="1" dirty="0">
                        <a:solidFill>
                          <a:schemeClr val="bg1"/>
                        </a:solidFill>
                        <a:latin typeface="+mn-lt"/>
                      </a:endParaRPr>
                    </a:p>
                    <a:p>
                      <a:endParaRPr lang="en-US" sz="1400" b="1" dirty="0">
                        <a:solidFill>
                          <a:schemeClr val="bg1"/>
                        </a:solidFill>
                        <a:latin typeface="+mn-lt"/>
                      </a:endParaRPr>
                    </a:p>
                    <a:p>
                      <a:endParaRPr lang="en-US" sz="1400" b="1" dirty="0">
                        <a:solidFill>
                          <a:schemeClr val="bg1"/>
                        </a:solidFill>
                        <a:latin typeface="+mn-lt"/>
                      </a:endParaRPr>
                    </a:p>
                    <a:p>
                      <a:endParaRPr lang="en-US" sz="1400" b="1" dirty="0">
                        <a:solidFill>
                          <a:schemeClr val="bg1"/>
                        </a:solidFill>
                        <a:latin typeface="+mn-lt"/>
                      </a:endParaRPr>
                    </a:p>
                    <a:p>
                      <a:endParaRPr lang="en-US" sz="1400" b="1" dirty="0">
                        <a:solidFill>
                          <a:schemeClr val="bg1"/>
                        </a:solidFill>
                        <a:latin typeface="+mn-lt"/>
                      </a:endParaRPr>
                    </a:p>
                    <a:p>
                      <a:endParaRPr lang="en-US" sz="1400" dirty="0">
                        <a:solidFill>
                          <a:schemeClr val="bg1"/>
                        </a:solidFill>
                        <a:latin typeface="+mn-lt"/>
                      </a:endParaRPr>
                    </a:p>
                  </a:txBody>
                  <a:tcPr marL="91437" marR="91437"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lang="en-US"/>
                    </a:p>
                  </a:txBody>
                  <a:tcPr>
                    <a:lnL w="12700" cap="flat" cmpd="sng" algn="ctr">
                      <a:solidFill>
                        <a:schemeClr val="tx1"/>
                      </a:solidFill>
                      <a:prstDash val="solid"/>
                      <a:round/>
                      <a:headEnd type="none" w="med" len="med"/>
                      <a:tailEnd type="none" w="med" len="med"/>
                    </a:lnL>
                  </a:tcPr>
                </a:tc>
                <a:tc rowSpan="2" hMerge="1">
                  <a:txBody>
                    <a:bodyPr/>
                    <a:lstStyle/>
                    <a:p>
                      <a:endParaRPr lang="en-US"/>
                    </a:p>
                  </a:txBody>
                  <a:tcPr/>
                </a:tc>
                <a:extLst>
                  <a:ext uri="{0D108BD9-81ED-4DB2-BD59-A6C34878D82A}">
                    <a16:rowId xmlns:a16="http://schemas.microsoft.com/office/drawing/2014/main" val="3556717420"/>
                  </a:ext>
                </a:extLst>
              </a:tr>
              <a:tr h="817159">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u="none" kern="1200" baseline="0" dirty="0">
                          <a:solidFill>
                            <a:schemeClr val="bg1"/>
                          </a:solidFill>
                          <a:latin typeface="+mn-lt"/>
                          <a:ea typeface="+mn-ea"/>
                          <a:cs typeface="+mn-cs"/>
                        </a:rPr>
                        <a:t>Action</a:t>
                      </a:r>
                    </a:p>
                  </a:txBody>
                  <a:tcPr marL="91437" marR="91437" marT="45728" marB="45728"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gridSpan="4">
                  <a:txBody>
                    <a:bodyPr/>
                    <a:lstStyle/>
                    <a:p>
                      <a:pPr marL="0" marR="0" lvl="0" indent="0" algn="l" defTabSz="914378" rtl="0" eaLnBrk="1" fontAlgn="t" latinLnBrk="0" hangingPunct="1">
                        <a:lnSpc>
                          <a:spcPct val="100000"/>
                        </a:lnSpc>
                        <a:spcBef>
                          <a:spcPts val="0"/>
                        </a:spcBef>
                        <a:spcAft>
                          <a:spcPts val="0"/>
                        </a:spcAft>
                        <a:buClrTx/>
                        <a:buSzTx/>
                        <a:buFont typeface="Arial" panose="020B0604020202020204" pitchFamily="34" charset="0"/>
                        <a:buNone/>
                        <a:tabLst/>
                        <a:defRPr/>
                      </a:pPr>
                      <a:endParaRPr lang="en-US" sz="1400" baseline="0" dirty="0">
                        <a:solidFill>
                          <a:schemeClr val="tx1"/>
                        </a:solidFill>
                        <a:latin typeface="+mn-lt"/>
                      </a:endParaRPr>
                    </a:p>
                    <a:p>
                      <a:pPr marL="171450" marR="0" lvl="0" indent="-171450" algn="l" defTabSz="914378"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400" baseline="0" dirty="0">
                          <a:solidFill>
                            <a:schemeClr val="tx1"/>
                          </a:solidFill>
                          <a:latin typeface="+mn-lt"/>
                        </a:rPr>
                        <a:t>Separate CBN released for L3R3 spec with MS160 axle. C: Mar’22</a:t>
                      </a:r>
                      <a:endParaRPr lang="en-US" sz="1400" b="0" i="0" u="none" strike="noStrike" kern="1200" dirty="0">
                        <a:solidFill>
                          <a:schemeClr val="tx1"/>
                        </a:solidFill>
                        <a:effectLst/>
                        <a:latin typeface="+mn-lt"/>
                        <a:ea typeface="+mn-ea"/>
                        <a:cs typeface="+mn-cs"/>
                      </a:endParaRPr>
                    </a:p>
                  </a:txBody>
                  <a:tcPr marL="91437" marR="91437"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pPr marL="0" lvl="0" indent="0">
                        <a:buFont typeface="Arial" panose="020B0604020202020204" pitchFamily="34" charset="0"/>
                        <a:buNone/>
                      </a:pPr>
                      <a:endParaRPr lang="en-US" sz="1600" b="1" u="sng" kern="1200" baseline="0" dirty="0">
                        <a:solidFill>
                          <a:schemeClr val="dk1"/>
                        </a:solidFill>
                        <a:latin typeface="Calibri" panose="020F0502020204030204" pitchFamily="34" charset="0"/>
                        <a:ea typeface="+mn-ea"/>
                        <a:cs typeface="+mn-cs"/>
                      </a:endParaRPr>
                    </a:p>
                  </a:txBody>
                  <a:tcPr marL="91437" marR="91437"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111125"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b="0" u="none" kern="1200" baseline="0" dirty="0">
                        <a:solidFill>
                          <a:schemeClr val="dk1"/>
                        </a:solidFill>
                        <a:latin typeface="Calibri" panose="020F0502020204030204" pitchFamily="34" charset="0"/>
                        <a:ea typeface="+mn-ea"/>
                        <a:cs typeface="+mn-cs"/>
                      </a:endParaRPr>
                    </a:p>
                  </a:txBody>
                  <a:tcPr marL="91437" marR="91437" marT="45728" marB="45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vMerge="1">
                  <a:txBody>
                    <a:bodyPr/>
                    <a:lstStyle/>
                    <a:p>
                      <a:endParaRPr lang="en-US"/>
                    </a:p>
                  </a:txBody>
                  <a:tcPr/>
                </a:tc>
                <a:tc hMerge="1" vMerge="1">
                  <a:txBody>
                    <a:bodyPr/>
                    <a:lstStyle/>
                    <a:p>
                      <a:endParaRPr lang="en-US"/>
                    </a:p>
                  </a:txBody>
                  <a:tcPr/>
                </a:tc>
                <a:tc hMerge="1" vMerge="1">
                  <a:txBody>
                    <a:bodyPr/>
                    <a:lstStyle/>
                    <a:p>
                      <a:endParaRPr lang="en-US" dirty="0"/>
                    </a:p>
                  </a:txBody>
                  <a:tcPr/>
                </a:tc>
                <a:extLst>
                  <a:ext uri="{0D108BD9-81ED-4DB2-BD59-A6C34878D82A}">
                    <a16:rowId xmlns:a16="http://schemas.microsoft.com/office/drawing/2014/main" val="10007"/>
                  </a:ext>
                </a:extLst>
              </a:tr>
            </a:tbl>
          </a:graphicData>
        </a:graphic>
      </p:graphicFrame>
      <p:sp>
        <p:nvSpPr>
          <p:cNvPr id="14" name="Title 76"/>
          <p:cNvSpPr txBox="1">
            <a:spLocks/>
          </p:cNvSpPr>
          <p:nvPr/>
        </p:nvSpPr>
        <p:spPr bwMode="auto">
          <a:xfrm>
            <a:off x="670560" y="11248"/>
            <a:ext cx="9925618" cy="927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0755" tIns="60361" rIns="120755" bIns="60361" numCol="1" anchor="ctr" anchorCtr="0" compatLnSpc="1">
            <a:prstTxWarp prst="textNoShape">
              <a:avLst/>
            </a:prstTxWarp>
            <a:noAutofit/>
          </a:bodyPr>
          <a:lstStyle>
            <a:lvl1pPr algn="l" rtl="0" eaLnBrk="0" fontAlgn="base" hangingPunct="0">
              <a:spcBef>
                <a:spcPct val="0"/>
              </a:spcBef>
              <a:spcAft>
                <a:spcPct val="0"/>
              </a:spcAft>
              <a:defRPr sz="3200" i="0">
                <a:solidFill>
                  <a:schemeClr val="bg1"/>
                </a:solidFill>
                <a:latin typeface="Calibri" pitchFamily="34" charset="0"/>
                <a:ea typeface="+mj-ea"/>
                <a:cs typeface="+mj-cs"/>
              </a:defRPr>
            </a:lvl1pPr>
            <a:lvl2pPr algn="l" rtl="0" eaLnBrk="0" fontAlgn="base" hangingPunct="0">
              <a:spcBef>
                <a:spcPct val="0"/>
              </a:spcBef>
              <a:spcAft>
                <a:spcPct val="0"/>
              </a:spcAft>
              <a:defRPr sz="3200">
                <a:solidFill>
                  <a:schemeClr val="tx1"/>
                </a:solidFill>
                <a:latin typeface="Calibri" pitchFamily="34" charset="0"/>
              </a:defRPr>
            </a:lvl2pPr>
            <a:lvl3pPr algn="l" rtl="0" eaLnBrk="0" fontAlgn="base" hangingPunct="0">
              <a:spcBef>
                <a:spcPct val="0"/>
              </a:spcBef>
              <a:spcAft>
                <a:spcPct val="0"/>
              </a:spcAft>
              <a:defRPr sz="3200">
                <a:solidFill>
                  <a:schemeClr val="tx1"/>
                </a:solidFill>
                <a:latin typeface="Calibri" pitchFamily="34" charset="0"/>
              </a:defRPr>
            </a:lvl3pPr>
            <a:lvl4pPr algn="l" rtl="0" eaLnBrk="0" fontAlgn="base" hangingPunct="0">
              <a:spcBef>
                <a:spcPct val="0"/>
              </a:spcBef>
              <a:spcAft>
                <a:spcPct val="0"/>
              </a:spcAft>
              <a:defRPr sz="3200">
                <a:solidFill>
                  <a:schemeClr val="tx1"/>
                </a:solidFill>
                <a:latin typeface="Calibri" pitchFamily="34" charset="0"/>
              </a:defRPr>
            </a:lvl4pPr>
            <a:lvl5pPr algn="l" rtl="0" eaLnBrk="0" fontAlgn="base" hangingPunct="0">
              <a:spcBef>
                <a:spcPct val="0"/>
              </a:spcBef>
              <a:spcAft>
                <a:spcPct val="0"/>
              </a:spcAft>
              <a:defRPr sz="3200">
                <a:solidFill>
                  <a:schemeClr val="tx1"/>
                </a:solidFill>
                <a:latin typeface="Calibri" pitchFamily="34" charset="0"/>
              </a:defRPr>
            </a:lvl5pPr>
            <a:lvl6pPr marL="457200" algn="l" rtl="0" fontAlgn="base">
              <a:spcBef>
                <a:spcPct val="0"/>
              </a:spcBef>
              <a:spcAft>
                <a:spcPct val="0"/>
              </a:spcAft>
              <a:defRPr sz="3600">
                <a:solidFill>
                  <a:schemeClr val="bg1"/>
                </a:solidFill>
                <a:latin typeface="Arial" charset="0"/>
              </a:defRPr>
            </a:lvl6pPr>
            <a:lvl7pPr marL="914400" algn="l" rtl="0" fontAlgn="base">
              <a:spcBef>
                <a:spcPct val="0"/>
              </a:spcBef>
              <a:spcAft>
                <a:spcPct val="0"/>
              </a:spcAft>
              <a:defRPr sz="3600">
                <a:solidFill>
                  <a:schemeClr val="bg1"/>
                </a:solidFill>
                <a:latin typeface="Arial" charset="0"/>
              </a:defRPr>
            </a:lvl7pPr>
            <a:lvl8pPr marL="1371600" algn="l" rtl="0" fontAlgn="base">
              <a:spcBef>
                <a:spcPct val="0"/>
              </a:spcBef>
              <a:spcAft>
                <a:spcPct val="0"/>
              </a:spcAft>
              <a:defRPr sz="3600">
                <a:solidFill>
                  <a:schemeClr val="bg1"/>
                </a:solidFill>
                <a:latin typeface="Arial" charset="0"/>
              </a:defRPr>
            </a:lvl8pPr>
            <a:lvl9pPr marL="1828800" algn="l" rtl="0" fontAlgn="base">
              <a:spcBef>
                <a:spcPct val="0"/>
              </a:spcBef>
              <a:spcAft>
                <a:spcPct val="0"/>
              </a:spcAft>
              <a:defRPr sz="3600">
                <a:solidFill>
                  <a:schemeClr val="bg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itchFamily="34" charset="0"/>
                <a:ea typeface="+mj-ea"/>
                <a:cs typeface="+mj-cs"/>
              </a:rPr>
              <a:t>CWP failures in 1920 Tipper</a:t>
            </a:r>
          </a:p>
        </p:txBody>
      </p:sp>
      <p:pic>
        <p:nvPicPr>
          <p:cNvPr id="15" name="Picture 14">
            <a:extLst>
              <a:ext uri="{FF2B5EF4-FFF2-40B4-BE49-F238E27FC236}">
                <a16:creationId xmlns:a16="http://schemas.microsoft.com/office/drawing/2014/main" id="{36311628-9538-4F50-8A6B-06BED1B44F78}"/>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362268" y="4770277"/>
            <a:ext cx="2224116" cy="17417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Content Placeholder 6" descr="IMG-20210210-WA0009.jpg">
            <a:extLst>
              <a:ext uri="{FF2B5EF4-FFF2-40B4-BE49-F238E27FC236}">
                <a16:creationId xmlns:a16="http://schemas.microsoft.com/office/drawing/2014/main" id="{3AEA6191-BF7D-458B-934B-FD690492C088}"/>
              </a:ext>
            </a:extLst>
          </p:cNvPr>
          <p:cNvPicPr>
            <a:picLocks noGrp="1" noChangeAspect="1"/>
          </p:cNvPicPr>
          <p:nvPr>
            <p:ph sz="half" idx="1"/>
          </p:nvPr>
        </p:nvPicPr>
        <p:blipFill>
          <a:blip r:embed="rId5" cstate="email">
            <a:extLst>
              <a:ext uri="{28A0092B-C50C-407E-A947-70E740481C1C}">
                <a14:useLocalDpi xmlns:a14="http://schemas.microsoft.com/office/drawing/2010/main"/>
              </a:ext>
            </a:extLst>
          </a:blip>
          <a:stretch>
            <a:fillRect/>
          </a:stretch>
        </p:blipFill>
        <p:spPr>
          <a:xfrm>
            <a:off x="7320064" y="2693688"/>
            <a:ext cx="2643588" cy="1982691"/>
          </a:xfrm>
        </p:spPr>
      </p:pic>
      <p:pic>
        <p:nvPicPr>
          <p:cNvPr id="18" name="Picture 17">
            <a:extLst>
              <a:ext uri="{FF2B5EF4-FFF2-40B4-BE49-F238E27FC236}">
                <a16:creationId xmlns:a16="http://schemas.microsoft.com/office/drawing/2014/main" id="{5425A51C-E506-4D0A-885A-DA50128F6D2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052110" y="2655236"/>
            <a:ext cx="2036421" cy="2715226"/>
          </a:xfrm>
          <a:prstGeom prst="rect">
            <a:avLst/>
          </a:prstGeom>
        </p:spPr>
      </p:pic>
      <p:pic>
        <p:nvPicPr>
          <p:cNvPr id="8" name="Picture 7"/>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113737" y="4311483"/>
            <a:ext cx="1947292" cy="1484405"/>
          </a:xfrm>
          <a:prstGeom prst="rect">
            <a:avLst/>
          </a:prstGeom>
        </p:spPr>
      </p:pic>
      <p:graphicFrame>
        <p:nvGraphicFramePr>
          <p:cNvPr id="10" name="Table 9">
            <a:extLst>
              <a:ext uri="{FF2B5EF4-FFF2-40B4-BE49-F238E27FC236}">
                <a16:creationId xmlns:a16="http://schemas.microsoft.com/office/drawing/2014/main" id="{5BB611A5-CBCC-4D97-90CF-44C0C3281595}"/>
              </a:ext>
            </a:extLst>
          </p:cNvPr>
          <p:cNvGraphicFramePr>
            <a:graphicFrameLocks noGrp="1"/>
          </p:cNvGraphicFramePr>
          <p:nvPr>
            <p:extLst>
              <p:ext uri="{D42A27DB-BD31-4B8C-83A1-F6EECF244321}">
                <p14:modId xmlns:p14="http://schemas.microsoft.com/office/powerpoint/2010/main" val="3713495513"/>
              </p:ext>
            </p:extLst>
          </p:nvPr>
        </p:nvGraphicFramePr>
        <p:xfrm>
          <a:off x="554655" y="4311483"/>
          <a:ext cx="4470624" cy="1484405"/>
        </p:xfrm>
        <a:graphic>
          <a:graphicData uri="http://schemas.openxmlformats.org/drawingml/2006/table">
            <a:tbl>
              <a:tblPr firstRow="1" bandRow="1"/>
              <a:tblGrid>
                <a:gridCol w="496736">
                  <a:extLst>
                    <a:ext uri="{9D8B030D-6E8A-4147-A177-3AD203B41FA5}">
                      <a16:colId xmlns:a16="http://schemas.microsoft.com/office/drawing/2014/main" val="1858159134"/>
                    </a:ext>
                  </a:extLst>
                </a:gridCol>
                <a:gridCol w="496736">
                  <a:extLst>
                    <a:ext uri="{9D8B030D-6E8A-4147-A177-3AD203B41FA5}">
                      <a16:colId xmlns:a16="http://schemas.microsoft.com/office/drawing/2014/main" val="3040941778"/>
                    </a:ext>
                  </a:extLst>
                </a:gridCol>
                <a:gridCol w="496736">
                  <a:extLst>
                    <a:ext uri="{9D8B030D-6E8A-4147-A177-3AD203B41FA5}">
                      <a16:colId xmlns:a16="http://schemas.microsoft.com/office/drawing/2014/main" val="3003925145"/>
                    </a:ext>
                  </a:extLst>
                </a:gridCol>
                <a:gridCol w="496736">
                  <a:extLst>
                    <a:ext uri="{9D8B030D-6E8A-4147-A177-3AD203B41FA5}">
                      <a16:colId xmlns:a16="http://schemas.microsoft.com/office/drawing/2014/main" val="2672087020"/>
                    </a:ext>
                  </a:extLst>
                </a:gridCol>
                <a:gridCol w="496736">
                  <a:extLst>
                    <a:ext uri="{9D8B030D-6E8A-4147-A177-3AD203B41FA5}">
                      <a16:colId xmlns:a16="http://schemas.microsoft.com/office/drawing/2014/main" val="349463798"/>
                    </a:ext>
                  </a:extLst>
                </a:gridCol>
                <a:gridCol w="496736">
                  <a:extLst>
                    <a:ext uri="{9D8B030D-6E8A-4147-A177-3AD203B41FA5}">
                      <a16:colId xmlns:a16="http://schemas.microsoft.com/office/drawing/2014/main" val="1589153917"/>
                    </a:ext>
                  </a:extLst>
                </a:gridCol>
                <a:gridCol w="496736">
                  <a:extLst>
                    <a:ext uri="{9D8B030D-6E8A-4147-A177-3AD203B41FA5}">
                      <a16:colId xmlns:a16="http://schemas.microsoft.com/office/drawing/2014/main" val="3212242338"/>
                    </a:ext>
                  </a:extLst>
                </a:gridCol>
                <a:gridCol w="496736">
                  <a:extLst>
                    <a:ext uri="{9D8B030D-6E8A-4147-A177-3AD203B41FA5}">
                      <a16:colId xmlns:a16="http://schemas.microsoft.com/office/drawing/2014/main" val="1257096469"/>
                    </a:ext>
                  </a:extLst>
                </a:gridCol>
                <a:gridCol w="496736">
                  <a:extLst>
                    <a:ext uri="{9D8B030D-6E8A-4147-A177-3AD203B41FA5}">
                      <a16:colId xmlns:a16="http://schemas.microsoft.com/office/drawing/2014/main" val="321179293"/>
                    </a:ext>
                  </a:extLst>
                </a:gridCol>
              </a:tblGrid>
              <a:tr h="73653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rtl="0" fontAlgn="ctr"/>
                      <a:r>
                        <a:rPr lang="en-IN" sz="1000" b="1" i="0" u="none" strike="noStrike" dirty="0">
                          <a:solidFill>
                            <a:srgbClr val="000000"/>
                          </a:solidFill>
                          <a:effectLst/>
                          <a:latin typeface="Calibri" panose="020F0502020204030204" pitchFamily="34" charset="0"/>
                        </a:rPr>
                        <a:t>Config</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rtl="0" fontAlgn="ctr"/>
                      <a:r>
                        <a:rPr lang="en-IN" sz="1000" b="1" i="0" u="none" strike="noStrike" dirty="0">
                          <a:solidFill>
                            <a:srgbClr val="000000"/>
                          </a:solidFill>
                          <a:effectLst/>
                          <a:latin typeface="Calibri" panose="020F0502020204030204" pitchFamily="34" charset="0"/>
                        </a:rPr>
                        <a:t>Load Road</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rtl="0" fontAlgn="ctr"/>
                      <a:r>
                        <a:rPr lang="en-IN" sz="1000" b="1" i="0" u="none" strike="noStrike">
                          <a:solidFill>
                            <a:srgbClr val="000000"/>
                          </a:solidFill>
                          <a:effectLst/>
                          <a:latin typeface="Calibri" panose="020F0502020204030204" pitchFamily="34" charset="0"/>
                        </a:rPr>
                        <a:t>GVW/ GCW Max (kgs)</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rtl="0" fontAlgn="ctr"/>
                      <a:r>
                        <a:rPr lang="en-IN" sz="1000" b="1" i="0" u="none" strike="noStrike">
                          <a:solidFill>
                            <a:srgbClr val="000000"/>
                          </a:solidFill>
                          <a:effectLst/>
                          <a:latin typeface="Calibri" panose="020F0502020204030204" pitchFamily="34" charset="0"/>
                        </a:rPr>
                        <a:t>Max. RAW/Axle (kgs)</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rtl="0" fontAlgn="ctr"/>
                      <a:r>
                        <a:rPr lang="en-IN" sz="1000" b="1" i="0" u="none" strike="noStrike">
                          <a:solidFill>
                            <a:srgbClr val="000000"/>
                          </a:solidFill>
                          <a:effectLst/>
                          <a:latin typeface="Calibri" panose="020F0502020204030204" pitchFamily="34" charset="0"/>
                        </a:rPr>
                        <a:t>RAR</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rtl="0" fontAlgn="ctr"/>
                      <a:r>
                        <a:rPr lang="en-IN" sz="1000" b="1" i="0" u="none" strike="noStrike">
                          <a:solidFill>
                            <a:srgbClr val="000000"/>
                          </a:solidFill>
                          <a:effectLst/>
                          <a:latin typeface="Calibri" panose="020F0502020204030204" pitchFamily="34" charset="0"/>
                        </a:rPr>
                        <a:t>Axle Model</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rtl="0" fontAlgn="ctr"/>
                      <a:r>
                        <a:rPr lang="en-US" sz="1000" b="1" i="0" u="none" strike="noStrike">
                          <a:solidFill>
                            <a:srgbClr val="000000"/>
                          </a:solidFill>
                          <a:effectLst/>
                          <a:latin typeface="Calibri" panose="020F0502020204030204" pitchFamily="34" charset="0"/>
                        </a:rPr>
                        <a:t>Predicted Drive Head B10 life</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rtl="0" fontAlgn="ctr"/>
                      <a:r>
                        <a:rPr lang="en-IN" sz="1000" b="1" i="0" u="none" strike="noStrike">
                          <a:solidFill>
                            <a:srgbClr val="000000"/>
                          </a:solidFill>
                          <a:effectLst/>
                          <a:latin typeface="Calibri" panose="020F0502020204030204" pitchFamily="34" charset="0"/>
                        </a:rPr>
                        <a:t>Axle Hsg</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rtl="0" fontAlgn="ctr"/>
                      <a:r>
                        <a:rPr lang="en-IN" sz="1000" b="1" i="0" u="none" strike="noStrike" dirty="0">
                          <a:solidFill>
                            <a:srgbClr val="000000"/>
                          </a:solidFill>
                          <a:effectLst/>
                          <a:latin typeface="Calibri" panose="020F0502020204030204" pitchFamily="34" charset="0"/>
                        </a:rPr>
                        <a:t>Axle shaft</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779436863"/>
                  </a:ext>
                </a:extLst>
              </a:tr>
              <a:tr h="37393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000" b="0" i="0" u="none" strike="noStrike" dirty="0">
                          <a:solidFill>
                            <a:srgbClr val="000000"/>
                          </a:solidFill>
                          <a:effectLst/>
                          <a:latin typeface="Calibri" panose="020F0502020204030204" pitchFamily="34" charset="0"/>
                        </a:rPr>
                        <a:t>4X2</a:t>
                      </a:r>
                    </a:p>
                    <a:p>
                      <a:pPr algn="ctr" rtl="0" fontAlgn="ctr"/>
                      <a:r>
                        <a:rPr lang="en-IN" sz="1000" b="0" i="0" u="none" strike="noStrike" dirty="0">
                          <a:solidFill>
                            <a:srgbClr val="000000"/>
                          </a:solidFill>
                          <a:effectLst/>
                          <a:latin typeface="Calibri" panose="020F0502020204030204" pitchFamily="34" charset="0"/>
                        </a:rPr>
                        <a:t>(Meritor)</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000" b="0" i="0" u="none" strike="noStrike" dirty="0">
                          <a:solidFill>
                            <a:srgbClr val="000000"/>
                          </a:solidFill>
                          <a:effectLst/>
                          <a:latin typeface="Calibri" panose="020F0502020204030204" pitchFamily="34" charset="0"/>
                        </a:rPr>
                        <a:t>L2R3</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000" b="0" i="0" u="none" strike="noStrike" dirty="0">
                          <a:solidFill>
                            <a:srgbClr val="000000"/>
                          </a:solidFill>
                          <a:effectLst/>
                          <a:latin typeface="Calibri" panose="020F0502020204030204" pitchFamily="34" charset="0"/>
                        </a:rPr>
                        <a:t>22,000</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000" b="0" i="0" u="none" strike="noStrike">
                          <a:solidFill>
                            <a:srgbClr val="000000"/>
                          </a:solidFill>
                          <a:effectLst/>
                          <a:latin typeface="Calibri" panose="020F0502020204030204" pitchFamily="34" charset="0"/>
                        </a:rPr>
                        <a:t>15,385</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000" b="0" i="0" u="none" strike="noStrike" dirty="0">
                          <a:solidFill>
                            <a:srgbClr val="000000"/>
                          </a:solidFill>
                          <a:effectLst/>
                          <a:latin typeface="Calibri" panose="020F0502020204030204" pitchFamily="34" charset="0"/>
                        </a:rPr>
                        <a:t>6.17</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000" b="0" i="0" u="none" strike="noStrike" dirty="0">
                          <a:solidFill>
                            <a:srgbClr val="000000"/>
                          </a:solidFill>
                          <a:effectLst/>
                          <a:latin typeface="Calibri" panose="020F0502020204030204" pitchFamily="34" charset="0"/>
                        </a:rPr>
                        <a:t>MS1497</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000" b="0" i="0" u="none" strike="noStrike" dirty="0">
                          <a:solidFill>
                            <a:srgbClr val="9C0006"/>
                          </a:solidFill>
                          <a:effectLst/>
                          <a:latin typeface="Calibri" panose="020F0502020204030204" pitchFamily="34" charset="0"/>
                        </a:rPr>
                        <a:t>2,625 hr </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504D">
                        <a:lumMod val="60000"/>
                        <a:lumOff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000" b="1" i="0" u="none" strike="noStrike" dirty="0">
                          <a:solidFill>
                            <a:srgbClr val="9C0006"/>
                          </a:solidFill>
                          <a:effectLst/>
                          <a:latin typeface="Wingdings 2" panose="05020102010507070707" pitchFamily="18" charset="2"/>
                        </a:rPr>
                        <a:t>X</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504D">
                        <a:lumMod val="60000"/>
                        <a:lumOff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000" b="1" i="0" u="none" strike="noStrike" dirty="0">
                          <a:solidFill>
                            <a:srgbClr val="9C5700"/>
                          </a:solidFill>
                          <a:effectLst/>
                          <a:latin typeface="Wingdings 2" panose="05020102010507070707" pitchFamily="18" charset="2"/>
                        </a:rPr>
                        <a:t>R</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79646">
                        <a:lumMod val="40000"/>
                        <a:lumOff val="60000"/>
                      </a:srgbClr>
                    </a:solidFill>
                  </a:tcPr>
                </a:tc>
                <a:extLst>
                  <a:ext uri="{0D108BD9-81ED-4DB2-BD59-A6C34878D82A}">
                    <a16:rowId xmlns:a16="http://schemas.microsoft.com/office/drawing/2014/main" val="3053834481"/>
                  </a:ext>
                </a:extLst>
              </a:tr>
              <a:tr h="37393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000" b="0" i="0" u="none" strike="noStrike" dirty="0">
                          <a:solidFill>
                            <a:srgbClr val="000000"/>
                          </a:solidFill>
                          <a:effectLst/>
                          <a:latin typeface="Calibri" panose="020F0502020204030204" pitchFamily="34" charset="0"/>
                        </a:rPr>
                        <a:t>4X2</a:t>
                      </a:r>
                    </a:p>
                    <a:p>
                      <a:pPr algn="ctr" rtl="0" fontAlgn="ctr"/>
                      <a:r>
                        <a:rPr lang="en-IN" sz="1000" b="0" i="0" u="none" strike="noStrike" dirty="0">
                          <a:solidFill>
                            <a:srgbClr val="000000"/>
                          </a:solidFill>
                          <a:effectLst/>
                          <a:latin typeface="Calibri" panose="020F0502020204030204" pitchFamily="34" charset="0"/>
                        </a:rPr>
                        <a:t>(Dana)</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000" b="0" i="0" u="none" strike="noStrike" dirty="0">
                          <a:solidFill>
                            <a:srgbClr val="000000"/>
                          </a:solidFill>
                          <a:effectLst/>
                          <a:latin typeface="Calibri" panose="020F0502020204030204" pitchFamily="34" charset="0"/>
                        </a:rPr>
                        <a:t>L2R3</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000" b="0" i="0" u="none" strike="noStrike" dirty="0">
                          <a:solidFill>
                            <a:srgbClr val="000000"/>
                          </a:solidFill>
                          <a:effectLst/>
                          <a:latin typeface="Calibri" panose="020F0502020204030204" pitchFamily="34" charset="0"/>
                        </a:rPr>
                        <a:t>22,000</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000" b="0" i="0" u="none" strike="noStrike" dirty="0">
                          <a:solidFill>
                            <a:srgbClr val="000000"/>
                          </a:solidFill>
                          <a:effectLst/>
                          <a:latin typeface="Calibri" panose="020F0502020204030204" pitchFamily="34" charset="0"/>
                        </a:rPr>
                        <a:t>15,385</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000" b="0" i="0" u="none" strike="noStrike" dirty="0">
                          <a:solidFill>
                            <a:srgbClr val="000000"/>
                          </a:solidFill>
                          <a:effectLst/>
                          <a:latin typeface="Calibri" panose="020F0502020204030204" pitchFamily="34" charset="0"/>
                        </a:rPr>
                        <a:t>6.17</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000" b="0" i="0" u="none" strike="noStrike" dirty="0">
                          <a:solidFill>
                            <a:srgbClr val="000000"/>
                          </a:solidFill>
                          <a:effectLst/>
                          <a:latin typeface="Calibri" panose="020F0502020204030204" pitchFamily="34" charset="0"/>
                        </a:rPr>
                        <a:t>D92S</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000" b="0" i="0" u="none" strike="noStrike" dirty="0">
                          <a:solidFill>
                            <a:srgbClr val="9C0006"/>
                          </a:solidFill>
                          <a:effectLst/>
                          <a:latin typeface="Calibri" panose="020F0502020204030204" pitchFamily="34" charset="0"/>
                        </a:rPr>
                        <a:t>3,000 hr</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lumMod val="60000"/>
                        <a:lumOff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000" b="1" i="0" u="none" strike="noStrike">
                          <a:solidFill>
                            <a:srgbClr val="9C5700"/>
                          </a:solidFill>
                          <a:effectLst/>
                          <a:latin typeface="Wingdings 2" panose="05020102010507070707" pitchFamily="18" charset="2"/>
                        </a:rPr>
                        <a:t>R</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lumMod val="60000"/>
                        <a:lumOff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ctr" defTabSz="914400" rtl="0" eaLnBrk="1" fontAlgn="ctr" latinLnBrk="0" hangingPunct="1"/>
                      <a:r>
                        <a:rPr lang="en-IN" sz="1000" b="1" i="0" u="none" strike="noStrike" kern="1200" dirty="0">
                          <a:solidFill>
                            <a:srgbClr val="006100"/>
                          </a:solidFill>
                          <a:effectLst/>
                          <a:latin typeface="Wingdings 2" panose="05020102010507070707" pitchFamily="18" charset="2"/>
                          <a:ea typeface="+mn-ea"/>
                          <a:cs typeface="+mn-cs"/>
                        </a:rPr>
                        <a:t>P</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3703777663"/>
                  </a:ext>
                </a:extLst>
              </a:tr>
            </a:tbl>
          </a:graphicData>
        </a:graphic>
      </p:graphicFrame>
    </p:spTree>
    <p:extLst>
      <p:ext uri="{BB962C8B-B14F-4D97-AF65-F5344CB8AC3E}">
        <p14:creationId xmlns:p14="http://schemas.microsoft.com/office/powerpoint/2010/main" val="4046865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Failure mode</a:t>
            </a:r>
          </a:p>
        </p:txBody>
      </p:sp>
      <p:pic>
        <p:nvPicPr>
          <p:cNvPr id="3074" name="Picture 10" descr="C:\Users\AMIT\AppData\Local\Microsoft\Windows\Temporary Internet Files\Content.Word\WhatsApp Image 2021-01-23 at 7.39.12 PM.JPEG"/>
          <p:cNvPicPr>
            <a:picLocks noChangeAspect="1" noChangeArrowheads="1"/>
          </p:cNvPicPr>
          <p:nvPr/>
        </p:nvPicPr>
        <p:blipFill>
          <a:blip r:embed="rId3">
            <a:extLst>
              <a:ext uri="{28A0092B-C50C-407E-A947-70E740481C1C}">
                <a14:useLocalDpi xmlns:a14="http://schemas.microsoft.com/office/drawing/2010/main"/>
              </a:ext>
            </a:extLst>
          </a:blip>
          <a:srcRect l="15523" r="9433" b="18295"/>
          <a:stretch>
            <a:fillRect/>
          </a:stretch>
        </p:blipFill>
        <p:spPr bwMode="auto">
          <a:xfrm>
            <a:off x="1228652" y="1495938"/>
            <a:ext cx="3385552" cy="394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5" name="Picture 1"/>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95027" y="1509713"/>
            <a:ext cx="4007614" cy="3976687"/>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4" descr="WhatsApp Image 2021-02-18 at 3"/>
          <p:cNvPicPr>
            <a:picLocks noChangeAspect="1" noChangeArrowheads="1"/>
          </p:cNvPicPr>
          <p:nvPr/>
        </p:nvPicPr>
        <p:blipFill>
          <a:blip r:embed="rId5">
            <a:extLst>
              <a:ext uri="{28A0092B-C50C-407E-A947-70E740481C1C}">
                <a14:useLocalDpi xmlns:a14="http://schemas.microsoft.com/office/drawing/2010/main"/>
              </a:ext>
            </a:extLst>
          </a:blip>
          <a:srcRect l="8945" t="9932" r="36366" b="28406"/>
          <a:stretch>
            <a:fillRect/>
          </a:stretch>
        </p:blipFill>
        <p:spPr bwMode="auto">
          <a:xfrm>
            <a:off x="4825218" y="1495938"/>
            <a:ext cx="2653398" cy="39904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228652" y="5956756"/>
            <a:ext cx="10121520" cy="369332"/>
          </a:xfrm>
          <a:prstGeom prst="rect">
            <a:avLst/>
          </a:prstGeom>
        </p:spPr>
        <p:txBody>
          <a:bodyPr wrap="square">
            <a:spAutoFit/>
          </a:bodyPr>
          <a:lstStyle/>
          <a:p>
            <a:pPr algn="ctr">
              <a:tabLst>
                <a:tab pos="6675120" algn="l"/>
              </a:tabLst>
            </a:pPr>
            <a:r>
              <a:rPr lang="en-US" dirty="0">
                <a:latin typeface="Calibri" panose="020F0502020204030204" pitchFamily="34" charset="0"/>
                <a:ea typeface="Times New Roman" panose="02020603050405020304" pitchFamily="18" charset="0"/>
              </a:rPr>
              <a:t>Primary failure mode in all the cases found to be pinion teeth uprooting which indicates shock load failure</a:t>
            </a:r>
            <a:endParaRPr lang="en-US" sz="2000"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57002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CWP failures in Dana 92S (1920 Tipper)</a:t>
            </a:r>
            <a:br>
              <a:rPr lang="en-US" dirty="0"/>
            </a:br>
            <a:r>
              <a:rPr lang="en-US" dirty="0"/>
              <a:t>Material analysis</a:t>
            </a:r>
          </a:p>
        </p:txBody>
      </p:sp>
      <p:pic>
        <p:nvPicPr>
          <p:cNvPr id="6" name="Picture 5">
            <a:extLst>
              <a:ext uri="{FF2B5EF4-FFF2-40B4-BE49-F238E27FC236}">
                <a16:creationId xmlns:a16="http://schemas.microsoft.com/office/drawing/2014/main" id="{973FFB7F-DEEF-415D-99E6-BCAE627B594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123555" y="1340875"/>
            <a:ext cx="5744193" cy="4873625"/>
          </a:xfrm>
          <a:prstGeom prst="rect">
            <a:avLst/>
          </a:prstGeom>
        </p:spPr>
      </p:pic>
      <p:sp>
        <p:nvSpPr>
          <p:cNvPr id="8" name="TextBox 7">
            <a:extLst>
              <a:ext uri="{FF2B5EF4-FFF2-40B4-BE49-F238E27FC236}">
                <a16:creationId xmlns:a16="http://schemas.microsoft.com/office/drawing/2014/main" id="{6337487C-7F8A-4FC3-AC2C-196A891F8B9E}"/>
              </a:ext>
            </a:extLst>
          </p:cNvPr>
          <p:cNvSpPr txBox="1"/>
          <p:nvPr/>
        </p:nvSpPr>
        <p:spPr>
          <a:xfrm>
            <a:off x="4559360" y="6245914"/>
            <a:ext cx="2636684" cy="369332"/>
          </a:xfrm>
          <a:prstGeom prst="rect">
            <a:avLst/>
          </a:prstGeom>
          <a:noFill/>
        </p:spPr>
        <p:txBody>
          <a:bodyPr wrap="none" rtlCol="0">
            <a:spAutoFit/>
          </a:bodyPr>
          <a:lstStyle/>
          <a:p>
            <a:r>
              <a:rPr lang="en-US" dirty="0"/>
              <a:t>Material conforms to spec</a:t>
            </a:r>
            <a:endParaRPr lang="en-IN" dirty="0"/>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97487495"/>
              </p:ext>
            </p:extLst>
          </p:nvPr>
        </p:nvGraphicFramePr>
        <p:xfrm>
          <a:off x="9329738" y="4648200"/>
          <a:ext cx="444500" cy="900113"/>
        </p:xfrm>
        <a:graphic>
          <a:graphicData uri="http://schemas.openxmlformats.org/presentationml/2006/ole">
            <mc:AlternateContent xmlns:mc="http://schemas.openxmlformats.org/markup-compatibility/2006">
              <mc:Choice xmlns:v="urn:schemas-microsoft-com:vml" Requires="v">
                <p:oleObj name="Acrobat Document" showAsIcon="1" r:id="rId4" imgW="380880" imgH="771480" progId="AcroExch.Document.11">
                  <p:embed/>
                </p:oleObj>
              </mc:Choice>
              <mc:Fallback>
                <p:oleObj name="Acrobat Document" showAsIcon="1" r:id="rId4" imgW="380880" imgH="771480" progId="AcroExch.Document.11">
                  <p:embed/>
                  <p:pic>
                    <p:nvPicPr>
                      <p:cNvPr id="9" name="Object 8"/>
                      <p:cNvPicPr>
                        <a:picLocks noChangeAspect="1" noChangeArrowheads="1"/>
                      </p:cNvPicPr>
                      <p:nvPr/>
                    </p:nvPicPr>
                    <p:blipFill>
                      <a:blip r:embed="rId5"/>
                      <a:srcRect/>
                      <a:stretch>
                        <a:fillRect/>
                      </a:stretch>
                    </p:blipFill>
                    <p:spPr bwMode="auto">
                      <a:xfrm>
                        <a:off x="9329738" y="4648200"/>
                        <a:ext cx="444500" cy="900113"/>
                      </a:xfrm>
                      <a:prstGeom prst="rect">
                        <a:avLst/>
                      </a:prstGeom>
                      <a:noFill/>
                    </p:spPr>
                  </p:pic>
                </p:oleObj>
              </mc:Fallback>
            </mc:AlternateContent>
          </a:graphicData>
        </a:graphic>
      </p:graphicFrame>
    </p:spTree>
    <p:extLst>
      <p:ext uri="{BB962C8B-B14F-4D97-AF65-F5344CB8AC3E}">
        <p14:creationId xmlns:p14="http://schemas.microsoft.com/office/powerpoint/2010/main" val="2635017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CWP failures in Meritor MS149.7 (1920 Tipper)</a:t>
            </a:r>
            <a:br>
              <a:rPr lang="en-US" dirty="0"/>
            </a:br>
            <a:r>
              <a:rPr lang="en-US" dirty="0"/>
              <a:t>Material analysis</a:t>
            </a:r>
          </a:p>
        </p:txBody>
      </p:sp>
      <p:pic>
        <p:nvPicPr>
          <p:cNvPr id="5" name="Picture 4">
            <a:extLst>
              <a:ext uri="{FF2B5EF4-FFF2-40B4-BE49-F238E27FC236}">
                <a16:creationId xmlns:a16="http://schemas.microsoft.com/office/drawing/2014/main" id="{0F2597F7-DFB7-4BF3-AF6E-6B89D479B569}"/>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65828" y="1326360"/>
            <a:ext cx="7676745" cy="4566440"/>
          </a:xfrm>
          <a:prstGeom prst="rect">
            <a:avLst/>
          </a:prstGeom>
        </p:spPr>
      </p:pic>
      <p:sp>
        <p:nvSpPr>
          <p:cNvPr id="7" name="TextBox 6">
            <a:extLst>
              <a:ext uri="{FF2B5EF4-FFF2-40B4-BE49-F238E27FC236}">
                <a16:creationId xmlns:a16="http://schemas.microsoft.com/office/drawing/2014/main" id="{FA95AE87-6135-41A8-8AE6-1009FCB58C58}"/>
              </a:ext>
            </a:extLst>
          </p:cNvPr>
          <p:cNvSpPr txBox="1"/>
          <p:nvPr/>
        </p:nvSpPr>
        <p:spPr>
          <a:xfrm>
            <a:off x="4942582" y="6074572"/>
            <a:ext cx="2636684" cy="369332"/>
          </a:xfrm>
          <a:prstGeom prst="rect">
            <a:avLst/>
          </a:prstGeom>
          <a:noFill/>
        </p:spPr>
        <p:txBody>
          <a:bodyPr wrap="none" rtlCol="0">
            <a:spAutoFit/>
          </a:bodyPr>
          <a:lstStyle/>
          <a:p>
            <a:r>
              <a:rPr lang="en-US" dirty="0"/>
              <a:t>Material conforms to spec</a:t>
            </a:r>
            <a:endParaRPr lang="en-IN" dirty="0"/>
          </a:p>
        </p:txBody>
      </p:sp>
    </p:spTree>
    <p:extLst>
      <p:ext uri="{BB962C8B-B14F-4D97-AF65-F5344CB8AC3E}">
        <p14:creationId xmlns:p14="http://schemas.microsoft.com/office/powerpoint/2010/main" val="720294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Summary</a:t>
            </a:r>
          </a:p>
        </p:txBody>
      </p:sp>
      <p:sp>
        <p:nvSpPr>
          <p:cNvPr id="2" name="Rectangle 1"/>
          <p:cNvSpPr/>
          <p:nvPr/>
        </p:nvSpPr>
        <p:spPr>
          <a:xfrm>
            <a:off x="838200" y="1441665"/>
            <a:ext cx="9712569" cy="3416320"/>
          </a:xfrm>
          <a:prstGeom prst="rect">
            <a:avLst/>
          </a:prstGeom>
        </p:spPr>
        <p:txBody>
          <a:bodyPr wrap="square">
            <a:spAutoFit/>
          </a:bodyPr>
          <a:lstStyle/>
          <a:p>
            <a:pPr marL="342900" indent="-342900">
              <a:lnSpc>
                <a:spcPct val="150000"/>
              </a:lnSpc>
              <a:buFont typeface="+mj-lt"/>
              <a:buAutoNum type="arabicPeriod"/>
            </a:pPr>
            <a:r>
              <a:rPr lang="en-US" dirty="0"/>
              <a:t>Failed CWP material &amp; hardness conforms to spec</a:t>
            </a:r>
          </a:p>
          <a:p>
            <a:pPr marL="342900" indent="-342900">
              <a:lnSpc>
                <a:spcPct val="150000"/>
              </a:lnSpc>
              <a:buFont typeface="+mj-lt"/>
              <a:buAutoNum type="arabicPeriod"/>
            </a:pPr>
            <a:r>
              <a:rPr lang="en-US" dirty="0"/>
              <a:t>Based on tear down analysis of failure reported drive head, no abnormalities found in drive head assembly</a:t>
            </a:r>
          </a:p>
          <a:p>
            <a:pPr marL="342900" indent="-342900">
              <a:lnSpc>
                <a:spcPct val="150000"/>
              </a:lnSpc>
              <a:buFont typeface="+mj-lt"/>
              <a:buAutoNum type="arabicPeriod"/>
            </a:pPr>
            <a:r>
              <a:rPr lang="en-US" dirty="0"/>
              <a:t>Field study at Bangalore reveals, vehicle operated under L4R2 category against the spec of L2R3</a:t>
            </a:r>
          </a:p>
          <a:p>
            <a:pPr marL="342900" indent="-342900">
              <a:lnSpc>
                <a:spcPct val="150000"/>
              </a:lnSpc>
              <a:buFont typeface="+mj-lt"/>
              <a:buAutoNum type="arabicPeriod"/>
            </a:pPr>
            <a:r>
              <a:rPr lang="en-US" dirty="0"/>
              <a:t>Majority of failures are reported in L3 &amp; L4 application against spec of L2</a:t>
            </a:r>
          </a:p>
          <a:p>
            <a:pPr marL="342900" indent="-342900">
              <a:lnSpc>
                <a:spcPct val="150000"/>
              </a:lnSpc>
              <a:buFont typeface="+mj-lt"/>
              <a:buAutoNum type="arabicPeriod"/>
            </a:pPr>
            <a:r>
              <a:rPr lang="en-US" dirty="0"/>
              <a:t>Based on the failed part analysis &amp; field study, the failure is attributed to overload application against specified LR</a:t>
            </a:r>
          </a:p>
          <a:p>
            <a:pPr marL="342900" indent="-342900">
              <a:lnSpc>
                <a:spcPct val="150000"/>
              </a:lnSpc>
              <a:buFont typeface="+mj-lt"/>
              <a:buAutoNum type="arabicPeriod"/>
            </a:pPr>
            <a:r>
              <a:rPr lang="en-US" dirty="0"/>
              <a:t>The spec upgradation of axle w.r.t higher LR &amp; hilly spec is recommended</a:t>
            </a:r>
          </a:p>
        </p:txBody>
      </p:sp>
    </p:spTree>
    <p:extLst>
      <p:ext uri="{BB962C8B-B14F-4D97-AF65-F5344CB8AC3E}">
        <p14:creationId xmlns:p14="http://schemas.microsoft.com/office/powerpoint/2010/main" val="111514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B10 life prediction by Meritor &amp; Dana</a:t>
            </a:r>
          </a:p>
        </p:txBody>
      </p:sp>
      <p:graphicFrame>
        <p:nvGraphicFramePr>
          <p:cNvPr id="8" name="Table 7">
            <a:extLst>
              <a:ext uri="{FF2B5EF4-FFF2-40B4-BE49-F238E27FC236}">
                <a16:creationId xmlns:a16="http://schemas.microsoft.com/office/drawing/2014/main" id="{5BB611A5-CBCC-4D97-90CF-44C0C3281595}"/>
              </a:ext>
            </a:extLst>
          </p:cNvPr>
          <p:cNvGraphicFramePr>
            <a:graphicFrameLocks noGrp="1"/>
          </p:cNvGraphicFramePr>
          <p:nvPr>
            <p:extLst>
              <p:ext uri="{D42A27DB-BD31-4B8C-83A1-F6EECF244321}">
                <p14:modId xmlns:p14="http://schemas.microsoft.com/office/powerpoint/2010/main" val="346643902"/>
              </p:ext>
            </p:extLst>
          </p:nvPr>
        </p:nvGraphicFramePr>
        <p:xfrm>
          <a:off x="378691" y="1631146"/>
          <a:ext cx="11434617" cy="2390295"/>
        </p:xfrm>
        <a:graphic>
          <a:graphicData uri="http://schemas.openxmlformats.org/drawingml/2006/table">
            <a:tbl>
              <a:tblPr firstRow="1" bandRow="1"/>
              <a:tblGrid>
                <a:gridCol w="1270513">
                  <a:extLst>
                    <a:ext uri="{9D8B030D-6E8A-4147-A177-3AD203B41FA5}">
                      <a16:colId xmlns:a16="http://schemas.microsoft.com/office/drawing/2014/main" val="1858159134"/>
                    </a:ext>
                  </a:extLst>
                </a:gridCol>
                <a:gridCol w="1270513">
                  <a:extLst>
                    <a:ext uri="{9D8B030D-6E8A-4147-A177-3AD203B41FA5}">
                      <a16:colId xmlns:a16="http://schemas.microsoft.com/office/drawing/2014/main" val="3040941778"/>
                    </a:ext>
                  </a:extLst>
                </a:gridCol>
                <a:gridCol w="1270513">
                  <a:extLst>
                    <a:ext uri="{9D8B030D-6E8A-4147-A177-3AD203B41FA5}">
                      <a16:colId xmlns:a16="http://schemas.microsoft.com/office/drawing/2014/main" val="3003925145"/>
                    </a:ext>
                  </a:extLst>
                </a:gridCol>
                <a:gridCol w="1270513">
                  <a:extLst>
                    <a:ext uri="{9D8B030D-6E8A-4147-A177-3AD203B41FA5}">
                      <a16:colId xmlns:a16="http://schemas.microsoft.com/office/drawing/2014/main" val="2672087020"/>
                    </a:ext>
                  </a:extLst>
                </a:gridCol>
                <a:gridCol w="1270513">
                  <a:extLst>
                    <a:ext uri="{9D8B030D-6E8A-4147-A177-3AD203B41FA5}">
                      <a16:colId xmlns:a16="http://schemas.microsoft.com/office/drawing/2014/main" val="349463798"/>
                    </a:ext>
                  </a:extLst>
                </a:gridCol>
                <a:gridCol w="1270513">
                  <a:extLst>
                    <a:ext uri="{9D8B030D-6E8A-4147-A177-3AD203B41FA5}">
                      <a16:colId xmlns:a16="http://schemas.microsoft.com/office/drawing/2014/main" val="1589153917"/>
                    </a:ext>
                  </a:extLst>
                </a:gridCol>
                <a:gridCol w="1270513">
                  <a:extLst>
                    <a:ext uri="{9D8B030D-6E8A-4147-A177-3AD203B41FA5}">
                      <a16:colId xmlns:a16="http://schemas.microsoft.com/office/drawing/2014/main" val="3212242338"/>
                    </a:ext>
                  </a:extLst>
                </a:gridCol>
                <a:gridCol w="1270513">
                  <a:extLst>
                    <a:ext uri="{9D8B030D-6E8A-4147-A177-3AD203B41FA5}">
                      <a16:colId xmlns:a16="http://schemas.microsoft.com/office/drawing/2014/main" val="1257096469"/>
                    </a:ext>
                  </a:extLst>
                </a:gridCol>
                <a:gridCol w="1270513">
                  <a:extLst>
                    <a:ext uri="{9D8B030D-6E8A-4147-A177-3AD203B41FA5}">
                      <a16:colId xmlns:a16="http://schemas.microsoft.com/office/drawing/2014/main" val="321179293"/>
                    </a:ext>
                  </a:extLst>
                </a:gridCol>
              </a:tblGrid>
              <a:tr h="798582">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rtl="0" fontAlgn="ctr"/>
                      <a:r>
                        <a:rPr lang="en-IN" sz="1600" b="1" i="0" u="none" strike="noStrike" dirty="0">
                          <a:solidFill>
                            <a:srgbClr val="000000"/>
                          </a:solidFill>
                          <a:effectLst/>
                          <a:latin typeface="Calibri" panose="020F0502020204030204" pitchFamily="34" charset="0"/>
                        </a:rPr>
                        <a:t>Config</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rtl="0" fontAlgn="ctr"/>
                      <a:r>
                        <a:rPr lang="en-IN" sz="1600" b="1" i="0" u="none" strike="noStrike" dirty="0">
                          <a:solidFill>
                            <a:srgbClr val="000000"/>
                          </a:solidFill>
                          <a:effectLst/>
                          <a:latin typeface="Calibri" panose="020F0502020204030204" pitchFamily="34" charset="0"/>
                        </a:rPr>
                        <a:t>Load Road</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rtl="0" fontAlgn="ctr"/>
                      <a:r>
                        <a:rPr lang="en-IN" sz="1600" b="1" i="0" u="none" strike="noStrike">
                          <a:solidFill>
                            <a:srgbClr val="000000"/>
                          </a:solidFill>
                          <a:effectLst/>
                          <a:latin typeface="Calibri" panose="020F0502020204030204" pitchFamily="34" charset="0"/>
                        </a:rPr>
                        <a:t>GVW/ GCW Max (kgs)</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rtl="0" fontAlgn="ctr"/>
                      <a:r>
                        <a:rPr lang="en-IN" sz="1600" b="1" i="0" u="none" strike="noStrike">
                          <a:solidFill>
                            <a:srgbClr val="000000"/>
                          </a:solidFill>
                          <a:effectLst/>
                          <a:latin typeface="Calibri" panose="020F0502020204030204" pitchFamily="34" charset="0"/>
                        </a:rPr>
                        <a:t>Max. RAW/Axle (kgs)</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rtl="0" fontAlgn="ctr"/>
                      <a:r>
                        <a:rPr lang="en-IN" sz="1600" b="1" i="0" u="none" strike="noStrike">
                          <a:solidFill>
                            <a:srgbClr val="000000"/>
                          </a:solidFill>
                          <a:effectLst/>
                          <a:latin typeface="Calibri" panose="020F0502020204030204" pitchFamily="34" charset="0"/>
                        </a:rPr>
                        <a:t>RAR</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rtl="0" fontAlgn="ctr"/>
                      <a:r>
                        <a:rPr lang="en-IN" sz="1600" b="1" i="0" u="none" strike="noStrike">
                          <a:solidFill>
                            <a:srgbClr val="000000"/>
                          </a:solidFill>
                          <a:effectLst/>
                          <a:latin typeface="Calibri" panose="020F0502020204030204" pitchFamily="34" charset="0"/>
                        </a:rPr>
                        <a:t>Axle Model</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rtl="0" fontAlgn="ctr"/>
                      <a:r>
                        <a:rPr lang="en-US" sz="1600" b="1" i="0" u="none" strike="noStrike">
                          <a:solidFill>
                            <a:srgbClr val="000000"/>
                          </a:solidFill>
                          <a:effectLst/>
                          <a:latin typeface="Calibri" panose="020F0502020204030204" pitchFamily="34" charset="0"/>
                        </a:rPr>
                        <a:t>Predicted Drive Head B10 life</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rtl="0" fontAlgn="ctr"/>
                      <a:r>
                        <a:rPr lang="en-IN" sz="1600" b="1" i="0" u="none" strike="noStrike">
                          <a:solidFill>
                            <a:srgbClr val="000000"/>
                          </a:solidFill>
                          <a:effectLst/>
                          <a:latin typeface="Calibri" panose="020F0502020204030204" pitchFamily="34" charset="0"/>
                        </a:rPr>
                        <a:t>Axle Hsg</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rtl="0" fontAlgn="ctr"/>
                      <a:r>
                        <a:rPr lang="en-IN" sz="1600" b="1" i="0" u="none" strike="noStrike" dirty="0">
                          <a:solidFill>
                            <a:srgbClr val="000000"/>
                          </a:solidFill>
                          <a:effectLst/>
                          <a:latin typeface="Calibri" panose="020F0502020204030204" pitchFamily="34" charset="0"/>
                        </a:rPr>
                        <a:t>Axle shaft</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779436863"/>
                  </a:ext>
                </a:extLst>
              </a:tr>
              <a:tr h="530571">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dirty="0">
                          <a:solidFill>
                            <a:srgbClr val="000000"/>
                          </a:solidFill>
                          <a:effectLst/>
                          <a:latin typeface="Calibri" panose="020F0502020204030204" pitchFamily="34" charset="0"/>
                        </a:rPr>
                        <a:t>4X2</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dirty="0">
                          <a:solidFill>
                            <a:srgbClr val="000000"/>
                          </a:solidFill>
                          <a:effectLst/>
                          <a:latin typeface="Calibri" panose="020F0502020204030204" pitchFamily="34" charset="0"/>
                        </a:rPr>
                        <a:t>L2R3</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dirty="0">
                          <a:solidFill>
                            <a:srgbClr val="000000"/>
                          </a:solidFill>
                          <a:effectLst/>
                          <a:latin typeface="Calibri" panose="020F0502020204030204" pitchFamily="34" charset="0"/>
                        </a:rPr>
                        <a:t>22,000</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a:solidFill>
                            <a:srgbClr val="000000"/>
                          </a:solidFill>
                          <a:effectLst/>
                          <a:latin typeface="Calibri" panose="020F0502020204030204" pitchFamily="34" charset="0"/>
                        </a:rPr>
                        <a:t>15,385</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dirty="0">
                          <a:solidFill>
                            <a:srgbClr val="000000"/>
                          </a:solidFill>
                          <a:effectLst/>
                          <a:latin typeface="Calibri" panose="020F0502020204030204" pitchFamily="34" charset="0"/>
                        </a:rPr>
                        <a:t>6.17</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dirty="0">
                          <a:solidFill>
                            <a:srgbClr val="000000"/>
                          </a:solidFill>
                          <a:effectLst/>
                          <a:latin typeface="Calibri" panose="020F0502020204030204" pitchFamily="34" charset="0"/>
                        </a:rPr>
                        <a:t>MS1497</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dirty="0">
                          <a:solidFill>
                            <a:srgbClr val="9C0006"/>
                          </a:solidFill>
                          <a:effectLst/>
                          <a:latin typeface="Calibri" panose="020F0502020204030204" pitchFamily="34" charset="0"/>
                        </a:rPr>
                        <a:t>2,625 hr </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lumMod val="60000"/>
                        <a:lumOff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1" i="0" u="none" strike="noStrike" dirty="0">
                          <a:solidFill>
                            <a:srgbClr val="9C0006"/>
                          </a:solidFill>
                          <a:effectLst/>
                          <a:latin typeface="Wingdings 2" panose="05020102010507070707" pitchFamily="18" charset="2"/>
                        </a:rPr>
                        <a:t>X</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lumMod val="60000"/>
                        <a:lumOff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1" i="0" u="none" strike="noStrike" dirty="0">
                          <a:solidFill>
                            <a:srgbClr val="9C5700"/>
                          </a:solidFill>
                          <a:effectLst/>
                          <a:latin typeface="Wingdings 2" panose="05020102010507070707" pitchFamily="18" charset="2"/>
                        </a:rPr>
                        <a:t>R</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79646">
                        <a:lumMod val="40000"/>
                        <a:lumOff val="60000"/>
                      </a:srgbClr>
                    </a:solidFill>
                  </a:tcPr>
                </a:tc>
                <a:extLst>
                  <a:ext uri="{0D108BD9-81ED-4DB2-BD59-A6C34878D82A}">
                    <a16:rowId xmlns:a16="http://schemas.microsoft.com/office/drawing/2014/main" val="3053834481"/>
                  </a:ext>
                </a:extLst>
              </a:tr>
              <a:tr h="530571">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dirty="0">
                          <a:solidFill>
                            <a:srgbClr val="000000"/>
                          </a:solidFill>
                          <a:effectLst/>
                          <a:latin typeface="Calibri" panose="020F0502020204030204" pitchFamily="34" charset="0"/>
                        </a:rPr>
                        <a:t>4X2</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dirty="0">
                          <a:solidFill>
                            <a:srgbClr val="000000"/>
                          </a:solidFill>
                          <a:effectLst/>
                          <a:latin typeface="Calibri" panose="020F0502020204030204" pitchFamily="34" charset="0"/>
                        </a:rPr>
                        <a:t>L4R3</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a:solidFill>
                            <a:srgbClr val="000000"/>
                          </a:solidFill>
                          <a:effectLst/>
                          <a:latin typeface="Calibri" panose="020F0502020204030204" pitchFamily="34" charset="0"/>
                        </a:rPr>
                        <a:t>33,000</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dirty="0">
                          <a:solidFill>
                            <a:srgbClr val="000000"/>
                          </a:solidFill>
                          <a:effectLst/>
                          <a:latin typeface="Calibri" panose="020F0502020204030204" pitchFamily="34" charset="0"/>
                        </a:rPr>
                        <a:t>24,231</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dirty="0">
                          <a:solidFill>
                            <a:srgbClr val="000000"/>
                          </a:solidFill>
                          <a:effectLst/>
                          <a:latin typeface="Calibri" panose="020F0502020204030204" pitchFamily="34" charset="0"/>
                        </a:rPr>
                        <a:t>6.17</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dirty="0">
                          <a:solidFill>
                            <a:srgbClr val="000000"/>
                          </a:solidFill>
                          <a:effectLst/>
                          <a:latin typeface="Calibri" panose="020F0502020204030204" pitchFamily="34" charset="0"/>
                        </a:rPr>
                        <a:t>MS160</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dirty="0">
                          <a:solidFill>
                            <a:srgbClr val="9C0006"/>
                          </a:solidFill>
                          <a:effectLst/>
                          <a:latin typeface="Calibri" panose="020F0502020204030204" pitchFamily="34" charset="0"/>
                        </a:rPr>
                        <a:t>1,525 hr</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lumMod val="60000"/>
                        <a:lumOff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1" i="0" u="none" strike="noStrike">
                          <a:solidFill>
                            <a:srgbClr val="9C0006"/>
                          </a:solidFill>
                          <a:effectLst/>
                          <a:latin typeface="Wingdings 2" panose="05020102010507070707" pitchFamily="18" charset="2"/>
                        </a:rPr>
                        <a:t>X</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lumMod val="60000"/>
                        <a:lumOff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1" i="0" u="none" strike="noStrike" dirty="0">
                          <a:solidFill>
                            <a:srgbClr val="9C0006"/>
                          </a:solidFill>
                          <a:effectLst/>
                          <a:latin typeface="Wingdings 2" panose="05020102010507070707" pitchFamily="18" charset="2"/>
                        </a:rPr>
                        <a:t>X</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lumMod val="60000"/>
                        <a:lumOff val="40000"/>
                      </a:srgbClr>
                    </a:solidFill>
                  </a:tcPr>
                </a:tc>
                <a:extLst>
                  <a:ext uri="{0D108BD9-81ED-4DB2-BD59-A6C34878D82A}">
                    <a16:rowId xmlns:a16="http://schemas.microsoft.com/office/drawing/2014/main" val="3703777663"/>
                  </a:ext>
                </a:extLst>
              </a:tr>
              <a:tr h="530571">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dirty="0">
                          <a:solidFill>
                            <a:srgbClr val="000000"/>
                          </a:solidFill>
                          <a:effectLst/>
                          <a:latin typeface="Calibri" panose="020F0502020204030204" pitchFamily="34" charset="0"/>
                        </a:rPr>
                        <a:t>4X2</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dirty="0">
                          <a:solidFill>
                            <a:srgbClr val="000000"/>
                          </a:solidFill>
                          <a:effectLst/>
                          <a:latin typeface="Calibri" panose="020F0502020204030204" pitchFamily="34" charset="0"/>
                        </a:rPr>
                        <a:t>L4R1</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dirty="0">
                          <a:solidFill>
                            <a:srgbClr val="000000"/>
                          </a:solidFill>
                          <a:effectLst/>
                          <a:latin typeface="Calibri" panose="020F0502020204030204" pitchFamily="34" charset="0"/>
                        </a:rPr>
                        <a:t>33,000</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dirty="0">
                          <a:solidFill>
                            <a:srgbClr val="000000"/>
                          </a:solidFill>
                          <a:effectLst/>
                          <a:latin typeface="Calibri" panose="020F0502020204030204" pitchFamily="34" charset="0"/>
                        </a:rPr>
                        <a:t>24,231</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dirty="0">
                          <a:solidFill>
                            <a:srgbClr val="000000"/>
                          </a:solidFill>
                          <a:effectLst/>
                          <a:latin typeface="Calibri" panose="020F0502020204030204" pitchFamily="34" charset="0"/>
                        </a:rPr>
                        <a:t>6.17</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dirty="0">
                          <a:solidFill>
                            <a:srgbClr val="000000"/>
                          </a:solidFill>
                          <a:effectLst/>
                          <a:latin typeface="Calibri" panose="020F0502020204030204" pitchFamily="34" charset="0"/>
                        </a:rPr>
                        <a:t>MS1497</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dirty="0">
                          <a:solidFill>
                            <a:srgbClr val="006100"/>
                          </a:solidFill>
                          <a:effectLst/>
                          <a:latin typeface="Calibri" panose="020F0502020204030204" pitchFamily="34" charset="0"/>
                        </a:rPr>
                        <a:t>7,025 hr</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60000"/>
                        <a:lumOff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1" i="0" u="none" strike="noStrike">
                          <a:solidFill>
                            <a:srgbClr val="9C0006"/>
                          </a:solidFill>
                          <a:effectLst/>
                          <a:latin typeface="Wingdings 2" panose="05020102010507070707" pitchFamily="18" charset="2"/>
                        </a:rPr>
                        <a:t>X</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lumMod val="60000"/>
                        <a:lumOff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1" i="0" u="none" strike="noStrike" dirty="0">
                          <a:solidFill>
                            <a:srgbClr val="9C0006"/>
                          </a:solidFill>
                          <a:effectLst/>
                          <a:latin typeface="Wingdings 2" panose="05020102010507070707" pitchFamily="18" charset="2"/>
                        </a:rPr>
                        <a:t>X</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lumMod val="60000"/>
                        <a:lumOff val="40000"/>
                      </a:srgbClr>
                    </a:solidFill>
                  </a:tcPr>
                </a:tc>
                <a:extLst>
                  <a:ext uri="{0D108BD9-81ED-4DB2-BD59-A6C34878D82A}">
                    <a16:rowId xmlns:a16="http://schemas.microsoft.com/office/drawing/2014/main" val="857984780"/>
                  </a:ext>
                </a:extLst>
              </a:tr>
            </a:tbl>
          </a:graphicData>
        </a:graphic>
      </p:graphicFrame>
      <p:graphicFrame>
        <p:nvGraphicFramePr>
          <p:cNvPr id="9" name="Table 8">
            <a:extLst>
              <a:ext uri="{FF2B5EF4-FFF2-40B4-BE49-F238E27FC236}">
                <a16:creationId xmlns:a16="http://schemas.microsoft.com/office/drawing/2014/main" id="{C2B0AB9E-9A2C-465B-B5F0-92C829A3F3C0}"/>
              </a:ext>
            </a:extLst>
          </p:cNvPr>
          <p:cNvGraphicFramePr>
            <a:graphicFrameLocks noGrp="1"/>
          </p:cNvGraphicFramePr>
          <p:nvPr>
            <p:extLst>
              <p:ext uri="{D42A27DB-BD31-4B8C-83A1-F6EECF244321}">
                <p14:modId xmlns:p14="http://schemas.microsoft.com/office/powerpoint/2010/main" val="1607791453"/>
              </p:ext>
            </p:extLst>
          </p:nvPr>
        </p:nvGraphicFramePr>
        <p:xfrm>
          <a:off x="384461" y="4507999"/>
          <a:ext cx="11434617" cy="1678877"/>
        </p:xfrm>
        <a:graphic>
          <a:graphicData uri="http://schemas.openxmlformats.org/drawingml/2006/table">
            <a:tbl>
              <a:tblPr firstRow="1" bandRow="1"/>
              <a:tblGrid>
                <a:gridCol w="1270513">
                  <a:extLst>
                    <a:ext uri="{9D8B030D-6E8A-4147-A177-3AD203B41FA5}">
                      <a16:colId xmlns:a16="http://schemas.microsoft.com/office/drawing/2014/main" val="1858159134"/>
                    </a:ext>
                  </a:extLst>
                </a:gridCol>
                <a:gridCol w="1270513">
                  <a:extLst>
                    <a:ext uri="{9D8B030D-6E8A-4147-A177-3AD203B41FA5}">
                      <a16:colId xmlns:a16="http://schemas.microsoft.com/office/drawing/2014/main" val="3040941778"/>
                    </a:ext>
                  </a:extLst>
                </a:gridCol>
                <a:gridCol w="1270513">
                  <a:extLst>
                    <a:ext uri="{9D8B030D-6E8A-4147-A177-3AD203B41FA5}">
                      <a16:colId xmlns:a16="http://schemas.microsoft.com/office/drawing/2014/main" val="3003925145"/>
                    </a:ext>
                  </a:extLst>
                </a:gridCol>
                <a:gridCol w="1270513">
                  <a:extLst>
                    <a:ext uri="{9D8B030D-6E8A-4147-A177-3AD203B41FA5}">
                      <a16:colId xmlns:a16="http://schemas.microsoft.com/office/drawing/2014/main" val="2672087020"/>
                    </a:ext>
                  </a:extLst>
                </a:gridCol>
                <a:gridCol w="1270513">
                  <a:extLst>
                    <a:ext uri="{9D8B030D-6E8A-4147-A177-3AD203B41FA5}">
                      <a16:colId xmlns:a16="http://schemas.microsoft.com/office/drawing/2014/main" val="349463798"/>
                    </a:ext>
                  </a:extLst>
                </a:gridCol>
                <a:gridCol w="1270513">
                  <a:extLst>
                    <a:ext uri="{9D8B030D-6E8A-4147-A177-3AD203B41FA5}">
                      <a16:colId xmlns:a16="http://schemas.microsoft.com/office/drawing/2014/main" val="1589153917"/>
                    </a:ext>
                  </a:extLst>
                </a:gridCol>
                <a:gridCol w="1270513">
                  <a:extLst>
                    <a:ext uri="{9D8B030D-6E8A-4147-A177-3AD203B41FA5}">
                      <a16:colId xmlns:a16="http://schemas.microsoft.com/office/drawing/2014/main" val="3212242338"/>
                    </a:ext>
                  </a:extLst>
                </a:gridCol>
                <a:gridCol w="1270513">
                  <a:extLst>
                    <a:ext uri="{9D8B030D-6E8A-4147-A177-3AD203B41FA5}">
                      <a16:colId xmlns:a16="http://schemas.microsoft.com/office/drawing/2014/main" val="1257096469"/>
                    </a:ext>
                  </a:extLst>
                </a:gridCol>
                <a:gridCol w="1270513">
                  <a:extLst>
                    <a:ext uri="{9D8B030D-6E8A-4147-A177-3AD203B41FA5}">
                      <a16:colId xmlns:a16="http://schemas.microsoft.com/office/drawing/2014/main" val="321179293"/>
                    </a:ext>
                  </a:extLst>
                </a:gridCol>
              </a:tblGrid>
              <a:tr h="705783">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rtl="0" fontAlgn="ctr"/>
                      <a:r>
                        <a:rPr lang="en-IN" sz="1600" b="1" i="0" u="none" strike="noStrike" dirty="0">
                          <a:solidFill>
                            <a:srgbClr val="000000"/>
                          </a:solidFill>
                          <a:effectLst/>
                          <a:latin typeface="Calibri" panose="020F0502020204030204" pitchFamily="34" charset="0"/>
                        </a:rPr>
                        <a:t>Config</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rtl="0" fontAlgn="ctr"/>
                      <a:r>
                        <a:rPr lang="en-IN" sz="1600" b="1" i="0" u="none" strike="noStrike" dirty="0">
                          <a:solidFill>
                            <a:srgbClr val="000000"/>
                          </a:solidFill>
                          <a:effectLst/>
                          <a:latin typeface="Calibri" panose="020F0502020204030204" pitchFamily="34" charset="0"/>
                        </a:rPr>
                        <a:t>Load Road</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rtl="0" fontAlgn="ctr"/>
                      <a:r>
                        <a:rPr lang="en-IN" sz="1600" b="1" i="0" u="none" strike="noStrike">
                          <a:solidFill>
                            <a:srgbClr val="000000"/>
                          </a:solidFill>
                          <a:effectLst/>
                          <a:latin typeface="Calibri" panose="020F0502020204030204" pitchFamily="34" charset="0"/>
                        </a:rPr>
                        <a:t>GVW/ GCW Max (kgs)</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rtl="0" fontAlgn="ctr"/>
                      <a:r>
                        <a:rPr lang="en-IN" sz="1600" b="1" i="0" u="none" strike="noStrike">
                          <a:solidFill>
                            <a:srgbClr val="000000"/>
                          </a:solidFill>
                          <a:effectLst/>
                          <a:latin typeface="Calibri" panose="020F0502020204030204" pitchFamily="34" charset="0"/>
                        </a:rPr>
                        <a:t>Max. RAW/Axle (kgs)</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rtl="0" fontAlgn="ctr"/>
                      <a:r>
                        <a:rPr lang="en-IN" sz="1600" b="1" i="0" u="none" strike="noStrike" dirty="0">
                          <a:solidFill>
                            <a:srgbClr val="000000"/>
                          </a:solidFill>
                          <a:effectLst/>
                          <a:latin typeface="Calibri" panose="020F0502020204030204" pitchFamily="34" charset="0"/>
                        </a:rPr>
                        <a:t>RAR</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rtl="0" fontAlgn="ctr"/>
                      <a:r>
                        <a:rPr lang="en-IN" sz="1600" b="1" i="0" u="none" strike="noStrike">
                          <a:solidFill>
                            <a:srgbClr val="000000"/>
                          </a:solidFill>
                          <a:effectLst/>
                          <a:latin typeface="Calibri" panose="020F0502020204030204" pitchFamily="34" charset="0"/>
                        </a:rPr>
                        <a:t>Axle Model</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rtl="0" fontAlgn="ctr"/>
                      <a:r>
                        <a:rPr lang="en-US" sz="1600" b="1" i="0" u="none" strike="noStrike">
                          <a:solidFill>
                            <a:srgbClr val="000000"/>
                          </a:solidFill>
                          <a:effectLst/>
                          <a:latin typeface="Calibri" panose="020F0502020204030204" pitchFamily="34" charset="0"/>
                        </a:rPr>
                        <a:t>Predicted Drive Head B10 life</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rtl="0" fontAlgn="ctr"/>
                      <a:r>
                        <a:rPr lang="en-IN" sz="1600" b="1" i="0" u="none" strike="noStrike">
                          <a:solidFill>
                            <a:srgbClr val="000000"/>
                          </a:solidFill>
                          <a:effectLst/>
                          <a:latin typeface="Calibri" panose="020F0502020204030204" pitchFamily="34" charset="0"/>
                        </a:rPr>
                        <a:t>Axle Hsg</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rtl="0" fontAlgn="ctr"/>
                      <a:r>
                        <a:rPr lang="en-IN" sz="1600" b="1" i="0" u="none" strike="noStrike" dirty="0">
                          <a:solidFill>
                            <a:srgbClr val="000000"/>
                          </a:solidFill>
                          <a:effectLst/>
                          <a:latin typeface="Calibri" panose="020F0502020204030204" pitchFamily="34" charset="0"/>
                        </a:rPr>
                        <a:t>Axle shaft</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779436863"/>
                  </a:ext>
                </a:extLst>
              </a:tr>
              <a:tr h="46891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a:solidFill>
                            <a:srgbClr val="000000"/>
                          </a:solidFill>
                          <a:effectLst/>
                          <a:latin typeface="Calibri" panose="020F0502020204030204" pitchFamily="34" charset="0"/>
                        </a:rPr>
                        <a:t>4X2</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a:solidFill>
                            <a:srgbClr val="000000"/>
                          </a:solidFill>
                          <a:effectLst/>
                          <a:latin typeface="Calibri" panose="020F0502020204030204" pitchFamily="34" charset="0"/>
                        </a:rPr>
                        <a:t>L2R3</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a:solidFill>
                            <a:srgbClr val="000000"/>
                          </a:solidFill>
                          <a:effectLst/>
                          <a:latin typeface="Calibri" panose="020F0502020204030204" pitchFamily="34" charset="0"/>
                        </a:rPr>
                        <a:t>22,000</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a:solidFill>
                            <a:srgbClr val="000000"/>
                          </a:solidFill>
                          <a:effectLst/>
                          <a:latin typeface="Calibri" panose="020F0502020204030204" pitchFamily="34" charset="0"/>
                        </a:rPr>
                        <a:t>15,385</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a:solidFill>
                            <a:srgbClr val="000000"/>
                          </a:solidFill>
                          <a:effectLst/>
                          <a:latin typeface="Calibri" panose="020F0502020204030204" pitchFamily="34" charset="0"/>
                        </a:rPr>
                        <a:t>6.17</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dirty="0">
                          <a:solidFill>
                            <a:srgbClr val="000000"/>
                          </a:solidFill>
                          <a:effectLst/>
                          <a:latin typeface="Calibri" panose="020F0502020204030204" pitchFamily="34" charset="0"/>
                        </a:rPr>
                        <a:t>D92S</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dirty="0">
                          <a:solidFill>
                            <a:srgbClr val="9C0006"/>
                          </a:solidFill>
                          <a:effectLst/>
                          <a:latin typeface="Calibri" panose="020F0502020204030204" pitchFamily="34" charset="0"/>
                        </a:rPr>
                        <a:t>3,000 hr</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lumMod val="60000"/>
                        <a:lumOff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1" i="0" u="none" strike="noStrike">
                          <a:solidFill>
                            <a:srgbClr val="9C5700"/>
                          </a:solidFill>
                          <a:effectLst/>
                          <a:latin typeface="Wingdings 2" panose="05020102010507070707" pitchFamily="18" charset="2"/>
                        </a:rPr>
                        <a:t>R</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lumMod val="60000"/>
                        <a:lumOff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1" i="0" u="none" strike="noStrike" dirty="0">
                          <a:solidFill>
                            <a:srgbClr val="006100"/>
                          </a:solidFill>
                          <a:effectLst/>
                          <a:latin typeface="Wingdings 2" panose="05020102010507070707" pitchFamily="18" charset="2"/>
                        </a:rPr>
                        <a:t>P</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60000"/>
                        <a:lumOff val="40000"/>
                      </a:srgbClr>
                    </a:solidFill>
                  </a:tcPr>
                </a:tc>
                <a:extLst>
                  <a:ext uri="{0D108BD9-81ED-4DB2-BD59-A6C34878D82A}">
                    <a16:rowId xmlns:a16="http://schemas.microsoft.com/office/drawing/2014/main" val="3053834481"/>
                  </a:ext>
                </a:extLst>
              </a:tr>
              <a:tr h="46891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a:solidFill>
                            <a:srgbClr val="000000"/>
                          </a:solidFill>
                          <a:effectLst/>
                          <a:latin typeface="Calibri" panose="020F0502020204030204" pitchFamily="34" charset="0"/>
                        </a:rPr>
                        <a:t>4X2</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a:solidFill>
                            <a:srgbClr val="000000"/>
                          </a:solidFill>
                          <a:effectLst/>
                          <a:latin typeface="Calibri" panose="020F0502020204030204" pitchFamily="34" charset="0"/>
                        </a:rPr>
                        <a:t>L4R1</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a:solidFill>
                            <a:srgbClr val="000000"/>
                          </a:solidFill>
                          <a:effectLst/>
                          <a:latin typeface="Calibri" panose="020F0502020204030204" pitchFamily="34" charset="0"/>
                        </a:rPr>
                        <a:t>33,000</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a:solidFill>
                            <a:srgbClr val="000000"/>
                          </a:solidFill>
                          <a:effectLst/>
                          <a:latin typeface="Calibri" panose="020F0502020204030204" pitchFamily="34" charset="0"/>
                        </a:rPr>
                        <a:t>24,231</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a:solidFill>
                            <a:srgbClr val="000000"/>
                          </a:solidFill>
                          <a:effectLst/>
                          <a:latin typeface="Calibri" panose="020F0502020204030204" pitchFamily="34" charset="0"/>
                        </a:rPr>
                        <a:t>6.17</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a:solidFill>
                            <a:srgbClr val="000000"/>
                          </a:solidFill>
                          <a:effectLst/>
                          <a:latin typeface="Calibri" panose="020F0502020204030204" pitchFamily="34" charset="0"/>
                        </a:rPr>
                        <a:t>D92S</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0" i="0" u="none" strike="noStrike">
                          <a:solidFill>
                            <a:srgbClr val="9C0006"/>
                          </a:solidFill>
                          <a:effectLst/>
                          <a:latin typeface="Calibri" panose="020F0502020204030204" pitchFamily="34" charset="0"/>
                        </a:rPr>
                        <a:t>2,000 hr</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lumMod val="60000"/>
                        <a:lumOff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1" i="0" u="none" strike="noStrike">
                          <a:solidFill>
                            <a:srgbClr val="9C0006"/>
                          </a:solidFill>
                          <a:effectLst/>
                          <a:latin typeface="Wingdings 2" panose="05020102010507070707" pitchFamily="18" charset="2"/>
                        </a:rPr>
                        <a:t>X</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lumMod val="60000"/>
                        <a:lumOff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rtl="0" fontAlgn="ctr"/>
                      <a:r>
                        <a:rPr lang="en-IN" sz="1600" b="1" i="0" u="none" strike="noStrike" dirty="0">
                          <a:solidFill>
                            <a:srgbClr val="006100"/>
                          </a:solidFill>
                          <a:effectLst/>
                          <a:latin typeface="Wingdings 2" panose="05020102010507070707" pitchFamily="18" charset="2"/>
                        </a:rPr>
                        <a:t>P</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60000"/>
                        <a:lumOff val="40000"/>
                      </a:srgbClr>
                    </a:solidFill>
                  </a:tcPr>
                </a:tc>
                <a:extLst>
                  <a:ext uri="{0D108BD9-81ED-4DB2-BD59-A6C34878D82A}">
                    <a16:rowId xmlns:a16="http://schemas.microsoft.com/office/drawing/2014/main" val="3703777663"/>
                  </a:ext>
                </a:extLst>
              </a:tr>
            </a:tbl>
          </a:graphicData>
        </a:graphic>
      </p:graphicFrame>
      <p:sp>
        <p:nvSpPr>
          <p:cNvPr id="10" name="TextBox 9">
            <a:extLst>
              <a:ext uri="{FF2B5EF4-FFF2-40B4-BE49-F238E27FC236}">
                <a16:creationId xmlns:a16="http://schemas.microsoft.com/office/drawing/2014/main" id="{C2ADB37D-E563-400F-AD4B-0D8BE03FCA75}"/>
              </a:ext>
            </a:extLst>
          </p:cNvPr>
          <p:cNvSpPr txBox="1"/>
          <p:nvPr/>
        </p:nvSpPr>
        <p:spPr>
          <a:xfrm>
            <a:off x="378691" y="4138667"/>
            <a:ext cx="67037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Dana</a:t>
            </a:r>
            <a:endParaRPr kumimoji="0" lang="en-IN" sz="1800" b="0" i="0" u="none" strike="noStrike" kern="0" cap="none" spc="0" normalizeH="0" baseline="0" noProof="0" dirty="0">
              <a:ln>
                <a:noFill/>
              </a:ln>
              <a:solidFill>
                <a:prstClr val="black"/>
              </a:solidFill>
              <a:effectLst/>
              <a:uLnTx/>
              <a:uFillTx/>
            </a:endParaRPr>
          </a:p>
        </p:txBody>
      </p:sp>
      <p:sp>
        <p:nvSpPr>
          <p:cNvPr id="11" name="TextBox 10">
            <a:extLst>
              <a:ext uri="{FF2B5EF4-FFF2-40B4-BE49-F238E27FC236}">
                <a16:creationId xmlns:a16="http://schemas.microsoft.com/office/drawing/2014/main" id="{C2ADB37D-E563-400F-AD4B-0D8BE03FCA75}"/>
              </a:ext>
            </a:extLst>
          </p:cNvPr>
          <p:cNvSpPr txBox="1"/>
          <p:nvPr/>
        </p:nvSpPr>
        <p:spPr>
          <a:xfrm>
            <a:off x="804055" y="1278091"/>
            <a:ext cx="90922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Meritor</a:t>
            </a:r>
            <a:endParaRPr kumimoji="0" lang="en-IN"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695745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PD Proposal / Action</a:t>
            </a:r>
            <a:endParaRPr lang="en-GB" dirty="0"/>
          </a:p>
        </p:txBody>
      </p:sp>
      <p:graphicFrame>
        <p:nvGraphicFramePr>
          <p:cNvPr id="4" name="Table 3">
            <a:extLst>
              <a:ext uri="{FF2B5EF4-FFF2-40B4-BE49-F238E27FC236}">
                <a16:creationId xmlns:a16="http://schemas.microsoft.com/office/drawing/2014/main" id="{9D07144C-5ED0-4DE9-B3B8-DF331736CB31}"/>
              </a:ext>
            </a:extLst>
          </p:cNvPr>
          <p:cNvGraphicFramePr>
            <a:graphicFrameLocks noGrp="1"/>
          </p:cNvGraphicFramePr>
          <p:nvPr>
            <p:extLst>
              <p:ext uri="{D42A27DB-BD31-4B8C-83A1-F6EECF244321}">
                <p14:modId xmlns:p14="http://schemas.microsoft.com/office/powerpoint/2010/main" val="818817256"/>
              </p:ext>
            </p:extLst>
          </p:nvPr>
        </p:nvGraphicFramePr>
        <p:xfrm>
          <a:off x="1742306" y="1866558"/>
          <a:ext cx="8506691" cy="1677008"/>
        </p:xfrm>
        <a:graphic>
          <a:graphicData uri="http://schemas.openxmlformats.org/drawingml/2006/table">
            <a:tbl>
              <a:tblPr/>
              <a:tblGrid>
                <a:gridCol w="584889">
                  <a:extLst>
                    <a:ext uri="{9D8B030D-6E8A-4147-A177-3AD203B41FA5}">
                      <a16:colId xmlns:a16="http://schemas.microsoft.com/office/drawing/2014/main" val="3053833374"/>
                    </a:ext>
                  </a:extLst>
                </a:gridCol>
                <a:gridCol w="716961">
                  <a:extLst>
                    <a:ext uri="{9D8B030D-6E8A-4147-A177-3AD203B41FA5}">
                      <a16:colId xmlns:a16="http://schemas.microsoft.com/office/drawing/2014/main" val="727841375"/>
                    </a:ext>
                  </a:extLst>
                </a:gridCol>
                <a:gridCol w="735828">
                  <a:extLst>
                    <a:ext uri="{9D8B030D-6E8A-4147-A177-3AD203B41FA5}">
                      <a16:colId xmlns:a16="http://schemas.microsoft.com/office/drawing/2014/main" val="2241318568"/>
                    </a:ext>
                  </a:extLst>
                </a:gridCol>
                <a:gridCol w="716961">
                  <a:extLst>
                    <a:ext uri="{9D8B030D-6E8A-4147-A177-3AD203B41FA5}">
                      <a16:colId xmlns:a16="http://schemas.microsoft.com/office/drawing/2014/main" val="1914483927"/>
                    </a:ext>
                  </a:extLst>
                </a:gridCol>
                <a:gridCol w="603756">
                  <a:extLst>
                    <a:ext uri="{9D8B030D-6E8A-4147-A177-3AD203B41FA5}">
                      <a16:colId xmlns:a16="http://schemas.microsoft.com/office/drawing/2014/main" val="3863377363"/>
                    </a:ext>
                  </a:extLst>
                </a:gridCol>
                <a:gridCol w="716961">
                  <a:extLst>
                    <a:ext uri="{9D8B030D-6E8A-4147-A177-3AD203B41FA5}">
                      <a16:colId xmlns:a16="http://schemas.microsoft.com/office/drawing/2014/main" val="1086611326"/>
                    </a:ext>
                  </a:extLst>
                </a:gridCol>
                <a:gridCol w="1085669">
                  <a:extLst>
                    <a:ext uri="{9D8B030D-6E8A-4147-A177-3AD203B41FA5}">
                      <a16:colId xmlns:a16="http://schemas.microsoft.com/office/drawing/2014/main" val="4135088093"/>
                    </a:ext>
                  </a:extLst>
                </a:gridCol>
                <a:gridCol w="885177">
                  <a:extLst>
                    <a:ext uri="{9D8B030D-6E8A-4147-A177-3AD203B41FA5}">
                      <a16:colId xmlns:a16="http://schemas.microsoft.com/office/drawing/2014/main" val="546871507"/>
                    </a:ext>
                  </a:extLst>
                </a:gridCol>
                <a:gridCol w="1020203">
                  <a:extLst>
                    <a:ext uri="{9D8B030D-6E8A-4147-A177-3AD203B41FA5}">
                      <a16:colId xmlns:a16="http://schemas.microsoft.com/office/drawing/2014/main" val="3079925403"/>
                    </a:ext>
                  </a:extLst>
                </a:gridCol>
                <a:gridCol w="690136">
                  <a:extLst>
                    <a:ext uri="{9D8B030D-6E8A-4147-A177-3AD203B41FA5}">
                      <a16:colId xmlns:a16="http://schemas.microsoft.com/office/drawing/2014/main" val="887190305"/>
                    </a:ext>
                  </a:extLst>
                </a:gridCol>
                <a:gridCol w="750150">
                  <a:extLst>
                    <a:ext uri="{9D8B030D-6E8A-4147-A177-3AD203B41FA5}">
                      <a16:colId xmlns:a16="http://schemas.microsoft.com/office/drawing/2014/main" val="1041796379"/>
                    </a:ext>
                  </a:extLst>
                </a:gridCol>
              </a:tblGrid>
              <a:tr h="207303">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1" i="0" u="none" strike="noStrike" dirty="0">
                          <a:solidFill>
                            <a:srgbClr val="FFFFFF"/>
                          </a:solidFill>
                          <a:effectLst/>
                          <a:latin typeface="Tahoma" panose="020B0604030504040204" pitchFamily="34" charset="0"/>
                        </a:rPr>
                        <a:t>Config</a:t>
                      </a:r>
                    </a:p>
                  </a:txBody>
                  <a:tcPr marL="5932" marR="5932" marT="5932"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1" i="0" u="none" strike="noStrike">
                          <a:solidFill>
                            <a:srgbClr val="FFFFFF"/>
                          </a:solidFill>
                          <a:effectLst/>
                          <a:latin typeface="Tahoma" panose="020B0604030504040204" pitchFamily="34" charset="0"/>
                        </a:rPr>
                        <a:t>Load Road</a:t>
                      </a:r>
                    </a:p>
                  </a:txBody>
                  <a:tcPr marL="5932" marR="5932" marT="5932"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1" i="0" u="none" strike="noStrike" dirty="0">
                          <a:solidFill>
                            <a:srgbClr val="FFFFFF"/>
                          </a:solidFill>
                          <a:effectLst/>
                          <a:latin typeface="Tahoma" panose="020B0604030504040204" pitchFamily="34" charset="0"/>
                        </a:rPr>
                        <a:t>GVW</a:t>
                      </a:r>
                    </a:p>
                  </a:txBody>
                  <a:tcPr marL="5932" marR="5932" marT="5932"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1" i="0" u="none" strike="noStrike" dirty="0">
                          <a:solidFill>
                            <a:srgbClr val="FFFFFF"/>
                          </a:solidFill>
                          <a:effectLst/>
                          <a:latin typeface="Tahoma" panose="020B0604030504040204" pitchFamily="34" charset="0"/>
                        </a:rPr>
                        <a:t>RAW</a:t>
                      </a:r>
                    </a:p>
                  </a:txBody>
                  <a:tcPr marL="5932" marR="5932" marT="5932"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1" i="0" u="none" strike="noStrike">
                          <a:solidFill>
                            <a:srgbClr val="FFFFFF"/>
                          </a:solidFill>
                          <a:effectLst/>
                          <a:latin typeface="Tahoma" panose="020B0604030504040204" pitchFamily="34" charset="0"/>
                        </a:rPr>
                        <a:t>RAR</a:t>
                      </a:r>
                    </a:p>
                  </a:txBody>
                  <a:tcPr marL="5932" marR="5932" marT="5932"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1" i="0" u="none" strike="noStrike" dirty="0" err="1">
                          <a:solidFill>
                            <a:srgbClr val="FFFFFF"/>
                          </a:solidFill>
                          <a:effectLst/>
                          <a:latin typeface="Tahoma" panose="020B0604030504040204" pitchFamily="34" charset="0"/>
                        </a:rPr>
                        <a:t>Curr</a:t>
                      </a:r>
                      <a:r>
                        <a:rPr lang="en-IN" sz="1200" b="1" i="0" u="none" strike="noStrike" dirty="0">
                          <a:solidFill>
                            <a:srgbClr val="FFFFFF"/>
                          </a:solidFill>
                          <a:effectLst/>
                          <a:latin typeface="Tahoma" panose="020B0604030504040204" pitchFamily="34" charset="0"/>
                        </a:rPr>
                        <a:t>. / Prop.</a:t>
                      </a:r>
                    </a:p>
                  </a:txBody>
                  <a:tcPr marL="5932" marR="5932" marT="5932"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gridSpan="5">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1" i="0" u="none" strike="noStrike" dirty="0">
                          <a:solidFill>
                            <a:srgbClr val="FFFFFF"/>
                          </a:solidFill>
                          <a:effectLst/>
                          <a:latin typeface="Tahoma" panose="020B0604030504040204" pitchFamily="34" charset="0"/>
                        </a:rPr>
                        <a:t>Meritor</a:t>
                      </a:r>
                    </a:p>
                  </a:txBody>
                  <a:tcPr marL="5932" marR="5932" marT="5932" marB="0" anchor="ctr">
                    <a:lnL w="6350" cap="flat" cmpd="sng" algn="ctr">
                      <a:solidFill>
                        <a:srgbClr val="59595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6609155"/>
                  </a:ext>
                </a:extLst>
              </a:tr>
              <a:tr h="596120">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1" i="0" u="none" strike="noStrike">
                          <a:solidFill>
                            <a:srgbClr val="FFFFFF"/>
                          </a:solidFill>
                          <a:effectLst/>
                          <a:latin typeface="Tahoma" panose="020B0604030504040204" pitchFamily="34" charset="0"/>
                        </a:rPr>
                        <a:t>Axle Model</a:t>
                      </a:r>
                    </a:p>
                  </a:txBody>
                  <a:tcPr marL="5932" marR="5932" marT="5932"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1" i="0" u="none" strike="noStrike">
                          <a:solidFill>
                            <a:srgbClr val="FFFFFF"/>
                          </a:solidFill>
                          <a:effectLst/>
                          <a:latin typeface="Tahoma" panose="020B0604030504040204" pitchFamily="34" charset="0"/>
                        </a:rPr>
                        <a:t>Cost </a:t>
                      </a:r>
                      <a:r>
                        <a:rPr lang="el-GR" sz="1200" b="1" i="0" u="none" strike="noStrike">
                          <a:solidFill>
                            <a:srgbClr val="FFFFFF"/>
                          </a:solidFill>
                          <a:effectLst/>
                          <a:latin typeface="Tahoma" panose="020B0604030504040204" pitchFamily="34" charset="0"/>
                        </a:rPr>
                        <a:t>Δ</a:t>
                      </a:r>
                    </a:p>
                  </a:txBody>
                  <a:tcPr marL="5932" marR="5932" marT="5932"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1" i="0" u="none" strike="noStrike">
                          <a:solidFill>
                            <a:srgbClr val="FFFFFF"/>
                          </a:solidFill>
                          <a:effectLst/>
                          <a:latin typeface="Tahoma" panose="020B0604030504040204" pitchFamily="34" charset="0"/>
                        </a:rPr>
                        <a:t>Drive Head B10 life</a:t>
                      </a:r>
                    </a:p>
                  </a:txBody>
                  <a:tcPr marL="5932" marR="5932" marT="5932"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1" i="0" u="none" strike="noStrike">
                          <a:solidFill>
                            <a:srgbClr val="FFFFFF"/>
                          </a:solidFill>
                          <a:effectLst/>
                          <a:latin typeface="Tahoma" panose="020B0604030504040204" pitchFamily="34" charset="0"/>
                        </a:rPr>
                        <a:t>Axle Hsg</a:t>
                      </a:r>
                    </a:p>
                  </a:txBody>
                  <a:tcPr marL="5932" marR="5932" marT="5932"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1" i="0" u="none" strike="noStrike">
                          <a:solidFill>
                            <a:srgbClr val="FFFFFF"/>
                          </a:solidFill>
                          <a:effectLst/>
                          <a:latin typeface="Tahoma" panose="020B0604030504040204" pitchFamily="34" charset="0"/>
                        </a:rPr>
                        <a:t>Axle shaft</a:t>
                      </a:r>
                    </a:p>
                  </a:txBody>
                  <a:tcPr marL="5932" marR="5932" marT="5932" marB="0" anchor="ctr">
                    <a:lnL w="6350" cap="flat" cmpd="sng" algn="ctr">
                      <a:solidFill>
                        <a:srgbClr val="59595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595959"/>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088372652"/>
                  </a:ext>
                </a:extLst>
              </a:tr>
              <a:tr h="27108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0" i="0" u="none" strike="noStrike">
                          <a:solidFill>
                            <a:srgbClr val="FFFFFF"/>
                          </a:solidFill>
                          <a:effectLst/>
                          <a:latin typeface="Tahoma" panose="020B0604030504040204" pitchFamily="34" charset="0"/>
                        </a:rPr>
                        <a:t>4X2</a:t>
                      </a:r>
                    </a:p>
                  </a:txBody>
                  <a:tcPr marL="5932" marR="5932" marT="5932" marB="0" anchor="ctr">
                    <a:lnL w="12700" cap="flat" cmpd="sng" algn="ctr">
                      <a:solidFill>
                        <a:srgbClr val="808080"/>
                      </a:solidFill>
                      <a:prstDash val="solid"/>
                      <a:round/>
                      <a:headEnd type="none" w="med" len="med"/>
                      <a:tailEnd type="none" w="med" len="med"/>
                    </a:lnL>
                    <a:lnR w="6350" cap="flat" cmpd="sng" algn="ctr">
                      <a:solidFill>
                        <a:srgbClr val="595959"/>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595959"/>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0" i="0" u="none" strike="noStrike">
                          <a:solidFill>
                            <a:srgbClr val="000000"/>
                          </a:solidFill>
                          <a:effectLst/>
                          <a:latin typeface="Tahoma" panose="020B0604030504040204" pitchFamily="34" charset="0"/>
                        </a:rPr>
                        <a:t>L2R3</a:t>
                      </a:r>
                    </a:p>
                  </a:txBody>
                  <a:tcPr marL="5932" marR="5932" marT="5932"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5959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0" i="0" u="none" strike="noStrike">
                          <a:solidFill>
                            <a:srgbClr val="000000"/>
                          </a:solidFill>
                          <a:effectLst/>
                          <a:latin typeface="Tahoma" panose="020B0604030504040204" pitchFamily="34" charset="0"/>
                        </a:rPr>
                        <a:t>22,000</a:t>
                      </a:r>
                    </a:p>
                  </a:txBody>
                  <a:tcPr marL="5932" marR="5932" marT="5932"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5959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0" i="0" u="none" strike="noStrike">
                          <a:solidFill>
                            <a:srgbClr val="000000"/>
                          </a:solidFill>
                          <a:effectLst/>
                          <a:latin typeface="Tahoma" panose="020B0604030504040204" pitchFamily="34" charset="0"/>
                        </a:rPr>
                        <a:t>15,385</a:t>
                      </a:r>
                    </a:p>
                  </a:txBody>
                  <a:tcPr marL="5932" marR="5932" marT="5932"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5959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0" i="0" u="none" strike="noStrike">
                          <a:solidFill>
                            <a:srgbClr val="000000"/>
                          </a:solidFill>
                          <a:effectLst/>
                          <a:latin typeface="Tahoma" panose="020B0604030504040204" pitchFamily="34" charset="0"/>
                        </a:rPr>
                        <a:t>6.17</a:t>
                      </a:r>
                    </a:p>
                  </a:txBody>
                  <a:tcPr marL="5932" marR="5932" marT="5932"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5959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0" i="0" u="none" strike="noStrike" dirty="0" err="1">
                          <a:solidFill>
                            <a:srgbClr val="000000"/>
                          </a:solidFill>
                          <a:effectLst/>
                          <a:latin typeface="Tahoma" panose="020B0604030504040204" pitchFamily="34" charset="0"/>
                        </a:rPr>
                        <a:t>Curr</a:t>
                      </a:r>
                      <a:r>
                        <a:rPr lang="en-IN" sz="1200" b="0" i="0" u="none" strike="noStrike" dirty="0">
                          <a:solidFill>
                            <a:srgbClr val="000000"/>
                          </a:solidFill>
                          <a:effectLst/>
                          <a:latin typeface="Tahoma" panose="020B0604030504040204" pitchFamily="34" charset="0"/>
                        </a:rPr>
                        <a:t>.</a:t>
                      </a:r>
                    </a:p>
                  </a:txBody>
                  <a:tcPr marL="5932" marR="5932" marT="5932"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5959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0" i="0" u="none" strike="noStrike">
                          <a:solidFill>
                            <a:srgbClr val="000000"/>
                          </a:solidFill>
                          <a:effectLst/>
                          <a:latin typeface="Tahoma" panose="020B0604030504040204" pitchFamily="34" charset="0"/>
                        </a:rPr>
                        <a:t>MS1497</a:t>
                      </a:r>
                    </a:p>
                  </a:txBody>
                  <a:tcPr marL="5932" marR="5932" marT="5932"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5959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0" i="0" u="none" strike="noStrike">
                          <a:solidFill>
                            <a:srgbClr val="000000"/>
                          </a:solidFill>
                          <a:effectLst/>
                          <a:latin typeface="Tahoma" panose="020B0604030504040204" pitchFamily="34" charset="0"/>
                        </a:rPr>
                        <a:t>&lt;REF&gt;</a:t>
                      </a:r>
                    </a:p>
                  </a:txBody>
                  <a:tcPr marL="5932" marR="5932" marT="5932"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5959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0" i="0" u="none" strike="noStrike">
                          <a:solidFill>
                            <a:srgbClr val="9C0006"/>
                          </a:solidFill>
                          <a:effectLst/>
                          <a:latin typeface="Tahoma" panose="020B0604030504040204" pitchFamily="34" charset="0"/>
                        </a:rPr>
                        <a:t>2,625 hr</a:t>
                      </a:r>
                    </a:p>
                  </a:txBody>
                  <a:tcPr marL="5932" marR="5932" marT="5932"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595959"/>
                      </a:solid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1" i="0" u="none" strike="noStrike">
                          <a:solidFill>
                            <a:srgbClr val="9C0006"/>
                          </a:solidFill>
                          <a:effectLst/>
                          <a:latin typeface="Wingdings 2" panose="05020102010507070707" pitchFamily="18" charset="2"/>
                        </a:rPr>
                        <a:t>X</a:t>
                      </a:r>
                    </a:p>
                  </a:txBody>
                  <a:tcPr marL="5932" marR="5932" marT="5932"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595959"/>
                      </a:solidFill>
                      <a:prstDash val="solid"/>
                      <a:round/>
                      <a:headEnd type="none" w="med" len="med"/>
                      <a:tailEnd type="none" w="med" len="med"/>
                    </a:lnB>
                    <a:lnTlToBr w="12700" cmpd="sng">
                      <a:noFill/>
                      <a:prstDash val="solid"/>
                    </a:lnTlToBr>
                    <a:lnBlToTr w="12700" cmpd="sng">
                      <a:noFill/>
                      <a:prstDash val="solid"/>
                    </a:lnBlToTr>
                    <a:solidFill>
                      <a:srgbClr val="FFC7CE"/>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1" i="0" u="none" strike="noStrike">
                          <a:solidFill>
                            <a:srgbClr val="9C5700"/>
                          </a:solidFill>
                          <a:effectLst/>
                          <a:latin typeface="Wingdings 2" panose="05020102010507070707" pitchFamily="18" charset="2"/>
                        </a:rPr>
                        <a:t>R</a:t>
                      </a:r>
                    </a:p>
                  </a:txBody>
                  <a:tcPr marL="5932" marR="5932" marT="5932" marB="0" anchor="ctr">
                    <a:lnL w="6350" cap="flat" cmpd="sng" algn="ctr">
                      <a:solidFill>
                        <a:srgbClr val="595959"/>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595959"/>
                      </a:solidFill>
                      <a:prstDash val="solid"/>
                      <a:round/>
                      <a:headEnd type="none" w="med" len="med"/>
                      <a:tailEnd type="none" w="med" len="med"/>
                    </a:lnB>
                    <a:lnTlToBr w="12700" cmpd="sng">
                      <a:noFill/>
                      <a:prstDash val="solid"/>
                    </a:lnTlToBr>
                    <a:lnBlToTr w="12700" cmpd="sng">
                      <a:noFill/>
                      <a:prstDash val="solid"/>
                    </a:lnBlToTr>
                    <a:solidFill>
                      <a:srgbClr val="FFEB9C"/>
                    </a:solidFill>
                  </a:tcPr>
                </a:tc>
                <a:extLst>
                  <a:ext uri="{0D108BD9-81ED-4DB2-BD59-A6C34878D82A}">
                    <a16:rowId xmlns:a16="http://schemas.microsoft.com/office/drawing/2014/main" val="2170066737"/>
                  </a:ext>
                </a:extLst>
              </a:tr>
              <a:tr h="39953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0" i="0" u="none" strike="noStrike">
                          <a:solidFill>
                            <a:srgbClr val="000000"/>
                          </a:solidFill>
                          <a:effectLst/>
                          <a:latin typeface="Tahoma" panose="020B0604030504040204" pitchFamily="34" charset="0"/>
                        </a:rPr>
                        <a:t>"</a:t>
                      </a:r>
                    </a:p>
                  </a:txBody>
                  <a:tcPr marL="5932" marR="5932" marT="5932" marB="0" anchor="ctr">
                    <a:lnL w="12700" cap="flat" cmpd="sng" algn="ctr">
                      <a:solidFill>
                        <a:srgbClr val="808080"/>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0" i="0" u="none" strike="noStrike">
                          <a:solidFill>
                            <a:srgbClr val="000000"/>
                          </a:solidFill>
                          <a:effectLst/>
                          <a:latin typeface="Tahoma" panose="020B0604030504040204" pitchFamily="34" charset="0"/>
                        </a:rPr>
                        <a:t>"</a:t>
                      </a:r>
                    </a:p>
                  </a:txBody>
                  <a:tcPr marL="5932" marR="5932" marT="5932"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0" i="0" u="none" strike="noStrike">
                          <a:solidFill>
                            <a:srgbClr val="000000"/>
                          </a:solidFill>
                          <a:effectLst/>
                          <a:latin typeface="Tahoma" panose="020B0604030504040204" pitchFamily="34" charset="0"/>
                        </a:rPr>
                        <a:t>"</a:t>
                      </a:r>
                    </a:p>
                  </a:txBody>
                  <a:tcPr marL="5932" marR="5932" marT="5932"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0" i="0" u="none" strike="noStrike">
                          <a:solidFill>
                            <a:srgbClr val="000000"/>
                          </a:solidFill>
                          <a:effectLst/>
                          <a:latin typeface="Tahoma" panose="020B0604030504040204" pitchFamily="34" charset="0"/>
                        </a:rPr>
                        <a:t>"</a:t>
                      </a:r>
                    </a:p>
                  </a:txBody>
                  <a:tcPr marL="5932" marR="5932" marT="5932"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0" i="0" u="none" strike="noStrike">
                          <a:solidFill>
                            <a:srgbClr val="000000"/>
                          </a:solidFill>
                          <a:effectLst/>
                          <a:latin typeface="Tahoma" panose="020B0604030504040204" pitchFamily="34" charset="0"/>
                        </a:rPr>
                        <a:t>"</a:t>
                      </a:r>
                    </a:p>
                  </a:txBody>
                  <a:tcPr marL="5932" marR="5932" marT="5932"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0" i="0" u="none" strike="noStrike" dirty="0">
                          <a:solidFill>
                            <a:srgbClr val="000000"/>
                          </a:solidFill>
                          <a:effectLst/>
                          <a:latin typeface="Tahoma" panose="020B0604030504040204" pitchFamily="34" charset="0"/>
                        </a:rPr>
                        <a:t>Prop.</a:t>
                      </a:r>
                    </a:p>
                  </a:txBody>
                  <a:tcPr marL="5932" marR="5932" marT="5932"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0" i="0" u="none" strike="noStrike">
                          <a:solidFill>
                            <a:srgbClr val="006100"/>
                          </a:solidFill>
                          <a:effectLst/>
                          <a:latin typeface="Tahoma" panose="020B0604030504040204" pitchFamily="34" charset="0"/>
                        </a:rPr>
                        <a:t>&lt;MR160 18TG&gt;</a:t>
                      </a:r>
                    </a:p>
                  </a:txBody>
                  <a:tcPr marL="5932" marR="5932" marT="5932"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a:noFill/>
                    </a:lnB>
                    <a:lnTlToBr w="12700" cmpd="sng">
                      <a:noFill/>
                      <a:prstDash val="solid"/>
                    </a:lnTlToBr>
                    <a:lnBlToTr w="12700" cmpd="sng">
                      <a:noFill/>
                      <a:prstDash val="solid"/>
                    </a:lnBlToTr>
                    <a:solidFill>
                      <a:srgbClr val="C6EFCE"/>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0" i="0" u="none" strike="noStrike">
                          <a:solidFill>
                            <a:srgbClr val="000000"/>
                          </a:solidFill>
                          <a:effectLst/>
                          <a:latin typeface="Tahoma" panose="020B0604030504040204" pitchFamily="34" charset="0"/>
                        </a:rPr>
                        <a:t>38,000</a:t>
                      </a:r>
                    </a:p>
                  </a:txBody>
                  <a:tcPr marL="5932" marR="5932" marT="5932"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0" i="0" u="none" strike="noStrike">
                          <a:solidFill>
                            <a:srgbClr val="006100"/>
                          </a:solidFill>
                          <a:effectLst/>
                          <a:latin typeface="Tahoma" panose="020B0604030504040204" pitchFamily="34" charset="0"/>
                        </a:rPr>
                        <a:t>&gt;6,000 hr approx.</a:t>
                      </a:r>
                    </a:p>
                  </a:txBody>
                  <a:tcPr marL="5932" marR="5932" marT="5932"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1" i="0" u="none" strike="noStrike">
                          <a:solidFill>
                            <a:srgbClr val="006100"/>
                          </a:solidFill>
                          <a:effectLst/>
                          <a:latin typeface="Wingdings 2" panose="05020102010507070707" pitchFamily="18" charset="2"/>
                        </a:rPr>
                        <a:t>P</a:t>
                      </a:r>
                    </a:p>
                  </a:txBody>
                  <a:tcPr marL="5932" marR="5932" marT="5932"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lnTlToBr w="12700" cmpd="sng">
                      <a:noFill/>
                      <a:prstDash val="solid"/>
                    </a:lnTlToBr>
                    <a:lnBlToTr w="12700" cmpd="sng">
                      <a:noFill/>
                      <a:prstDash val="solid"/>
                    </a:lnBlToTr>
                    <a:solidFill>
                      <a:srgbClr val="C6EFCE"/>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1" i="0" u="none" strike="noStrike">
                          <a:solidFill>
                            <a:srgbClr val="006100"/>
                          </a:solidFill>
                          <a:effectLst/>
                          <a:latin typeface="Wingdings 2" panose="05020102010507070707" pitchFamily="18" charset="2"/>
                        </a:rPr>
                        <a:t>P</a:t>
                      </a:r>
                    </a:p>
                  </a:txBody>
                  <a:tcPr marL="5932" marR="5932" marT="5932" marB="0" anchor="ctr">
                    <a:lnL w="6350" cap="flat" cmpd="sng" algn="ctr">
                      <a:solidFill>
                        <a:srgbClr val="595959"/>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lnTlToBr w="12700" cmpd="sng">
                      <a:noFill/>
                      <a:prstDash val="solid"/>
                    </a:lnTlToBr>
                    <a:lnBlToTr w="12700" cmpd="sng">
                      <a:noFill/>
                      <a:prstDash val="solid"/>
                    </a:lnBlToTr>
                    <a:solidFill>
                      <a:srgbClr val="C6EFCE"/>
                    </a:solidFill>
                  </a:tcPr>
                </a:tc>
                <a:extLst>
                  <a:ext uri="{0D108BD9-81ED-4DB2-BD59-A6C34878D82A}">
                    <a16:rowId xmlns:a16="http://schemas.microsoft.com/office/drawing/2014/main" val="160675352"/>
                  </a:ext>
                </a:extLst>
              </a:tr>
              <a:tr h="20295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0" i="0" u="none" strike="noStrike">
                          <a:solidFill>
                            <a:srgbClr val="000000"/>
                          </a:solidFill>
                          <a:effectLst/>
                          <a:latin typeface="Tahoma" panose="020B0604030504040204" pitchFamily="34" charset="0"/>
                        </a:rPr>
                        <a:t> </a:t>
                      </a:r>
                    </a:p>
                  </a:txBody>
                  <a:tcPr marL="5932" marR="5932" marT="5932" marB="0" anchor="ctr">
                    <a:lnL>
                      <a:noFill/>
                    </a:lnL>
                    <a:lnR>
                      <a:noFill/>
                    </a:lnR>
                    <a:lnT w="6350" cap="flat" cmpd="sng" algn="ctr">
                      <a:solidFill>
                        <a:srgbClr val="595959"/>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0" i="0" u="none" strike="noStrike">
                          <a:solidFill>
                            <a:srgbClr val="000000"/>
                          </a:solidFill>
                          <a:effectLst/>
                          <a:latin typeface="Tahoma" panose="020B0604030504040204" pitchFamily="34" charset="0"/>
                        </a:rPr>
                        <a:t> </a:t>
                      </a:r>
                    </a:p>
                  </a:txBody>
                  <a:tcPr marL="5932" marR="5932" marT="5932" marB="0" anchor="ctr">
                    <a:lnL>
                      <a:noFill/>
                    </a:lnL>
                    <a:lnR>
                      <a:noFill/>
                    </a:lnR>
                    <a:lnT w="6350" cap="flat" cmpd="sng" algn="ctr">
                      <a:solidFill>
                        <a:srgbClr val="595959"/>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0" i="0" u="none" strike="noStrike">
                          <a:solidFill>
                            <a:srgbClr val="000000"/>
                          </a:solidFill>
                          <a:effectLst/>
                          <a:latin typeface="Tahoma" panose="020B0604030504040204" pitchFamily="34" charset="0"/>
                        </a:rPr>
                        <a:t> </a:t>
                      </a:r>
                    </a:p>
                  </a:txBody>
                  <a:tcPr marL="5932" marR="5932" marT="5932" marB="0" anchor="ctr">
                    <a:lnL>
                      <a:noFill/>
                    </a:lnL>
                    <a:lnR>
                      <a:noFill/>
                    </a:lnR>
                    <a:lnT w="6350" cap="flat" cmpd="sng" algn="ctr">
                      <a:solidFill>
                        <a:srgbClr val="595959"/>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0" i="0" u="none" strike="noStrike">
                          <a:solidFill>
                            <a:srgbClr val="000000"/>
                          </a:solidFill>
                          <a:effectLst/>
                          <a:latin typeface="Tahoma" panose="020B0604030504040204" pitchFamily="34" charset="0"/>
                        </a:rPr>
                        <a:t> </a:t>
                      </a:r>
                    </a:p>
                  </a:txBody>
                  <a:tcPr marL="5932" marR="5932" marT="5932" marB="0" anchor="ctr">
                    <a:lnL>
                      <a:noFill/>
                    </a:lnL>
                    <a:lnR>
                      <a:noFill/>
                    </a:lnR>
                    <a:lnT w="6350" cap="flat" cmpd="sng" algn="ctr">
                      <a:solidFill>
                        <a:srgbClr val="595959"/>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0" i="0" u="none" strike="noStrike">
                          <a:solidFill>
                            <a:srgbClr val="000000"/>
                          </a:solidFill>
                          <a:effectLst/>
                          <a:latin typeface="Tahoma" panose="020B0604030504040204" pitchFamily="34" charset="0"/>
                        </a:rPr>
                        <a:t> </a:t>
                      </a:r>
                    </a:p>
                  </a:txBody>
                  <a:tcPr marL="5932" marR="5932" marT="5932" marB="0" anchor="ctr">
                    <a:lnL>
                      <a:noFill/>
                    </a:lnL>
                    <a:lnR>
                      <a:noFill/>
                    </a:lnR>
                    <a:lnT w="6350" cap="flat" cmpd="sng" algn="ctr">
                      <a:solidFill>
                        <a:srgbClr val="595959"/>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endParaRPr lang="en-IN" sz="1200" b="0" i="0" u="none" strike="noStrike">
                        <a:solidFill>
                          <a:srgbClr val="000000"/>
                        </a:solidFill>
                        <a:effectLst/>
                        <a:latin typeface="Tahoma" panose="020B0604030504040204" pitchFamily="34" charset="0"/>
                      </a:endParaRPr>
                    </a:p>
                  </a:txBody>
                  <a:tcPr marL="5932" marR="5932" marT="5932" marB="0" anchor="ctr">
                    <a:lnL>
                      <a:noFill/>
                    </a:lnL>
                    <a:lnR>
                      <a:noFill/>
                    </a:lnR>
                    <a:lnT>
                      <a:noFill/>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0" i="0" u="none" strike="noStrike">
                          <a:solidFill>
                            <a:srgbClr val="9C5700"/>
                          </a:solidFill>
                          <a:effectLst/>
                          <a:latin typeface="Tahoma" panose="020B0604030504040204" pitchFamily="34" charset="0"/>
                        </a:rPr>
                        <a:t> </a:t>
                      </a:r>
                    </a:p>
                  </a:txBody>
                  <a:tcPr marL="5932" marR="5932" marT="5932" marB="0" anchor="ctr">
                    <a:lnL>
                      <a:noFill/>
                    </a:lnL>
                    <a:lnR>
                      <a:noFill/>
                    </a:lnR>
                    <a:lnT>
                      <a:noFill/>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0" i="0" u="none" strike="noStrike">
                          <a:solidFill>
                            <a:srgbClr val="000000"/>
                          </a:solidFill>
                          <a:effectLst/>
                          <a:latin typeface="Tahoma" panose="020B0604030504040204" pitchFamily="34" charset="0"/>
                        </a:rPr>
                        <a:t> </a:t>
                      </a:r>
                    </a:p>
                  </a:txBody>
                  <a:tcPr marL="5932" marR="5932" marT="5932" marB="0" anchor="ctr">
                    <a:lnL>
                      <a:noFill/>
                    </a:lnL>
                    <a:lnR>
                      <a:noFill/>
                    </a:lnR>
                    <a:lnT w="6350" cap="flat" cmpd="sng" algn="ctr">
                      <a:solidFill>
                        <a:srgbClr val="595959"/>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0" i="0" u="none" strike="noStrike">
                          <a:solidFill>
                            <a:srgbClr val="006100"/>
                          </a:solidFill>
                          <a:effectLst/>
                          <a:latin typeface="Tahoma" panose="020B0604030504040204" pitchFamily="34" charset="0"/>
                        </a:rPr>
                        <a:t> </a:t>
                      </a:r>
                    </a:p>
                  </a:txBody>
                  <a:tcPr marL="5932" marR="5932" marT="5932" marB="0" anchor="ctr">
                    <a:lnL>
                      <a:noFill/>
                    </a:lnL>
                    <a:lnR>
                      <a:noFill/>
                    </a:lnR>
                    <a:lnT w="6350" cap="flat" cmpd="sng" algn="ctr">
                      <a:solidFill>
                        <a:srgbClr val="595959"/>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1" i="0" u="none" strike="noStrike">
                          <a:solidFill>
                            <a:srgbClr val="9C0006"/>
                          </a:solidFill>
                          <a:effectLst/>
                          <a:latin typeface="Wingdings 2" panose="05020102010507070707" pitchFamily="18" charset="2"/>
                        </a:rPr>
                        <a:t> </a:t>
                      </a:r>
                    </a:p>
                  </a:txBody>
                  <a:tcPr marL="5932" marR="5932" marT="5932" marB="0" anchor="ctr">
                    <a:lnL>
                      <a:noFill/>
                    </a:lnL>
                    <a:lnR>
                      <a:noFill/>
                    </a:lnR>
                    <a:lnT w="6350" cap="flat" cmpd="sng" algn="ctr">
                      <a:solidFill>
                        <a:srgbClr val="595959"/>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rtl="0" fontAlgn="ctr"/>
                      <a:r>
                        <a:rPr lang="en-IN" sz="1200" b="1" i="0" u="none" strike="noStrike" dirty="0">
                          <a:solidFill>
                            <a:srgbClr val="9C0006"/>
                          </a:solidFill>
                          <a:effectLst/>
                          <a:latin typeface="Wingdings 2" panose="05020102010507070707" pitchFamily="18" charset="2"/>
                        </a:rPr>
                        <a:t> </a:t>
                      </a:r>
                    </a:p>
                  </a:txBody>
                  <a:tcPr marL="5932" marR="5932" marT="5932" marB="0" anchor="ctr">
                    <a:lnL>
                      <a:noFill/>
                    </a:lnL>
                    <a:lnR>
                      <a:noFill/>
                    </a:lnR>
                    <a:lnT w="6350" cap="flat" cmpd="sng" algn="ctr">
                      <a:solidFill>
                        <a:srgbClr val="595959"/>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0369070"/>
                  </a:ext>
                </a:extLst>
              </a:tr>
            </a:tbl>
          </a:graphicData>
        </a:graphic>
      </p:graphicFrame>
      <p:sp>
        <p:nvSpPr>
          <p:cNvPr id="6" name="Rectangle 5"/>
          <p:cNvSpPr/>
          <p:nvPr/>
        </p:nvSpPr>
        <p:spPr>
          <a:xfrm>
            <a:off x="1742306" y="4033100"/>
            <a:ext cx="8506691" cy="507831"/>
          </a:xfrm>
          <a:prstGeom prst="rect">
            <a:avLst/>
          </a:prstGeom>
        </p:spPr>
        <p:txBody>
          <a:bodyPr wrap="square">
            <a:spAutoFit/>
          </a:bodyPr>
          <a:lstStyle/>
          <a:p>
            <a:pPr marL="285750" indent="-285750" defTabSz="1219170">
              <a:lnSpc>
                <a:spcPct val="150000"/>
              </a:lnSpc>
              <a:buFont typeface="Wingdings" panose="05000000000000000000" pitchFamily="2" charset="2"/>
              <a:buChar char="ü"/>
              <a:defRPr/>
            </a:pPr>
            <a:r>
              <a:rPr lang="en-US" dirty="0">
                <a:solidFill>
                  <a:schemeClr val="dk1"/>
                </a:solidFill>
              </a:rPr>
              <a:t>Separate CBN for L3R3 is released with MS160 axle / HDS with RAR 5.83 </a:t>
            </a:r>
          </a:p>
        </p:txBody>
      </p:sp>
    </p:spTree>
    <p:extLst>
      <p:ext uri="{BB962C8B-B14F-4D97-AF65-F5344CB8AC3E}">
        <p14:creationId xmlns:p14="http://schemas.microsoft.com/office/powerpoint/2010/main" val="2090846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14814" y="402672"/>
            <a:ext cx="7798525" cy="3121834"/>
          </a:xfrm>
          <a:prstGeom prst="rect">
            <a:avLst/>
          </a:prstGeom>
        </p:spPr>
      </p:pic>
    </p:spTree>
    <p:extLst>
      <p:ext uri="{BB962C8B-B14F-4D97-AF65-F5344CB8AC3E}">
        <p14:creationId xmlns:p14="http://schemas.microsoft.com/office/powerpoint/2010/main" val="516392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36728" y="62123"/>
            <a:ext cx="10028061" cy="866345"/>
          </a:xfrm>
        </p:spPr>
        <p:txBody>
          <a:bodyPr>
            <a:normAutofit/>
          </a:bodyPr>
          <a:lstStyle/>
          <a:p>
            <a:r>
              <a:rPr lang="en-US" sz="3600" b="1" dirty="0"/>
              <a:t>Action</a:t>
            </a:r>
          </a:p>
        </p:txBody>
      </p:sp>
      <p:sp>
        <p:nvSpPr>
          <p:cNvPr id="5" name="Slide Number Placeholder 3"/>
          <p:cNvSpPr>
            <a:spLocks noGrp="1"/>
          </p:cNvSpPr>
          <p:nvPr>
            <p:ph type="sldNum" sz="quarter" idx="12"/>
          </p:nvPr>
        </p:nvSpPr>
        <p:spPr>
          <a:xfrm>
            <a:off x="9488890" y="5897854"/>
            <a:ext cx="2303841" cy="303117"/>
          </a:xfrm>
        </p:spPr>
        <p:txBody>
          <a:bodyPr/>
          <a:lstStyle/>
          <a:p>
            <a:fld id="{BA3D8712-1930-4307-AAF2-C718ECB8B04A}" type="slidenum">
              <a:rPr lang="en-US" smtClean="0"/>
              <a:t>2</a:t>
            </a:fld>
            <a:endParaRPr lang="en-US" dirty="0"/>
          </a:p>
        </p:txBody>
      </p:sp>
      <p:sp>
        <p:nvSpPr>
          <p:cNvPr id="6" name="Rectangle 5"/>
          <p:cNvSpPr/>
          <p:nvPr/>
        </p:nvSpPr>
        <p:spPr>
          <a:xfrm>
            <a:off x="436728" y="1519063"/>
            <a:ext cx="5485139" cy="40435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18" b="1" i="0" u="none" strike="noStrike" kern="1200" cap="none" spc="0" normalizeH="0" baseline="0" noProof="0" dirty="0">
                <a:ln>
                  <a:noFill/>
                </a:ln>
                <a:solidFill>
                  <a:prstClr val="black"/>
                </a:solidFill>
                <a:effectLst/>
                <a:uLnTx/>
                <a:uFillTx/>
                <a:latin typeface="Calibri"/>
                <a:ea typeface="+mn-ea"/>
                <a:cs typeface="+mn-cs"/>
              </a:rPr>
              <a:t>Before</a:t>
            </a:r>
          </a:p>
        </p:txBody>
      </p:sp>
      <p:sp>
        <p:nvSpPr>
          <p:cNvPr id="7" name="Rectangle 6"/>
          <p:cNvSpPr/>
          <p:nvPr/>
        </p:nvSpPr>
        <p:spPr>
          <a:xfrm>
            <a:off x="6529163" y="1519775"/>
            <a:ext cx="5485139" cy="40364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18" b="1" i="0" u="none" strike="noStrike" kern="1200" cap="none" spc="0" normalizeH="0" baseline="0" noProof="0" dirty="0">
                <a:ln>
                  <a:noFill/>
                </a:ln>
                <a:solidFill>
                  <a:prstClr val="black"/>
                </a:solidFill>
                <a:effectLst/>
                <a:uLnTx/>
                <a:uFillTx/>
                <a:latin typeface="Calibri"/>
                <a:ea typeface="+mn-ea"/>
                <a:cs typeface="+mn-cs"/>
              </a:rPr>
              <a:t>After</a:t>
            </a:r>
          </a:p>
        </p:txBody>
      </p:sp>
      <p:graphicFrame>
        <p:nvGraphicFramePr>
          <p:cNvPr id="8" name="Table 7"/>
          <p:cNvGraphicFramePr>
            <a:graphicFrameLocks noGrp="1"/>
          </p:cNvGraphicFramePr>
          <p:nvPr/>
        </p:nvGraphicFramePr>
        <p:xfrm>
          <a:off x="205633" y="3243803"/>
          <a:ext cx="6226810" cy="2279576"/>
        </p:xfrm>
        <a:graphic>
          <a:graphicData uri="http://schemas.openxmlformats.org/drawingml/2006/table">
            <a:tbl>
              <a:tblPr firstRow="1" bandRow="1">
                <a:tableStyleId>{0E3FDE45-AF77-4B5C-9715-49D594BDF05E}</a:tableStyleId>
              </a:tblPr>
              <a:tblGrid>
                <a:gridCol w="2047875">
                  <a:extLst>
                    <a:ext uri="{9D8B030D-6E8A-4147-A177-3AD203B41FA5}">
                      <a16:colId xmlns:a16="http://schemas.microsoft.com/office/drawing/2014/main" val="2204048603"/>
                    </a:ext>
                  </a:extLst>
                </a:gridCol>
                <a:gridCol w="1929130">
                  <a:extLst>
                    <a:ext uri="{9D8B030D-6E8A-4147-A177-3AD203B41FA5}">
                      <a16:colId xmlns:a16="http://schemas.microsoft.com/office/drawing/2014/main" val="820014936"/>
                    </a:ext>
                  </a:extLst>
                </a:gridCol>
                <a:gridCol w="2249805">
                  <a:extLst>
                    <a:ext uri="{9D8B030D-6E8A-4147-A177-3AD203B41FA5}">
                      <a16:colId xmlns:a16="http://schemas.microsoft.com/office/drawing/2014/main" val="1723643658"/>
                    </a:ext>
                  </a:extLst>
                </a:gridCol>
              </a:tblGrid>
              <a:tr h="565357">
                <a:tc>
                  <a:txBody>
                    <a:bodyPr/>
                    <a:lstStyle/>
                    <a:p>
                      <a:pPr algn="ctr"/>
                      <a:r>
                        <a:rPr lang="en-US" sz="2000" dirty="0"/>
                        <a:t>Axle</a:t>
                      </a:r>
                      <a:r>
                        <a:rPr lang="en-US" sz="2000" baseline="0" dirty="0"/>
                        <a:t> Model </a:t>
                      </a:r>
                      <a:r>
                        <a:rPr lang="en-US" sz="2000" baseline="0" dirty="0">
                          <a:sym typeface="Wingdings" panose="05000000000000000000" pitchFamily="2" charset="2"/>
                        </a:rPr>
                        <a: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Dana 92S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MS149.7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33081792"/>
                  </a:ext>
                </a:extLst>
              </a:tr>
              <a:tr h="565357">
                <a:tc>
                  <a:txBody>
                    <a:bodyPr/>
                    <a:lstStyle/>
                    <a:p>
                      <a:pPr algn="ctr"/>
                      <a:r>
                        <a:rPr lang="en-US" sz="2000" dirty="0"/>
                        <a:t>Crown</a:t>
                      </a:r>
                      <a:r>
                        <a:rPr lang="en-US" sz="2000" baseline="0" dirty="0"/>
                        <a:t> wheel Dia.</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441mm (17.36”)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440.69mm (17.35”)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7770760"/>
                  </a:ext>
                </a:extLst>
              </a:tr>
              <a:tr h="565357">
                <a:tc>
                  <a:txBody>
                    <a:bodyPr/>
                    <a:lstStyle/>
                    <a:p>
                      <a:pPr algn="ctr"/>
                      <a:r>
                        <a:rPr lang="en-US" sz="2000" dirty="0"/>
                        <a:t>Face 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69.70mm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61.0mm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7470668"/>
                  </a:ext>
                </a:extLst>
              </a:tr>
              <a:tr h="583505">
                <a:tc>
                  <a:txBody>
                    <a:bodyPr/>
                    <a:lstStyle/>
                    <a:p>
                      <a:pPr algn="ctr"/>
                      <a:r>
                        <a:rPr lang="en-US" sz="2000" dirty="0"/>
                        <a:t>Oil capacity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16 </a:t>
                      </a:r>
                      <a:r>
                        <a:rPr lang="en-US" sz="2000" dirty="0" err="1"/>
                        <a:t>Ltrs</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16.0 – 17.0 </a:t>
                      </a:r>
                      <a:r>
                        <a:rPr lang="en-US" sz="2000" dirty="0" err="1"/>
                        <a:t>Ltrs</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3706643"/>
                  </a:ext>
                </a:extLst>
              </a:tr>
            </a:tbl>
          </a:graphicData>
        </a:graphic>
      </p:graphicFrame>
      <p:graphicFrame>
        <p:nvGraphicFramePr>
          <p:cNvPr id="9" name="Table 8"/>
          <p:cNvGraphicFramePr>
            <a:graphicFrameLocks noGrp="1"/>
          </p:cNvGraphicFramePr>
          <p:nvPr/>
        </p:nvGraphicFramePr>
        <p:xfrm>
          <a:off x="6738423" y="3243803"/>
          <a:ext cx="4979963" cy="2279576"/>
        </p:xfrm>
        <a:graphic>
          <a:graphicData uri="http://schemas.openxmlformats.org/drawingml/2006/table">
            <a:tbl>
              <a:tblPr firstRow="1" bandRow="1">
                <a:tableStyleId>{C083E6E3-FA7D-4D7B-A595-EF9225AFEA82}</a:tableStyleId>
              </a:tblPr>
              <a:tblGrid>
                <a:gridCol w="2273169">
                  <a:extLst>
                    <a:ext uri="{9D8B030D-6E8A-4147-A177-3AD203B41FA5}">
                      <a16:colId xmlns:a16="http://schemas.microsoft.com/office/drawing/2014/main" val="2204048603"/>
                    </a:ext>
                  </a:extLst>
                </a:gridCol>
                <a:gridCol w="2706794">
                  <a:extLst>
                    <a:ext uri="{9D8B030D-6E8A-4147-A177-3AD203B41FA5}">
                      <a16:colId xmlns:a16="http://schemas.microsoft.com/office/drawing/2014/main" val="2707578124"/>
                    </a:ext>
                  </a:extLst>
                </a:gridCol>
              </a:tblGrid>
              <a:tr h="565357">
                <a:tc>
                  <a:txBody>
                    <a:bodyPr/>
                    <a:lstStyle/>
                    <a:p>
                      <a:pPr algn="ctr"/>
                      <a:r>
                        <a:rPr lang="en-US" sz="2000" dirty="0"/>
                        <a:t>Axle</a:t>
                      </a:r>
                      <a:r>
                        <a:rPr lang="en-US" sz="2000" baseline="0" dirty="0"/>
                        <a:t> Model </a:t>
                      </a:r>
                      <a:r>
                        <a:rPr lang="en-US" sz="2000" baseline="0" dirty="0">
                          <a:sym typeface="Wingdings" panose="05000000000000000000" pitchFamily="2" charset="2"/>
                        </a:rPr>
                        <a: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MS160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3081792"/>
                  </a:ext>
                </a:extLst>
              </a:tr>
              <a:tr h="565357">
                <a:tc>
                  <a:txBody>
                    <a:bodyPr/>
                    <a:lstStyle/>
                    <a:p>
                      <a:pPr algn="ctr"/>
                      <a:r>
                        <a:rPr lang="en-US" sz="2000" dirty="0"/>
                        <a:t>Crown</a:t>
                      </a:r>
                      <a:r>
                        <a:rPr lang="en-US" sz="2000" baseline="0" dirty="0"/>
                        <a:t> wheel Dia.</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US" sz="2000" u="none" strike="noStrike" kern="1200" cap="none" spc="0" normalizeH="0" baseline="0" noProof="0" dirty="0">
                          <a:ln>
                            <a:noFill/>
                          </a:ln>
                          <a:effectLst/>
                          <a:uLnTx/>
                          <a:uFillTx/>
                        </a:rPr>
                        <a:t>457.2</a:t>
                      </a:r>
                      <a:r>
                        <a:rPr lang="en-US" sz="2000" dirty="0"/>
                        <a:t>mm (18”)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7770760"/>
                  </a:ext>
                </a:extLst>
              </a:tr>
              <a:tr h="565357">
                <a:tc>
                  <a:txBody>
                    <a:bodyPr/>
                    <a:lstStyle/>
                    <a:p>
                      <a:pPr algn="ctr"/>
                      <a:r>
                        <a:rPr lang="en-US" sz="2000" dirty="0"/>
                        <a:t>Face 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rPr>
                        <a:t>69.85mm (2.75”)</a:t>
                      </a:r>
                      <a:endParaRPr kumimoji="0" lang="en-US" sz="2000" b="0" i="0" u="none" strike="noStrike" kern="1200" cap="none" spc="0" normalizeH="0" baseline="0" noProof="0" dirty="0">
                        <a:ln>
                          <a:noFill/>
                        </a:ln>
                        <a:solidFill>
                          <a:prstClr val="black"/>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470668"/>
                  </a:ext>
                </a:extLst>
              </a:tr>
              <a:tr h="583505">
                <a:tc>
                  <a:txBody>
                    <a:bodyPr/>
                    <a:lstStyle/>
                    <a:p>
                      <a:pPr algn="ctr"/>
                      <a:r>
                        <a:rPr lang="en-US" sz="2000" dirty="0"/>
                        <a:t>Oil capacity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2000" dirty="0"/>
                        <a:t>19.0 to 20.0 </a:t>
                      </a:r>
                      <a:r>
                        <a:rPr lang="en-US" sz="2000" dirty="0" err="1"/>
                        <a:t>Ltrs</a:t>
                      </a:r>
                      <a:endParaRPr kumimoji="0" lang="en-US" sz="2000" b="0" i="0" u="none" strike="noStrike" kern="1200" cap="none" spc="0" normalizeH="0" baseline="0" noProof="0" dirty="0">
                        <a:ln>
                          <a:noFill/>
                        </a:ln>
                        <a:solidFill>
                          <a:prstClr val="black"/>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3706643"/>
                  </a:ext>
                </a:extLst>
              </a:tr>
            </a:tbl>
          </a:graphicData>
        </a:graphic>
      </p:graphicFrame>
    </p:spTree>
    <p:extLst>
      <p:ext uri="{BB962C8B-B14F-4D97-AF65-F5344CB8AC3E}">
        <p14:creationId xmlns:p14="http://schemas.microsoft.com/office/powerpoint/2010/main" val="1399694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4912" y="62123"/>
            <a:ext cx="9859878" cy="908548"/>
          </a:xfrm>
        </p:spPr>
        <p:txBody>
          <a:bodyPr>
            <a:normAutofit/>
          </a:bodyPr>
          <a:lstStyle/>
          <a:p>
            <a:r>
              <a:rPr lang="en-US" sz="3600" b="1" dirty="0"/>
              <a:t>Failure trend</a:t>
            </a:r>
          </a:p>
        </p:txBody>
      </p:sp>
      <p:graphicFrame>
        <p:nvGraphicFramePr>
          <p:cNvPr id="4" name="Chart 3"/>
          <p:cNvGraphicFramePr>
            <a:graphicFrameLocks/>
          </p:cNvGraphicFramePr>
          <p:nvPr>
            <p:extLst>
              <p:ext uri="{D42A27DB-BD31-4B8C-83A1-F6EECF244321}">
                <p14:modId xmlns:p14="http://schemas.microsoft.com/office/powerpoint/2010/main" val="667872235"/>
              </p:ext>
            </p:extLst>
          </p:nvPr>
        </p:nvGraphicFramePr>
        <p:xfrm>
          <a:off x="725072" y="1120717"/>
          <a:ext cx="10543150" cy="2776034"/>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Straight Connector 4"/>
          <p:cNvCxnSpPr/>
          <p:nvPr/>
        </p:nvCxnSpPr>
        <p:spPr>
          <a:xfrm flipH="1" flipV="1">
            <a:off x="4656406" y="1888509"/>
            <a:ext cx="3239" cy="841856"/>
          </a:xfrm>
          <a:prstGeom prst="line">
            <a:avLst/>
          </a:prstGeom>
          <a:ln w="38100">
            <a:solidFill>
              <a:sysClr val="windowText" lastClr="000000"/>
            </a:solidFill>
          </a:ln>
        </p:spPr>
        <p:style>
          <a:lnRef idx="1">
            <a:schemeClr val="accent1"/>
          </a:lnRef>
          <a:fillRef idx="0">
            <a:schemeClr val="accent1"/>
          </a:fillRef>
          <a:effectRef idx="0">
            <a:schemeClr val="accent1"/>
          </a:effectRef>
          <a:fontRef idx="minor">
            <a:schemeClr val="tx1"/>
          </a:fontRef>
        </p:style>
      </p:cxnSp>
      <p:sp>
        <p:nvSpPr>
          <p:cNvPr id="6" name="TextBox 6"/>
          <p:cNvSpPr txBox="1"/>
          <p:nvPr/>
        </p:nvSpPr>
        <p:spPr>
          <a:xfrm>
            <a:off x="4516315" y="1488459"/>
            <a:ext cx="1866900" cy="400050"/>
          </a:xfrm>
          <a:prstGeom prst="rect">
            <a:avLst/>
          </a:prstGeom>
          <a:solidFill>
            <a:srgbClr val="00FF00"/>
          </a:solidFill>
          <a:ln w="9525" cmpd="sng">
            <a:solidFill>
              <a:sysClr val="window" lastClr="FFFFFF">
                <a:shade val="50000"/>
              </a:sysClr>
            </a:solidFill>
          </a:ln>
          <a:effectLst/>
        </p:spPr>
        <p:txBody>
          <a:bodyPr wrap="square"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l"/>
            <a:r>
              <a:rPr lang="en-US" sz="1100" dirty="0">
                <a:solidFill>
                  <a:schemeClr val="tx1"/>
                </a:solidFill>
              </a:rPr>
              <a:t>Note sent to field from service for sale of L4R3 Spec </a:t>
            </a:r>
            <a:endParaRPr kumimoji="0" lang="en-US" sz="800" b="0" i="0" u="none" strike="noStrike" kern="0" cap="none" spc="0" normalizeH="0" baseline="0" dirty="0">
              <a:ln>
                <a:noFill/>
              </a:ln>
              <a:solidFill>
                <a:sysClr val="windowText" lastClr="000000"/>
              </a:solidFill>
              <a:effectLst/>
              <a:uLnTx/>
              <a:uFillTx/>
              <a:latin typeface="Calibri" panose="020F0502020204030204"/>
              <a:ea typeface="+mn-ea"/>
              <a:cs typeface="+mn-cs"/>
            </a:endParaRPr>
          </a:p>
        </p:txBody>
      </p:sp>
      <p:cxnSp>
        <p:nvCxnSpPr>
          <p:cNvPr id="8" name="Straight Connector 7"/>
          <p:cNvCxnSpPr/>
          <p:nvPr/>
        </p:nvCxnSpPr>
        <p:spPr>
          <a:xfrm flipH="1" flipV="1">
            <a:off x="7782796" y="1924273"/>
            <a:ext cx="2654" cy="806092"/>
          </a:xfrm>
          <a:prstGeom prst="line">
            <a:avLst/>
          </a:prstGeom>
          <a:ln w="38100">
            <a:solidFill>
              <a:sysClr val="windowText" lastClr="000000"/>
            </a:solidFill>
          </a:ln>
        </p:spPr>
        <p:style>
          <a:lnRef idx="1">
            <a:schemeClr val="accent1"/>
          </a:lnRef>
          <a:fillRef idx="0">
            <a:schemeClr val="accent1"/>
          </a:fillRef>
          <a:effectRef idx="0">
            <a:schemeClr val="accent1"/>
          </a:effectRef>
          <a:fontRef idx="minor">
            <a:schemeClr val="tx1"/>
          </a:fontRef>
        </p:style>
      </p:cxnSp>
      <p:graphicFrame>
        <p:nvGraphicFramePr>
          <p:cNvPr id="9" name="Chart 8"/>
          <p:cNvGraphicFramePr>
            <a:graphicFrameLocks/>
          </p:cNvGraphicFramePr>
          <p:nvPr>
            <p:extLst>
              <p:ext uri="{D42A27DB-BD31-4B8C-83A1-F6EECF244321}">
                <p14:modId xmlns:p14="http://schemas.microsoft.com/office/powerpoint/2010/main" val="2950845694"/>
              </p:ext>
            </p:extLst>
          </p:nvPr>
        </p:nvGraphicFramePr>
        <p:xfrm>
          <a:off x="725072" y="4046796"/>
          <a:ext cx="10543150" cy="2811203"/>
        </p:xfrm>
        <a:graphic>
          <a:graphicData uri="http://schemas.openxmlformats.org/drawingml/2006/chart">
            <c:chart xmlns:c="http://schemas.openxmlformats.org/drawingml/2006/chart" xmlns:r="http://schemas.openxmlformats.org/officeDocument/2006/relationships" r:id="rId4"/>
          </a:graphicData>
        </a:graphic>
      </p:graphicFrame>
      <p:cxnSp>
        <p:nvCxnSpPr>
          <p:cNvPr id="11" name="Straight Connector 10"/>
          <p:cNvCxnSpPr/>
          <p:nvPr/>
        </p:nvCxnSpPr>
        <p:spPr>
          <a:xfrm flipH="1" flipV="1">
            <a:off x="4656406" y="4900332"/>
            <a:ext cx="3239" cy="841856"/>
          </a:xfrm>
          <a:prstGeom prst="line">
            <a:avLst/>
          </a:prstGeom>
          <a:ln w="38100">
            <a:solidFill>
              <a:sysClr val="windowText" lastClr="000000"/>
            </a:solidFill>
          </a:ln>
        </p:spPr>
        <p:style>
          <a:lnRef idx="1">
            <a:schemeClr val="accent1"/>
          </a:lnRef>
          <a:fillRef idx="0">
            <a:schemeClr val="accent1"/>
          </a:fillRef>
          <a:effectRef idx="0">
            <a:schemeClr val="accent1"/>
          </a:effectRef>
          <a:fontRef idx="minor">
            <a:schemeClr val="tx1"/>
          </a:fontRef>
        </p:style>
      </p:cxnSp>
      <p:sp>
        <p:nvSpPr>
          <p:cNvPr id="12" name="TextBox 6"/>
          <p:cNvSpPr txBox="1"/>
          <p:nvPr/>
        </p:nvSpPr>
        <p:spPr>
          <a:xfrm>
            <a:off x="4401429" y="4500282"/>
            <a:ext cx="1866900" cy="400050"/>
          </a:xfrm>
          <a:prstGeom prst="rect">
            <a:avLst/>
          </a:prstGeom>
          <a:solidFill>
            <a:srgbClr val="00FF00"/>
          </a:solidFill>
          <a:ln w="9525" cmpd="sng">
            <a:solidFill>
              <a:sysClr val="window" lastClr="FFFFFF">
                <a:shade val="50000"/>
              </a:sysClr>
            </a:solidFill>
          </a:ln>
          <a:effectLst/>
        </p:spPr>
        <p:txBody>
          <a:bodyPr wrap="square"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l"/>
            <a:r>
              <a:rPr lang="en-US" sz="1100" dirty="0">
                <a:solidFill>
                  <a:schemeClr val="tx1"/>
                </a:solidFill>
              </a:rPr>
              <a:t>Note sent to field from service for sale of L4R3 Spec </a:t>
            </a:r>
            <a:endParaRPr kumimoji="0" lang="en-US" sz="800" b="0" i="0" u="none" strike="noStrike" kern="0" cap="none" spc="0" normalizeH="0" baseline="0" dirty="0">
              <a:ln>
                <a:noFill/>
              </a:ln>
              <a:solidFill>
                <a:sysClr val="windowText" lastClr="000000"/>
              </a:solidFill>
              <a:effectLst/>
              <a:uLnTx/>
              <a:uFillTx/>
              <a:latin typeface="Calibri" panose="020F0502020204030204"/>
              <a:ea typeface="+mn-ea"/>
              <a:cs typeface="+mn-cs"/>
            </a:endParaRPr>
          </a:p>
        </p:txBody>
      </p:sp>
      <p:cxnSp>
        <p:nvCxnSpPr>
          <p:cNvPr id="13" name="Straight Connector 12"/>
          <p:cNvCxnSpPr/>
          <p:nvPr/>
        </p:nvCxnSpPr>
        <p:spPr>
          <a:xfrm flipH="1" flipV="1">
            <a:off x="7851498" y="4936096"/>
            <a:ext cx="2654" cy="806092"/>
          </a:xfrm>
          <a:prstGeom prst="line">
            <a:avLst/>
          </a:prstGeom>
          <a:ln w="38100">
            <a:solidFill>
              <a:sysClr val="windowText" lastClr="000000"/>
            </a:solidFill>
          </a:ln>
        </p:spPr>
        <p:style>
          <a:lnRef idx="1">
            <a:schemeClr val="accent1"/>
          </a:lnRef>
          <a:fillRef idx="0">
            <a:schemeClr val="accent1"/>
          </a:fillRef>
          <a:effectRef idx="0">
            <a:schemeClr val="accent1"/>
          </a:effectRef>
          <a:fontRef idx="minor">
            <a:schemeClr val="tx1"/>
          </a:fontRef>
        </p:style>
      </p:cxnSp>
      <p:sp>
        <p:nvSpPr>
          <p:cNvPr id="14" name="TextBox 6"/>
          <p:cNvSpPr txBox="1"/>
          <p:nvPr/>
        </p:nvSpPr>
        <p:spPr>
          <a:xfrm>
            <a:off x="7264072" y="4500282"/>
            <a:ext cx="2365988" cy="467290"/>
          </a:xfrm>
          <a:prstGeom prst="rect">
            <a:avLst/>
          </a:prstGeom>
          <a:solidFill>
            <a:srgbClr val="00FF00"/>
          </a:solidFill>
          <a:ln w="9525" cmpd="sng">
            <a:solidFill>
              <a:sysClr val="window" lastClr="FFFFFF">
                <a:shade val="50000"/>
              </a:sysClr>
            </a:solidFill>
          </a:ln>
          <a:effectLst/>
        </p:spPr>
        <p:txBody>
          <a:bodyPr wrap="square"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l"/>
            <a:r>
              <a:rPr lang="en-US" sz="1100" dirty="0">
                <a:solidFill>
                  <a:schemeClr val="tx1"/>
                </a:solidFill>
              </a:rPr>
              <a:t>Separate CBN released for L3R3 spec with MS160 axle</a:t>
            </a:r>
            <a:endParaRPr kumimoji="0" lang="en-US" sz="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4220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Data analysis - IPTV and WCPV</a:t>
            </a:r>
          </a:p>
        </p:txBody>
      </p:sp>
      <p:sp>
        <p:nvSpPr>
          <p:cNvPr id="10" name="Rectangle 9"/>
          <p:cNvSpPr/>
          <p:nvPr/>
        </p:nvSpPr>
        <p:spPr>
          <a:xfrm>
            <a:off x="9247083" y="1144588"/>
            <a:ext cx="2138289" cy="253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tx1"/>
                </a:solidFill>
              </a:rPr>
              <a:t>Data as on Sep’22</a:t>
            </a:r>
          </a:p>
        </p:txBody>
      </p:sp>
      <p:graphicFrame>
        <p:nvGraphicFramePr>
          <p:cNvPr id="4" name="Table 3"/>
          <p:cNvGraphicFramePr>
            <a:graphicFrameLocks noGrp="1"/>
          </p:cNvGraphicFramePr>
          <p:nvPr>
            <p:extLst>
              <p:ext uri="{D42A27DB-BD31-4B8C-83A1-F6EECF244321}">
                <p14:modId xmlns:p14="http://schemas.microsoft.com/office/powerpoint/2010/main" val="1123976298"/>
              </p:ext>
            </p:extLst>
          </p:nvPr>
        </p:nvGraphicFramePr>
        <p:xfrm>
          <a:off x="438970" y="2177269"/>
          <a:ext cx="10714134" cy="2901168"/>
        </p:xfrm>
        <a:graphic>
          <a:graphicData uri="http://schemas.openxmlformats.org/drawingml/2006/table">
            <a:tbl>
              <a:tblPr/>
              <a:tblGrid>
                <a:gridCol w="2484624">
                  <a:extLst>
                    <a:ext uri="{9D8B030D-6E8A-4147-A177-3AD203B41FA5}">
                      <a16:colId xmlns:a16="http://schemas.microsoft.com/office/drawing/2014/main" val="3618805904"/>
                    </a:ext>
                  </a:extLst>
                </a:gridCol>
                <a:gridCol w="1107432">
                  <a:extLst>
                    <a:ext uri="{9D8B030D-6E8A-4147-A177-3AD203B41FA5}">
                      <a16:colId xmlns:a16="http://schemas.microsoft.com/office/drawing/2014/main" val="52509844"/>
                    </a:ext>
                  </a:extLst>
                </a:gridCol>
                <a:gridCol w="894465">
                  <a:extLst>
                    <a:ext uri="{9D8B030D-6E8A-4147-A177-3AD203B41FA5}">
                      <a16:colId xmlns:a16="http://schemas.microsoft.com/office/drawing/2014/main" val="2545719430"/>
                    </a:ext>
                  </a:extLst>
                </a:gridCol>
                <a:gridCol w="1023938">
                  <a:extLst>
                    <a:ext uri="{9D8B030D-6E8A-4147-A177-3AD203B41FA5}">
                      <a16:colId xmlns:a16="http://schemas.microsoft.com/office/drawing/2014/main" val="4001161324"/>
                    </a:ext>
                  </a:extLst>
                </a:gridCol>
                <a:gridCol w="1023938">
                  <a:extLst>
                    <a:ext uri="{9D8B030D-6E8A-4147-A177-3AD203B41FA5}">
                      <a16:colId xmlns:a16="http://schemas.microsoft.com/office/drawing/2014/main" val="1000836660"/>
                    </a:ext>
                  </a:extLst>
                </a:gridCol>
                <a:gridCol w="1023938">
                  <a:extLst>
                    <a:ext uri="{9D8B030D-6E8A-4147-A177-3AD203B41FA5}">
                      <a16:colId xmlns:a16="http://schemas.microsoft.com/office/drawing/2014/main" val="864033887"/>
                    </a:ext>
                  </a:extLst>
                </a:gridCol>
                <a:gridCol w="1023938">
                  <a:extLst>
                    <a:ext uri="{9D8B030D-6E8A-4147-A177-3AD203B41FA5}">
                      <a16:colId xmlns:a16="http://schemas.microsoft.com/office/drawing/2014/main" val="2484059213"/>
                    </a:ext>
                  </a:extLst>
                </a:gridCol>
                <a:gridCol w="1023938">
                  <a:extLst>
                    <a:ext uri="{9D8B030D-6E8A-4147-A177-3AD203B41FA5}">
                      <a16:colId xmlns:a16="http://schemas.microsoft.com/office/drawing/2014/main" val="2528041380"/>
                    </a:ext>
                  </a:extLst>
                </a:gridCol>
                <a:gridCol w="1107923">
                  <a:extLst>
                    <a:ext uri="{9D8B030D-6E8A-4147-A177-3AD203B41FA5}">
                      <a16:colId xmlns:a16="http://schemas.microsoft.com/office/drawing/2014/main" val="597939175"/>
                    </a:ext>
                  </a:extLst>
                </a:gridCol>
              </a:tblGrid>
              <a:tr h="725292">
                <a:tc>
                  <a:txBody>
                    <a:bodyPr/>
                    <a:lstStyle/>
                    <a:p>
                      <a:pPr algn="ctr" fontAlgn="ctr"/>
                      <a:r>
                        <a:rPr lang="en-US" sz="1600" b="1" i="0" u="none" strike="noStrike">
                          <a:solidFill>
                            <a:srgbClr val="000000"/>
                          </a:solidFill>
                          <a:effectLst/>
                          <a:latin typeface="Calibri" panose="020F0502020204030204" pitchFamily="34" charset="0"/>
                        </a:rPr>
                        <a:t>Calculation based on vehicles sold till --&gt;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600" b="1" i="0" u="none" strike="noStrike">
                          <a:solidFill>
                            <a:srgbClr val="000000"/>
                          </a:solidFill>
                          <a:effectLst/>
                          <a:latin typeface="Calibri" panose="020F0502020204030204" pitchFamily="34" charset="0"/>
                        </a:rPr>
                        <a:t>Jun-22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600" b="1" i="0" u="none" strike="noStrike">
                          <a:solidFill>
                            <a:srgbClr val="000000"/>
                          </a:solidFill>
                          <a:effectLst/>
                          <a:latin typeface="Calibri" panose="020F0502020204030204" pitchFamily="34" charset="0"/>
                        </a:rPr>
                        <a:t>Mar-22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600" b="1" i="0" u="none" strike="noStrike">
                          <a:solidFill>
                            <a:srgbClr val="000000"/>
                          </a:solidFill>
                          <a:effectLst/>
                          <a:latin typeface="Calibri" panose="020F0502020204030204" pitchFamily="34" charset="0"/>
                        </a:rPr>
                        <a:t>Dec-21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600" b="1" i="0" u="none" strike="noStrike">
                          <a:solidFill>
                            <a:srgbClr val="000000"/>
                          </a:solidFill>
                          <a:effectLst/>
                          <a:latin typeface="Calibri" panose="020F0502020204030204" pitchFamily="34" charset="0"/>
                        </a:rPr>
                        <a:t>Sep-21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600" b="1" i="0" u="none" strike="noStrike">
                          <a:solidFill>
                            <a:srgbClr val="000000"/>
                          </a:solidFill>
                          <a:effectLst/>
                          <a:latin typeface="Calibri" panose="020F0502020204030204" pitchFamily="34" charset="0"/>
                        </a:rPr>
                        <a:t>Jun-21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600" b="1" i="0" u="none" strike="noStrike">
                          <a:solidFill>
                            <a:srgbClr val="000000"/>
                          </a:solidFill>
                          <a:effectLst/>
                          <a:latin typeface="Calibri" panose="020F0502020204030204" pitchFamily="34" charset="0"/>
                        </a:rPr>
                        <a:t>Mar-21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600" b="1" i="0" u="none" strike="noStrike">
                          <a:solidFill>
                            <a:srgbClr val="000000"/>
                          </a:solidFill>
                          <a:effectLst/>
                          <a:latin typeface="Calibri" panose="020F0502020204030204" pitchFamily="34" charset="0"/>
                        </a:rPr>
                        <a:t>Dec-20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600" b="1" i="0" u="none" strike="noStrike">
                          <a:solidFill>
                            <a:srgbClr val="000000"/>
                          </a:solidFill>
                          <a:effectLst/>
                          <a:latin typeface="Calibri" panose="020F0502020204030204" pitchFamily="34" charset="0"/>
                        </a:rPr>
                        <a:t>Sep-20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967531277"/>
                  </a:ext>
                </a:extLst>
              </a:tr>
              <a:tr h="362646">
                <a:tc>
                  <a:txBody>
                    <a:bodyPr/>
                    <a:lstStyle/>
                    <a:p>
                      <a:pPr algn="ctr" fontAlgn="ctr"/>
                      <a:r>
                        <a:rPr lang="en-US" sz="1600" b="1" i="0" u="none" strike="noStrike">
                          <a:solidFill>
                            <a:srgbClr val="000000"/>
                          </a:solidFill>
                          <a:effectLst/>
                          <a:latin typeface="Calibri" panose="020F0502020204030204" pitchFamily="34" charset="0"/>
                        </a:rPr>
                        <a:t>MIS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600" b="1" i="0" u="none" strike="noStrike">
                          <a:solidFill>
                            <a:srgbClr val="000000"/>
                          </a:solidFill>
                          <a:effectLst/>
                          <a:latin typeface="Calibri" panose="020F0502020204030204" pitchFamily="34" charset="0"/>
                        </a:rPr>
                        <a:t>3 MIS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600" b="1" i="0" u="none" strike="noStrike">
                          <a:solidFill>
                            <a:srgbClr val="000000"/>
                          </a:solidFill>
                          <a:effectLst/>
                          <a:latin typeface="Calibri" panose="020F0502020204030204" pitchFamily="34" charset="0"/>
                        </a:rPr>
                        <a:t>6 MIS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600" b="1" i="0" u="none" strike="noStrike">
                          <a:solidFill>
                            <a:srgbClr val="000000"/>
                          </a:solidFill>
                          <a:effectLst/>
                          <a:latin typeface="Calibri" panose="020F0502020204030204" pitchFamily="34" charset="0"/>
                        </a:rPr>
                        <a:t>9 MIS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600" b="1" i="0" u="none" strike="noStrike">
                          <a:solidFill>
                            <a:srgbClr val="000000"/>
                          </a:solidFill>
                          <a:effectLst/>
                          <a:latin typeface="Calibri" panose="020F0502020204030204" pitchFamily="34" charset="0"/>
                        </a:rPr>
                        <a:t>12 MIS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600" b="1" i="0" u="none" strike="noStrike" dirty="0">
                          <a:solidFill>
                            <a:srgbClr val="000000"/>
                          </a:solidFill>
                          <a:effectLst/>
                          <a:latin typeface="Calibri" panose="020F0502020204030204" pitchFamily="34" charset="0"/>
                        </a:rPr>
                        <a:t>15 MIS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600" b="1" i="0" u="none" strike="noStrike">
                          <a:solidFill>
                            <a:srgbClr val="000000"/>
                          </a:solidFill>
                          <a:effectLst/>
                          <a:latin typeface="Calibri" panose="020F0502020204030204" pitchFamily="34" charset="0"/>
                        </a:rPr>
                        <a:t>18 MIS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600" b="1" i="0" u="none" strike="noStrike">
                          <a:solidFill>
                            <a:srgbClr val="000000"/>
                          </a:solidFill>
                          <a:effectLst/>
                          <a:latin typeface="Calibri" panose="020F0502020204030204" pitchFamily="34" charset="0"/>
                        </a:rPr>
                        <a:t>21 MIS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600" b="1" i="0" u="none" strike="noStrike">
                          <a:solidFill>
                            <a:srgbClr val="000000"/>
                          </a:solidFill>
                          <a:effectLst/>
                          <a:latin typeface="Calibri" panose="020F0502020204030204" pitchFamily="34" charset="0"/>
                        </a:rPr>
                        <a:t>24 MIS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007695850"/>
                  </a:ext>
                </a:extLst>
              </a:tr>
              <a:tr h="362646">
                <a:tc>
                  <a:txBody>
                    <a:bodyPr/>
                    <a:lstStyle/>
                    <a:p>
                      <a:pPr algn="ctr" fontAlgn="ctr"/>
                      <a:r>
                        <a:rPr lang="en-US" sz="1600" b="1" i="0" u="none" strike="noStrike">
                          <a:solidFill>
                            <a:srgbClr val="000000"/>
                          </a:solidFill>
                          <a:effectLst/>
                          <a:latin typeface="Calibri" panose="020F0502020204030204" pitchFamily="34" charset="0"/>
                        </a:rPr>
                        <a:t>Parc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600" b="0" i="0" u="none" strike="noStrike">
                          <a:solidFill>
                            <a:srgbClr val="000000"/>
                          </a:solidFill>
                          <a:effectLst/>
                          <a:latin typeface="Calibri" panose="020F0502020204030204" pitchFamily="34" charset="0"/>
                        </a:rPr>
                        <a:t>2,659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2,582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2,255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2,056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1,836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1,625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1,729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1,169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147088"/>
                  </a:ext>
                </a:extLst>
              </a:tr>
              <a:tr h="362646">
                <a:tc>
                  <a:txBody>
                    <a:bodyPr/>
                    <a:lstStyle/>
                    <a:p>
                      <a:pPr algn="ctr" fontAlgn="ctr"/>
                      <a:r>
                        <a:rPr lang="en-US" sz="1600" b="1" i="0" u="none" strike="noStrike">
                          <a:solidFill>
                            <a:srgbClr val="000000"/>
                          </a:solidFill>
                          <a:effectLst/>
                          <a:latin typeface="Calibri" panose="020F0502020204030204" pitchFamily="34" charset="0"/>
                        </a:rPr>
                        <a:t>Incidence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600" b="0" i="0" u="none" strike="noStrike">
                          <a:solidFill>
                            <a:srgbClr val="000000"/>
                          </a:solidFill>
                          <a:effectLst/>
                          <a:latin typeface="Calibri" panose="020F0502020204030204" pitchFamily="34" charset="0"/>
                        </a:rPr>
                        <a:t>47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193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613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665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674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495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2295719"/>
                  </a:ext>
                </a:extLst>
              </a:tr>
              <a:tr h="362646">
                <a:tc>
                  <a:txBody>
                    <a:bodyPr/>
                    <a:lstStyle/>
                    <a:p>
                      <a:pPr algn="ctr" fontAlgn="ctr"/>
                      <a:r>
                        <a:rPr lang="en-US" sz="1600" b="1" i="0" u="none" strike="noStrike">
                          <a:solidFill>
                            <a:srgbClr val="000000"/>
                          </a:solidFill>
                          <a:effectLst/>
                          <a:latin typeface="Calibri" panose="020F0502020204030204" pitchFamily="34" charset="0"/>
                        </a:rPr>
                        <a:t>Over all cost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600" b="0" i="0" u="none" strike="noStrike">
                          <a:solidFill>
                            <a:srgbClr val="000000"/>
                          </a:solidFill>
                          <a:effectLst/>
                          <a:latin typeface="Calibri" panose="020F0502020204030204" pitchFamily="34" charset="0"/>
                        </a:rPr>
                        <a:t>18,04,703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72,31,180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1,31,74,554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1,92,97,328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2,20,73,905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2,35,91,892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2,42,67,561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1,75,95,420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4672207"/>
                  </a:ext>
                </a:extLst>
              </a:tr>
              <a:tr h="362646">
                <a:tc>
                  <a:txBody>
                    <a:bodyPr/>
                    <a:lstStyle/>
                    <a:p>
                      <a:pPr algn="ctr" fontAlgn="ctr"/>
                      <a:r>
                        <a:rPr lang="en-US" sz="1600" b="1" i="0" u="none" strike="noStrike">
                          <a:solidFill>
                            <a:srgbClr val="000000"/>
                          </a:solidFill>
                          <a:effectLst/>
                          <a:latin typeface="Calibri" panose="020F0502020204030204" pitchFamily="34" charset="0"/>
                        </a:rPr>
                        <a:t>% Failures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600" b="0" i="0" u="none" strike="noStrike">
                          <a:solidFill>
                            <a:srgbClr val="000000"/>
                          </a:solidFill>
                          <a:effectLst/>
                          <a:latin typeface="Calibri" panose="020F0502020204030204" pitchFamily="34" charset="0"/>
                        </a:rPr>
                        <a:t>1.77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7.47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15.92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25.49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33.39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40.92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38.98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42.34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2123957"/>
                  </a:ext>
                </a:extLst>
              </a:tr>
              <a:tr h="362646">
                <a:tc>
                  <a:txBody>
                    <a:bodyPr/>
                    <a:lstStyle/>
                    <a:p>
                      <a:pPr algn="ctr" fontAlgn="ctr"/>
                      <a:r>
                        <a:rPr lang="en-US" sz="1600" b="1" i="0" u="none" strike="noStrike">
                          <a:solidFill>
                            <a:srgbClr val="000000"/>
                          </a:solidFill>
                          <a:effectLst/>
                          <a:latin typeface="Calibri" panose="020F0502020204030204" pitchFamily="34" charset="0"/>
                        </a:rPr>
                        <a:t>WCPV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600" b="0" i="0" u="none" strike="noStrike">
                          <a:solidFill>
                            <a:srgbClr val="000000"/>
                          </a:solidFill>
                          <a:effectLst/>
                          <a:latin typeface="Calibri" panose="020F0502020204030204" pitchFamily="34" charset="0"/>
                        </a:rPr>
                        <a:t>679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2,801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5,842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9,386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12,023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14,518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14,036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15,052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5628688"/>
                  </a:ext>
                </a:extLst>
              </a:tr>
            </a:tbl>
          </a:graphicData>
        </a:graphic>
      </p:graphicFrame>
    </p:spTree>
    <p:extLst>
      <p:ext uri="{BB962C8B-B14F-4D97-AF65-F5344CB8AC3E}">
        <p14:creationId xmlns:p14="http://schemas.microsoft.com/office/powerpoint/2010/main" val="1479079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analysis: BS6 - CWP failures in 4x2 Tipper (L2R3)</a:t>
            </a:r>
            <a:endParaRPr lang="en-GB" dirty="0"/>
          </a:p>
        </p:txBody>
      </p:sp>
      <p:sp>
        <p:nvSpPr>
          <p:cNvPr id="10" name="Rectangle 9"/>
          <p:cNvSpPr/>
          <p:nvPr/>
        </p:nvSpPr>
        <p:spPr>
          <a:xfrm>
            <a:off x="9247083" y="1144588"/>
            <a:ext cx="2138289" cy="253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tx1"/>
                </a:solidFill>
              </a:rPr>
              <a:t>Data as on Oct’21</a:t>
            </a:r>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61304" y="1484540"/>
            <a:ext cx="12022354" cy="4608975"/>
          </a:xfrm>
          <a:prstGeom prst="rect">
            <a:avLst/>
          </a:prstGeom>
        </p:spPr>
      </p:pic>
      <p:sp>
        <p:nvSpPr>
          <p:cNvPr id="2" name="Rectangle 1"/>
          <p:cNvSpPr/>
          <p:nvPr/>
        </p:nvSpPr>
        <p:spPr>
          <a:xfrm>
            <a:off x="161304" y="6093515"/>
            <a:ext cx="10305143" cy="646331"/>
          </a:xfrm>
          <a:prstGeom prst="rect">
            <a:avLst/>
          </a:prstGeom>
        </p:spPr>
        <p:txBody>
          <a:bodyPr wrap="square">
            <a:spAutoFit/>
          </a:bodyPr>
          <a:lstStyle/>
          <a:p>
            <a:pPr marL="285750" indent="-285750">
              <a:buFont typeface="Wingdings" panose="05000000000000000000" pitchFamily="2" charset="2"/>
              <a:buChar char="Ø"/>
            </a:pPr>
            <a:r>
              <a:rPr lang="en-US" dirty="0"/>
              <a:t>Total no. of failures booked in Crown wheel pinion complaint code – 280 nos. </a:t>
            </a:r>
          </a:p>
          <a:p>
            <a:pPr marL="285750" indent="-285750">
              <a:buFont typeface="Wingdings" panose="05000000000000000000" pitchFamily="2" charset="2"/>
              <a:buChar char="Ø"/>
            </a:pPr>
            <a:r>
              <a:rPr lang="en-US" dirty="0"/>
              <a:t>CWP Teeth chip off, spalling, uprooting, pitting, CW broken &amp; pinion head breakage contributes to 95%</a:t>
            </a:r>
            <a:endParaRPr lang="en-IN" dirty="0"/>
          </a:p>
        </p:txBody>
      </p:sp>
    </p:spTree>
    <p:extLst>
      <p:ext uri="{BB962C8B-B14F-4D97-AF65-F5344CB8AC3E}">
        <p14:creationId xmlns:p14="http://schemas.microsoft.com/office/powerpoint/2010/main" val="3664248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analysis: BS6 - CWP failures in 4x2 Tipper (L2R3)</a:t>
            </a:r>
          </a:p>
        </p:txBody>
      </p:sp>
      <p:sp>
        <p:nvSpPr>
          <p:cNvPr id="10" name="Rectangle 9"/>
          <p:cNvSpPr/>
          <p:nvPr/>
        </p:nvSpPr>
        <p:spPr>
          <a:xfrm>
            <a:off x="9247083" y="1144588"/>
            <a:ext cx="2138289" cy="253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tx1"/>
                </a:solidFill>
              </a:rPr>
              <a:t>Data as on Oct’21</a:t>
            </a:r>
          </a:p>
        </p:txBody>
      </p:sp>
      <p:sp>
        <p:nvSpPr>
          <p:cNvPr id="2" name="Rectangle 1"/>
          <p:cNvSpPr/>
          <p:nvPr/>
        </p:nvSpPr>
        <p:spPr>
          <a:xfrm>
            <a:off x="84654" y="5572975"/>
            <a:ext cx="4342203" cy="923330"/>
          </a:xfrm>
          <a:prstGeom prst="rect">
            <a:avLst/>
          </a:prstGeom>
        </p:spPr>
        <p:txBody>
          <a:bodyPr wrap="square">
            <a:spAutoFit/>
          </a:bodyPr>
          <a:lstStyle/>
          <a:p>
            <a:pPr marL="285750" indent="-285750">
              <a:buFont typeface="Wingdings" panose="05000000000000000000" pitchFamily="2" charset="2"/>
              <a:buChar char="Ø"/>
            </a:pPr>
            <a:r>
              <a:rPr lang="en-US" dirty="0"/>
              <a:t>86% of total Crown wheel pinion failures occurred beyond 500 hours of operation which implies failures are not premature</a:t>
            </a:r>
          </a:p>
        </p:txBody>
      </p:sp>
      <p:graphicFrame>
        <p:nvGraphicFramePr>
          <p:cNvPr id="8" name="Table 7">
            <a:extLst>
              <a:ext uri="{FF2B5EF4-FFF2-40B4-BE49-F238E27FC236}">
                <a16:creationId xmlns:a16="http://schemas.microsoft.com/office/drawing/2014/main" id="{51C5B7EE-E2A5-44CE-A094-7FDD7B81FF7E}"/>
              </a:ext>
            </a:extLst>
          </p:cNvPr>
          <p:cNvGraphicFramePr>
            <a:graphicFrameLocks noGrp="1"/>
          </p:cNvGraphicFramePr>
          <p:nvPr>
            <p:extLst>
              <p:ext uri="{D42A27DB-BD31-4B8C-83A1-F6EECF244321}">
                <p14:modId xmlns:p14="http://schemas.microsoft.com/office/powerpoint/2010/main" val="965273185"/>
              </p:ext>
            </p:extLst>
          </p:nvPr>
        </p:nvGraphicFramePr>
        <p:xfrm>
          <a:off x="4973327" y="1397807"/>
          <a:ext cx="7046375" cy="5253434"/>
        </p:xfrm>
        <a:graphic>
          <a:graphicData uri="http://schemas.openxmlformats.org/drawingml/2006/table">
            <a:tbl>
              <a:tblPr/>
              <a:tblGrid>
                <a:gridCol w="2152396">
                  <a:extLst>
                    <a:ext uri="{9D8B030D-6E8A-4147-A177-3AD203B41FA5}">
                      <a16:colId xmlns:a16="http://schemas.microsoft.com/office/drawing/2014/main" val="3199025394"/>
                    </a:ext>
                  </a:extLst>
                </a:gridCol>
                <a:gridCol w="525487">
                  <a:extLst>
                    <a:ext uri="{9D8B030D-6E8A-4147-A177-3AD203B41FA5}">
                      <a16:colId xmlns:a16="http://schemas.microsoft.com/office/drawing/2014/main" val="1111268432"/>
                    </a:ext>
                  </a:extLst>
                </a:gridCol>
                <a:gridCol w="492335">
                  <a:extLst>
                    <a:ext uri="{9D8B030D-6E8A-4147-A177-3AD203B41FA5}">
                      <a16:colId xmlns:a16="http://schemas.microsoft.com/office/drawing/2014/main" val="2986070903"/>
                    </a:ext>
                  </a:extLst>
                </a:gridCol>
                <a:gridCol w="552248">
                  <a:extLst>
                    <a:ext uri="{9D8B030D-6E8A-4147-A177-3AD203B41FA5}">
                      <a16:colId xmlns:a16="http://schemas.microsoft.com/office/drawing/2014/main" val="3185163720"/>
                    </a:ext>
                  </a:extLst>
                </a:gridCol>
                <a:gridCol w="604347">
                  <a:extLst>
                    <a:ext uri="{9D8B030D-6E8A-4147-A177-3AD203B41FA5}">
                      <a16:colId xmlns:a16="http://schemas.microsoft.com/office/drawing/2014/main" val="3250972501"/>
                    </a:ext>
                  </a:extLst>
                </a:gridCol>
                <a:gridCol w="604347">
                  <a:extLst>
                    <a:ext uri="{9D8B030D-6E8A-4147-A177-3AD203B41FA5}">
                      <a16:colId xmlns:a16="http://schemas.microsoft.com/office/drawing/2014/main" val="2667081511"/>
                    </a:ext>
                  </a:extLst>
                </a:gridCol>
                <a:gridCol w="604347">
                  <a:extLst>
                    <a:ext uri="{9D8B030D-6E8A-4147-A177-3AD203B41FA5}">
                      <a16:colId xmlns:a16="http://schemas.microsoft.com/office/drawing/2014/main" val="2109493006"/>
                    </a:ext>
                  </a:extLst>
                </a:gridCol>
                <a:gridCol w="604347">
                  <a:extLst>
                    <a:ext uri="{9D8B030D-6E8A-4147-A177-3AD203B41FA5}">
                      <a16:colId xmlns:a16="http://schemas.microsoft.com/office/drawing/2014/main" val="1359370823"/>
                    </a:ext>
                  </a:extLst>
                </a:gridCol>
                <a:gridCol w="473706">
                  <a:extLst>
                    <a:ext uri="{9D8B030D-6E8A-4147-A177-3AD203B41FA5}">
                      <a16:colId xmlns:a16="http://schemas.microsoft.com/office/drawing/2014/main" val="3285179985"/>
                    </a:ext>
                  </a:extLst>
                </a:gridCol>
                <a:gridCol w="432815">
                  <a:extLst>
                    <a:ext uri="{9D8B030D-6E8A-4147-A177-3AD203B41FA5}">
                      <a16:colId xmlns:a16="http://schemas.microsoft.com/office/drawing/2014/main" val="2572939795"/>
                    </a:ext>
                  </a:extLst>
                </a:gridCol>
              </a:tblGrid>
              <a:tr h="516194">
                <a:tc>
                  <a:txBody>
                    <a:bodyPr/>
                    <a:lstStyle/>
                    <a:p>
                      <a:pPr algn="ctr" fontAlgn="ctr"/>
                      <a:r>
                        <a:rPr lang="en-IN" sz="1200" b="1" i="0" u="none" strike="noStrike" dirty="0">
                          <a:solidFill>
                            <a:srgbClr val="000000"/>
                          </a:solidFill>
                          <a:effectLst/>
                          <a:latin typeface="Calibri" panose="020F0502020204030204" pitchFamily="34" charset="0"/>
                        </a:rPr>
                        <a:t>Failure mode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1200" b="1" i="0" u="none" strike="noStrike">
                          <a:solidFill>
                            <a:srgbClr val="000000"/>
                          </a:solidFill>
                          <a:effectLst/>
                          <a:latin typeface="Calibri" panose="020F0502020204030204" pitchFamily="34" charset="0"/>
                        </a:rPr>
                        <a:t>&lt;250H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1200" b="1" i="0" u="none" strike="noStrike">
                          <a:solidFill>
                            <a:srgbClr val="000000"/>
                          </a:solidFill>
                          <a:effectLst/>
                          <a:latin typeface="Calibri" panose="020F0502020204030204" pitchFamily="34" charset="0"/>
                        </a:rPr>
                        <a:t>250-500H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1200" b="1" i="0" u="none" strike="noStrike">
                          <a:solidFill>
                            <a:srgbClr val="000000"/>
                          </a:solidFill>
                          <a:effectLst/>
                          <a:latin typeface="Calibri" panose="020F0502020204030204" pitchFamily="34" charset="0"/>
                        </a:rPr>
                        <a:t>500-1000H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1200" b="1" i="0" u="none" strike="noStrike">
                          <a:solidFill>
                            <a:srgbClr val="000000"/>
                          </a:solidFill>
                          <a:effectLst/>
                          <a:latin typeface="Calibri" panose="020F0502020204030204" pitchFamily="34" charset="0"/>
                        </a:rPr>
                        <a:t>1000-1500H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1200" b="1" i="0" u="none" strike="noStrike">
                          <a:solidFill>
                            <a:srgbClr val="000000"/>
                          </a:solidFill>
                          <a:effectLst/>
                          <a:latin typeface="Calibri" panose="020F0502020204030204" pitchFamily="34" charset="0"/>
                        </a:rPr>
                        <a:t>1500-2000H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1200" b="1" i="0" u="none" strike="noStrike">
                          <a:solidFill>
                            <a:srgbClr val="000000"/>
                          </a:solidFill>
                          <a:effectLst/>
                          <a:latin typeface="Calibri" panose="020F0502020204030204" pitchFamily="34" charset="0"/>
                        </a:rPr>
                        <a:t>2000-2500H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1200" b="1" i="0" u="none" strike="noStrike">
                          <a:solidFill>
                            <a:srgbClr val="000000"/>
                          </a:solidFill>
                          <a:effectLst/>
                          <a:latin typeface="Calibri" panose="020F0502020204030204" pitchFamily="34" charset="0"/>
                        </a:rPr>
                        <a:t>2500-3000H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1200" b="1" i="0" u="none" strike="noStrike">
                          <a:solidFill>
                            <a:srgbClr val="000000"/>
                          </a:solidFill>
                          <a:effectLst/>
                          <a:latin typeface="Calibri" panose="020F0502020204030204" pitchFamily="34" charset="0"/>
                        </a:rPr>
                        <a:t>3000-3500H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1200" b="1" i="0" u="none" strike="noStrike">
                          <a:solidFill>
                            <a:srgbClr val="000000"/>
                          </a:solidFill>
                          <a:effectLst/>
                          <a:latin typeface="Calibri" panose="020F0502020204030204" pitchFamily="34" charset="0"/>
                        </a:rPr>
                        <a:t>Grand Total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763772350"/>
                  </a:ext>
                </a:extLst>
              </a:tr>
              <a:tr h="200286">
                <a:tc>
                  <a:txBody>
                    <a:bodyPr/>
                    <a:lstStyle/>
                    <a:p>
                      <a:pPr algn="l" fontAlgn="ctr"/>
                      <a:r>
                        <a:rPr lang="en-IN" sz="1200" b="0" i="0" u="none" strike="noStrike" dirty="0">
                          <a:solidFill>
                            <a:srgbClr val="000000"/>
                          </a:solidFill>
                          <a:effectLst/>
                          <a:latin typeface="Calibri" panose="020F0502020204030204" pitchFamily="34" charset="0"/>
                        </a:rPr>
                        <a:t>CWP teeth chip off</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63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0496993"/>
                  </a:ext>
                </a:extLst>
              </a:tr>
              <a:tr h="200286">
                <a:tc>
                  <a:txBody>
                    <a:bodyPr/>
                    <a:lstStyle/>
                    <a:p>
                      <a:pPr algn="l" fontAlgn="ctr"/>
                      <a:r>
                        <a:rPr lang="en-IN" sz="1200" b="0" i="0" u="none" strike="noStrike" dirty="0">
                          <a:solidFill>
                            <a:srgbClr val="000000"/>
                          </a:solidFill>
                          <a:effectLst/>
                          <a:latin typeface="Calibri" panose="020F0502020204030204" pitchFamily="34" charset="0"/>
                        </a:rPr>
                        <a:t>Pinion teeth chip off</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51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3572191"/>
                  </a:ext>
                </a:extLst>
              </a:tr>
              <a:tr h="200286">
                <a:tc>
                  <a:txBody>
                    <a:bodyPr/>
                    <a:lstStyle/>
                    <a:p>
                      <a:pPr algn="l" fontAlgn="ctr"/>
                      <a:r>
                        <a:rPr lang="en-IN" sz="1200" b="0" i="0" u="none" strike="noStrike">
                          <a:solidFill>
                            <a:srgbClr val="000000"/>
                          </a:solidFill>
                          <a:effectLst/>
                          <a:latin typeface="Calibri" panose="020F0502020204030204" pitchFamily="34" charset="0"/>
                        </a:rPr>
                        <a:t>CW teeth chip off</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36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7444580"/>
                  </a:ext>
                </a:extLst>
              </a:tr>
              <a:tr h="200286">
                <a:tc>
                  <a:txBody>
                    <a:bodyPr/>
                    <a:lstStyle/>
                    <a:p>
                      <a:pPr algn="l" fontAlgn="ctr"/>
                      <a:r>
                        <a:rPr lang="en-IN" sz="1200" b="0" i="0" u="none" strike="noStrike" dirty="0">
                          <a:solidFill>
                            <a:srgbClr val="000000"/>
                          </a:solidFill>
                          <a:effectLst/>
                          <a:latin typeface="Calibri" panose="020F0502020204030204" pitchFamily="34" charset="0"/>
                        </a:rPr>
                        <a:t>Teeth chip off</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9385134"/>
                  </a:ext>
                </a:extLst>
              </a:tr>
              <a:tr h="352503">
                <a:tc>
                  <a:txBody>
                    <a:bodyPr/>
                    <a:lstStyle/>
                    <a:p>
                      <a:pPr algn="l" fontAlgn="ctr"/>
                      <a:r>
                        <a:rPr lang="en-US" sz="1200" b="0" i="0" u="none" strike="noStrike" dirty="0">
                          <a:solidFill>
                            <a:srgbClr val="000000"/>
                          </a:solidFill>
                          <a:effectLst/>
                          <a:latin typeface="Calibri" panose="020F0502020204030204" pitchFamily="34" charset="0"/>
                        </a:rPr>
                        <a:t>Pinion teeth </a:t>
                      </a:r>
                      <a:r>
                        <a:rPr lang="en-US" sz="1200" b="0" i="0" u="none" strike="noStrike" dirty="0" err="1">
                          <a:solidFill>
                            <a:srgbClr val="000000"/>
                          </a:solidFill>
                          <a:effectLst/>
                          <a:latin typeface="Calibri" panose="020F0502020204030204" pitchFamily="34" charset="0"/>
                        </a:rPr>
                        <a:t>uprooted,CW</a:t>
                      </a:r>
                      <a:r>
                        <a:rPr lang="en-US" sz="1200" b="0" i="0" u="none" strike="noStrike" dirty="0">
                          <a:solidFill>
                            <a:srgbClr val="000000"/>
                          </a:solidFill>
                          <a:effectLst/>
                          <a:latin typeface="Calibri" panose="020F0502020204030204" pitchFamily="34" charset="0"/>
                        </a:rPr>
                        <a:t> teeth chip off</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2215825"/>
                  </a:ext>
                </a:extLst>
              </a:tr>
              <a:tr h="200286">
                <a:tc>
                  <a:txBody>
                    <a:bodyPr/>
                    <a:lstStyle/>
                    <a:p>
                      <a:pPr algn="l" fontAlgn="ctr"/>
                      <a:r>
                        <a:rPr lang="en-IN" sz="1200" b="0" i="0" u="none" strike="noStrike">
                          <a:solidFill>
                            <a:srgbClr val="000000"/>
                          </a:solidFill>
                          <a:effectLst/>
                          <a:latin typeface="Calibri" panose="020F0502020204030204" pitchFamily="34" charset="0"/>
                        </a:rPr>
                        <a:t>Pinion teeth pitting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4678451"/>
                  </a:ext>
                </a:extLst>
              </a:tr>
              <a:tr h="200286">
                <a:tc>
                  <a:txBody>
                    <a:bodyPr/>
                    <a:lstStyle/>
                    <a:p>
                      <a:pPr algn="l" fontAlgn="ctr"/>
                      <a:r>
                        <a:rPr lang="en-IN" sz="1200" b="0" i="0" u="none" strike="noStrike">
                          <a:solidFill>
                            <a:srgbClr val="000000"/>
                          </a:solidFill>
                          <a:effectLst/>
                          <a:latin typeface="Calibri" panose="020F0502020204030204" pitchFamily="34" charset="0"/>
                        </a:rPr>
                        <a:t>Pinion teeth spalling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6491919"/>
                  </a:ext>
                </a:extLst>
              </a:tr>
              <a:tr h="200286">
                <a:tc>
                  <a:txBody>
                    <a:bodyPr/>
                    <a:lstStyle/>
                    <a:p>
                      <a:pPr algn="l" fontAlgn="ctr"/>
                      <a:r>
                        <a:rPr lang="en-IN" sz="1200" b="0" i="0" u="none" strike="noStrike" dirty="0">
                          <a:solidFill>
                            <a:srgbClr val="000000"/>
                          </a:solidFill>
                          <a:effectLst/>
                          <a:latin typeface="Calibri" panose="020F0502020204030204" pitchFamily="34" charset="0"/>
                        </a:rPr>
                        <a:t>CWP teeth spalling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5168824"/>
                  </a:ext>
                </a:extLst>
              </a:tr>
              <a:tr h="200286">
                <a:tc>
                  <a:txBody>
                    <a:bodyPr/>
                    <a:lstStyle/>
                    <a:p>
                      <a:pPr algn="l" fontAlgn="ctr"/>
                      <a:r>
                        <a:rPr lang="en-IN" sz="1200" b="0" i="0" u="none" strike="noStrike">
                          <a:solidFill>
                            <a:srgbClr val="000000"/>
                          </a:solidFill>
                          <a:effectLst/>
                          <a:latin typeface="Calibri" panose="020F0502020204030204" pitchFamily="34" charset="0"/>
                        </a:rPr>
                        <a:t>CWP noise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697067"/>
                  </a:ext>
                </a:extLst>
              </a:tr>
              <a:tr h="200286">
                <a:tc>
                  <a:txBody>
                    <a:bodyPr/>
                    <a:lstStyle/>
                    <a:p>
                      <a:pPr algn="l" fontAlgn="ctr"/>
                      <a:r>
                        <a:rPr lang="en-IN" sz="1200" b="0" i="0" u="none" strike="noStrike">
                          <a:solidFill>
                            <a:srgbClr val="000000"/>
                          </a:solidFill>
                          <a:effectLst/>
                          <a:latin typeface="Calibri" panose="020F0502020204030204" pitchFamily="34" charset="0"/>
                        </a:rPr>
                        <a:t>Pinion teeth uprooted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8998413"/>
                  </a:ext>
                </a:extLst>
              </a:tr>
              <a:tr h="200286">
                <a:tc>
                  <a:txBody>
                    <a:bodyPr/>
                    <a:lstStyle/>
                    <a:p>
                      <a:pPr algn="l" fontAlgn="ctr"/>
                      <a:r>
                        <a:rPr lang="en-IN" sz="1200" b="0" i="0" u="none" strike="noStrike" dirty="0">
                          <a:solidFill>
                            <a:srgbClr val="000000"/>
                          </a:solidFill>
                          <a:effectLst/>
                          <a:latin typeface="Calibri" panose="020F0502020204030204" pitchFamily="34" charset="0"/>
                        </a:rPr>
                        <a:t>Teeth pitting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4091656"/>
                  </a:ext>
                </a:extLst>
              </a:tr>
              <a:tr h="200286">
                <a:tc>
                  <a:txBody>
                    <a:bodyPr/>
                    <a:lstStyle/>
                    <a:p>
                      <a:pPr algn="l" fontAlgn="ctr"/>
                      <a:r>
                        <a:rPr lang="en-IN" sz="1200" b="0" i="0" u="none" strike="noStrike" dirty="0">
                          <a:solidFill>
                            <a:srgbClr val="000000"/>
                          </a:solidFill>
                          <a:effectLst/>
                          <a:latin typeface="Calibri" panose="020F0502020204030204" pitchFamily="34" charset="0"/>
                        </a:rPr>
                        <a:t>CWP teeth uprooted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3375028"/>
                  </a:ext>
                </a:extLst>
              </a:tr>
              <a:tr h="200286">
                <a:tc>
                  <a:txBody>
                    <a:bodyPr/>
                    <a:lstStyle/>
                    <a:p>
                      <a:pPr algn="l" fontAlgn="ctr"/>
                      <a:r>
                        <a:rPr lang="en-IN" sz="1200" b="0" i="0" u="none" strike="noStrike" dirty="0">
                          <a:solidFill>
                            <a:srgbClr val="000000"/>
                          </a:solidFill>
                          <a:effectLst/>
                          <a:latin typeface="Calibri" panose="020F0502020204030204" pitchFamily="34" charset="0"/>
                        </a:rPr>
                        <a:t>Abnormal wear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42831"/>
                  </a:ext>
                </a:extLst>
              </a:tr>
              <a:tr h="200286">
                <a:tc>
                  <a:txBody>
                    <a:bodyPr/>
                    <a:lstStyle/>
                    <a:p>
                      <a:pPr algn="l" fontAlgn="ctr"/>
                      <a:r>
                        <a:rPr lang="en-IN" sz="1200" b="0" i="0" u="none" strike="noStrike" dirty="0">
                          <a:solidFill>
                            <a:srgbClr val="000000"/>
                          </a:solidFill>
                          <a:effectLst/>
                          <a:latin typeface="Calibri" panose="020F0502020204030204" pitchFamily="34" charset="0"/>
                        </a:rPr>
                        <a:t>CW broken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8612055"/>
                  </a:ext>
                </a:extLst>
              </a:tr>
              <a:tr h="200286">
                <a:tc>
                  <a:txBody>
                    <a:bodyPr/>
                    <a:lstStyle/>
                    <a:p>
                      <a:pPr algn="l" fontAlgn="ctr"/>
                      <a:r>
                        <a:rPr lang="en-IN" sz="1200" b="0" i="0" u="none" strike="noStrike" dirty="0">
                          <a:solidFill>
                            <a:srgbClr val="000000"/>
                          </a:solidFill>
                          <a:effectLst/>
                          <a:latin typeface="Calibri" panose="020F0502020204030204" pitchFamily="34" charset="0"/>
                        </a:rPr>
                        <a:t>Noise complaint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7151162"/>
                  </a:ext>
                </a:extLst>
              </a:tr>
              <a:tr h="200286">
                <a:tc>
                  <a:txBody>
                    <a:bodyPr/>
                    <a:lstStyle/>
                    <a:p>
                      <a:pPr algn="l" fontAlgn="ctr"/>
                      <a:r>
                        <a:rPr lang="en-IN" sz="1200" b="0" i="0" u="none" strike="noStrike">
                          <a:solidFill>
                            <a:srgbClr val="000000"/>
                          </a:solidFill>
                          <a:effectLst/>
                          <a:latin typeface="Calibri" panose="020F0502020204030204" pitchFamily="34" charset="0"/>
                        </a:rPr>
                        <a:t>Crown teeth pitting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1236748"/>
                  </a:ext>
                </a:extLst>
              </a:tr>
              <a:tr h="200286">
                <a:tc>
                  <a:txBody>
                    <a:bodyPr/>
                    <a:lstStyle/>
                    <a:p>
                      <a:pPr algn="l" fontAlgn="ctr"/>
                      <a:r>
                        <a:rPr lang="en-IN" sz="1200" b="0" i="0" u="none" strike="noStrike" dirty="0">
                          <a:solidFill>
                            <a:srgbClr val="000000"/>
                          </a:solidFill>
                          <a:effectLst/>
                          <a:latin typeface="Calibri" panose="020F0502020204030204" pitchFamily="34" charset="0"/>
                        </a:rPr>
                        <a:t>Crown teeth spalling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2527656"/>
                  </a:ext>
                </a:extLst>
              </a:tr>
              <a:tr h="344129">
                <a:tc>
                  <a:txBody>
                    <a:bodyPr/>
                    <a:lstStyle/>
                    <a:p>
                      <a:pPr algn="l" fontAlgn="ctr"/>
                      <a:r>
                        <a:rPr lang="en-US" sz="1200" b="0" i="0" u="none" strike="noStrike">
                          <a:solidFill>
                            <a:srgbClr val="000000"/>
                          </a:solidFill>
                          <a:effectLst/>
                          <a:latin typeface="Calibri" panose="020F0502020204030204" pitchFamily="34" charset="0"/>
                        </a:rPr>
                        <a:t>Consequential failure of crown mtg bolt loose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3607597"/>
                  </a:ext>
                </a:extLst>
              </a:tr>
              <a:tr h="200286">
                <a:tc>
                  <a:txBody>
                    <a:bodyPr/>
                    <a:lstStyle/>
                    <a:p>
                      <a:pPr algn="l" fontAlgn="ctr"/>
                      <a:r>
                        <a:rPr lang="en-IN" sz="1200" b="0" i="0" u="none" strike="noStrike">
                          <a:solidFill>
                            <a:srgbClr val="000000"/>
                          </a:solidFill>
                          <a:effectLst/>
                          <a:latin typeface="Calibri" panose="020F0502020204030204" pitchFamily="34" charset="0"/>
                        </a:rPr>
                        <a:t>Pinion head broken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6926900"/>
                  </a:ext>
                </a:extLst>
              </a:tr>
              <a:tr h="200286">
                <a:tc>
                  <a:txBody>
                    <a:bodyPr/>
                    <a:lstStyle/>
                    <a:p>
                      <a:pPr algn="l" fontAlgn="ctr"/>
                      <a:r>
                        <a:rPr lang="en-IN" sz="1200" b="0" i="0" u="none" strike="noStrike">
                          <a:solidFill>
                            <a:srgbClr val="000000"/>
                          </a:solidFill>
                          <a:effectLst/>
                          <a:latin typeface="Calibri" panose="020F0502020204030204" pitchFamily="34" charset="0"/>
                        </a:rPr>
                        <a:t>CWP uprooting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4988123"/>
                  </a:ext>
                </a:extLst>
              </a:tr>
              <a:tr h="200286">
                <a:tc>
                  <a:txBody>
                    <a:bodyPr/>
                    <a:lstStyle/>
                    <a:p>
                      <a:pPr algn="l" fontAlgn="ctr"/>
                      <a:r>
                        <a:rPr lang="en-IN" sz="1200" b="0" i="0" u="none" strike="noStrike" dirty="0">
                          <a:solidFill>
                            <a:srgbClr val="000000"/>
                          </a:solidFill>
                          <a:effectLst/>
                          <a:latin typeface="Calibri" panose="020F0502020204030204" pitchFamily="34" charset="0"/>
                        </a:rPr>
                        <a:t>CWP teeth pitting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575501"/>
                  </a:ext>
                </a:extLst>
              </a:tr>
              <a:tr h="200286">
                <a:tc>
                  <a:txBody>
                    <a:bodyPr/>
                    <a:lstStyle/>
                    <a:p>
                      <a:pPr algn="ctr" fontAlgn="ctr"/>
                      <a:r>
                        <a:rPr lang="en-IN" sz="1200" b="1" i="0" u="none" strike="noStrike">
                          <a:solidFill>
                            <a:srgbClr val="000000"/>
                          </a:solidFill>
                          <a:effectLst/>
                          <a:latin typeface="Calibri" panose="020F0502020204030204" pitchFamily="34" charset="0"/>
                        </a:rPr>
                        <a:t>Grand Total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1200" b="1" i="0" u="none" strike="noStrike">
                          <a:solidFill>
                            <a:srgbClr val="000000"/>
                          </a:solidFill>
                          <a:effectLst/>
                          <a:latin typeface="Calibri" panose="020F0502020204030204" pitchFamily="34"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1200" b="1" i="0" u="none" strike="noStrike">
                          <a:solidFill>
                            <a:srgbClr val="000000"/>
                          </a:solidFill>
                          <a:effectLst/>
                          <a:latin typeface="Calibri" panose="020F0502020204030204" pitchFamily="34" charset="0"/>
                        </a:rPr>
                        <a:t>29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1200" b="1" i="0" u="none" strike="noStrike">
                          <a:solidFill>
                            <a:srgbClr val="000000"/>
                          </a:solidFill>
                          <a:effectLst/>
                          <a:latin typeface="Calibri" panose="020F0502020204030204" pitchFamily="34" charset="0"/>
                        </a:rPr>
                        <a:t>97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1200" b="1" i="0" u="none" strike="noStrike">
                          <a:solidFill>
                            <a:srgbClr val="000000"/>
                          </a:solidFill>
                          <a:effectLst/>
                          <a:latin typeface="Calibri" panose="020F0502020204030204" pitchFamily="34" charset="0"/>
                        </a:rPr>
                        <a:t>93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1200" b="1" i="0" u="none" strike="noStrike">
                          <a:solidFill>
                            <a:srgbClr val="000000"/>
                          </a:solidFill>
                          <a:effectLst/>
                          <a:latin typeface="Calibri" panose="020F0502020204030204" pitchFamily="34" charset="0"/>
                        </a:rPr>
                        <a:t>34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1200" b="1" i="0" u="none" strike="noStrike" dirty="0">
                          <a:solidFill>
                            <a:srgbClr val="000000"/>
                          </a:solidFill>
                          <a:effectLst/>
                          <a:latin typeface="Calibri" panose="020F0502020204030204" pitchFamily="34" charset="0"/>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1200" b="1" i="0" u="none" strike="noStrike" dirty="0">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1200" b="1"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1200" b="1" i="0" u="none" strike="noStrike" dirty="0">
                          <a:solidFill>
                            <a:srgbClr val="000000"/>
                          </a:solidFill>
                          <a:effectLst/>
                          <a:latin typeface="Calibri" panose="020F0502020204030204" pitchFamily="34" charset="0"/>
                        </a:rPr>
                        <a:t>280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026828385"/>
                  </a:ext>
                </a:extLst>
              </a:tr>
            </a:tbl>
          </a:graphicData>
        </a:graphic>
      </p:graphicFrame>
      <p:sp>
        <p:nvSpPr>
          <p:cNvPr id="9" name="Rectangle 8">
            <a:extLst>
              <a:ext uri="{FF2B5EF4-FFF2-40B4-BE49-F238E27FC236}">
                <a16:creationId xmlns:a16="http://schemas.microsoft.com/office/drawing/2014/main" id="{DFF5DAC3-4CBE-4FC1-BFD6-027AA22C5D63}"/>
              </a:ext>
            </a:extLst>
          </p:cNvPr>
          <p:cNvSpPr/>
          <p:nvPr/>
        </p:nvSpPr>
        <p:spPr>
          <a:xfrm>
            <a:off x="8112724" y="1426204"/>
            <a:ext cx="3509920" cy="5070101"/>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4654" y="1722149"/>
            <a:ext cx="4785775" cy="3682303"/>
          </a:xfrm>
          <a:prstGeom prst="rect">
            <a:avLst/>
          </a:prstGeom>
        </p:spPr>
      </p:pic>
    </p:spTree>
    <p:extLst>
      <p:ext uri="{BB962C8B-B14F-4D97-AF65-F5344CB8AC3E}">
        <p14:creationId xmlns:p14="http://schemas.microsoft.com/office/powerpoint/2010/main" val="1775064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Tear down analysis - </a:t>
            </a:r>
            <a:r>
              <a:rPr lang="en-US" dirty="0"/>
              <a:t>MB1G8DHD6LRCF0923</a:t>
            </a:r>
            <a:endParaRPr lang="en-GB" dirty="0"/>
          </a:p>
        </p:txBody>
      </p:sp>
      <p:sp>
        <p:nvSpPr>
          <p:cNvPr id="9" name="Rectangle 8"/>
          <p:cNvSpPr/>
          <p:nvPr/>
        </p:nvSpPr>
        <p:spPr>
          <a:xfrm>
            <a:off x="586661" y="1422728"/>
            <a:ext cx="10817982" cy="5355312"/>
          </a:xfrm>
          <a:prstGeom prst="rect">
            <a:avLst/>
          </a:prstGeom>
        </p:spPr>
        <p:txBody>
          <a:bodyPr wrap="square">
            <a:spAutoFit/>
          </a:bodyPr>
          <a:lstStyle/>
          <a:p>
            <a:pPr marL="285750" lvl="0" indent="-285750">
              <a:buFont typeface="Wingdings" panose="05000000000000000000" pitchFamily="2" charset="2"/>
              <a:buChar char="Ø"/>
            </a:pPr>
            <a:r>
              <a:rPr lang="en-US" dirty="0"/>
              <a:t>1 tooth uprooted in pinion, 1 tooth chipped off at heel end, 1 tooth chipped off at toe end and in 1 tooth surface crack observed. Consequential teeth chip off found in few crown teeth</a:t>
            </a:r>
          </a:p>
          <a:p>
            <a:pPr marL="342900" marR="0" lvl="0" indent="-342900">
              <a:spcBef>
                <a:spcPts val="0"/>
              </a:spcBef>
              <a:spcAft>
                <a:spcPts val="0"/>
              </a:spcAft>
              <a:buFont typeface="Wingdings" panose="05000000000000000000" pitchFamily="2" charset="2"/>
              <a:buChar char=""/>
              <a:tabLst>
                <a:tab pos="457200" algn="l"/>
                <a:tab pos="6675120" algn="l"/>
              </a:tabLst>
            </a:pPr>
            <a:r>
              <a:rPr lang="en-US" dirty="0">
                <a:latin typeface="Calibri" panose="020F0502020204030204" pitchFamily="34" charset="0"/>
                <a:ea typeface="Times New Roman" panose="02020603050405020304" pitchFamily="18" charset="0"/>
              </a:rPr>
              <a:t>CWP backlash found 0.4, 0.5, 0.45 , 0.45 mm as against the spec of 0.2-0.46 mm</a:t>
            </a:r>
            <a:endParaRPr lang="en-US" sz="2000" dirty="0">
              <a:latin typeface="Arial" panose="020B0604020202020204" pitchFamily="34"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457200" algn="l"/>
                <a:tab pos="6675120" algn="l"/>
              </a:tabLst>
            </a:pPr>
            <a:r>
              <a:rPr lang="en-US" dirty="0">
                <a:latin typeface="Calibri" panose="020F0502020204030204" pitchFamily="34" charset="0"/>
                <a:ea typeface="Times New Roman" panose="02020603050405020304" pitchFamily="18" charset="0"/>
              </a:rPr>
              <a:t>Crown face out found 0.2 mm as against the spec of 0.25 mm max</a:t>
            </a:r>
            <a:endParaRPr lang="en-US" sz="2000" dirty="0">
              <a:latin typeface="Arial" panose="020B0604020202020204" pitchFamily="34"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457200" algn="l"/>
                <a:tab pos="6675120" algn="l"/>
              </a:tabLst>
            </a:pPr>
            <a:r>
              <a:rPr lang="en-US" dirty="0">
                <a:latin typeface="Calibri" panose="020F0502020204030204" pitchFamily="34" charset="0"/>
                <a:ea typeface="Times New Roman" panose="02020603050405020304" pitchFamily="18" charset="0"/>
              </a:rPr>
              <a:t>Crown runout found 0.14 mm</a:t>
            </a:r>
            <a:endParaRPr lang="en-US" sz="2000" dirty="0">
              <a:latin typeface="Arial" panose="020B0604020202020204" pitchFamily="34"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457200" algn="l"/>
                <a:tab pos="6675120" algn="l"/>
              </a:tabLst>
            </a:pPr>
            <a:r>
              <a:rPr lang="en-US" dirty="0">
                <a:latin typeface="Calibri" panose="020F0502020204030204" pitchFamily="34" charset="0"/>
                <a:ea typeface="Times New Roman" panose="02020603050405020304" pitchFamily="18" charset="0"/>
              </a:rPr>
              <a:t>No end play found in companion flange </a:t>
            </a:r>
            <a:endParaRPr lang="en-US" sz="2000" dirty="0">
              <a:latin typeface="Arial" panose="020B0604020202020204" pitchFamily="34"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457200" algn="l"/>
                <a:tab pos="6675120" algn="l"/>
              </a:tabLst>
            </a:pPr>
            <a:r>
              <a:rPr lang="en-US" dirty="0">
                <a:latin typeface="Calibri" panose="020F0502020204030204" pitchFamily="34" charset="0"/>
                <a:ea typeface="Times New Roman" panose="02020603050405020304" pitchFamily="18" charset="0"/>
              </a:rPr>
              <a:t>Pinion TTR at drive head level found 2 Nm</a:t>
            </a:r>
            <a:endParaRPr lang="en-US" sz="2000" dirty="0">
              <a:latin typeface="Arial" panose="020B0604020202020204" pitchFamily="34"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457200" algn="l"/>
                <a:tab pos="6675120" algn="l"/>
              </a:tabLst>
            </a:pPr>
            <a:r>
              <a:rPr lang="en-US" dirty="0">
                <a:latin typeface="Calibri" panose="020F0502020204030204" pitchFamily="34" charset="0"/>
                <a:ea typeface="Times New Roman" panose="02020603050405020304" pitchFamily="18" charset="0"/>
              </a:rPr>
              <a:t>Pinion end nut torque identification line mark found intact Cotter pin condition found intact</a:t>
            </a:r>
            <a:endParaRPr lang="en-US" sz="2000" dirty="0">
              <a:latin typeface="Arial" panose="020B0604020202020204" pitchFamily="34"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457200" algn="l"/>
                <a:tab pos="6675120" algn="l"/>
              </a:tabLst>
            </a:pPr>
            <a:r>
              <a:rPr lang="en-US" dirty="0">
                <a:latin typeface="Calibri" panose="020F0502020204030204" pitchFamily="34" charset="0"/>
                <a:ea typeface="Times New Roman" panose="02020603050405020304" pitchFamily="18" charset="0"/>
              </a:rPr>
              <a:t>Adjuster ring found tight</a:t>
            </a:r>
            <a:endParaRPr lang="en-US" sz="2000" dirty="0">
              <a:latin typeface="Arial" panose="020B0604020202020204" pitchFamily="34"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457200" algn="l"/>
                <a:tab pos="6675120" algn="l"/>
              </a:tabLst>
            </a:pPr>
            <a:r>
              <a:rPr lang="en-US" dirty="0">
                <a:latin typeface="Calibri" panose="020F0502020204030204" pitchFamily="34" charset="0"/>
                <a:ea typeface="Times New Roman" panose="02020603050405020304" pitchFamily="18" charset="0"/>
              </a:rPr>
              <a:t>Bearing cap bolt torque found 820, 900, 890, 840 Nm (Spec: 600±10Nm + 50°±2°. Resultant torque: 850-1070Nm)</a:t>
            </a:r>
            <a:endParaRPr lang="en-US" sz="2000" dirty="0">
              <a:latin typeface="Arial" panose="020B0604020202020204" pitchFamily="34"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457200" algn="l"/>
                <a:tab pos="6675120" algn="l"/>
              </a:tabLst>
            </a:pPr>
            <a:r>
              <a:rPr lang="en-US" dirty="0">
                <a:latin typeface="Calibri" panose="020F0502020204030204" pitchFamily="34" charset="0"/>
                <a:ea typeface="Times New Roman" panose="02020603050405020304" pitchFamily="18" charset="0"/>
              </a:rPr>
              <a:t>Differential bearing preload: Torque released from bearing cap bolts. Dial kept in flange half side bearing cap lug. Then the plain half side adjuster ring tightened. Deflection starts immediately when adjuster ring rotated which implies existence of preload.</a:t>
            </a:r>
            <a:endParaRPr lang="en-US" sz="2000" dirty="0">
              <a:latin typeface="Arial" panose="020B0604020202020204" pitchFamily="34"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457200" algn="l"/>
                <a:tab pos="6675120" algn="l"/>
              </a:tabLst>
            </a:pPr>
            <a:r>
              <a:rPr lang="en-US" dirty="0">
                <a:latin typeface="Calibri" panose="020F0502020204030204" pitchFamily="34" charset="0"/>
                <a:ea typeface="Times New Roman" panose="02020603050405020304" pitchFamily="18" charset="0"/>
              </a:rPr>
              <a:t>No diff bearing rotation marks observed</a:t>
            </a:r>
            <a:endParaRPr lang="en-US" sz="2000" dirty="0">
              <a:latin typeface="Arial" panose="020B0604020202020204" pitchFamily="34"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457200" algn="l"/>
                <a:tab pos="6675120" algn="l"/>
              </a:tabLst>
            </a:pPr>
            <a:r>
              <a:rPr lang="en-US" dirty="0">
                <a:latin typeface="Calibri" panose="020F0502020204030204" pitchFamily="34" charset="0"/>
                <a:ea typeface="Times New Roman" panose="02020603050405020304" pitchFamily="18" charset="0"/>
              </a:rPr>
              <a:t>No gap found between diff bearing face &amp; diff case face (Flange half &amp; plain half side) – Checked with 0.050 mm shim</a:t>
            </a:r>
            <a:endParaRPr lang="en-US" sz="2000" dirty="0">
              <a:latin typeface="Arial" panose="020B0604020202020204" pitchFamily="34"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457200" algn="l"/>
                <a:tab pos="6675120" algn="l"/>
              </a:tabLst>
            </a:pPr>
            <a:r>
              <a:rPr lang="en-US" dirty="0">
                <a:latin typeface="Calibri" panose="020F0502020204030204" pitchFamily="34" charset="0"/>
                <a:ea typeface="Times New Roman" panose="02020603050405020304" pitchFamily="18" charset="0"/>
              </a:rPr>
              <a:t>Pilot bearing: Inner race found intact with pinion. (Make: </a:t>
            </a:r>
            <a:r>
              <a:rPr lang="en-US" dirty="0" err="1">
                <a:latin typeface="Calibri" panose="020F0502020204030204" pitchFamily="34" charset="0"/>
                <a:ea typeface="Times New Roman" panose="02020603050405020304" pitchFamily="18" charset="0"/>
              </a:rPr>
              <a:t>nbc</a:t>
            </a:r>
            <a:r>
              <a:rPr lang="en-US" dirty="0">
                <a:latin typeface="Calibri" panose="020F0502020204030204" pitchFamily="34" charset="0"/>
                <a:ea typeface="Times New Roman" panose="02020603050405020304" pitchFamily="18" charset="0"/>
              </a:rPr>
              <a:t>. 1405119 N1242)</a:t>
            </a:r>
            <a:endParaRPr lang="en-US" sz="2000" dirty="0">
              <a:latin typeface="Arial" panose="020B0604020202020204" pitchFamily="34"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457200" algn="l"/>
                <a:tab pos="6675120" algn="l"/>
              </a:tabLst>
            </a:pPr>
            <a:r>
              <a:rPr lang="en-US" dirty="0">
                <a:latin typeface="Calibri" panose="020F0502020204030204" pitchFamily="34" charset="0"/>
                <a:ea typeface="Times New Roman" panose="02020603050405020304" pitchFamily="18" charset="0"/>
              </a:rPr>
              <a:t>No gap found between crown &amp; flange half face. Checked with 0.050 mm shim</a:t>
            </a:r>
            <a:endParaRPr lang="en-US" sz="2000" dirty="0">
              <a:latin typeface="Arial" panose="020B0604020202020204" pitchFamily="34" charset="0"/>
              <a:ea typeface="Times New Roman" panose="02020603050405020304" pitchFamily="18" charset="0"/>
            </a:endParaRPr>
          </a:p>
        </p:txBody>
      </p:sp>
      <p:pic>
        <p:nvPicPr>
          <p:cNvPr id="1027"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072469" y="1863623"/>
            <a:ext cx="1490064" cy="199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067797" y="5992836"/>
            <a:ext cx="2009343" cy="646331"/>
          </a:xfrm>
          <a:prstGeom prst="rect">
            <a:avLst/>
          </a:prstGeom>
          <a:solidFill>
            <a:schemeClr val="bg2">
              <a:lumMod val="90000"/>
            </a:schemeClr>
          </a:solidFill>
        </p:spPr>
        <p:txBody>
          <a:bodyPr wrap="square" rtlCol="0">
            <a:spAutoFit/>
          </a:bodyPr>
          <a:lstStyle/>
          <a:p>
            <a:r>
              <a:rPr lang="en-US" b="1" dirty="0"/>
              <a:t>No abnormalities observed</a:t>
            </a:r>
          </a:p>
        </p:txBody>
      </p:sp>
    </p:spTree>
    <p:extLst>
      <p:ext uri="{BB962C8B-B14F-4D97-AF65-F5344CB8AC3E}">
        <p14:creationId xmlns:p14="http://schemas.microsoft.com/office/powerpoint/2010/main" val="2284133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Tear down analysis - </a:t>
            </a:r>
            <a:r>
              <a:rPr lang="en-US" dirty="0"/>
              <a:t>MB1G8DHD6LRCF0923</a:t>
            </a:r>
            <a:endParaRPr lang="en-GB" dirty="0"/>
          </a:p>
        </p:txBody>
      </p:sp>
      <p:pic>
        <p:nvPicPr>
          <p:cNvPr id="1025" name="Picture 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201420" y="1259593"/>
            <a:ext cx="6614993" cy="3362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p:cNvGraphicFramePr>
            <a:graphicFrameLocks noGrp="1"/>
          </p:cNvGraphicFramePr>
          <p:nvPr>
            <p:extLst>
              <p:ext uri="{D42A27DB-BD31-4B8C-83A1-F6EECF244321}">
                <p14:modId xmlns:p14="http://schemas.microsoft.com/office/powerpoint/2010/main" val="1041760312"/>
              </p:ext>
            </p:extLst>
          </p:nvPr>
        </p:nvGraphicFramePr>
        <p:xfrm>
          <a:off x="1201420" y="4736915"/>
          <a:ext cx="8842911" cy="1144784"/>
        </p:xfrm>
        <a:graphic>
          <a:graphicData uri="http://schemas.openxmlformats.org/drawingml/2006/table">
            <a:tbl>
              <a:tblPr firstRow="1" firstCol="1" bandRow="1">
                <a:tableStyleId>{5C22544A-7EE6-4342-B048-85BDC9FD1C3A}</a:tableStyleId>
              </a:tblPr>
              <a:tblGrid>
                <a:gridCol w="2714043">
                  <a:extLst>
                    <a:ext uri="{9D8B030D-6E8A-4147-A177-3AD203B41FA5}">
                      <a16:colId xmlns:a16="http://schemas.microsoft.com/office/drawing/2014/main" val="1343018116"/>
                    </a:ext>
                  </a:extLst>
                </a:gridCol>
                <a:gridCol w="2213483">
                  <a:extLst>
                    <a:ext uri="{9D8B030D-6E8A-4147-A177-3AD203B41FA5}">
                      <a16:colId xmlns:a16="http://schemas.microsoft.com/office/drawing/2014/main" val="2816802365"/>
                    </a:ext>
                  </a:extLst>
                </a:gridCol>
                <a:gridCol w="2213483">
                  <a:extLst>
                    <a:ext uri="{9D8B030D-6E8A-4147-A177-3AD203B41FA5}">
                      <a16:colId xmlns:a16="http://schemas.microsoft.com/office/drawing/2014/main" val="3525074340"/>
                    </a:ext>
                  </a:extLst>
                </a:gridCol>
                <a:gridCol w="1701902">
                  <a:extLst>
                    <a:ext uri="{9D8B030D-6E8A-4147-A177-3AD203B41FA5}">
                      <a16:colId xmlns:a16="http://schemas.microsoft.com/office/drawing/2014/main" val="1411952735"/>
                    </a:ext>
                  </a:extLst>
                </a:gridCol>
              </a:tblGrid>
              <a:tr h="153291">
                <a:tc>
                  <a:txBody>
                    <a:bodyPr/>
                    <a:lstStyle/>
                    <a:p>
                      <a:pPr marL="0" marR="0">
                        <a:spcBef>
                          <a:spcPts val="0"/>
                        </a:spcBef>
                        <a:spcAft>
                          <a:spcPts val="0"/>
                        </a:spcAft>
                      </a:pPr>
                      <a:r>
                        <a:rPr lang="en-US" sz="1100" kern="1200">
                          <a:effectLst/>
                        </a:rPr>
                        <a:t>Parameter</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100" kern="1200">
                          <a:effectLst/>
                        </a:rPr>
                        <a:t>Observation</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100" kern="1200">
                          <a:effectLst/>
                        </a:rPr>
                        <a:t>Parameter</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100" kern="1200">
                          <a:effectLst/>
                        </a:rPr>
                        <a:t>Observation</a:t>
                      </a:r>
                      <a:endParaRPr lang="en-US"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94461843"/>
                  </a:ext>
                </a:extLst>
              </a:tr>
              <a:tr h="306584">
                <a:tc>
                  <a:txBody>
                    <a:bodyPr/>
                    <a:lstStyle/>
                    <a:p>
                      <a:pPr marL="0" marR="0">
                        <a:spcBef>
                          <a:spcPts val="0"/>
                        </a:spcBef>
                        <a:spcAft>
                          <a:spcPts val="0"/>
                        </a:spcAft>
                      </a:pPr>
                      <a:r>
                        <a:rPr lang="en-US" sz="1100" kern="1200">
                          <a:effectLst/>
                        </a:rPr>
                        <a:t>Pinion cage mounting face to inner bearing face  </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100" kern="1200">
                          <a:effectLst/>
                        </a:rPr>
                        <a:t>40.248 / 40.238 mm</a:t>
                      </a:r>
                      <a:endParaRPr lang="en-US" sz="1000">
                        <a:effectLst/>
                        <a:latin typeface="Times New Roman" panose="02020603050405020304" pitchFamily="18" charset="0"/>
                        <a:ea typeface="Times New Roman" panose="02020603050405020304" pitchFamily="18" charset="0"/>
                      </a:endParaRPr>
                    </a:p>
                  </a:txBody>
                  <a:tcPr marL="68580" marR="68580" marT="0" marB="0"/>
                </a:tc>
                <a:tc rowSpan="4">
                  <a:txBody>
                    <a:bodyPr/>
                    <a:lstStyle/>
                    <a:p>
                      <a:pPr marL="0" marR="0">
                        <a:spcBef>
                          <a:spcPts val="0"/>
                        </a:spcBef>
                        <a:spcAft>
                          <a:spcPts val="0"/>
                        </a:spcAft>
                      </a:pPr>
                      <a:r>
                        <a:rPr lang="en-US" sz="1100" kern="1200">
                          <a:effectLst/>
                        </a:rPr>
                        <a:t>D dimension in carrier – Pinion cage mtg face to Crown axis</a:t>
                      </a:r>
                      <a:endParaRPr lang="en-US" sz="1000">
                        <a:effectLst/>
                      </a:endParaRPr>
                    </a:p>
                    <a:p>
                      <a:pPr marL="0" marR="0">
                        <a:spcBef>
                          <a:spcPts val="0"/>
                        </a:spcBef>
                        <a:spcAft>
                          <a:spcPts val="0"/>
                        </a:spcAft>
                      </a:pPr>
                      <a:r>
                        <a:rPr lang="en-US" sz="1100" kern="1200">
                          <a:effectLst/>
                        </a:rPr>
                        <a:t>(Identification in carrier: 51)</a:t>
                      </a:r>
                      <a:endParaRPr lang="en-US" sz="1000">
                        <a:effectLst/>
                        <a:latin typeface="Times New Roman" panose="02020603050405020304" pitchFamily="18" charset="0"/>
                        <a:ea typeface="Times New Roman" panose="02020603050405020304" pitchFamily="18" charset="0"/>
                      </a:endParaRPr>
                    </a:p>
                  </a:txBody>
                  <a:tcPr marL="68580" marR="68580" marT="0" marB="0"/>
                </a:tc>
                <a:tc rowSpan="4">
                  <a:txBody>
                    <a:bodyPr/>
                    <a:lstStyle/>
                    <a:p>
                      <a:pPr marL="0" marR="0">
                        <a:spcBef>
                          <a:spcPts val="0"/>
                        </a:spcBef>
                        <a:spcAft>
                          <a:spcPts val="0"/>
                        </a:spcAft>
                      </a:pPr>
                      <a:r>
                        <a:rPr lang="en-US" sz="1100" kern="1200" dirty="0">
                          <a:effectLst/>
                        </a:rPr>
                        <a:t>268.51 mm</a:t>
                      </a:r>
                      <a:endParaRPr lang="en-US"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12674521"/>
                  </a:ext>
                </a:extLst>
              </a:tr>
              <a:tr h="306584">
                <a:tc>
                  <a:txBody>
                    <a:bodyPr/>
                    <a:lstStyle/>
                    <a:p>
                      <a:pPr marL="0" marR="0">
                        <a:spcBef>
                          <a:spcPts val="0"/>
                        </a:spcBef>
                        <a:spcAft>
                          <a:spcPts val="0"/>
                        </a:spcAft>
                      </a:pPr>
                      <a:r>
                        <a:rPr lang="en-US" sz="1100" kern="1200">
                          <a:effectLst/>
                        </a:rPr>
                        <a:t>Pinion face to crown axis for 0 Pinion PMD</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100" kern="1200">
                          <a:effectLst/>
                        </a:rPr>
                        <a:t>229 mm</a:t>
                      </a:r>
                      <a:endParaRPr lang="en-US" sz="10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124413941"/>
                  </a:ext>
                </a:extLst>
              </a:tr>
              <a:tr h="153291">
                <a:tc>
                  <a:txBody>
                    <a:bodyPr/>
                    <a:lstStyle/>
                    <a:p>
                      <a:pPr marL="0" marR="0">
                        <a:spcBef>
                          <a:spcPts val="0"/>
                        </a:spcBef>
                        <a:spcAft>
                          <a:spcPts val="0"/>
                        </a:spcAft>
                      </a:pPr>
                      <a:r>
                        <a:rPr lang="en-US" sz="1100" kern="1200">
                          <a:effectLst/>
                        </a:rPr>
                        <a:t>Pinion PMD (+15 thou)</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100" kern="1200">
                          <a:effectLst/>
                        </a:rPr>
                        <a:t>0.381 mm</a:t>
                      </a:r>
                      <a:endParaRPr lang="en-US" sz="10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883826524"/>
                  </a:ext>
                </a:extLst>
              </a:tr>
              <a:tr h="153291">
                <a:tc>
                  <a:txBody>
                    <a:bodyPr/>
                    <a:lstStyle/>
                    <a:p>
                      <a:pPr marL="0" marR="0">
                        <a:spcBef>
                          <a:spcPts val="0"/>
                        </a:spcBef>
                        <a:spcAft>
                          <a:spcPts val="0"/>
                        </a:spcAft>
                      </a:pPr>
                      <a:r>
                        <a:rPr lang="en-US" sz="1100" kern="1200">
                          <a:effectLst/>
                        </a:rPr>
                        <a:t>Pinion mounting distance</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100" kern="1200" dirty="0">
                          <a:effectLst/>
                        </a:rPr>
                        <a:t>269.629/ 269.619 mm</a:t>
                      </a:r>
                      <a:endParaRPr lang="en-US" sz="1000" dirty="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34616420"/>
                  </a:ext>
                </a:extLst>
              </a:tr>
            </a:tbl>
          </a:graphicData>
        </a:graphic>
      </p:graphicFrame>
      <p:sp>
        <p:nvSpPr>
          <p:cNvPr id="4" name="Rectangle 3"/>
          <p:cNvSpPr/>
          <p:nvPr/>
        </p:nvSpPr>
        <p:spPr>
          <a:xfrm>
            <a:off x="1472417" y="6035039"/>
            <a:ext cx="8979878" cy="646331"/>
          </a:xfrm>
          <a:prstGeom prst="rect">
            <a:avLst/>
          </a:prstGeom>
        </p:spPr>
        <p:txBody>
          <a:bodyPr wrap="square">
            <a:spAutoFit/>
          </a:bodyPr>
          <a:lstStyle/>
          <a:p>
            <a:pPr marL="457200" marR="0">
              <a:spcBef>
                <a:spcPts val="0"/>
              </a:spcBef>
              <a:spcAft>
                <a:spcPts val="0"/>
              </a:spcAft>
              <a:tabLst>
                <a:tab pos="6675120" algn="l"/>
              </a:tabLst>
            </a:pPr>
            <a:r>
              <a:rPr lang="en-US" dirty="0">
                <a:latin typeface="Calibri" panose="020F0502020204030204" pitchFamily="34" charset="0"/>
                <a:ea typeface="Times New Roman" panose="02020603050405020304" pitchFamily="18" charset="0"/>
              </a:rPr>
              <a:t>Difference between Pinion </a:t>
            </a:r>
            <a:r>
              <a:rPr lang="en-US" dirty="0" err="1">
                <a:latin typeface="Calibri" panose="020F0502020204030204" pitchFamily="34" charset="0"/>
                <a:ea typeface="Times New Roman" panose="02020603050405020304" pitchFamily="18" charset="0"/>
              </a:rPr>
              <a:t>mtg</a:t>
            </a:r>
            <a:r>
              <a:rPr lang="en-US" dirty="0">
                <a:latin typeface="Calibri" panose="020F0502020204030204" pitchFamily="34" charset="0"/>
                <a:ea typeface="Times New Roman" panose="02020603050405020304" pitchFamily="18" charset="0"/>
              </a:rPr>
              <a:t> distance &amp; D </a:t>
            </a:r>
            <a:r>
              <a:rPr lang="en-US" dirty="0" err="1">
                <a:latin typeface="Calibri" panose="020F0502020204030204" pitchFamily="34" charset="0"/>
                <a:ea typeface="Times New Roman" panose="02020603050405020304" pitchFamily="18" charset="0"/>
              </a:rPr>
              <a:t>dimn</a:t>
            </a:r>
            <a:r>
              <a:rPr lang="en-US" dirty="0">
                <a:latin typeface="Calibri" panose="020F0502020204030204" pitchFamily="34" charset="0"/>
                <a:ea typeface="Times New Roman" panose="02020603050405020304" pitchFamily="18" charset="0"/>
              </a:rPr>
              <a:t> in carrier: 1.12/ 1.11 mm – No abnormality found </a:t>
            </a:r>
            <a:r>
              <a:rPr lang="en-US" dirty="0" err="1">
                <a:latin typeface="Calibri" panose="020F0502020204030204" pitchFamily="34" charset="0"/>
                <a:ea typeface="Times New Roman" panose="02020603050405020304" pitchFamily="18" charset="0"/>
              </a:rPr>
              <a:t>wrt</a:t>
            </a:r>
            <a:r>
              <a:rPr lang="en-US" dirty="0">
                <a:latin typeface="Calibri" panose="020F0502020204030204" pitchFamily="34" charset="0"/>
                <a:ea typeface="Times New Roman" panose="02020603050405020304" pitchFamily="18" charset="0"/>
              </a:rPr>
              <a:t> actual shim thickness available</a:t>
            </a:r>
            <a:endParaRPr lang="en-US" sz="2000" dirty="0">
              <a:effectLst/>
              <a:latin typeface="Arial" panose="020B0604020202020204" pitchFamily="34" charset="0"/>
              <a:ea typeface="Times New Roman" panose="02020603050405020304" pitchFamily="18" charset="0"/>
            </a:endParaRPr>
          </a:p>
        </p:txBody>
      </p:sp>
      <p:sp>
        <p:nvSpPr>
          <p:cNvPr id="5" name="Rectangle 4"/>
          <p:cNvSpPr/>
          <p:nvPr/>
        </p:nvSpPr>
        <p:spPr>
          <a:xfrm>
            <a:off x="7690339" y="2857569"/>
            <a:ext cx="3718560" cy="1477328"/>
          </a:xfrm>
          <a:prstGeom prst="rect">
            <a:avLst/>
          </a:prstGeom>
        </p:spPr>
        <p:txBody>
          <a:bodyPr wrap="square">
            <a:spAutoFit/>
          </a:bodyPr>
          <a:lstStyle/>
          <a:p>
            <a:pPr marL="342900" marR="0" lvl="0" indent="-342900">
              <a:spcBef>
                <a:spcPts val="0"/>
              </a:spcBef>
              <a:spcAft>
                <a:spcPts val="0"/>
              </a:spcAft>
              <a:buFont typeface="Wingdings" panose="05000000000000000000" pitchFamily="2" charset="2"/>
              <a:buChar char=""/>
              <a:tabLst>
                <a:tab pos="457200" algn="l"/>
                <a:tab pos="6675120" algn="l"/>
              </a:tabLst>
            </a:pPr>
            <a:r>
              <a:rPr lang="en-US" u="sng" dirty="0">
                <a:latin typeface="Calibri" panose="020F0502020204030204" pitchFamily="34" charset="0"/>
                <a:ea typeface="Times New Roman" panose="02020603050405020304" pitchFamily="18" charset="0"/>
              </a:rPr>
              <a:t>Roll testing:</a:t>
            </a:r>
            <a:r>
              <a:rPr lang="en-US" dirty="0">
                <a:latin typeface="Calibri" panose="020F0502020204030204" pitchFamily="34" charset="0"/>
                <a:ea typeface="Times New Roman" panose="02020603050405020304" pitchFamily="18" charset="0"/>
              </a:rPr>
              <a:t> Contact pattern found as shown below (hand rolled). Since pinion teeth chipped off not able to capture contact pattern properly</a:t>
            </a:r>
            <a:endParaRPr lang="en-US" sz="2000" dirty="0">
              <a:effectLst/>
              <a:latin typeface="Arial" panose="020B0604020202020204" pitchFamily="34" charset="0"/>
              <a:ea typeface="Times New Roman" panose="02020603050405020304" pitchFamily="18" charset="0"/>
            </a:endParaRPr>
          </a:p>
        </p:txBody>
      </p:sp>
      <p:sp>
        <p:nvSpPr>
          <p:cNvPr id="7" name="TextBox 6"/>
          <p:cNvSpPr txBox="1"/>
          <p:nvPr/>
        </p:nvSpPr>
        <p:spPr>
          <a:xfrm>
            <a:off x="9869655" y="1340130"/>
            <a:ext cx="2009343" cy="646331"/>
          </a:xfrm>
          <a:prstGeom prst="rect">
            <a:avLst/>
          </a:prstGeom>
          <a:solidFill>
            <a:schemeClr val="bg2">
              <a:lumMod val="90000"/>
            </a:schemeClr>
          </a:solidFill>
        </p:spPr>
        <p:txBody>
          <a:bodyPr wrap="square" rtlCol="0">
            <a:spAutoFit/>
          </a:bodyPr>
          <a:lstStyle/>
          <a:p>
            <a:r>
              <a:rPr lang="en-US" b="1" dirty="0"/>
              <a:t>No abnormalities observed</a:t>
            </a:r>
          </a:p>
        </p:txBody>
      </p:sp>
    </p:spTree>
    <p:extLst>
      <p:ext uri="{BB962C8B-B14F-4D97-AF65-F5344CB8AC3E}">
        <p14:creationId xmlns:p14="http://schemas.microsoft.com/office/powerpoint/2010/main" val="1907587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Field JI - </a:t>
            </a:r>
            <a:r>
              <a:rPr lang="en-US" dirty="0"/>
              <a:t>MB1G8DHD6LRYG8627</a:t>
            </a:r>
            <a:endParaRPr lang="en-GB" dirty="0"/>
          </a:p>
        </p:txBody>
      </p:sp>
      <p:sp>
        <p:nvSpPr>
          <p:cNvPr id="4" name="Rectangle 3"/>
          <p:cNvSpPr/>
          <p:nvPr/>
        </p:nvSpPr>
        <p:spPr>
          <a:xfrm>
            <a:off x="838199" y="1653683"/>
            <a:ext cx="4479389" cy="2031325"/>
          </a:xfrm>
          <a:prstGeom prst="rect">
            <a:avLst/>
          </a:prstGeom>
        </p:spPr>
        <p:txBody>
          <a:bodyPr wrap="square">
            <a:spAutoFit/>
          </a:bodyPr>
          <a:lstStyle/>
          <a:p>
            <a:pPr marR="57150"/>
            <a:r>
              <a:rPr lang="en-US" dirty="0">
                <a:ea typeface="Times New Roman" panose="02020603050405020304" pitchFamily="18" charset="0"/>
                <a:cs typeface="Calibri" panose="020F0502020204030204" pitchFamily="34" charset="0"/>
              </a:rPr>
              <a:t>Reg No		: KA42 B2346</a:t>
            </a:r>
            <a:endParaRPr lang="en-US" dirty="0">
              <a:ea typeface="Times New Roman" panose="02020603050405020304" pitchFamily="18" charset="0"/>
            </a:endParaRPr>
          </a:p>
          <a:p>
            <a:pPr marR="57150"/>
            <a:r>
              <a:rPr lang="en-US" dirty="0">
                <a:ea typeface="Times New Roman" panose="02020603050405020304" pitchFamily="18" charset="0"/>
                <a:cs typeface="Calibri" panose="020F0502020204030204" pitchFamily="34" charset="0"/>
              </a:rPr>
              <a:t>Chassis No	: MB1G8DHD6LRYG8627</a:t>
            </a:r>
            <a:endParaRPr lang="en-US" dirty="0">
              <a:ea typeface="Times New Roman" panose="02020603050405020304" pitchFamily="18" charset="0"/>
            </a:endParaRPr>
          </a:p>
          <a:p>
            <a:pPr marR="57150"/>
            <a:r>
              <a:rPr lang="en-US" dirty="0">
                <a:ea typeface="Times New Roman" panose="02020603050405020304" pitchFamily="18" charset="0"/>
                <a:cs typeface="Calibri" panose="020F0502020204030204" pitchFamily="34" charset="0"/>
              </a:rPr>
              <a:t>Model		: 1920 Tipper</a:t>
            </a:r>
            <a:endParaRPr lang="en-US" dirty="0">
              <a:ea typeface="Times New Roman" panose="02020603050405020304" pitchFamily="18" charset="0"/>
            </a:endParaRPr>
          </a:p>
          <a:p>
            <a:pPr marR="57150"/>
            <a:r>
              <a:rPr lang="en-US" dirty="0">
                <a:ea typeface="Times New Roman" panose="02020603050405020304" pitchFamily="18" charset="0"/>
                <a:cs typeface="Calibri" panose="020F0502020204030204" pitchFamily="34" charset="0"/>
              </a:rPr>
              <a:t>DOS		: 27-Nov-20</a:t>
            </a:r>
            <a:endParaRPr lang="en-US" dirty="0">
              <a:ea typeface="Times New Roman" panose="02020603050405020304" pitchFamily="18" charset="0"/>
            </a:endParaRPr>
          </a:p>
          <a:p>
            <a:pPr marR="57150"/>
            <a:r>
              <a:rPr lang="en-US" dirty="0">
                <a:ea typeface="Times New Roman" panose="02020603050405020304" pitchFamily="18" charset="0"/>
                <a:cs typeface="Calibri" panose="020F0502020204030204" pitchFamily="34" charset="0"/>
              </a:rPr>
              <a:t>DOF		: 11-Feb-21</a:t>
            </a:r>
            <a:endParaRPr lang="en-US" dirty="0">
              <a:ea typeface="Times New Roman" panose="02020603050405020304" pitchFamily="18" charset="0"/>
            </a:endParaRPr>
          </a:p>
          <a:p>
            <a:pPr marR="57150"/>
            <a:r>
              <a:rPr lang="en-US" dirty="0">
                <a:ea typeface="Times New Roman" panose="02020603050405020304" pitchFamily="18" charset="0"/>
                <a:cs typeface="Calibri" panose="020F0502020204030204" pitchFamily="34" charset="0"/>
              </a:rPr>
              <a:t>Hrs. Covered	: 271Hrs</a:t>
            </a:r>
          </a:p>
          <a:p>
            <a:pPr marR="57150"/>
            <a:r>
              <a:rPr lang="en-US" dirty="0">
                <a:ea typeface="Times New Roman" panose="02020603050405020304" pitchFamily="18" charset="0"/>
                <a:cs typeface="Calibri" panose="020F0502020204030204" pitchFamily="34" charset="0"/>
              </a:rPr>
              <a:t>KM Covered	: 8,240km</a:t>
            </a:r>
            <a:endParaRPr lang="en-US" dirty="0">
              <a:ea typeface="Times New Roman" panose="02020603050405020304" pitchFamily="18" charset="0"/>
            </a:endParaRPr>
          </a:p>
        </p:txBody>
      </p:sp>
      <p:sp>
        <p:nvSpPr>
          <p:cNvPr id="7" name="Rectangle 4"/>
          <p:cNvSpPr>
            <a:spLocks noChangeArrowheads="1"/>
          </p:cNvSpPr>
          <p:nvPr/>
        </p:nvSpPr>
        <p:spPr bwMode="auto">
          <a:xfrm>
            <a:off x="5135630" y="952451"/>
            <a:ext cx="6017474" cy="214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51"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l="2623" t="1060" r="1854" b="13428"/>
          <a:stretch>
            <a:fillRect/>
          </a:stretch>
        </p:blipFill>
        <p:spPr bwMode="auto">
          <a:xfrm>
            <a:off x="5317588" y="1409651"/>
            <a:ext cx="3390314" cy="227535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3" name="Picture 5"/>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031458" y="1399008"/>
            <a:ext cx="3043238" cy="2286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
          <p:cNvSpPr>
            <a:spLocks noChangeArrowheads="1"/>
          </p:cNvSpPr>
          <p:nvPr/>
        </p:nvSpPr>
        <p:spPr bwMode="auto">
          <a:xfrm>
            <a:off x="838199" y="346021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5" name="Picture 7"/>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38199" y="3917411"/>
            <a:ext cx="3352800" cy="231457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360985" y="3928054"/>
            <a:ext cx="7202659" cy="2308324"/>
          </a:xfrm>
          <a:prstGeom prst="rect">
            <a:avLst/>
          </a:prstGeom>
        </p:spPr>
        <p:txBody>
          <a:bodyPr wrap="square">
            <a:spAutoFit/>
          </a:bodyPr>
          <a:lstStyle/>
          <a:p>
            <a:r>
              <a:rPr lang="en-US" dirty="0"/>
              <a:t>Application	: Blue metal</a:t>
            </a:r>
          </a:p>
          <a:p>
            <a:r>
              <a:rPr lang="en-US" dirty="0"/>
              <a:t>Actual GVW	: 29.3T</a:t>
            </a:r>
          </a:p>
          <a:p>
            <a:r>
              <a:rPr lang="en-US" dirty="0"/>
              <a:t>Operating route	: </a:t>
            </a:r>
            <a:r>
              <a:rPr lang="en-US" dirty="0" err="1"/>
              <a:t>Bidadi</a:t>
            </a:r>
            <a:r>
              <a:rPr lang="en-US" dirty="0"/>
              <a:t> to </a:t>
            </a:r>
            <a:r>
              <a:rPr lang="en-US" dirty="0" err="1"/>
              <a:t>Kumbalgodu</a:t>
            </a:r>
            <a:endParaRPr lang="en-US" dirty="0"/>
          </a:p>
          <a:p>
            <a:r>
              <a:rPr lang="en-US" dirty="0"/>
              <a:t>Lead distance	: 46 km – </a:t>
            </a:r>
            <a:r>
              <a:rPr lang="en-US" dirty="0" err="1"/>
              <a:t>Kuchha</a:t>
            </a:r>
            <a:r>
              <a:rPr lang="en-US" dirty="0"/>
              <a:t> </a:t>
            </a:r>
            <a:r>
              <a:rPr lang="en-US" dirty="0" err="1"/>
              <a:t>raod</a:t>
            </a:r>
            <a:r>
              <a:rPr lang="en-US" dirty="0"/>
              <a:t> – 2 km, Single road – 16 km, Highway – 28 km. Gradient involved on the route – 4 km</a:t>
            </a:r>
          </a:p>
          <a:p>
            <a:endParaRPr lang="en-US" dirty="0">
              <a:latin typeface="Calibri" panose="020F0502020204030204" pitchFamily="34" charset="0"/>
              <a:ea typeface="Times New Roman" panose="02020603050405020304" pitchFamily="18" charset="0"/>
            </a:endParaRPr>
          </a:p>
          <a:p>
            <a:r>
              <a:rPr lang="en-US" dirty="0">
                <a:latin typeface="Calibri" panose="020F0502020204030204" pitchFamily="34" charset="0"/>
                <a:ea typeface="Times New Roman" panose="02020603050405020304" pitchFamily="18" charset="0"/>
              </a:rPr>
              <a:t>Based on the field joint study, the actual LR category found </a:t>
            </a:r>
            <a:r>
              <a:rPr lang="en-US" b="1" u="sng" dirty="0">
                <a:latin typeface="Calibri" panose="020F0502020204030204" pitchFamily="34" charset="0"/>
                <a:ea typeface="Times New Roman" panose="02020603050405020304" pitchFamily="18" charset="0"/>
              </a:rPr>
              <a:t>L4R2</a:t>
            </a:r>
            <a:r>
              <a:rPr lang="en-US" dirty="0">
                <a:latin typeface="Calibri" panose="020F0502020204030204" pitchFamily="34" charset="0"/>
                <a:ea typeface="Times New Roman" panose="02020603050405020304" pitchFamily="18" charset="0"/>
              </a:rPr>
              <a:t> against the spec </a:t>
            </a:r>
            <a:endParaRPr lang="en-US" dirty="0"/>
          </a:p>
        </p:txBody>
      </p:sp>
    </p:spTree>
    <p:extLst>
      <p:ext uri="{BB962C8B-B14F-4D97-AF65-F5344CB8AC3E}">
        <p14:creationId xmlns:p14="http://schemas.microsoft.com/office/powerpoint/2010/main" val="211266614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AL Custom Blue palette">
      <a:dk1>
        <a:srgbClr val="003764"/>
      </a:dk1>
      <a:lt1>
        <a:srgbClr val="FFFFFF"/>
      </a:lt1>
      <a:dk2>
        <a:srgbClr val="0070C0"/>
      </a:dk2>
      <a:lt2>
        <a:srgbClr val="E1F1FF"/>
      </a:lt2>
      <a:accent1>
        <a:srgbClr val="003F72"/>
      </a:accent1>
      <a:accent2>
        <a:srgbClr val="0041C4"/>
      </a:accent2>
      <a:accent3>
        <a:srgbClr val="5CD3FF"/>
      </a:accent3>
      <a:accent4>
        <a:srgbClr val="00C8A1"/>
      </a:accent4>
      <a:accent5>
        <a:srgbClr val="C5EF01"/>
      </a:accent5>
      <a:accent6>
        <a:srgbClr val="99FFCC"/>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hok Leyland New PPT Template KMDN" id="{5BC33E4A-2E03-42E6-B09C-77AB6295BC10}" vid="{D2F3F93A-3DB4-495E-8DD5-FAE3125C5D7B}"/>
    </a:ext>
  </a:extLst>
</a:theme>
</file>

<file path=ppt/theme/theme4.xml><?xml version="1.0" encoding="utf-8"?>
<a:theme xmlns:a="http://schemas.openxmlformats.org/drawingml/2006/main" name="3_Office Theme">
  <a:themeElements>
    <a:clrScheme name="AL Custom Blue palette">
      <a:dk1>
        <a:srgbClr val="003764"/>
      </a:dk1>
      <a:lt1>
        <a:srgbClr val="FFFFFF"/>
      </a:lt1>
      <a:dk2>
        <a:srgbClr val="0070C0"/>
      </a:dk2>
      <a:lt2>
        <a:srgbClr val="E1F1FF"/>
      </a:lt2>
      <a:accent1>
        <a:srgbClr val="003F72"/>
      </a:accent1>
      <a:accent2>
        <a:srgbClr val="0041C4"/>
      </a:accent2>
      <a:accent3>
        <a:srgbClr val="5CD3FF"/>
      </a:accent3>
      <a:accent4>
        <a:srgbClr val="00C8A1"/>
      </a:accent4>
      <a:accent5>
        <a:srgbClr val="C5EF01"/>
      </a:accent5>
      <a:accent6>
        <a:srgbClr val="99FFCC"/>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hok Leyland New PPT Template KMDN" id="{5BC33E4A-2E03-42E6-B09C-77AB6295BC10}" vid="{D2F3F93A-3DB4-495E-8DD5-FAE3125C5D7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a7da46de-23de-419b-9a6a-1e9dbdf8b8ea">
      <Terms xmlns="http://schemas.microsoft.com/office/infopath/2007/PartnerControls"/>
    </lcf76f155ced4ddcb4097134ff3c332f>
    <TaxCatchAll xmlns="2e626e73-baeb-477a-8a4f-ff6d0957f40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9F35CE787142F4E88201DC2BC9EE26E" ma:contentTypeVersion="16" ma:contentTypeDescription="Create a new document." ma:contentTypeScope="" ma:versionID="669935d06dfd8f51aba9a9bc266300ea">
  <xsd:schema xmlns:xsd="http://www.w3.org/2001/XMLSchema" xmlns:xs="http://www.w3.org/2001/XMLSchema" xmlns:p="http://schemas.microsoft.com/office/2006/metadata/properties" xmlns:ns2="a7da46de-23de-419b-9a6a-1e9dbdf8b8ea" xmlns:ns3="2e626e73-baeb-477a-8a4f-ff6d0957f404" targetNamespace="http://schemas.microsoft.com/office/2006/metadata/properties" ma:root="true" ma:fieldsID="e90e8b1666ebf9c29ac40cb3a996c2af" ns2:_="" ns3:_="">
    <xsd:import namespace="a7da46de-23de-419b-9a6a-1e9dbdf8b8ea"/>
    <xsd:import namespace="2e626e73-baeb-477a-8a4f-ff6d0957f40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DateTaken"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da46de-23de-419b-9a6a-1e9dbdf8b8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d92505fa-fe31-4319-891a-6f90768357a8" ma:termSetId="09814cd3-568e-fe90-9814-8d621ff8fb84" ma:anchorId="fba54fb3-c3e1-fe81-a776-ca4b69148c4d" ma:open="true" ma:isKeyword="false">
      <xsd:complexType>
        <xsd:sequence>
          <xsd:element ref="pc:Terms" minOccurs="0" maxOccurs="1"/>
        </xsd:sequence>
      </xsd:complex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Location" ma:index="20" nillable="true" ma:displayName="Location" ma:indexed="true" ma:internalName="MediaServiceLocation"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e626e73-baeb-477a-8a4f-ff6d0957f404"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89ef4d5f-661f-4fa3-9206-b28e2728dd2e}" ma:internalName="TaxCatchAll" ma:showField="CatchAllData" ma:web="2e626e73-baeb-477a-8a4f-ff6d0957f404">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D86F9F-7361-4F46-ACC6-530A5F41602B}">
  <ds:schemaRefs>
    <ds:schemaRef ds:uri="http://purl.org/dc/dcmitype/"/>
    <ds:schemaRef ds:uri="http://purl.org/dc/elements/1.1/"/>
    <ds:schemaRef ds:uri="http://schemas.microsoft.com/office/2006/metadata/properties"/>
    <ds:schemaRef ds:uri="http://schemas.openxmlformats.org/package/2006/metadata/core-properties"/>
    <ds:schemaRef ds:uri="d31e0a95-96b0-4411-a18f-e4fd582fb3ee"/>
    <ds:schemaRef ds:uri="http://purl.org/dc/terms/"/>
    <ds:schemaRef ds:uri="http://www.w3.org/XML/1998/namespace"/>
    <ds:schemaRef ds:uri="http://schemas.microsoft.com/office/2006/documentManagement/types"/>
    <ds:schemaRef ds:uri="http://schemas.microsoft.com/office/infopath/2007/PartnerControls"/>
    <ds:schemaRef ds:uri="6ba8794d-3c15-4947-888c-3ef7f0f56fa7"/>
    <ds:schemaRef ds:uri="a7da46de-23de-419b-9a6a-1e9dbdf8b8ea"/>
    <ds:schemaRef ds:uri="2e626e73-baeb-477a-8a4f-ff6d0957f404"/>
  </ds:schemaRefs>
</ds:datastoreItem>
</file>

<file path=customXml/itemProps2.xml><?xml version="1.0" encoding="utf-8"?>
<ds:datastoreItem xmlns:ds="http://schemas.openxmlformats.org/officeDocument/2006/customXml" ds:itemID="{D1B794D6-C639-4315-95C6-DEE1EAC28898}">
  <ds:schemaRefs>
    <ds:schemaRef ds:uri="http://schemas.microsoft.com/sharepoint/v3/contenttype/forms"/>
  </ds:schemaRefs>
</ds:datastoreItem>
</file>

<file path=customXml/itemProps3.xml><?xml version="1.0" encoding="utf-8"?>
<ds:datastoreItem xmlns:ds="http://schemas.openxmlformats.org/officeDocument/2006/customXml" ds:itemID="{2EEF0F1C-1367-4513-8CBC-C613C1023B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da46de-23de-419b-9a6a-1e9dbdf8b8ea"/>
    <ds:schemaRef ds:uri="2e626e73-baeb-477a-8a4f-ff6d0957f4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20918</TotalTime>
  <Words>1462</Words>
  <Application>Microsoft Office PowerPoint</Application>
  <PresentationFormat>Widescreen</PresentationFormat>
  <Paragraphs>615</Paragraphs>
  <Slides>16</Slides>
  <Notes>16</Notes>
  <HiddenSlides>1</HiddenSlides>
  <MMClips>0</MMClips>
  <ScaleCrop>false</ScaleCrop>
  <HeadingPairs>
    <vt:vector size="4" baseType="variant">
      <vt:variant>
        <vt:lpstr>Theme</vt:lpstr>
      </vt:variant>
      <vt:variant>
        <vt:i4>4</vt:i4>
      </vt:variant>
      <vt:variant>
        <vt:lpstr>Slide Titles</vt:lpstr>
      </vt:variant>
      <vt:variant>
        <vt:i4>16</vt:i4>
      </vt:variant>
    </vt:vector>
  </HeadingPairs>
  <TitlesOfParts>
    <vt:vector size="20" baseType="lpstr">
      <vt:lpstr>Custom Design</vt:lpstr>
      <vt:lpstr>1_Office Theme</vt:lpstr>
      <vt:lpstr>2_Office Theme</vt:lpstr>
      <vt:lpstr>3_Office Theme</vt:lpstr>
      <vt:lpstr>PowerPoint Presentation</vt:lpstr>
      <vt:lpstr>Action</vt:lpstr>
      <vt:lpstr>Failure trend</vt:lpstr>
      <vt:lpstr>Data analysis - IPTV and WCPV</vt:lpstr>
      <vt:lpstr>Data analysis: BS6 - CWP failures in 4x2 Tipper (L2R3)</vt:lpstr>
      <vt:lpstr>Data analysis: BS6 - CWP failures in 4x2 Tipper (L2R3)</vt:lpstr>
      <vt:lpstr>Tear down analysis - MB1G8DHD6LRCF0923</vt:lpstr>
      <vt:lpstr>Tear down analysis - MB1G8DHD6LRCF0923</vt:lpstr>
      <vt:lpstr>Field JI - MB1G8DHD6LRYG8627</vt:lpstr>
      <vt:lpstr>Failure mode</vt:lpstr>
      <vt:lpstr>CWP failures in Dana 92S (1920 Tipper) Material analysis</vt:lpstr>
      <vt:lpstr>CWP failures in Meritor MS149.7 (1920 Tipper) Material analysis</vt:lpstr>
      <vt:lpstr>Summary</vt:lpstr>
      <vt:lpstr>B10 life prediction by Meritor &amp; Dana</vt:lpstr>
      <vt:lpstr>PD Proposal / Action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Spares Meet  R Sivanesan</dc:title>
  <dc:creator>Divya Santharam (SVP-CQ's Office)</dc:creator>
  <cp:lastModifiedBy>Pranesh G (CQ – Field quality)</cp:lastModifiedBy>
  <cp:revision>1939</cp:revision>
  <cp:lastPrinted>2017-04-17T05:14:31Z</cp:lastPrinted>
  <dcterms:created xsi:type="dcterms:W3CDTF">2017-04-10T16:07:56Z</dcterms:created>
  <dcterms:modified xsi:type="dcterms:W3CDTF">2023-05-06T06:57:12Z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0x010100A9F35CE787142F4E88201DC2BC9EE26E</vt:lpwstr>
  </property>
  <property fmtid="{D5CDD505-2E9C-101B-9397-08002B2CF9AE}" pid="3" name="MediaServiceImageTags">
    <vt:lpwstr/>
  </property>
</Properties>
</file>