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78" r:id="rId5"/>
    <p:sldId id="280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BAD5408-FEB3-493A-B8AB-25FF2A71F17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1FB4C6B-0930-4EA1-B1CA-A34D1DBF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33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409126">
              <a:defRPr/>
            </a:pPr>
            <a:fld id="{2995CEC8-E234-4F20-82D0-DF9AE33489E4}" type="slidenum">
              <a:rPr lang="en-US" sz="2000">
                <a:solidFill>
                  <a:prstClr val="black"/>
                </a:solidFill>
                <a:latin typeface="Calibri"/>
              </a:rPr>
              <a:pPr defTabSz="1409126">
                <a:defRPr/>
              </a:pPr>
              <a:t>1</a:t>
            </a:fld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7562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409126">
              <a:defRPr/>
            </a:pPr>
            <a:fld id="{2995CEC8-E234-4F20-82D0-DF9AE33489E4}" type="slidenum">
              <a:rPr lang="en-US" sz="2000">
                <a:solidFill>
                  <a:prstClr val="black"/>
                </a:solidFill>
                <a:latin typeface="Calibri"/>
              </a:rPr>
              <a:pPr defTabSz="1409126">
                <a:defRPr/>
              </a:pPr>
              <a:t>2</a:t>
            </a:fld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4244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83C5E7-6BB6-4175-B1A4-833F32D351BE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9/25/2023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3D8712-1930-4307-AAF2-C718ECB8B04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94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E1EF2-22AB-42A0-B2E8-567F01C12F09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9/25/2023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3D8712-1930-4307-AAF2-C718ECB8B04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36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AFB744-7804-42E7-A6E1-04B9DA9B6C47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9/25/2023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3D8712-1930-4307-AAF2-C718ECB8B04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467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0D6C44-B970-4C9C-AA86-EAC446211EC4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9/25/2023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3D8712-1930-4307-AAF2-C718ECB8B04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08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69"/>
            <a:ext cx="10515600" cy="2853267"/>
          </a:xfrm>
        </p:spPr>
        <p:txBody>
          <a:bodyPr anchor="b"/>
          <a:lstStyle>
            <a:lvl1pPr>
              <a:defRPr sz="3600" b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36"/>
            <a:ext cx="10515600" cy="15007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108AF2-43B3-475B-BBCB-7FDDA893815D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9/25/2023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6390E7-39C6-47D1-BE50-2961633AECDE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-12698" y="1354667"/>
            <a:ext cx="1220470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5702" y="273051"/>
            <a:ext cx="622041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3859" y="-98305"/>
            <a:ext cx="1046288" cy="14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2400" y="62123"/>
            <a:ext cx="904238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A3595-CB3C-4C65-89AD-67188A85AE80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9/25/2023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9294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3D8712-1930-4307-AAF2-C718ECB8B04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6349" y="1005368"/>
            <a:ext cx="1220470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5701" y="279400"/>
            <a:ext cx="622040" cy="62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6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2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161" y="3666927"/>
            <a:ext cx="4081649" cy="16839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C7016-0380-4D01-B093-EB2DB5DF82F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7583"/>
            <a:ext cx="762000" cy="1058183"/>
          </a:xfrm>
          <a:prstGeom prst="rect">
            <a:avLst/>
          </a:prstGeom>
        </p:spPr>
      </p:pic>
      <p:sp>
        <p:nvSpPr>
          <p:cNvPr id="8" name="Title 76"/>
          <p:cNvSpPr txBox="1">
            <a:spLocks/>
          </p:cNvSpPr>
          <p:nvPr/>
        </p:nvSpPr>
        <p:spPr bwMode="auto">
          <a:xfrm>
            <a:off x="762000" y="0"/>
            <a:ext cx="9925618" cy="927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0755" tIns="60361" rIns="120755" bIns="60361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i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395 </a:t>
            </a:r>
            <a:r>
              <a:rPr lang="en-US" b="1" dirty="0" err="1">
                <a:solidFill>
                  <a:schemeClr val="tx1"/>
                </a:solidFill>
              </a:rPr>
              <a:t>dia</a:t>
            </a:r>
            <a:r>
              <a:rPr lang="en-US" b="1" dirty="0">
                <a:solidFill>
                  <a:schemeClr val="tx1"/>
                </a:solidFill>
              </a:rPr>
              <a:t> Clutch burnt - </a:t>
            </a:r>
            <a:r>
              <a:rPr lang="en-US" b="1" dirty="0" err="1">
                <a:solidFill>
                  <a:schemeClr val="tx1"/>
                </a:solidFill>
              </a:rPr>
              <a:t>Luk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EBB30B-142B-49F6-B59F-979DE6BF3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45263"/>
              </p:ext>
            </p:extLst>
          </p:nvPr>
        </p:nvGraphicFramePr>
        <p:xfrm>
          <a:off x="0" y="1069431"/>
          <a:ext cx="12191999" cy="574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985">
                  <a:extLst>
                    <a:ext uri="{9D8B030D-6E8A-4147-A177-3AD203B41FA5}">
                      <a16:colId xmlns:a16="http://schemas.microsoft.com/office/drawing/2014/main" val="4227988045"/>
                    </a:ext>
                  </a:extLst>
                </a:gridCol>
                <a:gridCol w="388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878">
                  <a:extLst>
                    <a:ext uri="{9D8B030D-6E8A-4147-A177-3AD203B41FA5}">
                      <a16:colId xmlns:a16="http://schemas.microsoft.com/office/drawing/2014/main" val="3015479297"/>
                    </a:ext>
                  </a:extLst>
                </a:gridCol>
                <a:gridCol w="354842">
                  <a:extLst>
                    <a:ext uri="{9D8B030D-6E8A-4147-A177-3AD203B41FA5}">
                      <a16:colId xmlns:a16="http://schemas.microsoft.com/office/drawing/2014/main" val="1391310894"/>
                    </a:ext>
                  </a:extLst>
                </a:gridCol>
                <a:gridCol w="1963416">
                  <a:extLst>
                    <a:ext uri="{9D8B030D-6E8A-4147-A177-3AD203B41FA5}">
                      <a16:colId xmlns:a16="http://schemas.microsoft.com/office/drawing/2014/main" val="2048690437"/>
                    </a:ext>
                  </a:extLst>
                </a:gridCol>
                <a:gridCol w="1510146">
                  <a:extLst>
                    <a:ext uri="{9D8B030D-6E8A-4147-A177-3AD203B41FA5}">
                      <a16:colId xmlns:a16="http://schemas.microsoft.com/office/drawing/2014/main" val="3551572008"/>
                    </a:ext>
                  </a:extLst>
                </a:gridCol>
                <a:gridCol w="1662544">
                  <a:extLst>
                    <a:ext uri="{9D8B030D-6E8A-4147-A177-3AD203B41FA5}">
                      <a16:colId xmlns:a16="http://schemas.microsoft.com/office/drawing/2014/main" val="3470359945"/>
                    </a:ext>
                  </a:extLst>
                </a:gridCol>
              </a:tblGrid>
              <a:tr h="137069">
                <a:tc rowSpan="2"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Complaint / Problem details</a:t>
                      </a:r>
                    </a:p>
                  </a:txBody>
                  <a:tcPr marL="91437" marR="91437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395 </a:t>
                      </a:r>
                      <a:r>
                        <a:rPr lang="en-US" sz="1800" b="1" i="0" u="none" strike="noStrike" kern="1200" baseline="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Luk</a:t>
                      </a:r>
                      <a:r>
                        <a:rPr lang="en-US" sz="1800" b="1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clutch burnt</a:t>
                      </a:r>
                    </a:p>
                  </a:txBody>
                  <a:tcPr marL="91437" marR="91437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Issue status</a:t>
                      </a:r>
                    </a:p>
                  </a:txBody>
                  <a:tcPr marL="91437" marR="91437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RL3</a:t>
                      </a:r>
                    </a:p>
                  </a:txBody>
                  <a:tcPr marL="91437" marR="91437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54141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Issue grade</a:t>
                      </a:r>
                    </a:p>
                  </a:txBody>
                  <a:tcPr marL="91437" marR="91437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 marL="91437" marR="91437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397094"/>
                  </a:ext>
                </a:extLst>
              </a:tr>
              <a:tr h="149737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marL="91437" marR="91437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3525/2825/4825</a:t>
                      </a:r>
                      <a:r>
                        <a:rPr lang="en-IN" sz="1400" baseline="0" dirty="0"/>
                        <a:t> T, 5525/5425/5225 TT, 4825 H, 2825 6X4 H</a:t>
                      </a:r>
                      <a:endParaRPr lang="en-IN" sz="1400" dirty="0"/>
                    </a:p>
                  </a:txBody>
                  <a:tcPr marL="91437" marR="91437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Failure Hrs</a:t>
                      </a:r>
                    </a:p>
                  </a:txBody>
                  <a:tcPr marL="91437" marR="91437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1400 hours/ 63K km</a:t>
                      </a:r>
                    </a:p>
                  </a:txBody>
                  <a:tcPr marL="91437" marR="91437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1437" marR="91437" marT="45728" marB="4572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DOF</a:t>
                      </a:r>
                    </a:p>
                  </a:txBody>
                  <a:tcPr marL="91437" marR="9143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Till Sep’22</a:t>
                      </a:r>
                    </a:p>
                  </a:txBody>
                  <a:tcPr marL="91437" marR="9143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Mfg plant</a:t>
                      </a:r>
                    </a:p>
                  </a:txBody>
                  <a:tcPr marL="91437" marR="91437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+mj-lt"/>
                        </a:rPr>
                        <a:t>H2 &amp; PNR</a:t>
                      </a:r>
                    </a:p>
                  </a:txBody>
                  <a:tcPr marL="91437" marR="91437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 of cases</a:t>
                      </a:r>
                    </a:p>
                  </a:txBody>
                  <a:tcPr marL="91437" marR="91437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3899</a:t>
                      </a:r>
                    </a:p>
                  </a:txBody>
                  <a:tcPr marL="91437" marR="91437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Resp</a:t>
                      </a:r>
                    </a:p>
                  </a:txBody>
                  <a:tcPr marL="91437" marR="9143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Application/ PD</a:t>
                      </a:r>
                    </a:p>
                  </a:txBody>
                  <a:tcPr marL="91437" marR="9143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602">
                <a:tc rowSpan="2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1" u="non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Observation/ Root cause</a:t>
                      </a:r>
                    </a:p>
                  </a:txBody>
                  <a:tcPr marL="91437" marR="91437" marT="45728" marB="45728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marL="0" indent="0">
                        <a:spcAft>
                          <a:spcPts val="156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1" i="0" u="none" dirty="0">
                          <a:solidFill>
                            <a:schemeClr val="tx1"/>
                          </a:solidFill>
                          <a:latin typeface="+mn-lt"/>
                        </a:rPr>
                        <a:t>Observation: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Burnt marks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found in pressure plate/ disc. Thermal cracks found in pressure plate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manufacturing issues observed &amp; Clamp load in failed cover assy conforms to spec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clutch actuation related issues observed in 69% of clutch burnt failures</a:t>
                      </a:r>
                    </a:p>
                    <a:p>
                      <a:pPr marL="171450" lvl="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Failure not specific to any km/ hour range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buFont typeface="+mj-lt"/>
                        <a:buNone/>
                      </a:pPr>
                      <a:endParaRPr lang="en-US" sz="1400" b="1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00000"/>
                        </a:lnSpc>
                        <a:buFont typeface="+mj-lt"/>
                        <a:buNone/>
                      </a:pPr>
                      <a:endParaRPr lang="en-US" sz="1400" b="1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00000"/>
                        </a:lnSpc>
                        <a:buFont typeface="+mj-lt"/>
                        <a:buNone/>
                      </a:pPr>
                      <a:endParaRPr lang="en-US" sz="1400" b="1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00000"/>
                        </a:lnSpc>
                        <a:buFont typeface="+mj-lt"/>
                        <a:buNone/>
                      </a:pPr>
                      <a:endParaRPr lang="en-US" sz="1400" b="1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00000"/>
                        </a:lnSpc>
                        <a:buFont typeface="+mj-lt"/>
                        <a:buNone/>
                      </a:pPr>
                      <a:endParaRPr lang="en-US" sz="1400" b="1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00000"/>
                        </a:lnSpc>
                        <a:buFont typeface="+mj-lt"/>
                        <a:buNone/>
                      </a:pPr>
                      <a:endParaRPr lang="en-US" sz="1400" b="1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00000"/>
                        </a:lnSpc>
                        <a:buFont typeface="+mj-lt"/>
                        <a:buNone/>
                      </a:pPr>
                      <a:endParaRPr lang="en-US" sz="1400" b="1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cause: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6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related issue: Overload/ Clutch drop while wheel slip/ Clutch riding</a:t>
                      </a:r>
                    </a:p>
                  </a:txBody>
                  <a:tcPr marL="91437" marR="9143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Photos / Illustration</a:t>
                      </a:r>
                    </a:p>
                  </a:txBody>
                  <a:tcPr marL="91437" marR="91437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115888" marR="0" lvl="0" indent="-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1" kern="1200" baseline="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37" marR="91437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Illustration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37" marR="91437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6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1437" marR="91437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v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1437" marR="91437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17420"/>
                  </a:ext>
                </a:extLst>
              </a:tr>
              <a:tr h="1133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u="non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91437" marR="91437" marT="45728" marB="45728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6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4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Permanent actions :</a:t>
                      </a:r>
                      <a:endParaRPr lang="en-IN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6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395dia clutch with 8 pads &amp; high clamp load under development. Doc release by Dec’22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6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430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clutch release planned. T: Jul’23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6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parallel taken up with Service to reduce acceptance of burnt cases under warranty</a:t>
                      </a:r>
                    </a:p>
                  </a:txBody>
                  <a:tcPr marL="91437" marR="9143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600" b="1" u="sng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37" marR="9143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111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0" u="none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37" marR="91437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90" t="2564" b="2564"/>
          <a:stretch/>
        </p:blipFill>
        <p:spPr>
          <a:xfrm>
            <a:off x="7128919" y="3158547"/>
            <a:ext cx="2007438" cy="19002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000000-0008-0000-0000-000022000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995128" y="2711635"/>
            <a:ext cx="1321059" cy="28706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3882" y="5283363"/>
            <a:ext cx="1669783" cy="15353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811707" y="3025087"/>
            <a:ext cx="1701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Thermal cracks &amp; burnt marks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68714" y="5039573"/>
            <a:ext cx="248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Burnt marks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438941" y="3890306"/>
            <a:ext cx="1688928" cy="1474945"/>
          </a:xfrm>
          <a:prstGeom prst="roundRect">
            <a:avLst>
              <a:gd name="adj" fmla="val 6602"/>
            </a:avLst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4505335" y="3664627"/>
            <a:ext cx="1515446" cy="600501"/>
          </a:xfrm>
          <a:prstGeom prst="wedgeEllipseCallout">
            <a:avLst>
              <a:gd name="adj1" fmla="val -70707"/>
              <a:gd name="adj2" fmla="val 39772"/>
            </a:avLst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Without actuation related issues</a:t>
            </a:r>
          </a:p>
        </p:txBody>
      </p:sp>
    </p:spTree>
    <p:extLst>
      <p:ext uri="{BB962C8B-B14F-4D97-AF65-F5344CB8AC3E}">
        <p14:creationId xmlns:p14="http://schemas.microsoft.com/office/powerpoint/2010/main" val="401628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BAC7016-0380-4D01-B093-EB2DB5DF82F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7583"/>
            <a:ext cx="762000" cy="1058183"/>
          </a:xfrm>
          <a:prstGeom prst="rect">
            <a:avLst/>
          </a:prstGeom>
        </p:spPr>
      </p:pic>
      <p:sp>
        <p:nvSpPr>
          <p:cNvPr id="8" name="Title 76"/>
          <p:cNvSpPr txBox="1">
            <a:spLocks/>
          </p:cNvSpPr>
          <p:nvPr/>
        </p:nvSpPr>
        <p:spPr bwMode="auto">
          <a:xfrm>
            <a:off x="670560" y="11248"/>
            <a:ext cx="9925618" cy="927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0755" tIns="60361" rIns="120755" bIns="60361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i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395 </a:t>
            </a:r>
            <a:r>
              <a:rPr lang="en-US" b="1" dirty="0" err="1">
                <a:solidFill>
                  <a:schemeClr val="tx1"/>
                </a:solidFill>
              </a:rPr>
              <a:t>dia</a:t>
            </a:r>
            <a:r>
              <a:rPr lang="en-US" b="1" dirty="0">
                <a:solidFill>
                  <a:schemeClr val="tx1"/>
                </a:solidFill>
              </a:rPr>
              <a:t> Clutch burnt - </a:t>
            </a:r>
            <a:r>
              <a:rPr lang="en-US" b="1" dirty="0" err="1">
                <a:solidFill>
                  <a:schemeClr val="tx1"/>
                </a:solidFill>
              </a:rPr>
              <a:t>Luk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8593" y="1074120"/>
            <a:ext cx="5485139" cy="4043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18" b="1" dirty="0">
                <a:solidFill>
                  <a:schemeClr val="tx1"/>
                </a:solidFill>
              </a:rPr>
              <a:t>Before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01028" y="1074832"/>
            <a:ext cx="5485139" cy="4036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18" b="1" dirty="0">
                <a:solidFill>
                  <a:schemeClr val="tx1"/>
                </a:solidFill>
              </a:rPr>
              <a:t>After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71628" y="5812074"/>
            <a:ext cx="315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Luk</a:t>
            </a:r>
            <a:r>
              <a:rPr lang="en-US" dirty="0"/>
              <a:t> 395 </a:t>
            </a:r>
            <a:r>
              <a:rPr lang="en-US" dirty="0" err="1"/>
              <a:t>dia</a:t>
            </a:r>
            <a:r>
              <a:rPr lang="en-US" dirty="0"/>
              <a:t> clutch with 7 pads</a:t>
            </a:r>
          </a:p>
          <a:p>
            <a:pPr algn="ctr"/>
            <a:r>
              <a:rPr lang="en-US" dirty="0"/>
              <a:t>Cover assy clamp load: 17300 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564" y="1664297"/>
            <a:ext cx="3768530" cy="3913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2932" y="1664297"/>
            <a:ext cx="4074521" cy="39134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813991" y="5812073"/>
            <a:ext cx="315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Luk</a:t>
            </a:r>
            <a:r>
              <a:rPr lang="en-US" dirty="0"/>
              <a:t> 395 </a:t>
            </a:r>
            <a:r>
              <a:rPr lang="en-US" dirty="0" err="1"/>
              <a:t>dia</a:t>
            </a:r>
            <a:r>
              <a:rPr lang="en-US" dirty="0"/>
              <a:t> clutch with 8 pads</a:t>
            </a:r>
          </a:p>
          <a:p>
            <a:pPr algn="ctr"/>
            <a:r>
              <a:rPr lang="en-US" dirty="0"/>
              <a:t>Cover assy clamp load: 21000 N</a:t>
            </a:r>
          </a:p>
        </p:txBody>
      </p:sp>
    </p:spTree>
    <p:extLst>
      <p:ext uri="{BB962C8B-B14F-4D97-AF65-F5344CB8AC3E}">
        <p14:creationId xmlns:p14="http://schemas.microsoft.com/office/powerpoint/2010/main" val="10920961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EE26D5C61E2B42B63761096BAEAE78" ma:contentTypeVersion="16" ma:contentTypeDescription="Create a new document." ma:contentTypeScope="" ma:versionID="a34341bde7e0f655c89a9ecfdd41278e">
  <xsd:schema xmlns:xsd="http://www.w3.org/2001/XMLSchema" xmlns:xs="http://www.w3.org/2001/XMLSchema" xmlns:p="http://schemas.microsoft.com/office/2006/metadata/properties" xmlns:ns2="d31e0a95-96b0-4411-a18f-e4fd582fb3ee" xmlns:ns3="6ba8794d-3c15-4947-888c-3ef7f0f56fa7" targetNamespace="http://schemas.microsoft.com/office/2006/metadata/properties" ma:root="true" ma:fieldsID="beda5db868f568a54bbe5920294db2ef" ns2:_="" ns3:_="">
    <xsd:import namespace="d31e0a95-96b0-4411-a18f-e4fd582fb3ee"/>
    <xsd:import namespace="6ba8794d-3c15-4947-888c-3ef7f0f56f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e0a95-96b0-4411-a18f-e4fd582fb3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92505fa-fe31-4319-891a-6f90768357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8794d-3c15-4947-888c-3ef7f0f56fa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c8b0432-b299-4f93-862d-ce8eed9c82da}" ma:internalName="TaxCatchAll" ma:showField="CatchAllData" ma:web="6ba8794d-3c15-4947-888c-3ef7f0f56f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31e0a95-96b0-4411-a18f-e4fd582fb3ee">
      <Terms xmlns="http://schemas.microsoft.com/office/infopath/2007/PartnerControls"/>
    </lcf76f155ced4ddcb4097134ff3c332f>
    <TaxCatchAll xmlns="6ba8794d-3c15-4947-888c-3ef7f0f56fa7" xsi:nil="true"/>
    <SharedWithUsers xmlns="6ba8794d-3c15-4947-888c-3ef7f0f56fa7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E47C784-F9B5-4666-B3E8-E195E079EF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B2E8F0-269A-440E-B056-0FD2AB2823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1e0a95-96b0-4411-a18f-e4fd582fb3ee"/>
    <ds:schemaRef ds:uri="6ba8794d-3c15-4947-888c-3ef7f0f56f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892671-F72C-4933-A80C-B7FCAF794341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  <ds:schemaRef ds:uri="6ba8794d-3c15-4947-888c-3ef7f0f56fa7"/>
    <ds:schemaRef ds:uri="http://purl.org/dc/terms/"/>
    <ds:schemaRef ds:uri="d31e0a95-96b0-4411-a18f-e4fd582fb3e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225</Words>
  <Application>Microsoft Office PowerPoint</Application>
  <PresentationFormat>Widescreen</PresentationFormat>
  <Paragraphs>63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Guhan.PT (CQ - Field quality)</dc:creator>
  <cp:lastModifiedBy>Rajesh Kumar R (CQ – Field Quality)</cp:lastModifiedBy>
  <cp:revision>121</cp:revision>
  <cp:lastPrinted>2022-11-25T10:19:52Z</cp:lastPrinted>
  <dcterms:created xsi:type="dcterms:W3CDTF">2021-11-21T13:53:01Z</dcterms:created>
  <dcterms:modified xsi:type="dcterms:W3CDTF">2023-09-25T09:28:47Z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0x0101009B8DCF359D91FD43801C37B2E1602B23</vt:lpwstr>
  </property>
  <property fmtid="{D5CDD505-2E9C-101B-9397-08002B2CF9AE}" pid="3" name="MediaServiceImageTags">
    <vt:lpwstr/>
  </property>
</Properties>
</file>