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8"/>
  </p:notesMasterIdLst>
  <p:sldIdLst>
    <p:sldId id="256" r:id="rId6"/>
    <p:sldId id="394" r:id="rId7"/>
    <p:sldId id="510" r:id="rId8"/>
    <p:sldId id="520" r:id="rId9"/>
    <p:sldId id="527" r:id="rId10"/>
    <p:sldId id="528" r:id="rId11"/>
    <p:sldId id="522" r:id="rId12"/>
    <p:sldId id="521" r:id="rId13"/>
    <p:sldId id="523" r:id="rId14"/>
    <p:sldId id="524" r:id="rId15"/>
    <p:sldId id="525" r:id="rId16"/>
    <p:sldId id="526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inath thiyagarajan (ENGINE APPLICATION ENGINE)" initials="Gt(AE" lastIdx="1" clrIdx="0">
    <p:extLst>
      <p:ext uri="{19B8F6BF-5375-455C-9EA6-DF929625EA0E}">
        <p15:presenceInfo xmlns:p15="http://schemas.microsoft.com/office/powerpoint/2012/main" userId="S::Gopinath.T@ashokleyland.com::af3f7014-fe89-416d-ae1d-f11b75f6fc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66"/>
    <a:srgbClr val="99FF66"/>
    <a:srgbClr val="FF66CC"/>
    <a:srgbClr val="FFFF66"/>
    <a:srgbClr val="FFFF99"/>
    <a:srgbClr val="FFCC66"/>
    <a:srgbClr val="F08F46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9474" autoAdjust="0"/>
  </p:normalViewPr>
  <p:slideViewPr>
    <p:cSldViewPr snapToGrid="0">
      <p:cViewPr varScale="1">
        <p:scale>
          <a:sx n="66" d="100"/>
          <a:sy n="66" d="100"/>
        </p:scale>
        <p:origin x="7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5C985-96F6-41FD-8DB6-31963FFF05E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730B8-B2F9-4D5D-BE5C-8AA38E9D3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0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30B8-B2F9-4D5D-BE5C-8AA38E9D32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 bwMode="auto">
          <a:xfrm>
            <a:off x="4349578" y="2166551"/>
            <a:ext cx="3632887" cy="1804087"/>
          </a:xfrm>
          <a:prstGeom prst="ellipse">
            <a:avLst/>
          </a:prstGeom>
          <a:noFill/>
          <a:ln w="19050" cap="flat" cmpd="dbl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stellar" panose="020A0402060406010301" pitchFamily="18" charset="0"/>
                <a:cs typeface="Calibri" panose="020F0502020204030204" pitchFamily="34" charset="0"/>
              </a:rPr>
              <a:t>PTS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stellar" panose="020A0402060406010301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" name="Image" r:id="rId3" imgW="12990476" imgH="9739683" progId="">
                  <p:embed/>
                </p:oleObj>
              </mc:Choice>
              <mc:Fallback>
                <p:oleObj name="Image" r:id="rId3" imgW="12990476" imgH="9739683" progId="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90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9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92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76201"/>
            <a:ext cx="248920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76201"/>
            <a:ext cx="7264400" cy="5592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06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5BE-3FC6-4CE1-BF37-AF05F5703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6811"/>
            <a:ext cx="9144000" cy="727574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53257-2945-416A-A0DD-9E281ADD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A3C351-DC41-4C36-A399-79F3544B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9051" y="635471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2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C351-DC41-4C36-A399-79F3544B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9051" y="635471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C42B1-5A19-486C-A487-15095F4D7BC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C3F905-0E8A-4650-B331-BE0A6CCCE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0234" y="171451"/>
            <a:ext cx="9886133" cy="52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0D48BA-C8B2-40B5-B1CA-EF31CAE4A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075" y="1371599"/>
            <a:ext cx="11051176" cy="495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 bwMode="auto">
          <a:xfrm>
            <a:off x="4349578" y="2166551"/>
            <a:ext cx="3632887" cy="1804087"/>
          </a:xfrm>
          <a:prstGeom prst="ellipse">
            <a:avLst/>
          </a:prstGeom>
          <a:noFill/>
          <a:ln w="19050" cap="flat" cmpd="dbl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stellar" panose="020A0402060406010301" pitchFamily="18" charset="0"/>
                <a:cs typeface="Calibri" panose="020F0502020204030204" pitchFamily="34" charset="0"/>
              </a:rPr>
              <a:t>PTS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stellar" panose="020A0402060406010301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035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" name="Image" r:id="rId3" imgW="12698413" imgH="9523810" progId="">
                  <p:embed/>
                </p:oleObj>
              </mc:Choice>
              <mc:Fallback>
                <p:oleObj name="Image" r:id="rId3" imgW="12698413" imgH="952381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3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78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430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1430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1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02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4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3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4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 bwMode="auto">
          <a:xfrm>
            <a:off x="4349578" y="2166551"/>
            <a:ext cx="3632887" cy="1804087"/>
          </a:xfrm>
          <a:prstGeom prst="ellipse">
            <a:avLst/>
          </a:prstGeom>
          <a:noFill/>
          <a:ln w="19050" cap="flat" cmpd="dbl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stellar" panose="020A0402060406010301" pitchFamily="18" charset="0"/>
                <a:cs typeface="Calibri" panose="020F0502020204030204" pitchFamily="34" charset="0"/>
              </a:rPr>
              <a:t>PTS</a:t>
            </a: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astellar" panose="020A0402060406010301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9753600" y="5030788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" name="Image" r:id="rId15" imgW="12990476" imgH="9739683" progId="">
                  <p:embed/>
                </p:oleObj>
              </mc:Choice>
              <mc:Fallback>
                <p:oleObj name="Image" r:id="rId15" imgW="12990476" imgH="9739683" progId="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5030788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782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371600"/>
            <a:ext cx="904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i="1">
              <a:solidFill>
                <a:srgbClr val="000000"/>
              </a:solidFill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203200" y="6553200"/>
            <a:ext cx="406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2A76DC8D-4EA9-48C9-AA2E-2EA1283ED590}" type="slidenum">
              <a:rPr lang="en-US" sz="800" smtClean="0">
                <a:solidFill>
                  <a:srgbClr val="000000"/>
                </a:solidFill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713317" y="6553201"/>
            <a:ext cx="91228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B21EA6A-A822-48DD-AA53-38598ED833D6}" type="datetime1">
              <a:rPr lang="en-US" sz="800" smtClean="0">
                <a:solidFill>
                  <a:srgbClr val="000000"/>
                </a:solidFill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2/7/2022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1727200" y="6553201"/>
            <a:ext cx="543771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</a:rPr>
              <a:t>Ashok Leyland Presentation</a:t>
            </a:r>
          </a:p>
        </p:txBody>
      </p:sp>
      <p:sp>
        <p:nvSpPr>
          <p:cNvPr id="1034" name="Line 12"/>
          <p:cNvSpPr>
            <a:spLocks noChangeShapeType="1"/>
          </p:cNvSpPr>
          <p:nvPr/>
        </p:nvSpPr>
        <p:spPr bwMode="auto">
          <a:xfrm>
            <a:off x="628651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i="1">
              <a:solidFill>
                <a:srgbClr val="000000"/>
              </a:solidFill>
            </a:endParaRPr>
          </a:p>
        </p:txBody>
      </p:sp>
      <p:sp>
        <p:nvSpPr>
          <p:cNvPr id="1035" name="Line 13"/>
          <p:cNvSpPr>
            <a:spLocks noChangeShapeType="1"/>
          </p:cNvSpPr>
          <p:nvPr/>
        </p:nvSpPr>
        <p:spPr bwMode="auto">
          <a:xfrm>
            <a:off x="16383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961215CC-F5D7-4AFD-9D6C-AB1D94623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8527" y="171451"/>
            <a:ext cx="10202811" cy="52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AB569A7-6BF7-410C-B2BF-B9636939E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075" y="1371599"/>
            <a:ext cx="11051176" cy="495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D9DECD8D-ADC6-49E3-AD2C-AA6EF86BA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</p:spPr>
        <p:txBody>
          <a:bodyPr lIns="91429" tIns="45715" rIns="91429" bIns="45715"/>
          <a:lstStyle/>
          <a:p>
            <a:pPr marL="0" marR="0" lvl="0" indent="0" algn="l" defTabSz="9142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AE3EC906-B560-40F3-9F4F-98382144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3200" y="6381152"/>
            <a:ext cx="508000" cy="365124"/>
          </a:xfrm>
          <a:prstGeom prst="rect">
            <a:avLst/>
          </a:prstGeom>
        </p:spPr>
        <p:txBody>
          <a:bodyPr vert="horz" lIns="90566" tIns="45271" rIns="90566" bIns="45271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05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22662C-4EA5-40CB-AF95-82CA1EC35B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05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FCF2DD-6EB3-4600-A7E1-5F4E32C88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1339" y="253327"/>
            <a:ext cx="648647" cy="6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7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70C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18555" y="1691484"/>
            <a:ext cx="9639266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BS6 Customer Vehicles KMPL and Performance summary</a:t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IN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101008" y="3835711"/>
            <a:ext cx="5989983" cy="1330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2000" kern="0" dirty="0"/>
          </a:p>
          <a:p>
            <a:pPr marL="457200" lvl="1" indent="0" algn="ctr">
              <a:buNone/>
            </a:pPr>
            <a:r>
              <a:rPr lang="en-US" sz="2800" kern="0" dirty="0"/>
              <a:t>Engine Application Engineering</a:t>
            </a:r>
          </a:p>
          <a:p>
            <a:pPr marL="457200" lvl="1" indent="0" algn="ctr">
              <a:buNone/>
            </a:pPr>
            <a:r>
              <a:rPr lang="en-US" sz="2800" kern="0" dirty="0" smtClean="0"/>
              <a:t>06.02.2022</a:t>
            </a: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8184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087" y="6467183"/>
            <a:ext cx="4151857" cy="39081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709EAA6-3757-4324-A775-883134FD3CF4}"/>
              </a:ext>
            </a:extLst>
          </p:cNvPr>
          <p:cNvSpPr txBox="1">
            <a:spLocks/>
          </p:cNvSpPr>
          <p:nvPr/>
        </p:nvSpPr>
        <p:spPr bwMode="auto">
          <a:xfrm>
            <a:off x="246203" y="138703"/>
            <a:ext cx="92944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EATS Performance Dashboard – MBP Buses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893323" y="5067989"/>
          <a:ext cx="4192107" cy="1337310"/>
        </p:xfrm>
        <a:graphic>
          <a:graphicData uri="http://schemas.openxmlformats.org/drawingml/2006/table">
            <a:tbl>
              <a:tblPr/>
              <a:tblGrid>
                <a:gridCol w="1655706">
                  <a:extLst>
                    <a:ext uri="{9D8B030D-6E8A-4147-A177-3AD203B41FA5}">
                      <a16:colId xmlns:a16="http://schemas.microsoft.com/office/drawing/2014/main" val="102482172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832549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7618351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1974623310"/>
                    </a:ext>
                  </a:extLst>
                </a:gridCol>
              </a:tblGrid>
              <a:tr h="14445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89218"/>
                  </a:ext>
                </a:extLst>
              </a:tr>
              <a:tr h="181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Cheetah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21477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49499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DPF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741257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47059"/>
                  </a:ext>
                </a:extLst>
              </a:tr>
              <a:tr h="14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Soot 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9263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" y="1216755"/>
            <a:ext cx="3936692" cy="2625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323" y="1206156"/>
            <a:ext cx="4192108" cy="197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793" y="3936982"/>
            <a:ext cx="3715527" cy="2664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323" y="3197996"/>
            <a:ext cx="4192108" cy="18081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" y="3925036"/>
            <a:ext cx="3936693" cy="2664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1125" y="1216755"/>
            <a:ext cx="3771195" cy="26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C261-429B-4DB0-8722-9D9AA13F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265"/>
            <a:ext cx="9345420" cy="838200"/>
          </a:xfrm>
        </p:spPr>
        <p:txBody>
          <a:bodyPr/>
          <a:lstStyle/>
          <a:p>
            <a:r>
              <a:rPr lang="en-US" dirty="0"/>
              <a:t>Engine &amp; EATS performance dashboard– ICV Trucks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877A65-4026-427A-B561-1AC258EA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6" y="1253597"/>
            <a:ext cx="5998714" cy="2712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2CC2D-086C-4496-9A47-C5EF30D61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49" y="1251127"/>
            <a:ext cx="5998715" cy="271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BD492B-56F0-4DD9-B695-F94A408EB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6" y="4018674"/>
            <a:ext cx="4057936" cy="2706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8C35C5-181D-42D1-BC3A-A145F3CDF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264" y="4026363"/>
            <a:ext cx="4057937" cy="2706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15AA62-E97B-41DD-9BE0-855D51912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194" y="4153386"/>
            <a:ext cx="3564246" cy="23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867D-7D74-406B-8996-B2DCC746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8938"/>
            <a:ext cx="10238875" cy="95664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 and EATS Performance Dashboard – ICV Buses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36" y="5666793"/>
            <a:ext cx="4006841" cy="3462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100" b="1" dirty="0">
                <a:latin typeface="Calibri" panose="020F0502020204030204" pitchFamily="34" charset="0"/>
              </a:rPr>
              <a:t>* All Engine and EATS parameters were found to be within limit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8134208" y="5717315"/>
          <a:ext cx="4013201" cy="1093326"/>
        </p:xfrm>
        <a:graphic>
          <a:graphicData uri="http://schemas.openxmlformats.org/drawingml/2006/table">
            <a:tbl>
              <a:tblPr/>
              <a:tblGrid>
                <a:gridCol w="2832101">
                  <a:extLst>
                    <a:ext uri="{9D8B030D-6E8A-4147-A177-3AD203B41FA5}">
                      <a16:colId xmlns:a16="http://schemas.microsoft.com/office/drawing/2014/main" val="145362871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42648730"/>
                    </a:ext>
                  </a:extLst>
                </a:gridCol>
              </a:tblGrid>
              <a:tr h="36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Vehicles Commissioned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991272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SMART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320751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05039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SUNSHINE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162182"/>
                  </a:ext>
                </a:extLst>
              </a:tr>
              <a:tr h="18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COMMISSIONED VEHICLES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40261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83732" y="5666794"/>
          <a:ext cx="3780107" cy="1156911"/>
        </p:xfrm>
        <a:graphic>
          <a:graphicData uri="http://schemas.openxmlformats.org/drawingml/2006/table">
            <a:tbl>
              <a:tblPr/>
              <a:tblGrid>
                <a:gridCol w="1104265">
                  <a:extLst>
                    <a:ext uri="{9D8B030D-6E8A-4147-A177-3AD203B41FA5}">
                      <a16:colId xmlns:a16="http://schemas.microsoft.com/office/drawing/2014/main" val="3809741253"/>
                    </a:ext>
                  </a:extLst>
                </a:gridCol>
                <a:gridCol w="870609">
                  <a:extLst>
                    <a:ext uri="{9D8B030D-6E8A-4147-A177-3AD203B41FA5}">
                      <a16:colId xmlns:a16="http://schemas.microsoft.com/office/drawing/2014/main" val="1650507804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1459785294"/>
                    </a:ext>
                  </a:extLst>
                </a:gridCol>
                <a:gridCol w="883412">
                  <a:extLst>
                    <a:ext uri="{9D8B030D-6E8A-4147-A177-3AD203B41FA5}">
                      <a16:colId xmlns:a16="http://schemas.microsoft.com/office/drawing/2014/main" val="4079382992"/>
                    </a:ext>
                  </a:extLst>
                </a:gridCol>
              </a:tblGrid>
              <a:tr h="330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Engine/EATS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SMART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LYNX STRONG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SUNSHINE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874259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34933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98012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244719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DPF in temp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87775"/>
                  </a:ext>
                </a:extLst>
              </a:tr>
              <a:tr h="1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Soot 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5249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" y="3479798"/>
            <a:ext cx="4016281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722" y="1242281"/>
            <a:ext cx="4002122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627" y="1242281"/>
            <a:ext cx="4029479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488" y="3479798"/>
            <a:ext cx="4006842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627" y="3479798"/>
            <a:ext cx="4021000" cy="21945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69" y="1242281"/>
            <a:ext cx="4006842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 bwMode="auto">
          <a:xfrm>
            <a:off x="240620" y="87383"/>
            <a:ext cx="3556800" cy="4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118EE8-8B41-402F-8310-BA9FBFA3B1DD}"/>
              </a:ext>
            </a:extLst>
          </p:cNvPr>
          <p:cNvSpPr txBox="1">
            <a:spLocks/>
          </p:cNvSpPr>
          <p:nvPr/>
        </p:nvSpPr>
        <p:spPr bwMode="auto">
          <a:xfrm>
            <a:off x="240620" y="289045"/>
            <a:ext cx="2909455" cy="76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kern="0" dirty="0"/>
              <a:t>Executive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743BF-DF4C-4451-8E63-FF78E9CE3147}"/>
              </a:ext>
            </a:extLst>
          </p:cNvPr>
          <p:cNvSpPr/>
          <p:nvPr/>
        </p:nvSpPr>
        <p:spPr>
          <a:xfrm>
            <a:off x="632208" y="1444500"/>
            <a:ext cx="104047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Segment wise KMPL consolidation of Customer vehicles and cumulative KMS covered by each segment plotted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Engine parameters also added in the tracker for component performance monitoring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The box plots comprises of both Laden and Unladen trips , and distributed as Min, Mean and Max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Cumulative </a:t>
            </a:r>
            <a:r>
              <a:rPr lang="en-US" b="1" dirty="0">
                <a:solidFill>
                  <a:srgbClr val="FF0066"/>
                </a:solidFill>
                <a:latin typeface="Calibri" panose="020F0502020204030204" pitchFamily="34" charset="0"/>
              </a:rPr>
              <a:t>of around </a:t>
            </a:r>
            <a:r>
              <a:rPr lang="en-US" b="1" dirty="0" smtClean="0">
                <a:solidFill>
                  <a:srgbClr val="FF0066"/>
                </a:solidFill>
                <a:latin typeface="Calibri" panose="020F0502020204030204" pitchFamily="34" charset="0"/>
              </a:rPr>
              <a:t>14234 </a:t>
            </a:r>
            <a:r>
              <a:rPr lang="en-US" b="1" dirty="0">
                <a:solidFill>
                  <a:srgbClr val="FF0066"/>
                </a:solidFill>
                <a:latin typeface="Calibri" panose="020F0502020204030204" pitchFamily="34" charset="0"/>
              </a:rPr>
              <a:t>lakh kms data of </a:t>
            </a:r>
            <a:r>
              <a:rPr lang="en-US" b="1" dirty="0" smtClean="0">
                <a:solidFill>
                  <a:srgbClr val="FF0066"/>
                </a:solidFill>
                <a:latin typeface="Calibri" panose="020F0502020204030204" pitchFamily="34" charset="0"/>
              </a:rPr>
              <a:t>34064 </a:t>
            </a:r>
            <a:r>
              <a:rPr lang="en-US" b="1" dirty="0">
                <a:solidFill>
                  <a:srgbClr val="FF0066"/>
                </a:solidFill>
                <a:latin typeface="Calibri" panose="020F0502020204030204" pitchFamily="34" charset="0"/>
              </a:rPr>
              <a:t>commissioned vehicles </a:t>
            </a:r>
            <a:r>
              <a:rPr lang="en-US" b="1" dirty="0" smtClean="0">
                <a:solidFill>
                  <a:srgbClr val="FF0066"/>
                </a:solidFill>
                <a:latin typeface="Calibri" panose="020F0502020204030204" pitchFamily="34" charset="0"/>
              </a:rPr>
              <a:t>reported and plotted</a:t>
            </a:r>
            <a:r>
              <a:rPr lang="en-US" b="1" dirty="0">
                <a:solidFill>
                  <a:srgbClr val="FF0066"/>
                </a:solidFill>
                <a:latin typeface="Calibri" panose="020F0502020204030204" pitchFamily="34" charset="0"/>
              </a:rPr>
              <a:t>. </a:t>
            </a:r>
          </a:p>
          <a:p>
            <a:endParaRPr lang="en-US" b="1" dirty="0">
              <a:solidFill>
                <a:srgbClr val="FF0066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BS4 data of more than one lakh vehicles were compared segment wise with BS6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BS6  KMPL  surpasses BS4  in all the segments, Average KMPL in BS6 improved after 20000kms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555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5D28FA8-4364-4427-BFA8-02310906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69416" cy="838200"/>
          </a:xfrm>
        </p:spPr>
        <p:txBody>
          <a:bodyPr/>
          <a:lstStyle/>
          <a:p>
            <a:r>
              <a:rPr lang="en-US" b="1" dirty="0"/>
              <a:t>H6 2V M&amp;HCV Trucks and Buses – BS4 Vs. BS6 KMPL Comparison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8645E-D401-4AF9-AC3A-68CC792655DB}"/>
              </a:ext>
            </a:extLst>
          </p:cNvPr>
          <p:cNvSpPr txBox="1"/>
          <p:nvPr/>
        </p:nvSpPr>
        <p:spPr>
          <a:xfrm>
            <a:off x="7689954" y="6400800"/>
            <a:ext cx="3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BS6 – Vehicles covered &gt;3000kms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" y="1216849"/>
            <a:ext cx="11814629" cy="5183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6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" y="1190171"/>
            <a:ext cx="11987361" cy="5017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A4283C-91B8-453C-9CB8-D6D8F59378A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02694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b="1" kern="0" dirty="0"/>
              <a:t>H6 2V M&amp;HCV Trucks – BS4 Vs. BS6 (&gt;20000kms) KMPL Comparison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A5B5D-A8E4-48F7-B9F4-93C42F3588F5}"/>
              </a:ext>
            </a:extLst>
          </p:cNvPr>
          <p:cNvSpPr txBox="1"/>
          <p:nvPr/>
        </p:nvSpPr>
        <p:spPr>
          <a:xfrm>
            <a:off x="419425" y="6207490"/>
            <a:ext cx="109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Average KMPL in BS6 marginally improved further after 20000kms due to effect of bedding in.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CA155-CF25-4E38-8AD8-C945F02A6161}"/>
              </a:ext>
            </a:extLst>
          </p:cNvPr>
          <p:cNvSpPr txBox="1"/>
          <p:nvPr/>
        </p:nvSpPr>
        <p:spPr>
          <a:xfrm>
            <a:off x="871788" y="156869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+ 9%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CDCC-D1C5-4EEC-91E8-9C0598540EB3}"/>
              </a:ext>
            </a:extLst>
          </p:cNvPr>
          <p:cNvSpPr txBox="1"/>
          <p:nvPr/>
        </p:nvSpPr>
        <p:spPr>
          <a:xfrm>
            <a:off x="5912499" y="1557972"/>
            <a:ext cx="67809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+ 4%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F9061-01F7-4A4F-B35B-14F1934FE6D3}"/>
              </a:ext>
            </a:extLst>
          </p:cNvPr>
          <p:cNvSpPr txBox="1"/>
          <p:nvPr/>
        </p:nvSpPr>
        <p:spPr>
          <a:xfrm>
            <a:off x="4686399" y="1568695"/>
            <a:ext cx="67809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</a:t>
            </a:r>
            <a:r>
              <a:rPr lang="en-US" dirty="0" smtClean="0"/>
              <a:t>2%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D072B-4E93-473A-AAA3-347BC323F187}"/>
              </a:ext>
            </a:extLst>
          </p:cNvPr>
          <p:cNvSpPr txBox="1"/>
          <p:nvPr/>
        </p:nvSpPr>
        <p:spPr>
          <a:xfrm>
            <a:off x="3309984" y="1568695"/>
            <a:ext cx="67809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+ 2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1CB5A-9FC4-498E-80D1-27E56820A2B7}"/>
              </a:ext>
            </a:extLst>
          </p:cNvPr>
          <p:cNvSpPr txBox="1"/>
          <p:nvPr/>
        </p:nvSpPr>
        <p:spPr>
          <a:xfrm>
            <a:off x="7167982" y="156869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</a:t>
            </a:r>
            <a:r>
              <a:rPr lang="en-US" dirty="0" smtClean="0"/>
              <a:t>1%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4940F-0193-46CF-ABFD-588C71735246}"/>
              </a:ext>
            </a:extLst>
          </p:cNvPr>
          <p:cNvSpPr txBox="1"/>
          <p:nvPr/>
        </p:nvSpPr>
        <p:spPr>
          <a:xfrm>
            <a:off x="8420161" y="155645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</a:t>
            </a:r>
            <a:r>
              <a:rPr lang="en-US" dirty="0" smtClean="0"/>
              <a:t>7%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CF9772-04A9-4F82-A8BF-763C2FCF8116}"/>
              </a:ext>
            </a:extLst>
          </p:cNvPr>
          <p:cNvSpPr txBox="1"/>
          <p:nvPr/>
        </p:nvSpPr>
        <p:spPr>
          <a:xfrm>
            <a:off x="9752800" y="1556455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+ 2%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1CD43-4E9C-49A1-8E6E-F4A1D25DCEFD}"/>
              </a:ext>
            </a:extLst>
          </p:cNvPr>
          <p:cNvSpPr txBox="1"/>
          <p:nvPr/>
        </p:nvSpPr>
        <p:spPr>
          <a:xfrm>
            <a:off x="7311570" y="2009515"/>
            <a:ext cx="4524103" cy="46166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T-test mean at 95% significant level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Low volume samples are not included due to high variations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32B87-8923-4374-830C-F11A0455F4FD}"/>
              </a:ext>
            </a:extLst>
          </p:cNvPr>
          <p:cNvSpPr txBox="1"/>
          <p:nvPr/>
        </p:nvSpPr>
        <p:spPr>
          <a:xfrm>
            <a:off x="11051967" y="1325699"/>
            <a:ext cx="783706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/>
            </a:lvl1pPr>
          </a:lstStyle>
          <a:p>
            <a:r>
              <a:rPr lang="en-US" dirty="0"/>
              <a:t>+ </a:t>
            </a:r>
            <a:r>
              <a:rPr lang="en-US" dirty="0" smtClean="0"/>
              <a:t>3%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CB01D-EDDC-4520-BEE6-3F358B9804A3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6F193-FBB9-45C3-AEDF-982DB0EB54C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7B084-2DB9-4563-A595-36B44179BBE3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BFF8C-B979-4343-A881-CEF7E9A0F23F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B9588-45D7-4BBB-AE49-D71FDBE168C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0141E-6572-4FAB-992E-ADAA21FD52B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10588-F671-47D0-9946-50FFAFF2765C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1D5744-FEBF-4B84-A648-01040A59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03" y="177421"/>
            <a:ext cx="8704263" cy="838200"/>
          </a:xfrm>
        </p:spPr>
        <p:txBody>
          <a:bodyPr/>
          <a:lstStyle/>
          <a:p>
            <a:r>
              <a:rPr lang="en-US" dirty="0"/>
              <a:t>A4 Trucks – BS4 vs BS6 KMPL Comparison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21262" y="6528945"/>
            <a:ext cx="38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BS6 - Vehicles covered  &gt; 3000kms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2" y="1164083"/>
            <a:ext cx="11432713" cy="53078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1005840" y="2179320"/>
            <a:ext cx="10561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Box 1"/>
          <p:cNvSpPr txBox="1"/>
          <p:nvPr/>
        </p:nvSpPr>
        <p:spPr>
          <a:xfrm>
            <a:off x="8412480" y="2023942"/>
            <a:ext cx="2179320" cy="460178"/>
          </a:xfrm>
          <a:prstGeom prst="rect">
            <a:avLst/>
          </a:prstGeom>
          <a:solidFill>
            <a:srgbClr val="FFFF99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T-Test Mean at 95% Significant level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563176" y="1546168"/>
            <a:ext cx="1400176" cy="392934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Calibri" panose="020F0502020204030204" pitchFamily="34" charset="0"/>
              </a:rPr>
              <a:t>No improvement </a:t>
            </a:r>
            <a:r>
              <a:rPr lang="en-US" sz="1200" baseline="0" dirty="0">
                <a:latin typeface="Calibri" panose="020F0502020204030204" pitchFamily="34" charset="0"/>
              </a:rPr>
              <a:t>in mean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2133600" y="1937133"/>
            <a:ext cx="2362200" cy="101523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latin typeface="Calibri" panose="020F0502020204030204" pitchFamily="34" charset="0"/>
              </a:rPr>
              <a:t>No </a:t>
            </a:r>
            <a:r>
              <a:rPr lang="en-US" sz="1200" baseline="0">
                <a:latin typeface="Calibri" panose="020F0502020204030204" pitchFamily="34" charset="0"/>
              </a:rPr>
              <a:t>improvement in FE is seen in 46T application as in BS6 this is operated in 52T &amp; 54T Overload applications. Comparison models in BS4 is 41T &amp; 42T application</a:t>
            </a:r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383453" y="2023942"/>
            <a:ext cx="497252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>
                <a:latin typeface="Calibri" panose="020F0502020204030204" pitchFamily="34" charset="0"/>
              </a:rPr>
              <a:t>+6%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4680642" y="2045550"/>
            <a:ext cx="548548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+7%</a:t>
            </a:r>
            <a:endParaRPr lang="en-US" sz="1400" b="1" i="1" dirty="0"/>
          </a:p>
        </p:txBody>
      </p:sp>
      <p:sp>
        <p:nvSpPr>
          <p:cNvPr id="15" name="TextBox 9"/>
          <p:cNvSpPr txBox="1"/>
          <p:nvPr/>
        </p:nvSpPr>
        <p:spPr>
          <a:xfrm>
            <a:off x="5930322" y="2045550"/>
            <a:ext cx="647934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+14%</a:t>
            </a:r>
            <a:endParaRPr lang="en-US" sz="1400" b="1" i="1" dirty="0"/>
          </a:p>
        </p:txBody>
      </p:sp>
      <p:sp>
        <p:nvSpPr>
          <p:cNvPr id="16" name="TextBox 9"/>
          <p:cNvSpPr txBox="1"/>
          <p:nvPr/>
        </p:nvSpPr>
        <p:spPr>
          <a:xfrm>
            <a:off x="7393362" y="2045550"/>
            <a:ext cx="548548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+4%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5743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395"/>
          <a:stretch/>
        </p:blipFill>
        <p:spPr>
          <a:xfrm>
            <a:off x="3929064" y="1224883"/>
            <a:ext cx="8165953" cy="5114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1D5744-FEBF-4B84-A648-01040A59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03" y="182459"/>
            <a:ext cx="8704263" cy="838200"/>
          </a:xfrm>
        </p:spPr>
        <p:txBody>
          <a:bodyPr/>
          <a:lstStyle/>
          <a:p>
            <a:r>
              <a:rPr lang="en-US" dirty="0"/>
              <a:t>Trucks – BS4 vs H6 4V vs A4 KMPL Comparison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66355" y="6324008"/>
            <a:ext cx="3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BS6 - Vehicles covered  &gt; 10000kms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6070" y="1209222"/>
            <a:ext cx="3852994" cy="50809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H64V vehicles are separately monitored. 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Total Number of commissioned vehicles: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3898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Total Number of vehicles crossed 3k: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2956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Total Number of vehicles crossed 10K: 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2466</a:t>
            </a:r>
            <a:endParaRPr lang="en-US" sz="1600" dirty="0">
              <a:latin typeface="Arial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578592" y="6290209"/>
            <a:ext cx="7245927" cy="307777"/>
          </a:xfrm>
          <a:prstGeom prst="rect">
            <a:avLst/>
          </a:prstGeom>
          <a:solidFill>
            <a:srgbClr val="99FF66"/>
          </a:solidFill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 Overload operations observed in A4 Tractor, resulted in Lower mean than H64V.</a:t>
            </a:r>
          </a:p>
        </p:txBody>
      </p:sp>
      <p:sp>
        <p:nvSpPr>
          <p:cNvPr id="8" name="Text Box 1"/>
          <p:cNvSpPr txBox="1"/>
          <p:nvPr/>
        </p:nvSpPr>
        <p:spPr>
          <a:xfrm>
            <a:off x="8166355" y="1566742"/>
            <a:ext cx="2916831" cy="460178"/>
          </a:xfrm>
          <a:prstGeom prst="rect">
            <a:avLst/>
          </a:prstGeom>
          <a:solidFill>
            <a:srgbClr val="FFFF99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T-Test Mean at 95% Significant </a:t>
            </a:r>
            <a:r>
              <a:rPr lang="en-US" sz="1200" b="1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values are w.r.t BS4</a:t>
            </a:r>
            <a:endParaRPr lang="en-US" sz="1200" b="1" dirty="0"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262515" y="2240280"/>
            <a:ext cx="688163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9"/>
          <p:cNvSpPr txBox="1"/>
          <p:nvPr/>
        </p:nvSpPr>
        <p:spPr>
          <a:xfrm>
            <a:off x="5869362" y="2045550"/>
            <a:ext cx="54854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+9%</a:t>
            </a:r>
            <a:endParaRPr lang="en-US" sz="1400" b="1" i="1" dirty="0"/>
          </a:p>
        </p:txBody>
      </p:sp>
      <p:sp>
        <p:nvSpPr>
          <p:cNvPr id="16" name="TextBox 9"/>
          <p:cNvSpPr txBox="1"/>
          <p:nvPr/>
        </p:nvSpPr>
        <p:spPr>
          <a:xfrm>
            <a:off x="6905682" y="2045550"/>
            <a:ext cx="548548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+7%</a:t>
            </a:r>
            <a:endParaRPr lang="en-US" sz="1400" b="1" i="1" dirty="0"/>
          </a:p>
        </p:txBody>
      </p:sp>
      <p:sp>
        <p:nvSpPr>
          <p:cNvPr id="17" name="TextBox 9"/>
          <p:cNvSpPr txBox="1"/>
          <p:nvPr/>
        </p:nvSpPr>
        <p:spPr>
          <a:xfrm>
            <a:off x="9664122" y="2060790"/>
            <a:ext cx="54854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+4%</a:t>
            </a:r>
            <a:endParaRPr lang="en-US" sz="1400" b="1" i="1" dirty="0"/>
          </a:p>
        </p:txBody>
      </p:sp>
      <p:sp>
        <p:nvSpPr>
          <p:cNvPr id="19" name="TextBox 9"/>
          <p:cNvSpPr txBox="1"/>
          <p:nvPr/>
        </p:nvSpPr>
        <p:spPr>
          <a:xfrm>
            <a:off x="10548042" y="2060790"/>
            <a:ext cx="634597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/>
              <a:t>+11%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2632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5D28FA8-4364-4427-BFA8-02310906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379"/>
            <a:ext cx="8731876" cy="838200"/>
          </a:xfrm>
        </p:spPr>
        <p:txBody>
          <a:bodyPr/>
          <a:lstStyle/>
          <a:p>
            <a:r>
              <a:rPr lang="en-US" b="1" dirty="0"/>
              <a:t>ICV Trucks &amp; Bus– BS4 Vs. BS6 KMPL Comparison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C56EA-394A-4332-836D-B1F968932404}"/>
              </a:ext>
            </a:extLst>
          </p:cNvPr>
          <p:cNvSpPr/>
          <p:nvPr/>
        </p:nvSpPr>
        <p:spPr>
          <a:xfrm>
            <a:off x="8142463" y="6461301"/>
            <a:ext cx="3756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BS6 – Vehicles covered &gt;3000kms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609694A-978A-4BAD-A9D1-24202F304C8A}"/>
              </a:ext>
            </a:extLst>
          </p:cNvPr>
          <p:cNvSpPr txBox="1"/>
          <p:nvPr/>
        </p:nvSpPr>
        <p:spPr>
          <a:xfrm>
            <a:off x="83026" y="6307412"/>
            <a:ext cx="7245927" cy="30777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srgbClr val="000000"/>
                </a:solidFill>
                <a:latin typeface="Arial"/>
              </a:rPr>
              <a:t>*Data samples is lesser in BS4 due to non availability of telematics in ICV vehicles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662F8-3BE8-4D85-8016-B33E6FD1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" y="1344590"/>
            <a:ext cx="11992860" cy="4962822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E7662FE9-A954-4FB0-96E5-B614418661E8}"/>
              </a:ext>
            </a:extLst>
          </p:cNvPr>
          <p:cNvSpPr txBox="1"/>
          <p:nvPr/>
        </p:nvSpPr>
        <p:spPr>
          <a:xfrm>
            <a:off x="7893777" y="2925755"/>
            <a:ext cx="838099" cy="90024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Road sweeper and Compactor application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D8022E-4511-47C5-AEAE-7759854A9A86}"/>
              </a:ext>
            </a:extLst>
          </p:cNvPr>
          <p:cNvCxnSpPr>
            <a:cxnSpLocks/>
          </p:cNvCxnSpPr>
          <p:nvPr/>
        </p:nvCxnSpPr>
        <p:spPr bwMode="auto">
          <a:xfrm>
            <a:off x="8317420" y="3832456"/>
            <a:ext cx="92654" cy="372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C4D526-68DC-48CC-9760-30D408D8AC61}"/>
              </a:ext>
            </a:extLst>
          </p:cNvPr>
          <p:cNvGraphicFramePr>
            <a:graphicFrameLocks noGrp="1"/>
          </p:cNvGraphicFramePr>
          <p:nvPr/>
        </p:nvGraphicFramePr>
        <p:xfrm>
          <a:off x="311974" y="5398588"/>
          <a:ext cx="11794175" cy="616375"/>
        </p:xfrm>
        <a:graphic>
          <a:graphicData uri="http://schemas.openxmlformats.org/drawingml/2006/table">
            <a:tbl>
              <a:tblPr/>
              <a:tblGrid>
                <a:gridCol w="903215">
                  <a:extLst>
                    <a:ext uri="{9D8B030D-6E8A-4147-A177-3AD203B41FA5}">
                      <a16:colId xmlns:a16="http://schemas.microsoft.com/office/drawing/2014/main" val="2425204287"/>
                    </a:ext>
                  </a:extLst>
                </a:gridCol>
                <a:gridCol w="818650">
                  <a:extLst>
                    <a:ext uri="{9D8B030D-6E8A-4147-A177-3AD203B41FA5}">
                      <a16:colId xmlns:a16="http://schemas.microsoft.com/office/drawing/2014/main" val="3452031898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8583794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6631959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5420687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59553673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23694748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87982091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22073254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759036671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2481065875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4024994395"/>
                    </a:ext>
                  </a:extLst>
                </a:gridCol>
                <a:gridCol w="915806">
                  <a:extLst>
                    <a:ext uri="{9D8B030D-6E8A-4147-A177-3AD203B41FA5}">
                      <a16:colId xmlns:a16="http://schemas.microsoft.com/office/drawing/2014/main" val="2484539453"/>
                    </a:ext>
                  </a:extLst>
                </a:gridCol>
              </a:tblGrid>
              <a:tr h="5062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BS4 - 1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297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BS6- 6618K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BS6-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9318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BS4 - 7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BS6 - 261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–11553K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8911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23954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BS4 - 14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BS6 - 3844</a:t>
                      </a:r>
                      <a:b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BS6-160975K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– N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5711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  <a:r>
                        <a:rPr lang="en-US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            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27148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  <a:p>
                      <a:pPr algn="l" fontAlgn="ctr"/>
                      <a:endParaRPr lang="pl-PL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13396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233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BS6 -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8990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BS4 - NA</a:t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 –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BS6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en-US" sz="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6298</a:t>
                      </a:r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kms</a:t>
                      </a:r>
                    </a:p>
                  </a:txBody>
                  <a:tcPr marL="6775" marR="6775" marT="677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6657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1FF9BD-B33C-46E1-A7FC-D44C472AB562}"/>
              </a:ext>
            </a:extLst>
          </p:cNvPr>
          <p:cNvSpPr txBox="1"/>
          <p:nvPr/>
        </p:nvSpPr>
        <p:spPr>
          <a:xfrm>
            <a:off x="287910" y="5136948"/>
            <a:ext cx="881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2621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8709EAA6-3757-4324-A775-883134F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4" y="159026"/>
            <a:ext cx="9294410" cy="838200"/>
          </a:xfrm>
        </p:spPr>
        <p:txBody>
          <a:bodyPr/>
          <a:lstStyle/>
          <a:p>
            <a:r>
              <a:rPr lang="en-US" dirty="0"/>
              <a:t>Engine &amp; EATS Performance Dashboard – MBP Trucks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DBCC-C63D-4BC9-8563-BCEB1FA44115}"/>
              </a:ext>
            </a:extLst>
          </p:cNvPr>
          <p:cNvSpPr txBox="1"/>
          <p:nvPr/>
        </p:nvSpPr>
        <p:spPr>
          <a:xfrm>
            <a:off x="492396" y="2490501"/>
            <a:ext cx="3365115" cy="43088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Engine speed crossed 4000 rpm due to gear mis-shift and gear down shift at higher vehicle speeds.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DBDBCC-C63D-4BC9-8563-BCEB1FA44115}"/>
              </a:ext>
            </a:extLst>
          </p:cNvPr>
          <p:cNvSpPr txBox="1"/>
          <p:nvPr/>
        </p:nvSpPr>
        <p:spPr>
          <a:xfrm>
            <a:off x="8407843" y="2490501"/>
            <a:ext cx="3769562" cy="43088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Coolant Overheat issues seen in H6 4V vehicles during Gradient drive. Other vehicles are due to hot shutdown.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7946" t="13045" r="9840" b="6002"/>
          <a:stretch/>
        </p:blipFill>
        <p:spPr>
          <a:xfrm>
            <a:off x="4072617" y="3641603"/>
            <a:ext cx="4174854" cy="2859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917" t="8085" r="1029" b="9971"/>
          <a:stretch/>
        </p:blipFill>
        <p:spPr>
          <a:xfrm>
            <a:off x="-14514" y="3641603"/>
            <a:ext cx="4087131" cy="2859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7721" t="13244" r="9952" b="5804"/>
          <a:stretch/>
        </p:blipFill>
        <p:spPr>
          <a:xfrm>
            <a:off x="4072618" y="1026826"/>
            <a:ext cx="4174853" cy="2614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470" t="7688" r="583" b="10169"/>
          <a:stretch/>
        </p:blipFill>
        <p:spPr>
          <a:xfrm>
            <a:off x="8247471" y="1030514"/>
            <a:ext cx="3929934" cy="2611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917" t="8085" r="917" b="9573"/>
          <a:stretch/>
        </p:blipFill>
        <p:spPr>
          <a:xfrm>
            <a:off x="0" y="1026826"/>
            <a:ext cx="4072617" cy="261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l="7609" t="13244" r="9842" b="5407"/>
          <a:stretch/>
        </p:blipFill>
        <p:spPr>
          <a:xfrm>
            <a:off x="8247471" y="3641602"/>
            <a:ext cx="3929934" cy="2859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7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8709EAA6-3757-4324-A775-883134F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4" y="159026"/>
            <a:ext cx="9294410" cy="8382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 Performance Dashboard – MBP Buses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250" y="6114968"/>
            <a:ext cx="3642857" cy="53147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469251" y="3896900"/>
          <a:ext cx="3660100" cy="2119586"/>
        </p:xfrm>
        <a:graphic>
          <a:graphicData uri="http://schemas.openxmlformats.org/drawingml/2006/table">
            <a:tbl>
              <a:tblPr/>
              <a:tblGrid>
                <a:gridCol w="1537021">
                  <a:extLst>
                    <a:ext uri="{9D8B030D-6E8A-4147-A177-3AD203B41FA5}">
                      <a16:colId xmlns:a16="http://schemas.microsoft.com/office/drawing/2014/main" val="627613650"/>
                    </a:ext>
                  </a:extLst>
                </a:gridCol>
                <a:gridCol w="707693">
                  <a:extLst>
                    <a:ext uri="{9D8B030D-6E8A-4147-A177-3AD203B41FA5}">
                      <a16:colId xmlns:a16="http://schemas.microsoft.com/office/drawing/2014/main" val="1755003106"/>
                    </a:ext>
                  </a:extLst>
                </a:gridCol>
                <a:gridCol w="707693">
                  <a:extLst>
                    <a:ext uri="{9D8B030D-6E8A-4147-A177-3AD203B41FA5}">
                      <a16:colId xmlns:a16="http://schemas.microsoft.com/office/drawing/2014/main" val="4136252341"/>
                    </a:ext>
                  </a:extLst>
                </a:gridCol>
                <a:gridCol w="707693">
                  <a:extLst>
                    <a:ext uri="{9D8B030D-6E8A-4147-A177-3AD203B41FA5}">
                      <a16:colId xmlns:a16="http://schemas.microsoft.com/office/drawing/2014/main" val="4069445259"/>
                    </a:ext>
                  </a:extLst>
                </a:gridCol>
              </a:tblGrid>
              <a:tr h="30279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39462"/>
                  </a:ext>
                </a:extLst>
              </a:tr>
              <a:tr h="302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Cheetah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613629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ITV Duty cycle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530216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EGR 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06785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Oil 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65368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EGR temperature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77217"/>
                  </a:ext>
                </a:extLst>
              </a:tr>
              <a:tr h="30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speed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208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4" y="1329498"/>
            <a:ext cx="3818592" cy="2499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252" y="1324743"/>
            <a:ext cx="3660100" cy="2504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098" y="3909155"/>
            <a:ext cx="4293869" cy="27495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661481" y="6612970"/>
            <a:ext cx="642025" cy="1282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06" y="3909155"/>
            <a:ext cx="3764450" cy="2749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098" y="1324743"/>
            <a:ext cx="4293869" cy="25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0h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_template" id="{E29DDA16-1BA7-4240-9460-4500C4640508}" vid="{4CD5DE65-983B-4DA3-A23B-CEF7FFD28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E8D44ED659A4F90EA7AF57717DCCE" ma:contentTypeVersion="9" ma:contentTypeDescription="Create a new document." ma:contentTypeScope="" ma:versionID="5c2f3f5e07aa296af24b5c2970972e13">
  <xsd:schema xmlns:xsd="http://www.w3.org/2001/XMLSchema" xmlns:xs="http://www.w3.org/2001/XMLSchema" xmlns:p="http://schemas.microsoft.com/office/2006/metadata/properties" xmlns:ns2="112773f7-0dc7-4f78-8c4f-fefdecf038d7" xmlns:ns3="375a2c36-8583-44a1-9816-690189e1355a" targetNamespace="http://schemas.microsoft.com/office/2006/metadata/properties" ma:root="true" ma:fieldsID="010ad173e5265c30927f3e2b121c7fd2" ns2:_="" ns3:_="">
    <xsd:import namespace="112773f7-0dc7-4f78-8c4f-fefdecf038d7"/>
    <xsd:import namespace="375a2c36-8583-44a1-9816-690189e135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773f7-0dc7-4f78-8c4f-fefdecf038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a2c36-8583-44a1-9816-690189e1355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DD560-89CF-465B-9FDD-44A5036257CF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f7bd3209-cd08-48a2-8345-08407c5e8ba7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B67D5E-3D5B-4BA9-937F-DDFBC543DE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50220D-EC67-4663-938A-86BFB56F094C}"/>
</file>

<file path=docProps/app.xml><?xml version="1.0" encoding="utf-8"?>
<Properties xmlns="http://schemas.openxmlformats.org/officeDocument/2006/extended-properties" xmlns:vt="http://schemas.openxmlformats.org/officeDocument/2006/docPropsVTypes">
  <Template>12M_165hp_SCR_BS4</Template>
  <TotalTime>73295</TotalTime>
  <Words>534</Words>
  <Application>Microsoft Office PowerPoint</Application>
  <PresentationFormat>Widescreen</PresentationFormat>
  <Paragraphs>179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Castellar</vt:lpstr>
      <vt:lpstr>Times New Roman</vt:lpstr>
      <vt:lpstr>Wingdings</vt:lpstr>
      <vt:lpstr>230hp</vt:lpstr>
      <vt:lpstr>AL_template</vt:lpstr>
      <vt:lpstr>Image</vt:lpstr>
      <vt:lpstr>BS6 Customer Vehicles KMPL and Performance summary  </vt:lpstr>
      <vt:lpstr>PowerPoint Presentation</vt:lpstr>
      <vt:lpstr>H6 2V M&amp;HCV Trucks and Buses – BS4 Vs. BS6 KMPL Comparison </vt:lpstr>
      <vt:lpstr>PowerPoint Presentation</vt:lpstr>
      <vt:lpstr>A4 Trucks – BS4 vs BS6 KMPL Comparison</vt:lpstr>
      <vt:lpstr>Trucks – BS4 vs H6 4V vs A4 KMPL Comparison</vt:lpstr>
      <vt:lpstr>ICV Trucks &amp; Bus– BS4 Vs. BS6 KMPL Comparison </vt:lpstr>
      <vt:lpstr>Engine &amp; EATS Performance Dashboard – MBP Trucks</vt:lpstr>
      <vt:lpstr>Engine Performance Dashboard – MBP Buses</vt:lpstr>
      <vt:lpstr>PowerPoint Presentation</vt:lpstr>
      <vt:lpstr>Engine &amp; EATS performance dashboard– ICV Trucks </vt:lpstr>
      <vt:lpstr> Engine and EATS Performance Dashboard – ICV Buses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NGSB</dc:title>
  <dc:creator>Frederick.Royston@ashokleyland.com</dc:creator>
  <cp:lastModifiedBy>Neelakrishnan R (EAE-Power Train Calibration)</cp:lastModifiedBy>
  <cp:revision>2612</cp:revision>
  <cp:lastPrinted>2018-09-14T03:56:46Z</cp:lastPrinted>
  <dcterms:created xsi:type="dcterms:W3CDTF">2017-08-02T07:26:18Z</dcterms:created>
  <dcterms:modified xsi:type="dcterms:W3CDTF">2022-02-07T11:21:29Z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0x010100BA1E8D44ED659A4F90EA7AF57717DCCE</vt:lpwstr>
  </property>
</Properties>
</file>