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17"/>
  </p:notesMasterIdLst>
  <p:sldIdLst>
    <p:sldId id="330" r:id="rId4"/>
    <p:sldId id="437" r:id="rId5"/>
    <p:sldId id="296" r:id="rId6"/>
    <p:sldId id="397" r:id="rId7"/>
    <p:sldId id="403" r:id="rId8"/>
    <p:sldId id="450" r:id="rId9"/>
    <p:sldId id="427" r:id="rId10"/>
    <p:sldId id="449" r:id="rId11"/>
    <p:sldId id="446" r:id="rId12"/>
    <p:sldId id="445" r:id="rId13"/>
    <p:sldId id="440" r:id="rId14"/>
    <p:sldId id="433" r:id="rId15"/>
    <p:sldId id="3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7F6A3-1AEB-41AE-909D-32C4DFDB67B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F66E9-60F5-40E8-A0FC-3782D9DB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4.emf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2800" y="2130522"/>
            <a:ext cx="8128000" cy="1469371"/>
          </a:xfrm>
        </p:spPr>
        <p:txBody>
          <a:bodyPr/>
          <a:lstStyle>
            <a:lvl1pPr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32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12801" y="3885659"/>
            <a:ext cx="4267200" cy="1753721"/>
          </a:xfrm>
          <a:prstGeom prst="rect">
            <a:avLst/>
          </a:prstGeom>
        </p:spPr>
        <p:txBody>
          <a:bodyPr lIns="81918" tIns="40960" rIns="81918" bIns="40960"/>
          <a:lstStyle>
            <a:lvl1pPr marL="0" indent="0" algn="l">
              <a:buFontTx/>
              <a:buNone/>
              <a:defRPr sz="1400" baseline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subtitle style </a:t>
            </a:r>
          </a:p>
          <a:p>
            <a:r>
              <a:rPr lang="en-US" dirty="0"/>
              <a:t>Enter Name Author and date</a:t>
            </a:r>
          </a:p>
          <a:p>
            <a:r>
              <a:rPr lang="en-US" dirty="0"/>
              <a:t>Rev No  </a:t>
            </a:r>
            <a:r>
              <a:rPr lang="en-US" dirty="0" err="1"/>
              <a:t>Ver</a:t>
            </a:r>
            <a:r>
              <a:rPr lang="en-US" dirty="0"/>
              <a:t>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2632" y="6539363"/>
            <a:ext cx="3773878" cy="184549"/>
          </a:xfrm>
          <a:prstGeom prst="rect">
            <a:avLst/>
          </a:prstGeom>
          <a:noFill/>
        </p:spPr>
        <p:txBody>
          <a:bodyPr wrap="none" lIns="68465" tIns="34232" rIns="68465" bIns="34232" rtlCol="0">
            <a:spAutoFit/>
          </a:bodyPr>
          <a:lstStyle/>
          <a:p>
            <a:pPr defTabSz="684638"/>
            <a:r>
              <a:rPr lang="en-US" sz="750" dirty="0">
                <a:solidFill>
                  <a:srgbClr val="FFFFFF"/>
                </a:solidFill>
              </a:rPr>
              <a:t>Proprietary/Confidential . Not to be circulated outside AL without prior written approval</a:t>
            </a:r>
          </a:p>
        </p:txBody>
      </p:sp>
      <p:pic>
        <p:nvPicPr>
          <p:cNvPr id="7" name="Picture 7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56762"/>
            <a:ext cx="12192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7844286" y="189575"/>
            <a:ext cx="4114113" cy="640080"/>
            <a:chOff x="2863850" y="3078163"/>
            <a:chExt cx="3413126" cy="708026"/>
          </a:xfrm>
        </p:grpSpPr>
        <p:grpSp>
          <p:nvGrpSpPr>
            <p:cNvPr id="9" name="Group 8"/>
            <p:cNvGrpSpPr/>
            <p:nvPr/>
          </p:nvGrpSpPr>
          <p:grpSpPr>
            <a:xfrm>
              <a:off x="4357688" y="3630613"/>
              <a:ext cx="1919288" cy="155576"/>
              <a:chOff x="4357688" y="3630613"/>
              <a:chExt cx="1919288" cy="155576"/>
            </a:xfrm>
          </p:grpSpPr>
          <p:sp>
            <p:nvSpPr>
              <p:cNvPr id="25" name="Freeform 7"/>
              <p:cNvSpPr>
                <a:spLocks noEditPoints="1"/>
              </p:cNvSpPr>
              <p:nvPr/>
            </p:nvSpPr>
            <p:spPr bwMode="auto">
              <a:xfrm>
                <a:off x="4357688" y="3630613"/>
                <a:ext cx="109538" cy="125413"/>
              </a:xfrm>
              <a:custGeom>
                <a:avLst/>
                <a:gdLst>
                  <a:gd name="T0" fmla="*/ 24 w 69"/>
                  <a:gd name="T1" fmla="*/ 50 h 79"/>
                  <a:gd name="T2" fmla="*/ 33 w 69"/>
                  <a:gd name="T3" fmla="*/ 22 h 79"/>
                  <a:gd name="T4" fmla="*/ 43 w 69"/>
                  <a:gd name="T5" fmla="*/ 50 h 79"/>
                  <a:gd name="T6" fmla="*/ 24 w 69"/>
                  <a:gd name="T7" fmla="*/ 50 h 79"/>
                  <a:gd name="T8" fmla="*/ 40 w 69"/>
                  <a:gd name="T9" fmla="*/ 0 h 79"/>
                  <a:gd name="T10" fmla="*/ 28 w 69"/>
                  <a:gd name="T11" fmla="*/ 0 h 79"/>
                  <a:gd name="T12" fmla="*/ 0 w 69"/>
                  <a:gd name="T13" fmla="*/ 79 h 79"/>
                  <a:gd name="T14" fmla="*/ 14 w 69"/>
                  <a:gd name="T15" fmla="*/ 79 h 79"/>
                  <a:gd name="T16" fmla="*/ 19 w 69"/>
                  <a:gd name="T17" fmla="*/ 65 h 79"/>
                  <a:gd name="T18" fmla="*/ 47 w 69"/>
                  <a:gd name="T19" fmla="*/ 65 h 79"/>
                  <a:gd name="T20" fmla="*/ 52 w 69"/>
                  <a:gd name="T21" fmla="*/ 79 h 79"/>
                  <a:gd name="T22" fmla="*/ 69 w 69"/>
                  <a:gd name="T23" fmla="*/ 79 h 79"/>
                  <a:gd name="T24" fmla="*/ 40 w 69"/>
                  <a:gd name="T2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79">
                    <a:moveTo>
                      <a:pt x="24" y="50"/>
                    </a:moveTo>
                    <a:lnTo>
                      <a:pt x="33" y="22"/>
                    </a:lnTo>
                    <a:lnTo>
                      <a:pt x="43" y="50"/>
                    </a:lnTo>
                    <a:lnTo>
                      <a:pt x="24" y="50"/>
                    </a:lnTo>
                    <a:close/>
                    <a:moveTo>
                      <a:pt x="40" y="0"/>
                    </a:moveTo>
                    <a:lnTo>
                      <a:pt x="28" y="0"/>
                    </a:lnTo>
                    <a:lnTo>
                      <a:pt x="0" y="79"/>
                    </a:lnTo>
                    <a:lnTo>
                      <a:pt x="14" y="79"/>
                    </a:lnTo>
                    <a:lnTo>
                      <a:pt x="19" y="65"/>
                    </a:lnTo>
                    <a:lnTo>
                      <a:pt x="47" y="65"/>
                    </a:lnTo>
                    <a:lnTo>
                      <a:pt x="52" y="79"/>
                    </a:lnTo>
                    <a:lnTo>
                      <a:pt x="69" y="7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8"/>
              <p:cNvSpPr>
                <a:spLocks noEditPoints="1"/>
              </p:cNvSpPr>
              <p:nvPr/>
            </p:nvSpPr>
            <p:spPr bwMode="auto">
              <a:xfrm>
                <a:off x="4473575" y="3660776"/>
                <a:ext cx="76200" cy="95250"/>
              </a:xfrm>
              <a:custGeom>
                <a:avLst/>
                <a:gdLst>
                  <a:gd name="T0" fmla="*/ 13 w 20"/>
                  <a:gd name="T1" fmla="*/ 18 h 25"/>
                  <a:gd name="T2" fmla="*/ 9 w 20"/>
                  <a:gd name="T3" fmla="*/ 20 h 25"/>
                  <a:gd name="T4" fmla="*/ 5 w 20"/>
                  <a:gd name="T5" fmla="*/ 17 h 25"/>
                  <a:gd name="T6" fmla="*/ 9 w 20"/>
                  <a:gd name="T7" fmla="*/ 14 h 25"/>
                  <a:gd name="T8" fmla="*/ 13 w 20"/>
                  <a:gd name="T9" fmla="*/ 14 h 25"/>
                  <a:gd name="T10" fmla="*/ 13 w 20"/>
                  <a:gd name="T11" fmla="*/ 16 h 25"/>
                  <a:gd name="T12" fmla="*/ 13 w 20"/>
                  <a:gd name="T13" fmla="*/ 18 h 25"/>
                  <a:gd name="T14" fmla="*/ 20 w 20"/>
                  <a:gd name="T15" fmla="*/ 9 h 25"/>
                  <a:gd name="T16" fmla="*/ 9 w 20"/>
                  <a:gd name="T17" fmla="*/ 0 h 25"/>
                  <a:gd name="T18" fmla="*/ 4 w 20"/>
                  <a:gd name="T19" fmla="*/ 1 h 25"/>
                  <a:gd name="T20" fmla="*/ 1 w 20"/>
                  <a:gd name="T21" fmla="*/ 4 h 25"/>
                  <a:gd name="T22" fmla="*/ 4 w 20"/>
                  <a:gd name="T23" fmla="*/ 7 h 25"/>
                  <a:gd name="T24" fmla="*/ 9 w 20"/>
                  <a:gd name="T25" fmla="*/ 5 h 25"/>
                  <a:gd name="T26" fmla="*/ 13 w 20"/>
                  <a:gd name="T27" fmla="*/ 9 h 25"/>
                  <a:gd name="T28" fmla="*/ 13 w 20"/>
                  <a:gd name="T29" fmla="*/ 10 h 25"/>
                  <a:gd name="T30" fmla="*/ 8 w 20"/>
                  <a:gd name="T31" fmla="*/ 10 h 25"/>
                  <a:gd name="T32" fmla="*/ 2 w 20"/>
                  <a:gd name="T33" fmla="*/ 12 h 25"/>
                  <a:gd name="T34" fmla="*/ 0 w 20"/>
                  <a:gd name="T35" fmla="*/ 17 h 25"/>
                  <a:gd name="T36" fmla="*/ 2 w 20"/>
                  <a:gd name="T37" fmla="*/ 23 h 25"/>
                  <a:gd name="T38" fmla="*/ 8 w 20"/>
                  <a:gd name="T39" fmla="*/ 25 h 25"/>
                  <a:gd name="T40" fmla="*/ 14 w 20"/>
                  <a:gd name="T41" fmla="*/ 22 h 25"/>
                  <a:gd name="T42" fmla="*/ 14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3" y="18"/>
                    </a:moveTo>
                    <a:cubicBezTo>
                      <a:pt x="12" y="19"/>
                      <a:pt x="11" y="20"/>
                      <a:pt x="9" y="20"/>
                    </a:cubicBezTo>
                    <a:cubicBezTo>
                      <a:pt x="7" y="20"/>
                      <a:pt x="5" y="19"/>
                      <a:pt x="5" y="17"/>
                    </a:cubicBezTo>
                    <a:cubicBezTo>
                      <a:pt x="5" y="15"/>
                      <a:pt x="7" y="14"/>
                      <a:pt x="9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7"/>
                      <a:pt x="13" y="18"/>
                      <a:pt x="13" y="18"/>
                    </a:cubicBezTo>
                    <a:moveTo>
                      <a:pt x="20" y="9"/>
                    </a:moveTo>
                    <a:cubicBezTo>
                      <a:pt x="20" y="3"/>
                      <a:pt x="16" y="0"/>
                      <a:pt x="9" y="0"/>
                    </a:cubicBezTo>
                    <a:cubicBezTo>
                      <a:pt x="7" y="0"/>
                      <a:pt x="6" y="0"/>
                      <a:pt x="4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2" y="5"/>
                      <a:pt x="13" y="7"/>
                      <a:pt x="13" y="9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10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0" y="25"/>
                      <a:pt x="12" y="24"/>
                      <a:pt x="14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4572000" y="3660776"/>
                <a:ext cx="74613" cy="125413"/>
              </a:xfrm>
              <a:custGeom>
                <a:avLst/>
                <a:gdLst>
                  <a:gd name="T0" fmla="*/ 14 w 20"/>
                  <a:gd name="T1" fmla="*/ 17 h 33"/>
                  <a:gd name="T2" fmla="*/ 10 w 20"/>
                  <a:gd name="T3" fmla="*/ 19 h 33"/>
                  <a:gd name="T4" fmla="*/ 6 w 20"/>
                  <a:gd name="T5" fmla="*/ 17 h 33"/>
                  <a:gd name="T6" fmla="*/ 6 w 20"/>
                  <a:gd name="T7" fmla="*/ 13 h 33"/>
                  <a:gd name="T8" fmla="*/ 6 w 20"/>
                  <a:gd name="T9" fmla="*/ 8 h 33"/>
                  <a:gd name="T10" fmla="*/ 10 w 20"/>
                  <a:gd name="T11" fmla="*/ 6 h 33"/>
                  <a:gd name="T12" fmla="*/ 14 w 20"/>
                  <a:gd name="T13" fmla="*/ 8 h 33"/>
                  <a:gd name="T14" fmla="*/ 14 w 20"/>
                  <a:gd name="T15" fmla="*/ 13 h 33"/>
                  <a:gd name="T16" fmla="*/ 14 w 20"/>
                  <a:gd name="T17" fmla="*/ 17 h 33"/>
                  <a:gd name="T18" fmla="*/ 20 w 20"/>
                  <a:gd name="T19" fmla="*/ 7 h 33"/>
                  <a:gd name="T20" fmla="*/ 18 w 20"/>
                  <a:gd name="T21" fmla="*/ 2 h 33"/>
                  <a:gd name="T22" fmla="*/ 12 w 20"/>
                  <a:gd name="T23" fmla="*/ 0 h 33"/>
                  <a:gd name="T24" fmla="*/ 6 w 20"/>
                  <a:gd name="T25" fmla="*/ 3 h 33"/>
                  <a:gd name="T26" fmla="*/ 6 w 20"/>
                  <a:gd name="T27" fmla="*/ 0 h 33"/>
                  <a:gd name="T28" fmla="*/ 0 w 20"/>
                  <a:gd name="T29" fmla="*/ 0 h 33"/>
                  <a:gd name="T30" fmla="*/ 0 w 20"/>
                  <a:gd name="T31" fmla="*/ 33 h 33"/>
                  <a:gd name="T32" fmla="*/ 6 w 20"/>
                  <a:gd name="T33" fmla="*/ 33 h 33"/>
                  <a:gd name="T34" fmla="*/ 6 w 20"/>
                  <a:gd name="T35" fmla="*/ 22 h 33"/>
                  <a:gd name="T36" fmla="*/ 12 w 20"/>
                  <a:gd name="T37" fmla="*/ 25 h 33"/>
                  <a:gd name="T38" fmla="*/ 18 w 20"/>
                  <a:gd name="T39" fmla="*/ 23 h 33"/>
                  <a:gd name="T40" fmla="*/ 20 w 20"/>
                  <a:gd name="T41" fmla="*/ 18 h 33"/>
                  <a:gd name="T42" fmla="*/ 20 w 20"/>
                  <a:gd name="T43" fmla="*/ 13 h 33"/>
                  <a:gd name="T44" fmla="*/ 20 w 20"/>
                  <a:gd name="T45" fmla="*/ 7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3">
                    <a:moveTo>
                      <a:pt x="14" y="17"/>
                    </a:moveTo>
                    <a:cubicBezTo>
                      <a:pt x="13" y="19"/>
                      <a:pt x="12" y="19"/>
                      <a:pt x="10" y="19"/>
                    </a:cubicBezTo>
                    <a:cubicBezTo>
                      <a:pt x="8" y="19"/>
                      <a:pt x="7" y="19"/>
                      <a:pt x="6" y="17"/>
                    </a:cubicBezTo>
                    <a:cubicBezTo>
                      <a:pt x="6" y="16"/>
                      <a:pt x="6" y="15"/>
                      <a:pt x="6" y="13"/>
                    </a:cubicBezTo>
                    <a:cubicBezTo>
                      <a:pt x="6" y="10"/>
                      <a:pt x="6" y="9"/>
                      <a:pt x="6" y="8"/>
                    </a:cubicBezTo>
                    <a:cubicBezTo>
                      <a:pt x="7" y="6"/>
                      <a:pt x="8" y="6"/>
                      <a:pt x="10" y="6"/>
                    </a:cubicBezTo>
                    <a:cubicBezTo>
                      <a:pt x="12" y="6"/>
                      <a:pt x="13" y="6"/>
                      <a:pt x="14" y="8"/>
                    </a:cubicBezTo>
                    <a:cubicBezTo>
                      <a:pt x="14" y="9"/>
                      <a:pt x="14" y="10"/>
                      <a:pt x="14" y="13"/>
                    </a:cubicBezTo>
                    <a:cubicBezTo>
                      <a:pt x="14" y="15"/>
                      <a:pt x="14" y="16"/>
                      <a:pt x="14" y="17"/>
                    </a:cubicBezTo>
                    <a:moveTo>
                      <a:pt x="20" y="7"/>
                    </a:moveTo>
                    <a:cubicBezTo>
                      <a:pt x="19" y="5"/>
                      <a:pt x="19" y="3"/>
                      <a:pt x="18" y="2"/>
                    </a:cubicBezTo>
                    <a:cubicBezTo>
                      <a:pt x="16" y="1"/>
                      <a:pt x="14" y="0"/>
                      <a:pt x="12" y="0"/>
                    </a:cubicBezTo>
                    <a:cubicBezTo>
                      <a:pt x="9" y="0"/>
                      <a:pt x="7" y="1"/>
                      <a:pt x="6" y="3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4"/>
                      <a:pt x="9" y="25"/>
                      <a:pt x="12" y="25"/>
                    </a:cubicBezTo>
                    <a:cubicBezTo>
                      <a:pt x="14" y="25"/>
                      <a:pt x="16" y="24"/>
                      <a:pt x="18" y="23"/>
                    </a:cubicBezTo>
                    <a:cubicBezTo>
                      <a:pt x="19" y="22"/>
                      <a:pt x="19" y="20"/>
                      <a:pt x="20" y="18"/>
                    </a:cubicBezTo>
                    <a:cubicBezTo>
                      <a:pt x="20" y="17"/>
                      <a:pt x="20" y="15"/>
                      <a:pt x="20" y="13"/>
                    </a:cubicBezTo>
                    <a:cubicBezTo>
                      <a:pt x="20" y="10"/>
                      <a:pt x="20" y="8"/>
                      <a:pt x="20" y="7"/>
                    </a:cubicBezTo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0"/>
              <p:cNvSpPr>
                <a:spLocks/>
              </p:cNvSpPr>
              <p:nvPr/>
            </p:nvSpPr>
            <p:spPr bwMode="auto">
              <a:xfrm>
                <a:off x="4670425" y="3630613"/>
                <a:ext cx="82550" cy="125413"/>
              </a:xfrm>
              <a:custGeom>
                <a:avLst/>
                <a:gdLst>
                  <a:gd name="T0" fmla="*/ 52 w 52"/>
                  <a:gd name="T1" fmla="*/ 79 h 79"/>
                  <a:gd name="T2" fmla="*/ 33 w 52"/>
                  <a:gd name="T3" fmla="*/ 79 h 79"/>
                  <a:gd name="T4" fmla="*/ 19 w 52"/>
                  <a:gd name="T5" fmla="*/ 55 h 79"/>
                  <a:gd name="T6" fmla="*/ 14 w 52"/>
                  <a:gd name="T7" fmla="*/ 60 h 79"/>
                  <a:gd name="T8" fmla="*/ 14 w 52"/>
                  <a:gd name="T9" fmla="*/ 79 h 79"/>
                  <a:gd name="T10" fmla="*/ 0 w 52"/>
                  <a:gd name="T11" fmla="*/ 79 h 79"/>
                  <a:gd name="T12" fmla="*/ 0 w 52"/>
                  <a:gd name="T13" fmla="*/ 0 h 79"/>
                  <a:gd name="T14" fmla="*/ 14 w 52"/>
                  <a:gd name="T15" fmla="*/ 0 h 79"/>
                  <a:gd name="T16" fmla="*/ 14 w 52"/>
                  <a:gd name="T17" fmla="*/ 43 h 79"/>
                  <a:gd name="T18" fmla="*/ 33 w 52"/>
                  <a:gd name="T19" fmla="*/ 19 h 79"/>
                  <a:gd name="T20" fmla="*/ 49 w 52"/>
                  <a:gd name="T21" fmla="*/ 19 h 79"/>
                  <a:gd name="T22" fmla="*/ 28 w 52"/>
                  <a:gd name="T23" fmla="*/ 43 h 79"/>
                  <a:gd name="T24" fmla="*/ 52 w 52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79">
                    <a:moveTo>
                      <a:pt x="52" y="79"/>
                    </a:moveTo>
                    <a:lnTo>
                      <a:pt x="33" y="79"/>
                    </a:lnTo>
                    <a:lnTo>
                      <a:pt x="19" y="55"/>
                    </a:lnTo>
                    <a:lnTo>
                      <a:pt x="14" y="60"/>
                    </a:lnTo>
                    <a:lnTo>
                      <a:pt x="14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43"/>
                    </a:lnTo>
                    <a:lnTo>
                      <a:pt x="33" y="19"/>
                    </a:lnTo>
                    <a:lnTo>
                      <a:pt x="49" y="19"/>
                    </a:lnTo>
                    <a:lnTo>
                      <a:pt x="28" y="43"/>
                    </a:lnTo>
                    <a:lnTo>
                      <a:pt x="52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1"/>
              <p:cNvSpPr>
                <a:spLocks noEditPoints="1"/>
              </p:cNvSpPr>
              <p:nvPr/>
            </p:nvSpPr>
            <p:spPr bwMode="auto">
              <a:xfrm>
                <a:off x="4767263" y="3630613"/>
                <a:ext cx="23813" cy="125413"/>
              </a:xfrm>
              <a:custGeom>
                <a:avLst/>
                <a:gdLst>
                  <a:gd name="T0" fmla="*/ 15 w 15"/>
                  <a:gd name="T1" fmla="*/ 10 h 79"/>
                  <a:gd name="T2" fmla="*/ 0 w 15"/>
                  <a:gd name="T3" fmla="*/ 10 h 79"/>
                  <a:gd name="T4" fmla="*/ 0 w 15"/>
                  <a:gd name="T5" fmla="*/ 0 h 79"/>
                  <a:gd name="T6" fmla="*/ 15 w 15"/>
                  <a:gd name="T7" fmla="*/ 0 h 79"/>
                  <a:gd name="T8" fmla="*/ 15 w 15"/>
                  <a:gd name="T9" fmla="*/ 10 h 79"/>
                  <a:gd name="T10" fmla="*/ 15 w 15"/>
                  <a:gd name="T11" fmla="*/ 79 h 79"/>
                  <a:gd name="T12" fmla="*/ 0 w 15"/>
                  <a:gd name="T13" fmla="*/ 79 h 79"/>
                  <a:gd name="T14" fmla="*/ 0 w 15"/>
                  <a:gd name="T15" fmla="*/ 19 h 79"/>
                  <a:gd name="T16" fmla="*/ 15 w 15"/>
                  <a:gd name="T17" fmla="*/ 19 h 79"/>
                  <a:gd name="T18" fmla="*/ 15 w 15"/>
                  <a:gd name="T1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79">
                    <a:moveTo>
                      <a:pt x="15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10"/>
                    </a:lnTo>
                    <a:close/>
                    <a:moveTo>
                      <a:pt x="15" y="79"/>
                    </a:moveTo>
                    <a:lnTo>
                      <a:pt x="0" y="79"/>
                    </a:lnTo>
                    <a:lnTo>
                      <a:pt x="0" y="19"/>
                    </a:lnTo>
                    <a:lnTo>
                      <a:pt x="15" y="19"/>
                    </a:lnTo>
                    <a:lnTo>
                      <a:pt x="15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4843463" y="3630613"/>
                <a:ext cx="74613" cy="125413"/>
              </a:xfrm>
              <a:custGeom>
                <a:avLst/>
                <a:gdLst>
                  <a:gd name="T0" fmla="*/ 20 w 20"/>
                  <a:gd name="T1" fmla="*/ 22 h 33"/>
                  <a:gd name="T2" fmla="*/ 17 w 20"/>
                  <a:gd name="T3" fmla="*/ 30 h 33"/>
                  <a:gd name="T4" fmla="*/ 8 w 20"/>
                  <a:gd name="T5" fmla="*/ 33 h 33"/>
                  <a:gd name="T6" fmla="*/ 0 w 20"/>
                  <a:gd name="T7" fmla="*/ 29 h 33"/>
                  <a:gd name="T8" fmla="*/ 4 w 20"/>
                  <a:gd name="T9" fmla="*/ 25 h 33"/>
                  <a:gd name="T10" fmla="*/ 8 w 20"/>
                  <a:gd name="T11" fmla="*/ 27 h 33"/>
                  <a:gd name="T12" fmla="*/ 14 w 20"/>
                  <a:gd name="T13" fmla="*/ 22 h 33"/>
                  <a:gd name="T14" fmla="*/ 14 w 20"/>
                  <a:gd name="T15" fmla="*/ 0 h 33"/>
                  <a:gd name="T16" fmla="*/ 20 w 20"/>
                  <a:gd name="T17" fmla="*/ 0 h 33"/>
                  <a:gd name="T18" fmla="*/ 20 w 20"/>
                  <a:gd name="T1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33">
                    <a:moveTo>
                      <a:pt x="20" y="22"/>
                    </a:moveTo>
                    <a:cubicBezTo>
                      <a:pt x="20" y="25"/>
                      <a:pt x="19" y="28"/>
                      <a:pt x="17" y="30"/>
                    </a:cubicBezTo>
                    <a:cubicBezTo>
                      <a:pt x="14" y="32"/>
                      <a:pt x="12" y="33"/>
                      <a:pt x="8" y="33"/>
                    </a:cubicBezTo>
                    <a:cubicBezTo>
                      <a:pt x="5" y="33"/>
                      <a:pt x="2" y="32"/>
                      <a:pt x="0" y="29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7"/>
                      <a:pt x="7" y="27"/>
                      <a:pt x="8" y="27"/>
                    </a:cubicBezTo>
                    <a:cubicBezTo>
                      <a:pt x="12" y="27"/>
                      <a:pt x="14" y="25"/>
                      <a:pt x="14" y="2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3"/>
              <p:cNvSpPr>
                <a:spLocks noEditPoints="1"/>
              </p:cNvSpPr>
              <p:nvPr/>
            </p:nvSpPr>
            <p:spPr bwMode="auto">
              <a:xfrm>
                <a:off x="4940300" y="3660776"/>
                <a:ext cx="79375" cy="95250"/>
              </a:xfrm>
              <a:custGeom>
                <a:avLst/>
                <a:gdLst>
                  <a:gd name="T0" fmla="*/ 5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5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2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5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5" y="10"/>
                    </a:moveTo>
                    <a:cubicBezTo>
                      <a:pt x="5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3" y="6"/>
                      <a:pt x="14" y="8"/>
                    </a:cubicBezTo>
                    <a:cubicBezTo>
                      <a:pt x="14" y="8"/>
                      <a:pt x="15" y="9"/>
                      <a:pt x="15" y="10"/>
                    </a:cubicBezTo>
                    <a:lnTo>
                      <a:pt x="5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3" y="0"/>
                      <a:pt x="10" y="0"/>
                    </a:cubicBezTo>
                    <a:cubicBezTo>
                      <a:pt x="7" y="0"/>
                      <a:pt x="4" y="1"/>
                      <a:pt x="2" y="3"/>
                    </a:cubicBezTo>
                    <a:cubicBezTo>
                      <a:pt x="0" y="6"/>
                      <a:pt x="0" y="9"/>
                      <a:pt x="0" y="13"/>
                    </a:cubicBezTo>
                    <a:cubicBezTo>
                      <a:pt x="0" y="21"/>
                      <a:pt x="3" y="25"/>
                      <a:pt x="11" y="25"/>
                    </a:cubicBezTo>
                    <a:cubicBezTo>
                      <a:pt x="13" y="25"/>
                      <a:pt x="14" y="25"/>
                      <a:pt x="16" y="24"/>
                    </a:cubicBezTo>
                    <a:cubicBezTo>
                      <a:pt x="17" y="23"/>
                      <a:pt x="18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5" y="16"/>
                      <a:pt x="5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4"/>
              <p:cNvSpPr>
                <a:spLocks noEditPoints="1"/>
              </p:cNvSpPr>
              <p:nvPr/>
            </p:nvSpPr>
            <p:spPr bwMode="auto">
              <a:xfrm>
                <a:off x="5035550" y="3660776"/>
                <a:ext cx="77788" cy="95250"/>
              </a:xfrm>
              <a:custGeom>
                <a:avLst/>
                <a:gdLst>
                  <a:gd name="T0" fmla="*/ 6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4" y="6"/>
                      <a:pt x="14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4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9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5"/>
              <p:cNvSpPr>
                <a:spLocks/>
              </p:cNvSpPr>
              <p:nvPr/>
            </p:nvSpPr>
            <p:spPr bwMode="auto">
              <a:xfrm>
                <a:off x="5126038" y="3638551"/>
                <a:ext cx="47625" cy="117475"/>
              </a:xfrm>
              <a:custGeom>
                <a:avLst/>
                <a:gdLst>
                  <a:gd name="T0" fmla="*/ 13 w 13"/>
                  <a:gd name="T1" fmla="*/ 31 h 31"/>
                  <a:gd name="T2" fmla="*/ 10 w 13"/>
                  <a:gd name="T3" fmla="*/ 31 h 31"/>
                  <a:gd name="T4" fmla="*/ 5 w 13"/>
                  <a:gd name="T5" fmla="*/ 28 h 31"/>
                  <a:gd name="T6" fmla="*/ 3 w 13"/>
                  <a:gd name="T7" fmla="*/ 24 h 31"/>
                  <a:gd name="T8" fmla="*/ 3 w 13"/>
                  <a:gd name="T9" fmla="*/ 12 h 31"/>
                  <a:gd name="T10" fmla="*/ 0 w 13"/>
                  <a:gd name="T11" fmla="*/ 12 h 31"/>
                  <a:gd name="T12" fmla="*/ 0 w 13"/>
                  <a:gd name="T13" fmla="*/ 7 h 31"/>
                  <a:gd name="T14" fmla="*/ 3 w 13"/>
                  <a:gd name="T15" fmla="*/ 7 h 31"/>
                  <a:gd name="T16" fmla="*/ 3 w 13"/>
                  <a:gd name="T17" fmla="*/ 0 h 31"/>
                  <a:gd name="T18" fmla="*/ 9 w 13"/>
                  <a:gd name="T19" fmla="*/ 0 h 31"/>
                  <a:gd name="T20" fmla="*/ 9 w 13"/>
                  <a:gd name="T21" fmla="*/ 7 h 31"/>
                  <a:gd name="T22" fmla="*/ 13 w 13"/>
                  <a:gd name="T23" fmla="*/ 7 h 31"/>
                  <a:gd name="T24" fmla="*/ 13 w 13"/>
                  <a:gd name="T25" fmla="*/ 12 h 31"/>
                  <a:gd name="T26" fmla="*/ 9 w 13"/>
                  <a:gd name="T27" fmla="*/ 12 h 31"/>
                  <a:gd name="T28" fmla="*/ 9 w 13"/>
                  <a:gd name="T29" fmla="*/ 23 h 31"/>
                  <a:gd name="T30" fmla="*/ 11 w 13"/>
                  <a:gd name="T31" fmla="*/ 25 h 31"/>
                  <a:gd name="T32" fmla="*/ 13 w 13"/>
                  <a:gd name="T33" fmla="*/ 25 h 31"/>
                  <a:gd name="T34" fmla="*/ 13 w 13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31">
                    <a:moveTo>
                      <a:pt x="13" y="31"/>
                    </a:moveTo>
                    <a:cubicBezTo>
                      <a:pt x="10" y="31"/>
                      <a:pt x="10" y="31"/>
                      <a:pt x="10" y="31"/>
                    </a:cubicBezTo>
                    <a:cubicBezTo>
                      <a:pt x="8" y="31"/>
                      <a:pt x="6" y="30"/>
                      <a:pt x="5" y="28"/>
                    </a:cubicBezTo>
                    <a:cubicBezTo>
                      <a:pt x="3" y="27"/>
                      <a:pt x="3" y="26"/>
                      <a:pt x="3" y="24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5"/>
                      <a:pt x="10" y="25"/>
                      <a:pt x="11" y="25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5192713" y="3729038"/>
                <a:ext cx="26988" cy="26988"/>
              </a:xfrm>
              <a:prstGeom prst="rect">
                <a:avLst/>
              </a:pr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7"/>
              <p:cNvSpPr>
                <a:spLocks/>
              </p:cNvSpPr>
              <p:nvPr/>
            </p:nvSpPr>
            <p:spPr bwMode="auto">
              <a:xfrm>
                <a:off x="5287963" y="3630613"/>
                <a:ext cx="88900" cy="125413"/>
              </a:xfrm>
              <a:custGeom>
                <a:avLst/>
                <a:gdLst>
                  <a:gd name="T0" fmla="*/ 56 w 56"/>
                  <a:gd name="T1" fmla="*/ 79 h 79"/>
                  <a:gd name="T2" fmla="*/ 42 w 56"/>
                  <a:gd name="T3" fmla="*/ 79 h 79"/>
                  <a:gd name="T4" fmla="*/ 42 w 56"/>
                  <a:gd name="T5" fmla="*/ 46 h 79"/>
                  <a:gd name="T6" fmla="*/ 14 w 56"/>
                  <a:gd name="T7" fmla="*/ 46 h 79"/>
                  <a:gd name="T8" fmla="*/ 14 w 56"/>
                  <a:gd name="T9" fmla="*/ 79 h 79"/>
                  <a:gd name="T10" fmla="*/ 0 w 56"/>
                  <a:gd name="T11" fmla="*/ 79 h 79"/>
                  <a:gd name="T12" fmla="*/ 0 w 56"/>
                  <a:gd name="T13" fmla="*/ 0 h 79"/>
                  <a:gd name="T14" fmla="*/ 14 w 56"/>
                  <a:gd name="T15" fmla="*/ 0 h 79"/>
                  <a:gd name="T16" fmla="*/ 14 w 56"/>
                  <a:gd name="T17" fmla="*/ 31 h 79"/>
                  <a:gd name="T18" fmla="*/ 42 w 56"/>
                  <a:gd name="T19" fmla="*/ 31 h 79"/>
                  <a:gd name="T20" fmla="*/ 42 w 56"/>
                  <a:gd name="T21" fmla="*/ 0 h 79"/>
                  <a:gd name="T22" fmla="*/ 56 w 56"/>
                  <a:gd name="T23" fmla="*/ 0 h 79"/>
                  <a:gd name="T24" fmla="*/ 56 w 56"/>
                  <a:gd name="T25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6" h="79">
                    <a:moveTo>
                      <a:pt x="56" y="79"/>
                    </a:moveTo>
                    <a:lnTo>
                      <a:pt x="42" y="79"/>
                    </a:lnTo>
                    <a:lnTo>
                      <a:pt x="42" y="46"/>
                    </a:lnTo>
                    <a:lnTo>
                      <a:pt x="14" y="46"/>
                    </a:lnTo>
                    <a:lnTo>
                      <a:pt x="14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31"/>
                    </a:lnTo>
                    <a:lnTo>
                      <a:pt x="42" y="31"/>
                    </a:lnTo>
                    <a:lnTo>
                      <a:pt x="42" y="0"/>
                    </a:lnTo>
                    <a:lnTo>
                      <a:pt x="56" y="0"/>
                    </a:lnTo>
                    <a:lnTo>
                      <a:pt x="56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8"/>
              <p:cNvSpPr>
                <a:spLocks noEditPoints="1"/>
              </p:cNvSpPr>
              <p:nvPr/>
            </p:nvSpPr>
            <p:spPr bwMode="auto">
              <a:xfrm>
                <a:off x="5395913" y="3660776"/>
                <a:ext cx="76200" cy="95250"/>
              </a:xfrm>
              <a:custGeom>
                <a:avLst/>
                <a:gdLst>
                  <a:gd name="T0" fmla="*/ 14 w 20"/>
                  <a:gd name="T1" fmla="*/ 18 h 25"/>
                  <a:gd name="T2" fmla="*/ 10 w 20"/>
                  <a:gd name="T3" fmla="*/ 20 h 25"/>
                  <a:gd name="T4" fmla="*/ 6 w 20"/>
                  <a:gd name="T5" fmla="*/ 17 h 25"/>
                  <a:gd name="T6" fmla="*/ 10 w 20"/>
                  <a:gd name="T7" fmla="*/ 14 h 25"/>
                  <a:gd name="T8" fmla="*/ 14 w 20"/>
                  <a:gd name="T9" fmla="*/ 14 h 25"/>
                  <a:gd name="T10" fmla="*/ 14 w 20"/>
                  <a:gd name="T11" fmla="*/ 16 h 25"/>
                  <a:gd name="T12" fmla="*/ 14 w 20"/>
                  <a:gd name="T13" fmla="*/ 18 h 25"/>
                  <a:gd name="T14" fmla="*/ 20 w 20"/>
                  <a:gd name="T15" fmla="*/ 9 h 25"/>
                  <a:gd name="T16" fmla="*/ 10 w 20"/>
                  <a:gd name="T17" fmla="*/ 0 h 25"/>
                  <a:gd name="T18" fmla="*/ 5 w 20"/>
                  <a:gd name="T19" fmla="*/ 1 h 25"/>
                  <a:gd name="T20" fmla="*/ 1 w 20"/>
                  <a:gd name="T21" fmla="*/ 4 h 25"/>
                  <a:gd name="T22" fmla="*/ 5 w 20"/>
                  <a:gd name="T23" fmla="*/ 7 h 25"/>
                  <a:gd name="T24" fmla="*/ 10 w 20"/>
                  <a:gd name="T25" fmla="*/ 5 h 25"/>
                  <a:gd name="T26" fmla="*/ 14 w 20"/>
                  <a:gd name="T27" fmla="*/ 9 h 25"/>
                  <a:gd name="T28" fmla="*/ 14 w 20"/>
                  <a:gd name="T29" fmla="*/ 10 h 25"/>
                  <a:gd name="T30" fmla="*/ 9 w 20"/>
                  <a:gd name="T31" fmla="*/ 10 h 25"/>
                  <a:gd name="T32" fmla="*/ 3 w 20"/>
                  <a:gd name="T33" fmla="*/ 12 h 25"/>
                  <a:gd name="T34" fmla="*/ 0 w 20"/>
                  <a:gd name="T35" fmla="*/ 17 h 25"/>
                  <a:gd name="T36" fmla="*/ 3 w 20"/>
                  <a:gd name="T37" fmla="*/ 23 h 25"/>
                  <a:gd name="T38" fmla="*/ 9 w 20"/>
                  <a:gd name="T39" fmla="*/ 25 h 25"/>
                  <a:gd name="T40" fmla="*/ 15 w 20"/>
                  <a:gd name="T41" fmla="*/ 22 h 25"/>
                  <a:gd name="T42" fmla="*/ 15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4" y="18"/>
                    </a:moveTo>
                    <a:cubicBezTo>
                      <a:pt x="13" y="19"/>
                      <a:pt x="12" y="20"/>
                      <a:pt x="10" y="20"/>
                    </a:cubicBezTo>
                    <a:cubicBezTo>
                      <a:pt x="7" y="20"/>
                      <a:pt x="6" y="19"/>
                      <a:pt x="6" y="17"/>
                    </a:cubicBezTo>
                    <a:cubicBezTo>
                      <a:pt x="6" y="15"/>
                      <a:pt x="7" y="14"/>
                      <a:pt x="10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4" y="18"/>
                      <a:pt x="14" y="18"/>
                    </a:cubicBezTo>
                    <a:moveTo>
                      <a:pt x="20" y="9"/>
                    </a:moveTo>
                    <a:cubicBezTo>
                      <a:pt x="20" y="3"/>
                      <a:pt x="17" y="0"/>
                      <a:pt x="10" y="0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4" y="1"/>
                      <a:pt x="3" y="2"/>
                      <a:pt x="1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6"/>
                      <a:pt x="8" y="5"/>
                      <a:pt x="10" y="5"/>
                    </a:cubicBezTo>
                    <a:cubicBezTo>
                      <a:pt x="13" y="5"/>
                      <a:pt x="14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6" y="10"/>
                      <a:pt x="4" y="11"/>
                      <a:pt x="3" y="12"/>
                    </a:cubicBezTo>
                    <a:cubicBezTo>
                      <a:pt x="1" y="14"/>
                      <a:pt x="0" y="15"/>
                      <a:pt x="0" y="17"/>
                    </a:cubicBezTo>
                    <a:cubicBezTo>
                      <a:pt x="0" y="19"/>
                      <a:pt x="1" y="21"/>
                      <a:pt x="3" y="23"/>
                    </a:cubicBezTo>
                    <a:cubicBezTo>
                      <a:pt x="4" y="24"/>
                      <a:pt x="6" y="25"/>
                      <a:pt x="9" y="25"/>
                    </a:cubicBezTo>
                    <a:cubicBezTo>
                      <a:pt x="11" y="25"/>
                      <a:pt x="13" y="24"/>
                      <a:pt x="15" y="2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9"/>
              <p:cNvSpPr>
                <a:spLocks/>
              </p:cNvSpPr>
              <p:nvPr/>
            </p:nvSpPr>
            <p:spPr bwMode="auto">
              <a:xfrm>
                <a:off x="5497513" y="3660776"/>
                <a:ext cx="128588" cy="95250"/>
              </a:xfrm>
              <a:custGeom>
                <a:avLst/>
                <a:gdLst>
                  <a:gd name="T0" fmla="*/ 34 w 34"/>
                  <a:gd name="T1" fmla="*/ 25 h 25"/>
                  <a:gd name="T2" fmla="*/ 28 w 34"/>
                  <a:gd name="T3" fmla="*/ 25 h 25"/>
                  <a:gd name="T4" fmla="*/ 28 w 34"/>
                  <a:gd name="T5" fmla="*/ 10 h 25"/>
                  <a:gd name="T6" fmla="*/ 27 w 34"/>
                  <a:gd name="T7" fmla="*/ 7 h 25"/>
                  <a:gd name="T8" fmla="*/ 24 w 34"/>
                  <a:gd name="T9" fmla="*/ 6 h 25"/>
                  <a:gd name="T10" fmla="*/ 21 w 34"/>
                  <a:gd name="T11" fmla="*/ 7 h 25"/>
                  <a:gd name="T12" fmla="*/ 20 w 34"/>
                  <a:gd name="T13" fmla="*/ 10 h 25"/>
                  <a:gd name="T14" fmla="*/ 20 w 34"/>
                  <a:gd name="T15" fmla="*/ 25 h 25"/>
                  <a:gd name="T16" fmla="*/ 14 w 34"/>
                  <a:gd name="T17" fmla="*/ 25 h 25"/>
                  <a:gd name="T18" fmla="*/ 14 w 34"/>
                  <a:gd name="T19" fmla="*/ 10 h 25"/>
                  <a:gd name="T20" fmla="*/ 13 w 34"/>
                  <a:gd name="T21" fmla="*/ 7 h 25"/>
                  <a:gd name="T22" fmla="*/ 10 w 34"/>
                  <a:gd name="T23" fmla="*/ 6 h 25"/>
                  <a:gd name="T24" fmla="*/ 7 w 34"/>
                  <a:gd name="T25" fmla="*/ 7 h 25"/>
                  <a:gd name="T26" fmla="*/ 6 w 34"/>
                  <a:gd name="T27" fmla="*/ 10 h 25"/>
                  <a:gd name="T28" fmla="*/ 6 w 34"/>
                  <a:gd name="T29" fmla="*/ 25 h 25"/>
                  <a:gd name="T30" fmla="*/ 0 w 34"/>
                  <a:gd name="T31" fmla="*/ 25 h 25"/>
                  <a:gd name="T32" fmla="*/ 0 w 34"/>
                  <a:gd name="T33" fmla="*/ 0 h 25"/>
                  <a:gd name="T34" fmla="*/ 6 w 34"/>
                  <a:gd name="T35" fmla="*/ 0 h 25"/>
                  <a:gd name="T36" fmla="*/ 6 w 34"/>
                  <a:gd name="T37" fmla="*/ 3 h 25"/>
                  <a:gd name="T38" fmla="*/ 12 w 34"/>
                  <a:gd name="T39" fmla="*/ 0 h 25"/>
                  <a:gd name="T40" fmla="*/ 18 w 34"/>
                  <a:gd name="T41" fmla="*/ 3 h 25"/>
                  <a:gd name="T42" fmla="*/ 25 w 34"/>
                  <a:gd name="T43" fmla="*/ 0 h 25"/>
                  <a:gd name="T44" fmla="*/ 31 w 34"/>
                  <a:gd name="T45" fmla="*/ 2 h 25"/>
                  <a:gd name="T46" fmla="*/ 34 w 34"/>
                  <a:gd name="T47" fmla="*/ 9 h 25"/>
                  <a:gd name="T48" fmla="*/ 34 w 34"/>
                  <a:gd name="T4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" h="25">
                    <a:moveTo>
                      <a:pt x="34" y="25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9"/>
                      <a:pt x="27" y="7"/>
                      <a:pt x="27" y="7"/>
                    </a:cubicBezTo>
                    <a:cubicBezTo>
                      <a:pt x="26" y="6"/>
                      <a:pt x="25" y="6"/>
                      <a:pt x="24" y="6"/>
                    </a:cubicBezTo>
                    <a:cubicBezTo>
                      <a:pt x="23" y="6"/>
                      <a:pt x="22" y="6"/>
                      <a:pt x="21" y="7"/>
                    </a:cubicBezTo>
                    <a:cubicBezTo>
                      <a:pt x="20" y="7"/>
                      <a:pt x="20" y="8"/>
                      <a:pt x="20" y="10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9"/>
                      <a:pt x="13" y="7"/>
                      <a:pt x="13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6" y="7"/>
                      <a:pt x="6" y="9"/>
                      <a:pt x="6" y="1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4" y="0"/>
                      <a:pt x="17" y="1"/>
                      <a:pt x="18" y="3"/>
                    </a:cubicBezTo>
                    <a:cubicBezTo>
                      <a:pt x="20" y="1"/>
                      <a:pt x="22" y="0"/>
                      <a:pt x="25" y="0"/>
                    </a:cubicBezTo>
                    <a:cubicBezTo>
                      <a:pt x="28" y="0"/>
                      <a:pt x="30" y="1"/>
                      <a:pt x="31" y="2"/>
                    </a:cubicBezTo>
                    <a:cubicBezTo>
                      <a:pt x="33" y="4"/>
                      <a:pt x="34" y="6"/>
                      <a:pt x="34" y="9"/>
                    </a:cubicBezTo>
                    <a:lnTo>
                      <a:pt x="34" y="25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0"/>
              <p:cNvSpPr>
                <a:spLocks noEditPoints="1"/>
              </p:cNvSpPr>
              <p:nvPr/>
            </p:nvSpPr>
            <p:spPr bwMode="auto">
              <a:xfrm>
                <a:off x="5645150" y="3660776"/>
                <a:ext cx="74613" cy="95250"/>
              </a:xfrm>
              <a:custGeom>
                <a:avLst/>
                <a:gdLst>
                  <a:gd name="T0" fmla="*/ 13 w 20"/>
                  <a:gd name="T1" fmla="*/ 18 h 25"/>
                  <a:gd name="T2" fmla="*/ 9 w 20"/>
                  <a:gd name="T3" fmla="*/ 20 h 25"/>
                  <a:gd name="T4" fmla="*/ 5 w 20"/>
                  <a:gd name="T5" fmla="*/ 17 h 25"/>
                  <a:gd name="T6" fmla="*/ 9 w 20"/>
                  <a:gd name="T7" fmla="*/ 14 h 25"/>
                  <a:gd name="T8" fmla="*/ 14 w 20"/>
                  <a:gd name="T9" fmla="*/ 14 h 25"/>
                  <a:gd name="T10" fmla="*/ 14 w 20"/>
                  <a:gd name="T11" fmla="*/ 16 h 25"/>
                  <a:gd name="T12" fmla="*/ 13 w 20"/>
                  <a:gd name="T13" fmla="*/ 18 h 25"/>
                  <a:gd name="T14" fmla="*/ 20 w 20"/>
                  <a:gd name="T15" fmla="*/ 9 h 25"/>
                  <a:gd name="T16" fmla="*/ 9 w 20"/>
                  <a:gd name="T17" fmla="*/ 0 h 25"/>
                  <a:gd name="T18" fmla="*/ 4 w 20"/>
                  <a:gd name="T19" fmla="*/ 1 h 25"/>
                  <a:gd name="T20" fmla="*/ 1 w 20"/>
                  <a:gd name="T21" fmla="*/ 4 h 25"/>
                  <a:gd name="T22" fmla="*/ 4 w 20"/>
                  <a:gd name="T23" fmla="*/ 7 h 25"/>
                  <a:gd name="T24" fmla="*/ 9 w 20"/>
                  <a:gd name="T25" fmla="*/ 5 h 25"/>
                  <a:gd name="T26" fmla="*/ 14 w 20"/>
                  <a:gd name="T27" fmla="*/ 9 h 25"/>
                  <a:gd name="T28" fmla="*/ 14 w 20"/>
                  <a:gd name="T29" fmla="*/ 10 h 25"/>
                  <a:gd name="T30" fmla="*/ 8 w 20"/>
                  <a:gd name="T31" fmla="*/ 10 h 25"/>
                  <a:gd name="T32" fmla="*/ 2 w 20"/>
                  <a:gd name="T33" fmla="*/ 12 h 25"/>
                  <a:gd name="T34" fmla="*/ 0 w 20"/>
                  <a:gd name="T35" fmla="*/ 17 h 25"/>
                  <a:gd name="T36" fmla="*/ 2 w 20"/>
                  <a:gd name="T37" fmla="*/ 23 h 25"/>
                  <a:gd name="T38" fmla="*/ 8 w 20"/>
                  <a:gd name="T39" fmla="*/ 25 h 25"/>
                  <a:gd name="T40" fmla="*/ 14 w 20"/>
                  <a:gd name="T41" fmla="*/ 22 h 25"/>
                  <a:gd name="T42" fmla="*/ 14 w 20"/>
                  <a:gd name="T43" fmla="*/ 25 h 25"/>
                  <a:gd name="T44" fmla="*/ 20 w 20"/>
                  <a:gd name="T45" fmla="*/ 25 h 25"/>
                  <a:gd name="T46" fmla="*/ 20 w 20"/>
                  <a:gd name="T47" fmla="*/ 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25">
                    <a:moveTo>
                      <a:pt x="13" y="18"/>
                    </a:moveTo>
                    <a:cubicBezTo>
                      <a:pt x="12" y="19"/>
                      <a:pt x="11" y="20"/>
                      <a:pt x="9" y="20"/>
                    </a:cubicBezTo>
                    <a:cubicBezTo>
                      <a:pt x="7" y="20"/>
                      <a:pt x="5" y="19"/>
                      <a:pt x="5" y="17"/>
                    </a:cubicBezTo>
                    <a:cubicBezTo>
                      <a:pt x="5" y="15"/>
                      <a:pt x="7" y="14"/>
                      <a:pt x="9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7"/>
                      <a:pt x="13" y="18"/>
                      <a:pt x="13" y="18"/>
                    </a:cubicBezTo>
                    <a:moveTo>
                      <a:pt x="20" y="9"/>
                    </a:moveTo>
                    <a:cubicBezTo>
                      <a:pt x="20" y="3"/>
                      <a:pt x="16" y="0"/>
                      <a:pt x="9" y="0"/>
                    </a:cubicBezTo>
                    <a:cubicBezTo>
                      <a:pt x="7" y="0"/>
                      <a:pt x="6" y="0"/>
                      <a:pt x="4" y="1"/>
                    </a:cubicBezTo>
                    <a:cubicBezTo>
                      <a:pt x="3" y="1"/>
                      <a:pt x="2" y="2"/>
                      <a:pt x="1" y="4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6"/>
                      <a:pt x="7" y="5"/>
                      <a:pt x="9" y="5"/>
                    </a:cubicBezTo>
                    <a:cubicBezTo>
                      <a:pt x="12" y="5"/>
                      <a:pt x="14" y="7"/>
                      <a:pt x="14" y="9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5" y="10"/>
                      <a:pt x="3" y="11"/>
                      <a:pt x="2" y="12"/>
                    </a:cubicBezTo>
                    <a:cubicBezTo>
                      <a:pt x="0" y="14"/>
                      <a:pt x="0" y="15"/>
                      <a:pt x="0" y="17"/>
                    </a:cubicBezTo>
                    <a:cubicBezTo>
                      <a:pt x="0" y="19"/>
                      <a:pt x="0" y="21"/>
                      <a:pt x="2" y="23"/>
                    </a:cubicBezTo>
                    <a:cubicBezTo>
                      <a:pt x="3" y="24"/>
                      <a:pt x="5" y="25"/>
                      <a:pt x="8" y="25"/>
                    </a:cubicBezTo>
                    <a:cubicBezTo>
                      <a:pt x="10" y="25"/>
                      <a:pt x="12" y="24"/>
                      <a:pt x="14" y="22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20" y="25"/>
                      <a:pt x="20" y="25"/>
                      <a:pt x="20" y="25"/>
                    </a:cubicBezTo>
                    <a:lnTo>
                      <a:pt x="20" y="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5741988" y="3660776"/>
                <a:ext cx="68263" cy="95250"/>
              </a:xfrm>
              <a:custGeom>
                <a:avLst/>
                <a:gdLst>
                  <a:gd name="T0" fmla="*/ 18 w 18"/>
                  <a:gd name="T1" fmla="*/ 3 h 25"/>
                  <a:gd name="T2" fmla="*/ 13 w 18"/>
                  <a:gd name="T3" fmla="*/ 7 h 25"/>
                  <a:gd name="T4" fmla="*/ 10 w 18"/>
                  <a:gd name="T5" fmla="*/ 6 h 25"/>
                  <a:gd name="T6" fmla="*/ 7 w 18"/>
                  <a:gd name="T7" fmla="*/ 7 h 25"/>
                  <a:gd name="T8" fmla="*/ 6 w 18"/>
                  <a:gd name="T9" fmla="*/ 10 h 25"/>
                  <a:gd name="T10" fmla="*/ 6 w 18"/>
                  <a:gd name="T11" fmla="*/ 25 h 25"/>
                  <a:gd name="T12" fmla="*/ 0 w 18"/>
                  <a:gd name="T13" fmla="*/ 25 h 25"/>
                  <a:gd name="T14" fmla="*/ 0 w 18"/>
                  <a:gd name="T15" fmla="*/ 0 h 25"/>
                  <a:gd name="T16" fmla="*/ 6 w 18"/>
                  <a:gd name="T17" fmla="*/ 0 h 25"/>
                  <a:gd name="T18" fmla="*/ 6 w 18"/>
                  <a:gd name="T19" fmla="*/ 3 h 25"/>
                  <a:gd name="T20" fmla="*/ 12 w 18"/>
                  <a:gd name="T21" fmla="*/ 0 h 25"/>
                  <a:gd name="T22" fmla="*/ 18 w 18"/>
                  <a:gd name="T23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25">
                    <a:moveTo>
                      <a:pt x="18" y="3"/>
                    </a:move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6"/>
                      <a:pt x="8" y="6"/>
                      <a:pt x="7" y="7"/>
                    </a:cubicBezTo>
                    <a:cubicBezTo>
                      <a:pt x="6" y="8"/>
                      <a:pt x="6" y="9"/>
                      <a:pt x="6" y="10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2" y="0"/>
                    </a:cubicBezTo>
                    <a:cubicBezTo>
                      <a:pt x="14" y="0"/>
                      <a:pt x="16" y="1"/>
                      <a:pt x="18" y="3"/>
                    </a:cubicBezTo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"/>
              <p:cNvSpPr>
                <a:spLocks noEditPoints="1"/>
              </p:cNvSpPr>
              <p:nvPr/>
            </p:nvSpPr>
            <p:spPr bwMode="auto">
              <a:xfrm>
                <a:off x="5821363" y="3630613"/>
                <a:ext cx="22225" cy="125413"/>
              </a:xfrm>
              <a:custGeom>
                <a:avLst/>
                <a:gdLst>
                  <a:gd name="T0" fmla="*/ 14 w 14"/>
                  <a:gd name="T1" fmla="*/ 10 h 79"/>
                  <a:gd name="T2" fmla="*/ 0 w 14"/>
                  <a:gd name="T3" fmla="*/ 10 h 79"/>
                  <a:gd name="T4" fmla="*/ 0 w 14"/>
                  <a:gd name="T5" fmla="*/ 0 h 79"/>
                  <a:gd name="T6" fmla="*/ 14 w 14"/>
                  <a:gd name="T7" fmla="*/ 0 h 79"/>
                  <a:gd name="T8" fmla="*/ 14 w 14"/>
                  <a:gd name="T9" fmla="*/ 10 h 79"/>
                  <a:gd name="T10" fmla="*/ 14 w 14"/>
                  <a:gd name="T11" fmla="*/ 79 h 79"/>
                  <a:gd name="T12" fmla="*/ 0 w 14"/>
                  <a:gd name="T13" fmla="*/ 79 h 79"/>
                  <a:gd name="T14" fmla="*/ 0 w 14"/>
                  <a:gd name="T15" fmla="*/ 19 h 79"/>
                  <a:gd name="T16" fmla="*/ 14 w 14"/>
                  <a:gd name="T17" fmla="*/ 19 h 79"/>
                  <a:gd name="T18" fmla="*/ 14 w 14"/>
                  <a:gd name="T19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79">
                    <a:moveTo>
                      <a:pt x="14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10"/>
                    </a:lnTo>
                    <a:close/>
                    <a:moveTo>
                      <a:pt x="14" y="79"/>
                    </a:moveTo>
                    <a:lnTo>
                      <a:pt x="0" y="79"/>
                    </a:lnTo>
                    <a:lnTo>
                      <a:pt x="0" y="19"/>
                    </a:lnTo>
                    <a:lnTo>
                      <a:pt x="14" y="19"/>
                    </a:lnTo>
                    <a:lnTo>
                      <a:pt x="14" y="79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3"/>
              <p:cNvSpPr>
                <a:spLocks/>
              </p:cNvSpPr>
              <p:nvPr/>
            </p:nvSpPr>
            <p:spPr bwMode="auto">
              <a:xfrm>
                <a:off x="5897563" y="3630613"/>
                <a:ext cx="74613" cy="125413"/>
              </a:xfrm>
              <a:custGeom>
                <a:avLst/>
                <a:gdLst>
                  <a:gd name="T0" fmla="*/ 20 w 20"/>
                  <a:gd name="T1" fmla="*/ 22 h 33"/>
                  <a:gd name="T2" fmla="*/ 17 w 20"/>
                  <a:gd name="T3" fmla="*/ 30 h 33"/>
                  <a:gd name="T4" fmla="*/ 9 w 20"/>
                  <a:gd name="T5" fmla="*/ 33 h 33"/>
                  <a:gd name="T6" fmla="*/ 0 w 20"/>
                  <a:gd name="T7" fmla="*/ 29 h 33"/>
                  <a:gd name="T8" fmla="*/ 5 w 20"/>
                  <a:gd name="T9" fmla="*/ 25 h 33"/>
                  <a:gd name="T10" fmla="*/ 9 w 20"/>
                  <a:gd name="T11" fmla="*/ 27 h 33"/>
                  <a:gd name="T12" fmla="*/ 14 w 20"/>
                  <a:gd name="T13" fmla="*/ 22 h 33"/>
                  <a:gd name="T14" fmla="*/ 14 w 20"/>
                  <a:gd name="T15" fmla="*/ 0 h 33"/>
                  <a:gd name="T16" fmla="*/ 20 w 20"/>
                  <a:gd name="T17" fmla="*/ 0 h 33"/>
                  <a:gd name="T18" fmla="*/ 20 w 20"/>
                  <a:gd name="T1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33">
                    <a:moveTo>
                      <a:pt x="20" y="22"/>
                    </a:moveTo>
                    <a:cubicBezTo>
                      <a:pt x="20" y="25"/>
                      <a:pt x="19" y="28"/>
                      <a:pt x="17" y="30"/>
                    </a:cubicBezTo>
                    <a:cubicBezTo>
                      <a:pt x="15" y="32"/>
                      <a:pt x="12" y="33"/>
                      <a:pt x="9" y="33"/>
                    </a:cubicBezTo>
                    <a:cubicBezTo>
                      <a:pt x="5" y="33"/>
                      <a:pt x="3" y="32"/>
                      <a:pt x="0" y="29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7"/>
                      <a:pt x="7" y="27"/>
                      <a:pt x="9" y="27"/>
                    </a:cubicBezTo>
                    <a:cubicBezTo>
                      <a:pt x="12" y="27"/>
                      <a:pt x="14" y="25"/>
                      <a:pt x="14" y="22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4"/>
              <p:cNvSpPr>
                <a:spLocks noEditPoints="1"/>
              </p:cNvSpPr>
              <p:nvPr/>
            </p:nvSpPr>
            <p:spPr bwMode="auto">
              <a:xfrm>
                <a:off x="5994400" y="3660776"/>
                <a:ext cx="79375" cy="95250"/>
              </a:xfrm>
              <a:custGeom>
                <a:avLst/>
                <a:gdLst>
                  <a:gd name="T0" fmla="*/ 6 w 21"/>
                  <a:gd name="T1" fmla="*/ 10 h 25"/>
                  <a:gd name="T2" fmla="*/ 6 w 21"/>
                  <a:gd name="T3" fmla="*/ 8 h 25"/>
                  <a:gd name="T4" fmla="*/ 10 w 21"/>
                  <a:gd name="T5" fmla="*/ 5 h 25"/>
                  <a:gd name="T6" fmla="*/ 14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0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6 w 21"/>
                  <a:gd name="T25" fmla="*/ 24 h 25"/>
                  <a:gd name="T26" fmla="*/ 20 w 21"/>
                  <a:gd name="T27" fmla="*/ 21 h 25"/>
                  <a:gd name="T28" fmla="*/ 16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6" y="8"/>
                    </a:cubicBezTo>
                    <a:cubicBezTo>
                      <a:pt x="7" y="6"/>
                      <a:pt x="8" y="5"/>
                      <a:pt x="10" y="5"/>
                    </a:cubicBezTo>
                    <a:cubicBezTo>
                      <a:pt x="12" y="5"/>
                      <a:pt x="14" y="6"/>
                      <a:pt x="14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6" y="1"/>
                      <a:pt x="14" y="0"/>
                      <a:pt x="10" y="0"/>
                    </a:cubicBezTo>
                    <a:cubicBezTo>
                      <a:pt x="7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8" y="23"/>
                      <a:pt x="19" y="22"/>
                      <a:pt x="20" y="2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9" y="20"/>
                      <a:pt x="8" y="19"/>
                      <a:pt x="7" y="18"/>
                    </a:cubicBezTo>
                    <a:cubicBezTo>
                      <a:pt x="6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5"/>
              <p:cNvSpPr>
                <a:spLocks noEditPoints="1"/>
              </p:cNvSpPr>
              <p:nvPr/>
            </p:nvSpPr>
            <p:spPr bwMode="auto">
              <a:xfrm>
                <a:off x="6089650" y="3660776"/>
                <a:ext cx="77788" cy="95250"/>
              </a:xfrm>
              <a:custGeom>
                <a:avLst/>
                <a:gdLst>
                  <a:gd name="T0" fmla="*/ 6 w 21"/>
                  <a:gd name="T1" fmla="*/ 10 h 25"/>
                  <a:gd name="T2" fmla="*/ 7 w 21"/>
                  <a:gd name="T3" fmla="*/ 8 h 25"/>
                  <a:gd name="T4" fmla="*/ 11 w 21"/>
                  <a:gd name="T5" fmla="*/ 5 h 25"/>
                  <a:gd name="T6" fmla="*/ 15 w 21"/>
                  <a:gd name="T7" fmla="*/ 8 h 25"/>
                  <a:gd name="T8" fmla="*/ 15 w 21"/>
                  <a:gd name="T9" fmla="*/ 10 h 25"/>
                  <a:gd name="T10" fmla="*/ 6 w 21"/>
                  <a:gd name="T11" fmla="*/ 10 h 25"/>
                  <a:gd name="T12" fmla="*/ 21 w 21"/>
                  <a:gd name="T13" fmla="*/ 12 h 25"/>
                  <a:gd name="T14" fmla="*/ 18 w 21"/>
                  <a:gd name="T15" fmla="*/ 4 h 25"/>
                  <a:gd name="T16" fmla="*/ 11 w 21"/>
                  <a:gd name="T17" fmla="*/ 0 h 25"/>
                  <a:gd name="T18" fmla="*/ 3 w 21"/>
                  <a:gd name="T19" fmla="*/ 3 h 25"/>
                  <a:gd name="T20" fmla="*/ 0 w 21"/>
                  <a:gd name="T21" fmla="*/ 13 h 25"/>
                  <a:gd name="T22" fmla="*/ 11 w 21"/>
                  <a:gd name="T23" fmla="*/ 25 h 25"/>
                  <a:gd name="T24" fmla="*/ 17 w 21"/>
                  <a:gd name="T25" fmla="*/ 24 h 25"/>
                  <a:gd name="T26" fmla="*/ 20 w 21"/>
                  <a:gd name="T27" fmla="*/ 21 h 25"/>
                  <a:gd name="T28" fmla="*/ 17 w 21"/>
                  <a:gd name="T29" fmla="*/ 18 h 25"/>
                  <a:gd name="T30" fmla="*/ 11 w 21"/>
                  <a:gd name="T31" fmla="*/ 20 h 25"/>
                  <a:gd name="T32" fmla="*/ 7 w 21"/>
                  <a:gd name="T33" fmla="*/ 18 h 25"/>
                  <a:gd name="T34" fmla="*/ 6 w 21"/>
                  <a:gd name="T35" fmla="*/ 14 h 25"/>
                  <a:gd name="T36" fmla="*/ 21 w 21"/>
                  <a:gd name="T37" fmla="*/ 14 h 25"/>
                  <a:gd name="T38" fmla="*/ 21 w 21"/>
                  <a:gd name="T39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" h="25">
                    <a:moveTo>
                      <a:pt x="6" y="10"/>
                    </a:moveTo>
                    <a:cubicBezTo>
                      <a:pt x="6" y="9"/>
                      <a:pt x="6" y="8"/>
                      <a:pt x="7" y="8"/>
                    </a:cubicBezTo>
                    <a:cubicBezTo>
                      <a:pt x="7" y="6"/>
                      <a:pt x="9" y="5"/>
                      <a:pt x="11" y="5"/>
                    </a:cubicBezTo>
                    <a:cubicBezTo>
                      <a:pt x="13" y="5"/>
                      <a:pt x="14" y="6"/>
                      <a:pt x="15" y="8"/>
                    </a:cubicBezTo>
                    <a:cubicBezTo>
                      <a:pt x="15" y="8"/>
                      <a:pt x="15" y="9"/>
                      <a:pt x="15" y="10"/>
                    </a:cubicBezTo>
                    <a:lnTo>
                      <a:pt x="6" y="10"/>
                    </a:lnTo>
                    <a:close/>
                    <a:moveTo>
                      <a:pt x="21" y="12"/>
                    </a:moveTo>
                    <a:cubicBezTo>
                      <a:pt x="21" y="8"/>
                      <a:pt x="20" y="6"/>
                      <a:pt x="18" y="4"/>
                    </a:cubicBezTo>
                    <a:cubicBezTo>
                      <a:pt x="17" y="1"/>
                      <a:pt x="14" y="0"/>
                      <a:pt x="11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21"/>
                      <a:pt x="4" y="25"/>
                      <a:pt x="11" y="25"/>
                    </a:cubicBezTo>
                    <a:cubicBezTo>
                      <a:pt x="13" y="25"/>
                      <a:pt x="15" y="25"/>
                      <a:pt x="17" y="24"/>
                    </a:cubicBezTo>
                    <a:cubicBezTo>
                      <a:pt x="18" y="23"/>
                      <a:pt x="19" y="22"/>
                      <a:pt x="20" y="2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9"/>
                      <a:pt x="13" y="20"/>
                      <a:pt x="11" y="20"/>
                    </a:cubicBezTo>
                    <a:cubicBezTo>
                      <a:pt x="10" y="20"/>
                      <a:pt x="8" y="19"/>
                      <a:pt x="7" y="18"/>
                    </a:cubicBezTo>
                    <a:cubicBezTo>
                      <a:pt x="7" y="17"/>
                      <a:pt x="6" y="16"/>
                      <a:pt x="6" y="14"/>
                    </a:cubicBezTo>
                    <a:cubicBezTo>
                      <a:pt x="21" y="14"/>
                      <a:pt x="21" y="14"/>
                      <a:pt x="21" y="14"/>
                    </a:cubicBezTo>
                    <a:lnTo>
                      <a:pt x="21" y="12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6"/>
              <p:cNvSpPr>
                <a:spLocks/>
              </p:cNvSpPr>
              <p:nvPr/>
            </p:nvSpPr>
            <p:spPr bwMode="auto">
              <a:xfrm>
                <a:off x="6183313" y="3638551"/>
                <a:ext cx="49213" cy="117475"/>
              </a:xfrm>
              <a:custGeom>
                <a:avLst/>
                <a:gdLst>
                  <a:gd name="T0" fmla="*/ 13 w 13"/>
                  <a:gd name="T1" fmla="*/ 31 h 31"/>
                  <a:gd name="T2" fmla="*/ 9 w 13"/>
                  <a:gd name="T3" fmla="*/ 31 h 31"/>
                  <a:gd name="T4" fmla="*/ 4 w 13"/>
                  <a:gd name="T5" fmla="*/ 28 h 31"/>
                  <a:gd name="T6" fmla="*/ 2 w 13"/>
                  <a:gd name="T7" fmla="*/ 24 h 31"/>
                  <a:gd name="T8" fmla="*/ 2 w 13"/>
                  <a:gd name="T9" fmla="*/ 12 h 31"/>
                  <a:gd name="T10" fmla="*/ 0 w 13"/>
                  <a:gd name="T11" fmla="*/ 12 h 31"/>
                  <a:gd name="T12" fmla="*/ 0 w 13"/>
                  <a:gd name="T13" fmla="*/ 7 h 31"/>
                  <a:gd name="T14" fmla="*/ 2 w 13"/>
                  <a:gd name="T15" fmla="*/ 7 h 31"/>
                  <a:gd name="T16" fmla="*/ 2 w 13"/>
                  <a:gd name="T17" fmla="*/ 0 h 31"/>
                  <a:gd name="T18" fmla="*/ 8 w 13"/>
                  <a:gd name="T19" fmla="*/ 0 h 31"/>
                  <a:gd name="T20" fmla="*/ 8 w 13"/>
                  <a:gd name="T21" fmla="*/ 7 h 31"/>
                  <a:gd name="T22" fmla="*/ 13 w 13"/>
                  <a:gd name="T23" fmla="*/ 7 h 31"/>
                  <a:gd name="T24" fmla="*/ 13 w 13"/>
                  <a:gd name="T25" fmla="*/ 12 h 31"/>
                  <a:gd name="T26" fmla="*/ 8 w 13"/>
                  <a:gd name="T27" fmla="*/ 12 h 31"/>
                  <a:gd name="T28" fmla="*/ 8 w 13"/>
                  <a:gd name="T29" fmla="*/ 23 h 31"/>
                  <a:gd name="T30" fmla="*/ 10 w 13"/>
                  <a:gd name="T31" fmla="*/ 25 h 31"/>
                  <a:gd name="T32" fmla="*/ 13 w 13"/>
                  <a:gd name="T33" fmla="*/ 25 h 31"/>
                  <a:gd name="T34" fmla="*/ 13 w 13"/>
                  <a:gd name="T3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31">
                    <a:moveTo>
                      <a:pt x="13" y="31"/>
                    </a:moveTo>
                    <a:cubicBezTo>
                      <a:pt x="9" y="31"/>
                      <a:pt x="9" y="31"/>
                      <a:pt x="9" y="31"/>
                    </a:cubicBezTo>
                    <a:cubicBezTo>
                      <a:pt x="7" y="31"/>
                      <a:pt x="5" y="30"/>
                      <a:pt x="4" y="28"/>
                    </a:cubicBezTo>
                    <a:cubicBezTo>
                      <a:pt x="3" y="27"/>
                      <a:pt x="2" y="26"/>
                      <a:pt x="2" y="24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8" y="25"/>
                      <a:pt x="9" y="25"/>
                      <a:pt x="10" y="25"/>
                    </a:cubicBezTo>
                    <a:cubicBezTo>
                      <a:pt x="13" y="25"/>
                      <a:pt x="13" y="25"/>
                      <a:pt x="13" y="25"/>
                    </a:cubicBezTo>
                    <a:lnTo>
                      <a:pt x="13" y="31"/>
                    </a:lnTo>
                    <a:close/>
                  </a:path>
                </a:pathLst>
              </a:cu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6249988" y="3729038"/>
                <a:ext cx="26988" cy="26988"/>
              </a:xfrm>
              <a:prstGeom prst="rect">
                <a:avLst/>
              </a:prstGeom>
              <a:solidFill>
                <a:srgbClr val="2B25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863850" y="3078163"/>
              <a:ext cx="3413126" cy="552450"/>
              <a:chOff x="2863850" y="3078163"/>
              <a:chExt cx="3413126" cy="552450"/>
            </a:xfrm>
          </p:grpSpPr>
          <p:sp>
            <p:nvSpPr>
              <p:cNvPr id="11" name="Freeform 28"/>
              <p:cNvSpPr>
                <a:spLocks/>
              </p:cNvSpPr>
              <p:nvPr/>
            </p:nvSpPr>
            <p:spPr bwMode="auto">
              <a:xfrm>
                <a:off x="4772025" y="3273426"/>
                <a:ext cx="157163" cy="158750"/>
              </a:xfrm>
              <a:custGeom>
                <a:avLst/>
                <a:gdLst>
                  <a:gd name="T0" fmla="*/ 13 w 42"/>
                  <a:gd name="T1" fmla="*/ 32 h 42"/>
                  <a:gd name="T2" fmla="*/ 42 w 42"/>
                  <a:gd name="T3" fmla="*/ 32 h 42"/>
                  <a:gd name="T4" fmla="*/ 42 w 42"/>
                  <a:gd name="T5" fmla="*/ 42 h 42"/>
                  <a:gd name="T6" fmla="*/ 0 w 42"/>
                  <a:gd name="T7" fmla="*/ 42 h 42"/>
                  <a:gd name="T8" fmla="*/ 0 w 42"/>
                  <a:gd name="T9" fmla="*/ 0 h 42"/>
                  <a:gd name="T10" fmla="*/ 4 w 42"/>
                  <a:gd name="T11" fmla="*/ 0 h 42"/>
                  <a:gd name="T12" fmla="*/ 13 w 42"/>
                  <a:gd name="T13" fmla="*/ 7 h 42"/>
                  <a:gd name="T14" fmla="*/ 13 w 42"/>
                  <a:gd name="T1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13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0" y="0"/>
                      <a:pt x="13" y="2"/>
                      <a:pt x="13" y="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9"/>
              <p:cNvSpPr>
                <a:spLocks/>
              </p:cNvSpPr>
              <p:nvPr/>
            </p:nvSpPr>
            <p:spPr bwMode="auto">
              <a:xfrm>
                <a:off x="4462463" y="3273426"/>
                <a:ext cx="211138" cy="158750"/>
              </a:xfrm>
              <a:custGeom>
                <a:avLst/>
                <a:gdLst>
                  <a:gd name="T0" fmla="*/ 13 w 56"/>
                  <a:gd name="T1" fmla="*/ 16 h 42"/>
                  <a:gd name="T2" fmla="*/ 18 w 56"/>
                  <a:gd name="T3" fmla="*/ 16 h 42"/>
                  <a:gd name="T4" fmla="*/ 31 w 56"/>
                  <a:gd name="T5" fmla="*/ 4 h 42"/>
                  <a:gd name="T6" fmla="*/ 43 w 56"/>
                  <a:gd name="T7" fmla="*/ 0 h 42"/>
                  <a:gd name="T8" fmla="*/ 53 w 56"/>
                  <a:gd name="T9" fmla="*/ 0 h 42"/>
                  <a:gd name="T10" fmla="*/ 30 w 56"/>
                  <a:gd name="T11" fmla="*/ 21 h 42"/>
                  <a:gd name="T12" fmla="*/ 56 w 56"/>
                  <a:gd name="T13" fmla="*/ 42 h 42"/>
                  <a:gd name="T14" fmla="*/ 46 w 56"/>
                  <a:gd name="T15" fmla="*/ 42 h 42"/>
                  <a:gd name="T16" fmla="*/ 33 w 56"/>
                  <a:gd name="T17" fmla="*/ 38 h 42"/>
                  <a:gd name="T18" fmla="*/ 18 w 56"/>
                  <a:gd name="T19" fmla="*/ 26 h 42"/>
                  <a:gd name="T20" fmla="*/ 13 w 56"/>
                  <a:gd name="T21" fmla="*/ 26 h 42"/>
                  <a:gd name="T22" fmla="*/ 13 w 56"/>
                  <a:gd name="T23" fmla="*/ 42 h 42"/>
                  <a:gd name="T24" fmla="*/ 0 w 56"/>
                  <a:gd name="T25" fmla="*/ 42 h 42"/>
                  <a:gd name="T26" fmla="*/ 0 w 56"/>
                  <a:gd name="T27" fmla="*/ 0 h 42"/>
                  <a:gd name="T28" fmla="*/ 13 w 56"/>
                  <a:gd name="T29" fmla="*/ 0 h 42"/>
                  <a:gd name="T30" fmla="*/ 13 w 56"/>
                  <a:gd name="T31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" h="42">
                    <a:moveTo>
                      <a:pt x="13" y="16"/>
                    </a:move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2"/>
                      <a:pt x="27" y="8"/>
                      <a:pt x="31" y="4"/>
                    </a:cubicBezTo>
                    <a:cubicBezTo>
                      <a:pt x="35" y="1"/>
                      <a:pt x="39" y="0"/>
                      <a:pt x="4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56" y="42"/>
                      <a:pt x="56" y="42"/>
                      <a:pt x="56" y="42"/>
                    </a:cubicBezTo>
                    <a:cubicBezTo>
                      <a:pt x="46" y="42"/>
                      <a:pt x="46" y="42"/>
                      <a:pt x="46" y="42"/>
                    </a:cubicBezTo>
                    <a:cubicBezTo>
                      <a:pt x="40" y="42"/>
                      <a:pt x="37" y="42"/>
                      <a:pt x="33" y="38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13" y="16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0"/>
              <p:cNvSpPr>
                <a:spLocks/>
              </p:cNvSpPr>
              <p:nvPr/>
            </p:nvSpPr>
            <p:spPr bwMode="auto">
              <a:xfrm>
                <a:off x="3984625" y="3273426"/>
                <a:ext cx="203200" cy="158750"/>
              </a:xfrm>
              <a:custGeom>
                <a:avLst/>
                <a:gdLst>
                  <a:gd name="T0" fmla="*/ 13 w 54"/>
                  <a:gd name="T1" fmla="*/ 42 h 42"/>
                  <a:gd name="T2" fmla="*/ 0 w 54"/>
                  <a:gd name="T3" fmla="*/ 42 h 42"/>
                  <a:gd name="T4" fmla="*/ 0 w 54"/>
                  <a:gd name="T5" fmla="*/ 0 h 42"/>
                  <a:gd name="T6" fmla="*/ 6 w 54"/>
                  <a:gd name="T7" fmla="*/ 0 h 42"/>
                  <a:gd name="T8" fmla="*/ 13 w 54"/>
                  <a:gd name="T9" fmla="*/ 7 h 42"/>
                  <a:gd name="T10" fmla="*/ 13 w 54"/>
                  <a:gd name="T11" fmla="*/ 15 h 42"/>
                  <a:gd name="T12" fmla="*/ 40 w 54"/>
                  <a:gd name="T13" fmla="*/ 15 h 42"/>
                  <a:gd name="T14" fmla="*/ 40 w 54"/>
                  <a:gd name="T15" fmla="*/ 7 h 42"/>
                  <a:gd name="T16" fmla="*/ 48 w 54"/>
                  <a:gd name="T17" fmla="*/ 0 h 42"/>
                  <a:gd name="T18" fmla="*/ 54 w 54"/>
                  <a:gd name="T19" fmla="*/ 0 h 42"/>
                  <a:gd name="T20" fmla="*/ 54 w 54"/>
                  <a:gd name="T21" fmla="*/ 8 h 42"/>
                  <a:gd name="T22" fmla="*/ 54 w 54"/>
                  <a:gd name="T23" fmla="*/ 42 h 42"/>
                  <a:gd name="T24" fmla="*/ 40 w 54"/>
                  <a:gd name="T25" fmla="*/ 42 h 42"/>
                  <a:gd name="T26" fmla="*/ 40 w 54"/>
                  <a:gd name="T27" fmla="*/ 26 h 42"/>
                  <a:gd name="T28" fmla="*/ 13 w 54"/>
                  <a:gd name="T29" fmla="*/ 26 h 42"/>
                  <a:gd name="T30" fmla="*/ 13 w 54"/>
                  <a:gd name="T3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42">
                    <a:moveTo>
                      <a:pt x="13" y="42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1" y="0"/>
                      <a:pt x="13" y="3"/>
                      <a:pt x="13" y="7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0" y="4"/>
                      <a:pt x="42" y="0"/>
                      <a:pt x="48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13" y="26"/>
                      <a:pt x="13" y="26"/>
                      <a:pt x="13" y="26"/>
                    </a:cubicBezTo>
                    <a:lnTo>
                      <a:pt x="13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31"/>
              <p:cNvSpPr>
                <a:spLocks/>
              </p:cNvSpPr>
              <p:nvPr/>
            </p:nvSpPr>
            <p:spPr bwMode="auto">
              <a:xfrm>
                <a:off x="4951413" y="3273426"/>
                <a:ext cx="180975" cy="158750"/>
              </a:xfrm>
              <a:custGeom>
                <a:avLst/>
                <a:gdLst>
                  <a:gd name="T0" fmla="*/ 48 w 48"/>
                  <a:gd name="T1" fmla="*/ 10 h 42"/>
                  <a:gd name="T2" fmla="*/ 14 w 48"/>
                  <a:gd name="T3" fmla="*/ 10 h 42"/>
                  <a:gd name="T4" fmla="*/ 14 w 48"/>
                  <a:gd name="T5" fmla="*/ 17 h 42"/>
                  <a:gd name="T6" fmla="*/ 48 w 48"/>
                  <a:gd name="T7" fmla="*/ 17 h 42"/>
                  <a:gd name="T8" fmla="*/ 48 w 48"/>
                  <a:gd name="T9" fmla="*/ 26 h 42"/>
                  <a:gd name="T10" fmla="*/ 14 w 48"/>
                  <a:gd name="T11" fmla="*/ 26 h 42"/>
                  <a:gd name="T12" fmla="*/ 14 w 48"/>
                  <a:gd name="T13" fmla="*/ 32 h 42"/>
                  <a:gd name="T14" fmla="*/ 48 w 48"/>
                  <a:gd name="T15" fmla="*/ 32 h 42"/>
                  <a:gd name="T16" fmla="*/ 48 w 48"/>
                  <a:gd name="T17" fmla="*/ 42 h 42"/>
                  <a:gd name="T18" fmla="*/ 0 w 48"/>
                  <a:gd name="T19" fmla="*/ 42 h 42"/>
                  <a:gd name="T20" fmla="*/ 0 w 48"/>
                  <a:gd name="T21" fmla="*/ 10 h 42"/>
                  <a:gd name="T22" fmla="*/ 11 w 48"/>
                  <a:gd name="T23" fmla="*/ 0 h 42"/>
                  <a:gd name="T24" fmla="*/ 48 w 48"/>
                  <a:gd name="T25" fmla="*/ 0 h 42"/>
                  <a:gd name="T26" fmla="*/ 48 w 48"/>
                  <a:gd name="T27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42">
                    <a:moveTo>
                      <a:pt x="48" y="10"/>
                    </a:move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5"/>
                      <a:pt x="3" y="1"/>
                      <a:pt x="11" y="0"/>
                    </a:cubicBezTo>
                    <a:cubicBezTo>
                      <a:pt x="48" y="0"/>
                      <a:pt x="48" y="0"/>
                      <a:pt x="48" y="0"/>
                    </a:cubicBezTo>
                    <a:lnTo>
                      <a:pt x="48" y="1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32"/>
              <p:cNvSpPr>
                <a:spLocks/>
              </p:cNvSpPr>
              <p:nvPr/>
            </p:nvSpPr>
            <p:spPr bwMode="auto">
              <a:xfrm>
                <a:off x="5143500" y="3273426"/>
                <a:ext cx="233363" cy="158750"/>
              </a:xfrm>
              <a:custGeom>
                <a:avLst/>
                <a:gdLst>
                  <a:gd name="T0" fmla="*/ 38 w 62"/>
                  <a:gd name="T1" fmla="*/ 42 h 42"/>
                  <a:gd name="T2" fmla="*/ 24 w 62"/>
                  <a:gd name="T3" fmla="*/ 42 h 42"/>
                  <a:gd name="T4" fmla="*/ 24 w 62"/>
                  <a:gd name="T5" fmla="*/ 27 h 42"/>
                  <a:gd name="T6" fmla="*/ 0 w 62"/>
                  <a:gd name="T7" fmla="*/ 0 h 42"/>
                  <a:gd name="T8" fmla="*/ 11 w 62"/>
                  <a:gd name="T9" fmla="*/ 0 h 42"/>
                  <a:gd name="T10" fmla="*/ 20 w 62"/>
                  <a:gd name="T11" fmla="*/ 4 h 42"/>
                  <a:gd name="T12" fmla="*/ 31 w 62"/>
                  <a:gd name="T13" fmla="*/ 17 h 42"/>
                  <a:gd name="T14" fmla="*/ 42 w 62"/>
                  <a:gd name="T15" fmla="*/ 4 h 42"/>
                  <a:gd name="T16" fmla="*/ 53 w 62"/>
                  <a:gd name="T17" fmla="*/ 0 h 42"/>
                  <a:gd name="T18" fmla="*/ 62 w 62"/>
                  <a:gd name="T19" fmla="*/ 0 h 42"/>
                  <a:gd name="T20" fmla="*/ 38 w 62"/>
                  <a:gd name="T21" fmla="*/ 27 h 42"/>
                  <a:gd name="T22" fmla="*/ 38 w 62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" h="42">
                    <a:moveTo>
                      <a:pt x="38" y="42"/>
                    </a:moveTo>
                    <a:cubicBezTo>
                      <a:pt x="24" y="42"/>
                      <a:pt x="24" y="42"/>
                      <a:pt x="24" y="42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7" y="1"/>
                      <a:pt x="20" y="4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5" y="13"/>
                      <a:pt x="38" y="9"/>
                      <a:pt x="42" y="4"/>
                    </a:cubicBezTo>
                    <a:cubicBezTo>
                      <a:pt x="44" y="2"/>
                      <a:pt x="47" y="0"/>
                      <a:pt x="53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27"/>
                      <a:pt x="38" y="27"/>
                      <a:pt x="38" y="27"/>
                    </a:cubicBezTo>
                    <a:lnTo>
                      <a:pt x="38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33"/>
              <p:cNvSpPr>
                <a:spLocks/>
              </p:cNvSpPr>
              <p:nvPr/>
            </p:nvSpPr>
            <p:spPr bwMode="auto">
              <a:xfrm>
                <a:off x="5389563" y="3273426"/>
                <a:ext cx="157163" cy="158750"/>
              </a:xfrm>
              <a:custGeom>
                <a:avLst/>
                <a:gdLst>
                  <a:gd name="T0" fmla="*/ 13 w 42"/>
                  <a:gd name="T1" fmla="*/ 32 h 42"/>
                  <a:gd name="T2" fmla="*/ 42 w 42"/>
                  <a:gd name="T3" fmla="*/ 32 h 42"/>
                  <a:gd name="T4" fmla="*/ 42 w 42"/>
                  <a:gd name="T5" fmla="*/ 42 h 42"/>
                  <a:gd name="T6" fmla="*/ 0 w 42"/>
                  <a:gd name="T7" fmla="*/ 42 h 42"/>
                  <a:gd name="T8" fmla="*/ 0 w 42"/>
                  <a:gd name="T9" fmla="*/ 0 h 42"/>
                  <a:gd name="T10" fmla="*/ 5 w 42"/>
                  <a:gd name="T11" fmla="*/ 0 h 42"/>
                  <a:gd name="T12" fmla="*/ 13 w 42"/>
                  <a:gd name="T13" fmla="*/ 7 h 42"/>
                  <a:gd name="T14" fmla="*/ 13 w 42"/>
                  <a:gd name="T1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13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0" y="0"/>
                      <a:pt x="13" y="2"/>
                      <a:pt x="13" y="7"/>
                    </a:cubicBezTo>
                    <a:lnTo>
                      <a:pt x="13" y="3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34"/>
              <p:cNvSpPr>
                <a:spLocks/>
              </p:cNvSpPr>
              <p:nvPr/>
            </p:nvSpPr>
            <p:spPr bwMode="auto">
              <a:xfrm>
                <a:off x="5818188" y="3273426"/>
                <a:ext cx="222250" cy="158750"/>
              </a:xfrm>
              <a:custGeom>
                <a:avLst/>
                <a:gdLst>
                  <a:gd name="T0" fmla="*/ 59 w 59"/>
                  <a:gd name="T1" fmla="*/ 42 h 42"/>
                  <a:gd name="T2" fmla="*/ 39 w 59"/>
                  <a:gd name="T3" fmla="*/ 42 h 42"/>
                  <a:gd name="T4" fmla="*/ 13 w 59"/>
                  <a:gd name="T5" fmla="*/ 12 h 42"/>
                  <a:gd name="T6" fmla="*/ 13 w 59"/>
                  <a:gd name="T7" fmla="*/ 42 h 42"/>
                  <a:gd name="T8" fmla="*/ 0 w 59"/>
                  <a:gd name="T9" fmla="*/ 42 h 42"/>
                  <a:gd name="T10" fmla="*/ 0 w 59"/>
                  <a:gd name="T11" fmla="*/ 0 h 42"/>
                  <a:gd name="T12" fmla="*/ 11 w 59"/>
                  <a:gd name="T13" fmla="*/ 0 h 42"/>
                  <a:gd name="T14" fmla="*/ 27 w 59"/>
                  <a:gd name="T15" fmla="*/ 8 h 42"/>
                  <a:gd name="T16" fmla="*/ 45 w 59"/>
                  <a:gd name="T17" fmla="*/ 31 h 42"/>
                  <a:gd name="T18" fmla="*/ 45 w 59"/>
                  <a:gd name="T19" fmla="*/ 0 h 42"/>
                  <a:gd name="T20" fmla="*/ 59 w 59"/>
                  <a:gd name="T21" fmla="*/ 0 h 42"/>
                  <a:gd name="T22" fmla="*/ 59 w 59"/>
                  <a:gd name="T2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42">
                    <a:moveTo>
                      <a:pt x="59" y="42"/>
                    </a:moveTo>
                    <a:cubicBezTo>
                      <a:pt x="39" y="42"/>
                      <a:pt x="39" y="42"/>
                      <a:pt x="39" y="4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9" y="0"/>
                      <a:pt x="23" y="4"/>
                      <a:pt x="27" y="8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9" y="0"/>
                      <a:pt x="59" y="0"/>
                      <a:pt x="59" y="0"/>
                    </a:cubicBezTo>
                    <a:lnTo>
                      <a:pt x="59" y="42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35"/>
              <p:cNvSpPr>
                <a:spLocks noEditPoints="1"/>
              </p:cNvSpPr>
              <p:nvPr/>
            </p:nvSpPr>
            <p:spPr bwMode="auto">
              <a:xfrm>
                <a:off x="6062663" y="3273426"/>
                <a:ext cx="214313" cy="158750"/>
              </a:xfrm>
              <a:custGeom>
                <a:avLst/>
                <a:gdLst>
                  <a:gd name="T0" fmla="*/ 34 w 57"/>
                  <a:gd name="T1" fmla="*/ 10 h 42"/>
                  <a:gd name="T2" fmla="*/ 13 w 57"/>
                  <a:gd name="T3" fmla="*/ 10 h 42"/>
                  <a:gd name="T4" fmla="*/ 13 w 57"/>
                  <a:gd name="T5" fmla="*/ 32 h 42"/>
                  <a:gd name="T6" fmla="*/ 35 w 57"/>
                  <a:gd name="T7" fmla="*/ 32 h 42"/>
                  <a:gd name="T8" fmla="*/ 41 w 57"/>
                  <a:gd name="T9" fmla="*/ 30 h 42"/>
                  <a:gd name="T10" fmla="*/ 43 w 57"/>
                  <a:gd name="T11" fmla="*/ 25 h 42"/>
                  <a:gd name="T12" fmla="*/ 43 w 57"/>
                  <a:gd name="T13" fmla="*/ 18 h 42"/>
                  <a:gd name="T14" fmla="*/ 41 w 57"/>
                  <a:gd name="T15" fmla="*/ 12 h 42"/>
                  <a:gd name="T16" fmla="*/ 34 w 57"/>
                  <a:gd name="T17" fmla="*/ 10 h 42"/>
                  <a:gd name="T18" fmla="*/ 38 w 57"/>
                  <a:gd name="T19" fmla="*/ 0 h 42"/>
                  <a:gd name="T20" fmla="*/ 52 w 57"/>
                  <a:gd name="T21" fmla="*/ 3 h 42"/>
                  <a:gd name="T22" fmla="*/ 57 w 57"/>
                  <a:gd name="T23" fmla="*/ 14 h 42"/>
                  <a:gd name="T24" fmla="*/ 57 w 57"/>
                  <a:gd name="T25" fmla="*/ 29 h 42"/>
                  <a:gd name="T26" fmla="*/ 53 w 57"/>
                  <a:gd name="T27" fmla="*/ 39 h 42"/>
                  <a:gd name="T28" fmla="*/ 42 w 57"/>
                  <a:gd name="T29" fmla="*/ 42 h 42"/>
                  <a:gd name="T30" fmla="*/ 0 w 57"/>
                  <a:gd name="T31" fmla="*/ 42 h 42"/>
                  <a:gd name="T32" fmla="*/ 0 w 57"/>
                  <a:gd name="T33" fmla="*/ 0 h 42"/>
                  <a:gd name="T34" fmla="*/ 38 w 57"/>
                  <a:gd name="T3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42">
                    <a:moveTo>
                      <a:pt x="34" y="10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8" y="32"/>
                      <a:pt x="40" y="31"/>
                      <a:pt x="41" y="30"/>
                    </a:cubicBezTo>
                    <a:cubicBezTo>
                      <a:pt x="43" y="29"/>
                      <a:pt x="43" y="27"/>
                      <a:pt x="43" y="25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3" y="15"/>
                      <a:pt x="43" y="13"/>
                      <a:pt x="41" y="12"/>
                    </a:cubicBezTo>
                    <a:cubicBezTo>
                      <a:pt x="39" y="11"/>
                      <a:pt x="37" y="10"/>
                      <a:pt x="34" y="10"/>
                    </a:cubicBezTo>
                    <a:moveTo>
                      <a:pt x="38" y="0"/>
                    </a:moveTo>
                    <a:cubicBezTo>
                      <a:pt x="44" y="0"/>
                      <a:pt x="49" y="1"/>
                      <a:pt x="52" y="3"/>
                    </a:cubicBezTo>
                    <a:cubicBezTo>
                      <a:pt x="55" y="6"/>
                      <a:pt x="57" y="9"/>
                      <a:pt x="57" y="14"/>
                    </a:cubicBezTo>
                    <a:cubicBezTo>
                      <a:pt x="57" y="29"/>
                      <a:pt x="57" y="29"/>
                      <a:pt x="57" y="29"/>
                    </a:cubicBezTo>
                    <a:cubicBezTo>
                      <a:pt x="57" y="33"/>
                      <a:pt x="55" y="37"/>
                      <a:pt x="53" y="39"/>
                    </a:cubicBezTo>
                    <a:cubicBezTo>
                      <a:pt x="51" y="41"/>
                      <a:pt x="47" y="42"/>
                      <a:pt x="42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36"/>
              <p:cNvSpPr>
                <a:spLocks/>
              </p:cNvSpPr>
              <p:nvPr/>
            </p:nvSpPr>
            <p:spPr bwMode="auto">
              <a:xfrm>
                <a:off x="3756025" y="3273426"/>
                <a:ext cx="203200" cy="163513"/>
              </a:xfrm>
              <a:custGeom>
                <a:avLst/>
                <a:gdLst>
                  <a:gd name="T0" fmla="*/ 36 w 54"/>
                  <a:gd name="T1" fmla="*/ 33 h 43"/>
                  <a:gd name="T2" fmla="*/ 40 w 54"/>
                  <a:gd name="T3" fmla="*/ 32 h 43"/>
                  <a:gd name="T4" fmla="*/ 41 w 54"/>
                  <a:gd name="T5" fmla="*/ 30 h 43"/>
                  <a:gd name="T6" fmla="*/ 40 w 54"/>
                  <a:gd name="T7" fmla="*/ 27 h 43"/>
                  <a:gd name="T8" fmla="*/ 34 w 54"/>
                  <a:gd name="T9" fmla="*/ 26 h 43"/>
                  <a:gd name="T10" fmla="*/ 14 w 54"/>
                  <a:gd name="T11" fmla="*/ 25 h 43"/>
                  <a:gd name="T12" fmla="*/ 3 w 54"/>
                  <a:gd name="T13" fmla="*/ 22 h 43"/>
                  <a:gd name="T14" fmla="*/ 0 w 54"/>
                  <a:gd name="T15" fmla="*/ 13 h 43"/>
                  <a:gd name="T16" fmla="*/ 1 w 54"/>
                  <a:gd name="T17" fmla="*/ 7 h 43"/>
                  <a:gd name="T18" fmla="*/ 3 w 54"/>
                  <a:gd name="T19" fmla="*/ 3 h 43"/>
                  <a:gd name="T20" fmla="*/ 8 w 54"/>
                  <a:gd name="T21" fmla="*/ 0 h 43"/>
                  <a:gd name="T22" fmla="*/ 18 w 54"/>
                  <a:gd name="T23" fmla="*/ 0 h 43"/>
                  <a:gd name="T24" fmla="*/ 39 w 54"/>
                  <a:gd name="T25" fmla="*/ 0 h 43"/>
                  <a:gd name="T26" fmla="*/ 49 w 54"/>
                  <a:gd name="T27" fmla="*/ 2 h 43"/>
                  <a:gd name="T28" fmla="*/ 53 w 54"/>
                  <a:gd name="T29" fmla="*/ 9 h 43"/>
                  <a:gd name="T30" fmla="*/ 20 w 54"/>
                  <a:gd name="T31" fmla="*/ 9 h 43"/>
                  <a:gd name="T32" fmla="*/ 15 w 54"/>
                  <a:gd name="T33" fmla="*/ 10 h 43"/>
                  <a:gd name="T34" fmla="*/ 14 w 54"/>
                  <a:gd name="T35" fmla="*/ 12 h 43"/>
                  <a:gd name="T36" fmla="*/ 15 w 54"/>
                  <a:gd name="T37" fmla="*/ 15 h 43"/>
                  <a:gd name="T38" fmla="*/ 19 w 54"/>
                  <a:gd name="T39" fmla="*/ 16 h 43"/>
                  <a:gd name="T40" fmla="*/ 41 w 54"/>
                  <a:gd name="T41" fmla="*/ 16 h 43"/>
                  <a:gd name="T42" fmla="*/ 51 w 54"/>
                  <a:gd name="T43" fmla="*/ 19 h 43"/>
                  <a:gd name="T44" fmla="*/ 54 w 54"/>
                  <a:gd name="T45" fmla="*/ 30 h 43"/>
                  <a:gd name="T46" fmla="*/ 53 w 54"/>
                  <a:gd name="T47" fmla="*/ 37 h 43"/>
                  <a:gd name="T48" fmla="*/ 49 w 54"/>
                  <a:gd name="T49" fmla="*/ 41 h 43"/>
                  <a:gd name="T50" fmla="*/ 45 w 54"/>
                  <a:gd name="T51" fmla="*/ 42 h 43"/>
                  <a:gd name="T52" fmla="*/ 36 w 54"/>
                  <a:gd name="T53" fmla="*/ 43 h 43"/>
                  <a:gd name="T54" fmla="*/ 18 w 54"/>
                  <a:gd name="T55" fmla="*/ 43 h 43"/>
                  <a:gd name="T56" fmla="*/ 4 w 54"/>
                  <a:gd name="T57" fmla="*/ 40 h 43"/>
                  <a:gd name="T58" fmla="*/ 0 w 54"/>
                  <a:gd name="T59" fmla="*/ 33 h 43"/>
                  <a:gd name="T60" fmla="*/ 36 w 54"/>
                  <a:gd name="T61" fmla="*/ 3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43">
                    <a:moveTo>
                      <a:pt x="36" y="33"/>
                    </a:moveTo>
                    <a:cubicBezTo>
                      <a:pt x="38" y="33"/>
                      <a:pt x="39" y="33"/>
                      <a:pt x="40" y="32"/>
                    </a:cubicBezTo>
                    <a:cubicBezTo>
                      <a:pt x="40" y="32"/>
                      <a:pt x="41" y="31"/>
                      <a:pt x="41" y="30"/>
                    </a:cubicBezTo>
                    <a:cubicBezTo>
                      <a:pt x="41" y="28"/>
                      <a:pt x="40" y="27"/>
                      <a:pt x="40" y="27"/>
                    </a:cubicBezTo>
                    <a:cubicBezTo>
                      <a:pt x="39" y="26"/>
                      <a:pt x="37" y="26"/>
                      <a:pt x="34" y="26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8" y="25"/>
                      <a:pt x="5" y="24"/>
                      <a:pt x="3" y="22"/>
                    </a:cubicBezTo>
                    <a:cubicBezTo>
                      <a:pt x="1" y="21"/>
                      <a:pt x="0" y="17"/>
                      <a:pt x="0" y="13"/>
                    </a:cubicBezTo>
                    <a:cubicBezTo>
                      <a:pt x="0" y="10"/>
                      <a:pt x="1" y="8"/>
                      <a:pt x="1" y="7"/>
                    </a:cubicBezTo>
                    <a:cubicBezTo>
                      <a:pt x="2" y="5"/>
                      <a:pt x="2" y="4"/>
                      <a:pt x="3" y="3"/>
                    </a:cubicBezTo>
                    <a:cubicBezTo>
                      <a:pt x="5" y="2"/>
                      <a:pt x="6" y="1"/>
                      <a:pt x="8" y="0"/>
                    </a:cubicBezTo>
                    <a:cubicBezTo>
                      <a:pt x="10" y="0"/>
                      <a:pt x="14" y="0"/>
                      <a:pt x="18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4" y="0"/>
                      <a:pt x="47" y="0"/>
                      <a:pt x="49" y="2"/>
                    </a:cubicBezTo>
                    <a:cubicBezTo>
                      <a:pt x="51" y="4"/>
                      <a:pt x="52" y="6"/>
                      <a:pt x="53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18" y="9"/>
                      <a:pt x="16" y="9"/>
                      <a:pt x="15" y="10"/>
                    </a:cubicBezTo>
                    <a:cubicBezTo>
                      <a:pt x="14" y="10"/>
                      <a:pt x="14" y="11"/>
                      <a:pt x="14" y="12"/>
                    </a:cubicBezTo>
                    <a:cubicBezTo>
                      <a:pt x="14" y="13"/>
                      <a:pt x="14" y="14"/>
                      <a:pt x="15" y="15"/>
                    </a:cubicBezTo>
                    <a:cubicBezTo>
                      <a:pt x="16" y="15"/>
                      <a:pt x="17" y="16"/>
                      <a:pt x="19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46" y="16"/>
                      <a:pt x="49" y="17"/>
                      <a:pt x="51" y="19"/>
                    </a:cubicBezTo>
                    <a:cubicBezTo>
                      <a:pt x="53" y="21"/>
                      <a:pt x="54" y="25"/>
                      <a:pt x="54" y="30"/>
                    </a:cubicBezTo>
                    <a:cubicBezTo>
                      <a:pt x="54" y="33"/>
                      <a:pt x="54" y="35"/>
                      <a:pt x="53" y="37"/>
                    </a:cubicBezTo>
                    <a:cubicBezTo>
                      <a:pt x="53" y="38"/>
                      <a:pt x="51" y="40"/>
                      <a:pt x="49" y="41"/>
                    </a:cubicBezTo>
                    <a:cubicBezTo>
                      <a:pt x="48" y="41"/>
                      <a:pt x="47" y="42"/>
                      <a:pt x="45" y="42"/>
                    </a:cubicBezTo>
                    <a:cubicBezTo>
                      <a:pt x="43" y="43"/>
                      <a:pt x="40" y="43"/>
                      <a:pt x="36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1" y="43"/>
                      <a:pt x="6" y="42"/>
                      <a:pt x="4" y="40"/>
                    </a:cubicBezTo>
                    <a:cubicBezTo>
                      <a:pt x="2" y="39"/>
                      <a:pt x="0" y="36"/>
                      <a:pt x="0" y="33"/>
                    </a:cubicBezTo>
                    <a:lnTo>
                      <a:pt x="36" y="33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37"/>
              <p:cNvSpPr>
                <a:spLocks noEditPoints="1"/>
              </p:cNvSpPr>
              <p:nvPr/>
            </p:nvSpPr>
            <p:spPr bwMode="auto">
              <a:xfrm>
                <a:off x="3506788" y="3273426"/>
                <a:ext cx="241300" cy="158750"/>
              </a:xfrm>
              <a:custGeom>
                <a:avLst/>
                <a:gdLst>
                  <a:gd name="T0" fmla="*/ 36 w 152"/>
                  <a:gd name="T1" fmla="*/ 100 h 100"/>
                  <a:gd name="T2" fmla="*/ 0 w 152"/>
                  <a:gd name="T3" fmla="*/ 100 h 100"/>
                  <a:gd name="T4" fmla="*/ 57 w 152"/>
                  <a:gd name="T5" fmla="*/ 0 h 100"/>
                  <a:gd name="T6" fmla="*/ 97 w 152"/>
                  <a:gd name="T7" fmla="*/ 0 h 100"/>
                  <a:gd name="T8" fmla="*/ 152 w 152"/>
                  <a:gd name="T9" fmla="*/ 100 h 100"/>
                  <a:gd name="T10" fmla="*/ 119 w 152"/>
                  <a:gd name="T11" fmla="*/ 100 h 100"/>
                  <a:gd name="T12" fmla="*/ 107 w 152"/>
                  <a:gd name="T13" fmla="*/ 84 h 100"/>
                  <a:gd name="T14" fmla="*/ 45 w 152"/>
                  <a:gd name="T15" fmla="*/ 84 h 100"/>
                  <a:gd name="T16" fmla="*/ 36 w 152"/>
                  <a:gd name="T17" fmla="*/ 100 h 100"/>
                  <a:gd name="T18" fmla="*/ 57 w 152"/>
                  <a:gd name="T19" fmla="*/ 60 h 100"/>
                  <a:gd name="T20" fmla="*/ 97 w 152"/>
                  <a:gd name="T21" fmla="*/ 60 h 100"/>
                  <a:gd name="T22" fmla="*/ 76 w 152"/>
                  <a:gd name="T23" fmla="*/ 24 h 100"/>
                  <a:gd name="T24" fmla="*/ 57 w 152"/>
                  <a:gd name="T25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00">
                    <a:moveTo>
                      <a:pt x="36" y="100"/>
                    </a:moveTo>
                    <a:lnTo>
                      <a:pt x="0" y="100"/>
                    </a:lnTo>
                    <a:lnTo>
                      <a:pt x="57" y="0"/>
                    </a:lnTo>
                    <a:lnTo>
                      <a:pt x="97" y="0"/>
                    </a:lnTo>
                    <a:lnTo>
                      <a:pt x="152" y="100"/>
                    </a:lnTo>
                    <a:lnTo>
                      <a:pt x="119" y="100"/>
                    </a:lnTo>
                    <a:lnTo>
                      <a:pt x="107" y="84"/>
                    </a:lnTo>
                    <a:lnTo>
                      <a:pt x="45" y="84"/>
                    </a:lnTo>
                    <a:lnTo>
                      <a:pt x="36" y="100"/>
                    </a:lnTo>
                    <a:close/>
                    <a:moveTo>
                      <a:pt x="57" y="60"/>
                    </a:moveTo>
                    <a:lnTo>
                      <a:pt x="97" y="60"/>
                    </a:lnTo>
                    <a:lnTo>
                      <a:pt x="76" y="24"/>
                    </a:lnTo>
                    <a:lnTo>
                      <a:pt x="57" y="6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38"/>
              <p:cNvSpPr>
                <a:spLocks noEditPoints="1"/>
              </p:cNvSpPr>
              <p:nvPr/>
            </p:nvSpPr>
            <p:spPr bwMode="auto">
              <a:xfrm>
                <a:off x="4214813" y="3273426"/>
                <a:ext cx="222250" cy="163513"/>
              </a:xfrm>
              <a:custGeom>
                <a:avLst/>
                <a:gdLst>
                  <a:gd name="T0" fmla="*/ 21 w 59"/>
                  <a:gd name="T1" fmla="*/ 43 h 43"/>
                  <a:gd name="T2" fmla="*/ 10 w 59"/>
                  <a:gd name="T3" fmla="*/ 42 h 43"/>
                  <a:gd name="T4" fmla="*/ 5 w 59"/>
                  <a:gd name="T5" fmla="*/ 40 h 43"/>
                  <a:gd name="T6" fmla="*/ 1 w 59"/>
                  <a:gd name="T7" fmla="*/ 35 h 43"/>
                  <a:gd name="T8" fmla="*/ 0 w 59"/>
                  <a:gd name="T9" fmla="*/ 27 h 43"/>
                  <a:gd name="T10" fmla="*/ 0 w 59"/>
                  <a:gd name="T11" fmla="*/ 16 h 43"/>
                  <a:gd name="T12" fmla="*/ 1 w 59"/>
                  <a:gd name="T13" fmla="*/ 7 h 43"/>
                  <a:gd name="T14" fmla="*/ 5 w 59"/>
                  <a:gd name="T15" fmla="*/ 2 h 43"/>
                  <a:gd name="T16" fmla="*/ 10 w 59"/>
                  <a:gd name="T17" fmla="*/ 0 h 43"/>
                  <a:gd name="T18" fmla="*/ 21 w 59"/>
                  <a:gd name="T19" fmla="*/ 0 h 43"/>
                  <a:gd name="T20" fmla="*/ 37 w 59"/>
                  <a:gd name="T21" fmla="*/ 0 h 43"/>
                  <a:gd name="T22" fmla="*/ 48 w 59"/>
                  <a:gd name="T23" fmla="*/ 0 h 43"/>
                  <a:gd name="T24" fmla="*/ 54 w 59"/>
                  <a:gd name="T25" fmla="*/ 2 h 43"/>
                  <a:gd name="T26" fmla="*/ 57 w 59"/>
                  <a:gd name="T27" fmla="*/ 7 h 43"/>
                  <a:gd name="T28" fmla="*/ 59 w 59"/>
                  <a:gd name="T29" fmla="*/ 15 h 43"/>
                  <a:gd name="T30" fmla="*/ 59 w 59"/>
                  <a:gd name="T31" fmla="*/ 27 h 43"/>
                  <a:gd name="T32" fmla="*/ 57 w 59"/>
                  <a:gd name="T33" fmla="*/ 35 h 43"/>
                  <a:gd name="T34" fmla="*/ 54 w 59"/>
                  <a:gd name="T35" fmla="*/ 40 h 43"/>
                  <a:gd name="T36" fmla="*/ 48 w 59"/>
                  <a:gd name="T37" fmla="*/ 42 h 43"/>
                  <a:gd name="T38" fmla="*/ 37 w 59"/>
                  <a:gd name="T39" fmla="*/ 43 h 43"/>
                  <a:gd name="T40" fmla="*/ 21 w 59"/>
                  <a:gd name="T41" fmla="*/ 43 h 43"/>
                  <a:gd name="T42" fmla="*/ 25 w 59"/>
                  <a:gd name="T43" fmla="*/ 32 h 43"/>
                  <a:gd name="T44" fmla="*/ 33 w 59"/>
                  <a:gd name="T45" fmla="*/ 32 h 43"/>
                  <a:gd name="T46" fmla="*/ 43 w 59"/>
                  <a:gd name="T47" fmla="*/ 30 h 43"/>
                  <a:gd name="T48" fmla="*/ 45 w 59"/>
                  <a:gd name="T49" fmla="*/ 24 h 43"/>
                  <a:gd name="T50" fmla="*/ 45 w 59"/>
                  <a:gd name="T51" fmla="*/ 18 h 43"/>
                  <a:gd name="T52" fmla="*/ 43 w 59"/>
                  <a:gd name="T53" fmla="*/ 12 h 43"/>
                  <a:gd name="T54" fmla="*/ 33 w 59"/>
                  <a:gd name="T55" fmla="*/ 10 h 43"/>
                  <a:gd name="T56" fmla="*/ 25 w 59"/>
                  <a:gd name="T57" fmla="*/ 10 h 43"/>
                  <a:gd name="T58" fmla="*/ 16 w 59"/>
                  <a:gd name="T59" fmla="*/ 12 h 43"/>
                  <a:gd name="T60" fmla="*/ 13 w 59"/>
                  <a:gd name="T61" fmla="*/ 18 h 43"/>
                  <a:gd name="T62" fmla="*/ 13 w 59"/>
                  <a:gd name="T63" fmla="*/ 24 h 43"/>
                  <a:gd name="T64" fmla="*/ 16 w 59"/>
                  <a:gd name="T65" fmla="*/ 30 h 43"/>
                  <a:gd name="T66" fmla="*/ 25 w 59"/>
                  <a:gd name="T67" fmla="*/ 3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43">
                    <a:moveTo>
                      <a:pt x="21" y="43"/>
                    </a:moveTo>
                    <a:cubicBezTo>
                      <a:pt x="16" y="43"/>
                      <a:pt x="13" y="42"/>
                      <a:pt x="10" y="42"/>
                    </a:cubicBezTo>
                    <a:cubicBezTo>
                      <a:pt x="8" y="42"/>
                      <a:pt x="6" y="41"/>
                      <a:pt x="5" y="40"/>
                    </a:cubicBezTo>
                    <a:cubicBezTo>
                      <a:pt x="3" y="39"/>
                      <a:pt x="2" y="37"/>
                      <a:pt x="1" y="35"/>
                    </a:cubicBezTo>
                    <a:cubicBezTo>
                      <a:pt x="0" y="33"/>
                      <a:pt x="0" y="30"/>
                      <a:pt x="0" y="27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2"/>
                      <a:pt x="0" y="9"/>
                      <a:pt x="1" y="7"/>
                    </a:cubicBezTo>
                    <a:cubicBezTo>
                      <a:pt x="2" y="5"/>
                      <a:pt x="3" y="4"/>
                      <a:pt x="5" y="2"/>
                    </a:cubicBezTo>
                    <a:cubicBezTo>
                      <a:pt x="6" y="1"/>
                      <a:pt x="8" y="1"/>
                      <a:pt x="10" y="0"/>
                    </a:cubicBezTo>
                    <a:cubicBezTo>
                      <a:pt x="13" y="0"/>
                      <a:pt x="17" y="0"/>
                      <a:pt x="21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42" y="0"/>
                      <a:pt x="46" y="0"/>
                      <a:pt x="48" y="0"/>
                    </a:cubicBezTo>
                    <a:cubicBezTo>
                      <a:pt x="51" y="1"/>
                      <a:pt x="52" y="1"/>
                      <a:pt x="54" y="2"/>
                    </a:cubicBezTo>
                    <a:cubicBezTo>
                      <a:pt x="56" y="4"/>
                      <a:pt x="57" y="5"/>
                      <a:pt x="57" y="7"/>
                    </a:cubicBezTo>
                    <a:cubicBezTo>
                      <a:pt x="58" y="9"/>
                      <a:pt x="59" y="12"/>
                      <a:pt x="59" y="15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30"/>
                      <a:pt x="58" y="33"/>
                      <a:pt x="57" y="35"/>
                    </a:cubicBezTo>
                    <a:cubicBezTo>
                      <a:pt x="57" y="37"/>
                      <a:pt x="56" y="39"/>
                      <a:pt x="54" y="40"/>
                    </a:cubicBezTo>
                    <a:cubicBezTo>
                      <a:pt x="52" y="41"/>
                      <a:pt x="51" y="42"/>
                      <a:pt x="48" y="42"/>
                    </a:cubicBezTo>
                    <a:cubicBezTo>
                      <a:pt x="46" y="42"/>
                      <a:pt x="42" y="43"/>
                      <a:pt x="37" y="43"/>
                    </a:cubicBezTo>
                    <a:lnTo>
                      <a:pt x="21" y="43"/>
                    </a:lnTo>
                    <a:close/>
                    <a:moveTo>
                      <a:pt x="25" y="32"/>
                    </a:moveTo>
                    <a:cubicBezTo>
                      <a:pt x="33" y="32"/>
                      <a:pt x="33" y="32"/>
                      <a:pt x="33" y="32"/>
                    </a:cubicBezTo>
                    <a:cubicBezTo>
                      <a:pt x="38" y="32"/>
                      <a:pt x="41" y="32"/>
                      <a:pt x="43" y="30"/>
                    </a:cubicBezTo>
                    <a:cubicBezTo>
                      <a:pt x="44" y="29"/>
                      <a:pt x="45" y="27"/>
                      <a:pt x="45" y="24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15"/>
                      <a:pt x="44" y="13"/>
                      <a:pt x="43" y="12"/>
                    </a:cubicBezTo>
                    <a:cubicBezTo>
                      <a:pt x="41" y="11"/>
                      <a:pt x="38" y="10"/>
                      <a:pt x="33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0" y="10"/>
                      <a:pt x="17" y="11"/>
                      <a:pt x="16" y="12"/>
                    </a:cubicBezTo>
                    <a:cubicBezTo>
                      <a:pt x="14" y="13"/>
                      <a:pt x="13" y="15"/>
                      <a:pt x="13" y="18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7"/>
                      <a:pt x="14" y="29"/>
                      <a:pt x="16" y="30"/>
                    </a:cubicBezTo>
                    <a:cubicBezTo>
                      <a:pt x="17" y="32"/>
                      <a:pt x="20" y="32"/>
                      <a:pt x="25" y="32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39"/>
              <p:cNvSpPr>
                <a:spLocks noEditPoints="1"/>
              </p:cNvSpPr>
              <p:nvPr/>
            </p:nvSpPr>
            <p:spPr bwMode="auto">
              <a:xfrm>
                <a:off x="5562600" y="3273426"/>
                <a:ext cx="239713" cy="158750"/>
              </a:xfrm>
              <a:custGeom>
                <a:avLst/>
                <a:gdLst>
                  <a:gd name="T0" fmla="*/ 33 w 151"/>
                  <a:gd name="T1" fmla="*/ 100 h 100"/>
                  <a:gd name="T2" fmla="*/ 0 w 151"/>
                  <a:gd name="T3" fmla="*/ 100 h 100"/>
                  <a:gd name="T4" fmla="*/ 54 w 151"/>
                  <a:gd name="T5" fmla="*/ 0 h 100"/>
                  <a:gd name="T6" fmla="*/ 94 w 151"/>
                  <a:gd name="T7" fmla="*/ 0 h 100"/>
                  <a:gd name="T8" fmla="*/ 151 w 151"/>
                  <a:gd name="T9" fmla="*/ 100 h 100"/>
                  <a:gd name="T10" fmla="*/ 116 w 151"/>
                  <a:gd name="T11" fmla="*/ 100 h 100"/>
                  <a:gd name="T12" fmla="*/ 106 w 151"/>
                  <a:gd name="T13" fmla="*/ 84 h 100"/>
                  <a:gd name="T14" fmla="*/ 42 w 151"/>
                  <a:gd name="T15" fmla="*/ 84 h 100"/>
                  <a:gd name="T16" fmla="*/ 33 w 151"/>
                  <a:gd name="T17" fmla="*/ 100 h 100"/>
                  <a:gd name="T18" fmla="*/ 54 w 151"/>
                  <a:gd name="T19" fmla="*/ 60 h 100"/>
                  <a:gd name="T20" fmla="*/ 94 w 151"/>
                  <a:gd name="T21" fmla="*/ 60 h 100"/>
                  <a:gd name="T22" fmla="*/ 75 w 151"/>
                  <a:gd name="T23" fmla="*/ 24 h 100"/>
                  <a:gd name="T24" fmla="*/ 54 w 151"/>
                  <a:gd name="T25" fmla="*/ 6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1" h="100">
                    <a:moveTo>
                      <a:pt x="33" y="100"/>
                    </a:moveTo>
                    <a:lnTo>
                      <a:pt x="0" y="100"/>
                    </a:lnTo>
                    <a:lnTo>
                      <a:pt x="54" y="0"/>
                    </a:lnTo>
                    <a:lnTo>
                      <a:pt x="94" y="0"/>
                    </a:lnTo>
                    <a:lnTo>
                      <a:pt x="151" y="100"/>
                    </a:lnTo>
                    <a:lnTo>
                      <a:pt x="116" y="100"/>
                    </a:lnTo>
                    <a:lnTo>
                      <a:pt x="106" y="84"/>
                    </a:lnTo>
                    <a:lnTo>
                      <a:pt x="42" y="84"/>
                    </a:lnTo>
                    <a:lnTo>
                      <a:pt x="33" y="100"/>
                    </a:lnTo>
                    <a:close/>
                    <a:moveTo>
                      <a:pt x="54" y="60"/>
                    </a:moveTo>
                    <a:lnTo>
                      <a:pt x="94" y="60"/>
                    </a:lnTo>
                    <a:lnTo>
                      <a:pt x="75" y="24"/>
                    </a:lnTo>
                    <a:lnTo>
                      <a:pt x="54" y="60"/>
                    </a:lnTo>
                    <a:close/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40"/>
              <p:cNvSpPr>
                <a:spLocks/>
              </p:cNvSpPr>
              <p:nvPr/>
            </p:nvSpPr>
            <p:spPr bwMode="auto">
              <a:xfrm>
                <a:off x="3059113" y="3273426"/>
                <a:ext cx="173038" cy="139700"/>
              </a:xfrm>
              <a:custGeom>
                <a:avLst/>
                <a:gdLst>
                  <a:gd name="T0" fmla="*/ 33 w 46"/>
                  <a:gd name="T1" fmla="*/ 5 h 37"/>
                  <a:gd name="T2" fmla="*/ 34 w 46"/>
                  <a:gd name="T3" fmla="*/ 0 h 37"/>
                  <a:gd name="T4" fmla="*/ 12 w 46"/>
                  <a:gd name="T5" fmla="*/ 0 h 37"/>
                  <a:gd name="T6" fmla="*/ 11 w 46"/>
                  <a:gd name="T7" fmla="*/ 0 h 37"/>
                  <a:gd name="T8" fmla="*/ 10 w 46"/>
                  <a:gd name="T9" fmla="*/ 3 h 37"/>
                  <a:gd name="T10" fmla="*/ 12 w 46"/>
                  <a:gd name="T11" fmla="*/ 4 h 37"/>
                  <a:gd name="T12" fmla="*/ 14 w 46"/>
                  <a:gd name="T13" fmla="*/ 8 h 37"/>
                  <a:gd name="T14" fmla="*/ 7 w 46"/>
                  <a:gd name="T15" fmla="*/ 30 h 37"/>
                  <a:gd name="T16" fmla="*/ 1 w 46"/>
                  <a:gd name="T17" fmla="*/ 33 h 37"/>
                  <a:gd name="T18" fmla="*/ 0 w 46"/>
                  <a:gd name="T19" fmla="*/ 37 h 37"/>
                  <a:gd name="T20" fmla="*/ 0 w 46"/>
                  <a:gd name="T21" fmla="*/ 37 h 37"/>
                  <a:gd name="T22" fmla="*/ 41 w 46"/>
                  <a:gd name="T23" fmla="*/ 37 h 37"/>
                  <a:gd name="T24" fmla="*/ 46 w 46"/>
                  <a:gd name="T25" fmla="*/ 21 h 37"/>
                  <a:gd name="T26" fmla="*/ 42 w 46"/>
                  <a:gd name="T27" fmla="*/ 21 h 37"/>
                  <a:gd name="T28" fmla="*/ 40 w 46"/>
                  <a:gd name="T29" fmla="*/ 27 h 37"/>
                  <a:gd name="T30" fmla="*/ 36 w 46"/>
                  <a:gd name="T31" fmla="*/ 31 h 37"/>
                  <a:gd name="T32" fmla="*/ 23 w 46"/>
                  <a:gd name="T33" fmla="*/ 32 h 37"/>
                  <a:gd name="T34" fmla="*/ 22 w 46"/>
                  <a:gd name="T35" fmla="*/ 32 h 37"/>
                  <a:gd name="T36" fmla="*/ 21 w 46"/>
                  <a:gd name="T37" fmla="*/ 31 h 37"/>
                  <a:gd name="T38" fmla="*/ 28 w 46"/>
                  <a:gd name="T39" fmla="*/ 8 h 37"/>
                  <a:gd name="T40" fmla="*/ 33 w 46"/>
                  <a:gd name="T41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37">
                    <a:moveTo>
                      <a:pt x="33" y="5"/>
                    </a:moveTo>
                    <a:cubicBezTo>
                      <a:pt x="34" y="3"/>
                      <a:pt x="34" y="2"/>
                      <a:pt x="3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4"/>
                      <a:pt x="11" y="4"/>
                      <a:pt x="12" y="4"/>
                    </a:cubicBezTo>
                    <a:cubicBezTo>
                      <a:pt x="14" y="5"/>
                      <a:pt x="14" y="6"/>
                      <a:pt x="14" y="8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6" y="33"/>
                      <a:pt x="4" y="33"/>
                      <a:pt x="1" y="33"/>
                    </a:cubicBezTo>
                    <a:cubicBezTo>
                      <a:pt x="1" y="35"/>
                      <a:pt x="0" y="35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5" y="21"/>
                      <a:pt x="44" y="21"/>
                      <a:pt x="42" y="21"/>
                    </a:cubicBezTo>
                    <a:cubicBezTo>
                      <a:pt x="41" y="23"/>
                      <a:pt x="41" y="25"/>
                      <a:pt x="40" y="27"/>
                    </a:cubicBezTo>
                    <a:cubicBezTo>
                      <a:pt x="39" y="29"/>
                      <a:pt x="38" y="30"/>
                      <a:pt x="36" y="31"/>
                    </a:cubicBezTo>
                    <a:cubicBezTo>
                      <a:pt x="32" y="33"/>
                      <a:pt x="29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1" y="31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5"/>
                      <a:pt x="31" y="5"/>
                      <a:pt x="33" y="5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41"/>
              <p:cNvSpPr>
                <a:spLocks noEditPoints="1"/>
              </p:cNvSpPr>
              <p:nvPr/>
            </p:nvSpPr>
            <p:spPr bwMode="auto">
              <a:xfrm>
                <a:off x="2863850" y="3078163"/>
                <a:ext cx="549275" cy="552450"/>
              </a:xfrm>
              <a:custGeom>
                <a:avLst/>
                <a:gdLst>
                  <a:gd name="T0" fmla="*/ 73 w 146"/>
                  <a:gd name="T1" fmla="*/ 0 h 145"/>
                  <a:gd name="T2" fmla="*/ 146 w 146"/>
                  <a:gd name="T3" fmla="*/ 73 h 145"/>
                  <a:gd name="T4" fmla="*/ 73 w 146"/>
                  <a:gd name="T5" fmla="*/ 145 h 145"/>
                  <a:gd name="T6" fmla="*/ 0 w 146"/>
                  <a:gd name="T7" fmla="*/ 73 h 145"/>
                  <a:gd name="T8" fmla="*/ 73 w 146"/>
                  <a:gd name="T9" fmla="*/ 0 h 145"/>
                  <a:gd name="T10" fmla="*/ 73 w 146"/>
                  <a:gd name="T11" fmla="*/ 42 h 145"/>
                  <a:gd name="T12" fmla="*/ 105 w 146"/>
                  <a:gd name="T13" fmla="*/ 73 h 145"/>
                  <a:gd name="T14" fmla="*/ 73 w 146"/>
                  <a:gd name="T15" fmla="*/ 104 h 145"/>
                  <a:gd name="T16" fmla="*/ 41 w 146"/>
                  <a:gd name="T17" fmla="*/ 73 h 145"/>
                  <a:gd name="T18" fmla="*/ 73 w 146"/>
                  <a:gd name="T19" fmla="*/ 42 h 145"/>
                  <a:gd name="T20" fmla="*/ 75 w 146"/>
                  <a:gd name="T21" fmla="*/ 11 h 145"/>
                  <a:gd name="T22" fmla="*/ 34 w 146"/>
                  <a:gd name="T23" fmla="*/ 71 h 145"/>
                  <a:gd name="T24" fmla="*/ 23 w 146"/>
                  <a:gd name="T25" fmla="*/ 36 h 145"/>
                  <a:gd name="T26" fmla="*/ 24 w 146"/>
                  <a:gd name="T27" fmla="*/ 35 h 145"/>
                  <a:gd name="T28" fmla="*/ 75 w 146"/>
                  <a:gd name="T29" fmla="*/ 11 h 145"/>
                  <a:gd name="T30" fmla="*/ 11 w 146"/>
                  <a:gd name="T31" fmla="*/ 70 h 145"/>
                  <a:gd name="T32" fmla="*/ 71 w 146"/>
                  <a:gd name="T33" fmla="*/ 111 h 145"/>
                  <a:gd name="T34" fmla="*/ 36 w 146"/>
                  <a:gd name="T35" fmla="*/ 122 h 145"/>
                  <a:gd name="T36" fmla="*/ 35 w 146"/>
                  <a:gd name="T37" fmla="*/ 122 h 145"/>
                  <a:gd name="T38" fmla="*/ 11 w 146"/>
                  <a:gd name="T39" fmla="*/ 70 h 145"/>
                  <a:gd name="T40" fmla="*/ 71 w 146"/>
                  <a:gd name="T41" fmla="*/ 135 h 145"/>
                  <a:gd name="T42" fmla="*/ 112 w 146"/>
                  <a:gd name="T43" fmla="*/ 74 h 145"/>
                  <a:gd name="T44" fmla="*/ 123 w 146"/>
                  <a:gd name="T45" fmla="*/ 110 h 145"/>
                  <a:gd name="T46" fmla="*/ 122 w 146"/>
                  <a:gd name="T47" fmla="*/ 111 h 145"/>
                  <a:gd name="T48" fmla="*/ 71 w 146"/>
                  <a:gd name="T49" fmla="*/ 135 h 145"/>
                  <a:gd name="T50" fmla="*/ 135 w 146"/>
                  <a:gd name="T51" fmla="*/ 75 h 145"/>
                  <a:gd name="T52" fmla="*/ 75 w 146"/>
                  <a:gd name="T53" fmla="*/ 35 h 145"/>
                  <a:gd name="T54" fmla="*/ 110 w 146"/>
                  <a:gd name="T55" fmla="*/ 23 h 145"/>
                  <a:gd name="T56" fmla="*/ 111 w 146"/>
                  <a:gd name="T57" fmla="*/ 24 h 145"/>
                  <a:gd name="T58" fmla="*/ 135 w 146"/>
                  <a:gd name="T59" fmla="*/ 7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6" h="145">
                    <a:moveTo>
                      <a:pt x="73" y="0"/>
                    </a:moveTo>
                    <a:cubicBezTo>
                      <a:pt x="113" y="0"/>
                      <a:pt x="146" y="33"/>
                      <a:pt x="146" y="73"/>
                    </a:cubicBezTo>
                    <a:cubicBezTo>
                      <a:pt x="146" y="113"/>
                      <a:pt x="113" y="145"/>
                      <a:pt x="73" y="145"/>
                    </a:cubicBezTo>
                    <a:cubicBezTo>
                      <a:pt x="33" y="145"/>
                      <a:pt x="0" y="113"/>
                      <a:pt x="0" y="73"/>
                    </a:cubicBezTo>
                    <a:cubicBezTo>
                      <a:pt x="0" y="33"/>
                      <a:pt x="33" y="0"/>
                      <a:pt x="73" y="0"/>
                    </a:cubicBezTo>
                    <a:moveTo>
                      <a:pt x="73" y="42"/>
                    </a:moveTo>
                    <a:cubicBezTo>
                      <a:pt x="90" y="42"/>
                      <a:pt x="105" y="56"/>
                      <a:pt x="105" y="73"/>
                    </a:cubicBezTo>
                    <a:cubicBezTo>
                      <a:pt x="105" y="90"/>
                      <a:pt x="90" y="104"/>
                      <a:pt x="73" y="104"/>
                    </a:cubicBezTo>
                    <a:cubicBezTo>
                      <a:pt x="56" y="104"/>
                      <a:pt x="41" y="90"/>
                      <a:pt x="41" y="73"/>
                    </a:cubicBezTo>
                    <a:cubicBezTo>
                      <a:pt x="41" y="56"/>
                      <a:pt x="56" y="42"/>
                      <a:pt x="73" y="42"/>
                    </a:cubicBezTo>
                    <a:moveTo>
                      <a:pt x="75" y="11"/>
                    </a:moveTo>
                    <a:cubicBezTo>
                      <a:pt x="66" y="15"/>
                      <a:pt x="37" y="35"/>
                      <a:pt x="34" y="71"/>
                    </a:cubicBezTo>
                    <a:cubicBezTo>
                      <a:pt x="30" y="66"/>
                      <a:pt x="23" y="52"/>
                      <a:pt x="23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8" y="26"/>
                      <a:pt x="51" y="8"/>
                      <a:pt x="75" y="11"/>
                    </a:cubicBezTo>
                    <a:moveTo>
                      <a:pt x="11" y="70"/>
                    </a:moveTo>
                    <a:cubicBezTo>
                      <a:pt x="15" y="79"/>
                      <a:pt x="35" y="108"/>
                      <a:pt x="71" y="111"/>
                    </a:cubicBezTo>
                    <a:cubicBezTo>
                      <a:pt x="67" y="115"/>
                      <a:pt x="52" y="122"/>
                      <a:pt x="36" y="122"/>
                    </a:cubicBezTo>
                    <a:cubicBezTo>
                      <a:pt x="35" y="122"/>
                      <a:pt x="35" y="122"/>
                      <a:pt x="35" y="122"/>
                    </a:cubicBezTo>
                    <a:cubicBezTo>
                      <a:pt x="27" y="118"/>
                      <a:pt x="9" y="95"/>
                      <a:pt x="11" y="70"/>
                    </a:cubicBezTo>
                    <a:moveTo>
                      <a:pt x="71" y="135"/>
                    </a:moveTo>
                    <a:cubicBezTo>
                      <a:pt x="80" y="130"/>
                      <a:pt x="109" y="110"/>
                      <a:pt x="112" y="74"/>
                    </a:cubicBezTo>
                    <a:cubicBezTo>
                      <a:pt x="116" y="79"/>
                      <a:pt x="123" y="94"/>
                      <a:pt x="123" y="110"/>
                    </a:cubicBez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18" y="119"/>
                      <a:pt x="95" y="137"/>
                      <a:pt x="71" y="135"/>
                    </a:cubicBezTo>
                    <a:moveTo>
                      <a:pt x="135" y="75"/>
                    </a:moveTo>
                    <a:cubicBezTo>
                      <a:pt x="131" y="66"/>
                      <a:pt x="111" y="37"/>
                      <a:pt x="75" y="35"/>
                    </a:cubicBezTo>
                    <a:cubicBezTo>
                      <a:pt x="79" y="30"/>
                      <a:pt x="94" y="23"/>
                      <a:pt x="110" y="23"/>
                    </a:cubicBezTo>
                    <a:cubicBezTo>
                      <a:pt x="111" y="24"/>
                      <a:pt x="111" y="24"/>
                      <a:pt x="111" y="24"/>
                    </a:cubicBezTo>
                    <a:cubicBezTo>
                      <a:pt x="119" y="28"/>
                      <a:pt x="137" y="51"/>
                      <a:pt x="135" y="75"/>
                    </a:cubicBezTo>
                  </a:path>
                </a:pathLst>
              </a:custGeom>
              <a:solidFill>
                <a:srgbClr val="1787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43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0"/>
            <a:ext cx="8448939" cy="82832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64" y="1180256"/>
            <a:ext cx="11277600" cy="5181600"/>
          </a:xfrm>
          <a:prstGeom prst="rect">
            <a:avLst/>
          </a:prstGeom>
        </p:spPr>
        <p:txBody>
          <a:bodyPr lIns="81918" tIns="40960" rIns="81918" bIns="40960"/>
          <a:lstStyle>
            <a:lvl1pPr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419" y="236849"/>
            <a:ext cx="68424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1" y="0"/>
            <a:ext cx="8223019" cy="8382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5" y="6372588"/>
            <a:ext cx="849376" cy="4651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9419" y="236849"/>
            <a:ext cx="684245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0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AD753-A083-4EE1-9924-0329FD79C932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67FED-133D-4829-882C-4B7953DD162C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A7FDBC-5641-4EC5-824F-4C2C1D97F118}"/>
              </a:ext>
            </a:extLst>
          </p:cNvPr>
          <p:cNvCxnSpPr/>
          <p:nvPr userDrawn="1"/>
        </p:nvCxnSpPr>
        <p:spPr>
          <a:xfrm>
            <a:off x="-9523" y="892175"/>
            <a:ext cx="1220470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C51FE3-36FB-4777-AF38-2B438C05BD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204788"/>
            <a:ext cx="622040" cy="4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2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00768" y="5029161"/>
          <a:ext cx="24384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7" imgW="12990476" imgH="9739683" progId="Photoshop.Image.11">
                  <p:embed/>
                </p:oleObj>
              </mc:Choice>
              <mc:Fallback>
                <p:oleObj name="Image" r:id="rId7" imgW="12990476" imgH="9739683" progId="Photoshop.Image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9700768" y="5029161"/>
                        <a:ext cx="24384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03201" y="-76186"/>
            <a:ext cx="822301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527381" y="1115816"/>
            <a:ext cx="11156619" cy="5069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86" tIns="45643" rIns="91286" bIns="4564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044240" y="6704112"/>
            <a:ext cx="1341120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defTabSz="684638">
              <a:spcBef>
                <a:spcPct val="0"/>
              </a:spcBef>
              <a:buFont typeface="Tahoma" pitchFamily="34" charset="0"/>
              <a:buNone/>
              <a:tabLst>
                <a:tab pos="0" algn="l"/>
                <a:tab pos="342322" algn="l"/>
                <a:tab pos="684638" algn="l"/>
                <a:tab pos="1026958" algn="l"/>
                <a:tab pos="1369275" algn="l"/>
                <a:tab pos="1711595" algn="l"/>
                <a:tab pos="2053914" algn="l"/>
                <a:tab pos="2396234" algn="l"/>
                <a:tab pos="2738552" algn="l"/>
                <a:tab pos="3080870" algn="l"/>
                <a:tab pos="3423189" algn="l"/>
                <a:tab pos="3765509" algn="l"/>
                <a:tab pos="4107827" algn="l"/>
                <a:tab pos="4450146" algn="l"/>
                <a:tab pos="4792466" algn="l"/>
                <a:tab pos="5134784" algn="l"/>
                <a:tab pos="5477102" algn="l"/>
                <a:tab pos="5819421" algn="l"/>
                <a:tab pos="6161741" algn="l"/>
                <a:tab pos="6504059" algn="l"/>
                <a:tab pos="6846378" algn="l"/>
                <a:tab pos="7046064" algn="l"/>
              </a:tabLst>
            </a:pPr>
            <a:r>
              <a:rPr lang="en-GB" sz="1000" dirty="0">
                <a:solidFill>
                  <a:srgbClr val="ADBBC9"/>
                </a:solidFill>
                <a:latin typeface="Calibri" panose="020F0502020204030204" pitchFamily="34" charset="0"/>
              </a:rPr>
              <a:t>This information is confidential to AL. Unauthorized access or copying prohibited.</a:t>
            </a:r>
          </a:p>
        </p:txBody>
      </p:sp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39" y="160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21" imgH="423" progId="TCLayout.ActiveDocument.1">
                  <p:embed/>
                </p:oleObj>
              </mc:Choice>
              <mc:Fallback>
                <p:oleObj name="think-cell Slide" r:id="rId9" imgW="421" imgH="423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39" y="160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11596344" y="6571387"/>
            <a:ext cx="576064" cy="288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456" tIns="34227" rIns="68456" bIns="34227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1200" b="1" kern="1200" smtClean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CD25A02-3832-418A-AE25-0652FCE7D003}" type="slidenum">
              <a:rPr lang="en-US" sz="1100">
                <a:solidFill>
                  <a:srgbClr val="5B5850">
                    <a:lumMod val="50000"/>
                  </a:srgbClr>
                </a:solidFill>
              </a:rPr>
              <a:pPr algn="ctr"/>
              <a:t>‹#›</a:t>
            </a:fld>
            <a:endParaRPr lang="en-US" sz="1000" dirty="0">
              <a:solidFill>
                <a:srgbClr val="5B5850">
                  <a:lumMod val="50000"/>
                </a:srgb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0" y="945089"/>
            <a:ext cx="121920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Verdan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5pPr>
      <a:lvl6pPr marL="307196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6pPr>
      <a:lvl7pPr marL="614394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7pPr>
      <a:lvl8pPr marL="921591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8pPr>
      <a:lvl9pPr marL="1228787" algn="l" defTabSz="684794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Arial" charset="0"/>
        </a:defRPr>
      </a:lvl9pPr>
    </p:titleStyle>
    <p:bodyStyle>
      <a:lvl1pPr marL="256739" indent="-256739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1pPr>
      <a:lvl2pPr marL="555080" indent="-21276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2pPr>
      <a:lvl3pPr marL="854609" indent="-169972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3pPr>
      <a:lvl4pPr marL="1196928" indent="-169972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4pPr>
      <a:lvl5pPr marL="1539247" indent="-169972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Verdana" pitchFamily="34" charset="0"/>
          <a:cs typeface="Calibri" panose="020F0502020204030204" pitchFamily="34" charset="0"/>
        </a:defRPr>
      </a:lvl5pPr>
      <a:lvl6pPr marL="1847448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6pPr>
      <a:lvl7pPr marL="2154646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7pPr>
      <a:lvl8pPr marL="2461839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8pPr>
      <a:lvl9pPr marL="2769038" indent="-170665" algn="l" defTabSz="684794" rtl="0" eaLnBrk="1" fontAlgn="base" hangingPunct="1">
        <a:spcBef>
          <a:spcPct val="20000"/>
        </a:spcBef>
        <a:spcAft>
          <a:spcPct val="0"/>
        </a:spcAft>
        <a:buChar char="»"/>
        <a:defRPr sz="195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7196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4394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1591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8787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5984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43182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50379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57575" algn="l" defTabSz="61439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E18BDC-4075-4A69-AF60-9A1792B0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7300" y="2108461"/>
            <a:ext cx="4072057" cy="1469371"/>
          </a:xfrm>
        </p:spPr>
        <p:txBody>
          <a:bodyPr/>
          <a:lstStyle/>
          <a:p>
            <a:br>
              <a:rPr lang="en-US" sz="3600" dirty="0"/>
            </a:br>
            <a:r>
              <a:rPr lang="en-US" sz="3600" dirty="0"/>
              <a:t>AVTR Bogie 2.0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420CE-3F73-472B-8598-32BEF10579BA}"/>
              </a:ext>
            </a:extLst>
          </p:cNvPr>
          <p:cNvSpPr txBox="1"/>
          <p:nvPr/>
        </p:nvSpPr>
        <p:spPr>
          <a:xfrm>
            <a:off x="5162396" y="37898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 30.09.2022</a:t>
            </a:r>
          </a:p>
        </p:txBody>
      </p:sp>
    </p:spTree>
    <p:extLst>
      <p:ext uri="{BB962C8B-B14F-4D97-AF65-F5344CB8AC3E}">
        <p14:creationId xmlns:p14="http://schemas.microsoft.com/office/powerpoint/2010/main" val="668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9" y="358418"/>
            <a:ext cx="13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FE0B0-97F1-4328-8F4D-052A80107A88}"/>
              </a:ext>
            </a:extLst>
          </p:cNvPr>
          <p:cNvSpPr txBox="1"/>
          <p:nvPr/>
        </p:nvSpPr>
        <p:spPr>
          <a:xfrm>
            <a:off x="221567" y="1371600"/>
            <a:ext cx="109102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Axle housing strain measurement summary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BS6 Bogie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BS6 Bogie with lower spring stiffness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BS6 Bogie with Rubber Bolster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BS4 Bogie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i="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Bogie 2.0 – (Rear suspension/ Rear axle)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Proposal details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 and cost</a:t>
            </a:r>
            <a:r>
              <a:rPr lang="en-US" sz="200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details</a:t>
            </a:r>
          </a:p>
          <a:p>
            <a:pPr algn="just"/>
            <a:endParaRPr lang="en-US" sz="20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2000" b="0" i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line and Budget estimate</a:t>
            </a:r>
          </a:p>
          <a:p>
            <a:pPr algn="just"/>
            <a:endParaRPr lang="en-US" sz="2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26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9" y="3584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i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Time plan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70845" y="70271"/>
            <a:ext cx="3058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S1 – 16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Nov’22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S2 (CBN release) – 10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Mar’23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S3 (CBN release) – 19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May’23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9913"/>
              </p:ext>
            </p:extLst>
          </p:nvPr>
        </p:nvGraphicFramePr>
        <p:xfrm>
          <a:off x="100529" y="993601"/>
          <a:ext cx="12091476" cy="5563145"/>
        </p:xfrm>
        <a:graphic>
          <a:graphicData uri="http://schemas.openxmlformats.org/drawingml/2006/table">
            <a:tbl>
              <a:tblPr/>
              <a:tblGrid>
                <a:gridCol w="2190112">
                  <a:extLst>
                    <a:ext uri="{9D8B030D-6E8A-4147-A177-3AD203B41FA5}">
                      <a16:colId xmlns:a16="http://schemas.microsoft.com/office/drawing/2014/main" val="3651894434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856747819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670847806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052403834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285808296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14109470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01491146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833133516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001326815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70504031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548517193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954801449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566275241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794777505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783527744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82851842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768045081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99747848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194020295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34067352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304647530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619947229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704691677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2022110669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2777737987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3917201175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3039102691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3872648540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2329911448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2402609763"/>
                    </a:ext>
                  </a:extLst>
                </a:gridCol>
                <a:gridCol w="172620">
                  <a:extLst>
                    <a:ext uri="{9D8B030D-6E8A-4147-A177-3AD203B41FA5}">
                      <a16:colId xmlns:a16="http://schemas.microsoft.com/office/drawing/2014/main" val="4174928920"/>
                    </a:ext>
                  </a:extLst>
                </a:gridCol>
                <a:gridCol w="151042">
                  <a:extLst>
                    <a:ext uri="{9D8B030D-6E8A-4147-A177-3AD203B41FA5}">
                      <a16:colId xmlns:a16="http://schemas.microsoft.com/office/drawing/2014/main" val="492495446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67056109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568735683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316731369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5644871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1552689049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946618267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65805613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053358827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661413690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624664933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933236393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408743945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71950478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3491616788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697965351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2112940641"/>
                    </a:ext>
                  </a:extLst>
                </a:gridCol>
                <a:gridCol w="218472">
                  <a:extLst>
                    <a:ext uri="{9D8B030D-6E8A-4147-A177-3AD203B41FA5}">
                      <a16:colId xmlns:a16="http://schemas.microsoft.com/office/drawing/2014/main" val="4079568617"/>
                    </a:ext>
                  </a:extLst>
                </a:gridCol>
              </a:tblGrid>
              <a:tr h="14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Aug'22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Sept'22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Oct'22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Nov'22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Dec'22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Jan'23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Feb'23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Mar'23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Apr'23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May'23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Jun'23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Jul'23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654126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number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14685"/>
                  </a:ext>
                </a:extLst>
              </a:tr>
              <a:tr h="1336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 3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8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6197564"/>
                  </a:ext>
                </a:extLst>
              </a:tr>
              <a:tr h="1336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 design for rear suspension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190"/>
                  </a:ext>
                </a:extLst>
              </a:tr>
              <a:tr h="1336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Concept design for rear axle 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255156"/>
                  </a:ext>
                </a:extLst>
              </a:tr>
              <a:tr h="2355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Budget approval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752527"/>
                  </a:ext>
                </a:extLst>
              </a:tr>
              <a:tr h="1336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 4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280818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Detailed design and CAE - Rear suspension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650043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Detailed design and CAE  - Rear axle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612468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1 - Rear suspension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6514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1 - Rear axle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337748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 5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465727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Parts development - Rear suspension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623199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Parts development - Rear axle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33843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house testing - 6P Trials with Rubber Bolster in existing Bogie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566207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house testing - 6P Trials with Final Bogie and Rubber Bolster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78442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Supplier/ CTL tests  -Rear axle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831670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house testing - Strain measurement for Bogie bracket in Pave and Customer sites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61981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2 - Rear suspension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S2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126349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2 – Rear axle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801638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2 - CBN release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155924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 6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19532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Plant fitment trials and sign off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263161"/>
                  </a:ext>
                </a:extLst>
              </a:tr>
              <a:tr h="3884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trials in worst case Tipper applications (HR vehicle field conversion) – 2000 hrs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504847"/>
                  </a:ext>
                </a:extLst>
              </a:tr>
              <a:tr h="3884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trials in worst case Tipper applications (Plant built SR vehicles) – 2000 hrs (Rear suspension)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3297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3 release - Rear suspension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52191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3 release – Rear axle (600 Hrs validation)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262535"/>
                  </a:ext>
                </a:extLst>
              </a:tr>
              <a:tr h="1400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Stage 3 release – CBN release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S3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marL="7487" marR="7487" marT="748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07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136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19379"/>
            <a:ext cx="274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Investment Estimate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63821" y="915519"/>
            <a:ext cx="3999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Inputs for estimate:-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1 vehicle for 8P validation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vehicle for performance test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separate vehicle planned for Homologation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HR vehicle conversion in Field for trials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SR vehicle built at Plant for field trials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set of vehicle spares for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011" y="1130963"/>
            <a:ext cx="51214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</a:t>
            </a: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 cost (2 vehicles)                     : 60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Parts and spares                               : 90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and component test : 25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Homologation cost                           : 15 L                                     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819" y="2911928"/>
            <a:ext cx="1451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4755" y="2919003"/>
            <a:ext cx="382005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Development estimate – INR 422.45 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819" y="5929553"/>
            <a:ext cx="104951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Notes:-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– Axle brackets are in Meritor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Tooling Cost for brake and axle brackets  to be validated with Sourcing/ Suppliers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Axle brackets for 18TG SR variants can be made with additional m/c in 16TG Brackets – If tooling decided, budget required shall be INR 52L/-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64755" y="1076149"/>
            <a:ext cx="3820054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 investment estimate – INR 197 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90596" y="3914312"/>
            <a:ext cx="1858997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estimate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619.45 L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837"/>
              </p:ext>
            </p:extLst>
          </p:nvPr>
        </p:nvGraphicFramePr>
        <p:xfrm>
          <a:off x="312819" y="3345435"/>
          <a:ext cx="8817533" cy="2651760"/>
        </p:xfrm>
        <a:graphic>
          <a:graphicData uri="http://schemas.openxmlformats.org/drawingml/2006/table">
            <a:tbl>
              <a:tblPr firstRow="1" bandRow="1"/>
              <a:tblGrid>
                <a:gridCol w="5278084">
                  <a:extLst>
                    <a:ext uri="{9D8B030D-6E8A-4147-A177-3AD203B41FA5}">
                      <a16:colId xmlns:a16="http://schemas.microsoft.com/office/drawing/2014/main" val="601054467"/>
                    </a:ext>
                  </a:extLst>
                </a:gridCol>
                <a:gridCol w="3539449">
                  <a:extLst>
                    <a:ext uri="{9D8B030D-6E8A-4147-A177-3AD203B41FA5}">
                      <a16:colId xmlns:a16="http://schemas.microsoft.com/office/drawing/2014/main" val="3197251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Rubber bolster                          : 13.45 L (Proto)/ 89 L (Production)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Bogie bracket                            : 20 L (Proto)/ 50 L (Production)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Trunnion		             : 10 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ARB brkt		             : 5 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Bogie 2.0 cross member        : 15 L (Proto)/ 55L (Production)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Rod bracket (RA1/RA2)       : 20 L (Part tooling cost)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SBA wing brackets                   : 4 L  (Part tooling cost)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Middle block/ spring seat      : 8 L (Part tooling cost)-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clamp (LH/RH)            : 24 L (Part tooling cost)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Mounting bolt                           : 5 L (Part tooling cost)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Integral brake 	              : 25 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Integral brake – Torque plate : 25 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143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Additional part tooling cost for HR axle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rod	            : 10 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 Rod bracket            : 20 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 clamp            : 24 L</a:t>
                      </a:r>
                    </a:p>
                    <a:p>
                      <a:endParaRPr lang="en-US" sz="14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182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8B9768-BE28-4203-938D-C45CB8397674}"/>
              </a:ext>
            </a:extLst>
          </p:cNvPr>
          <p:cNvSpPr txBox="1"/>
          <p:nvPr/>
        </p:nvSpPr>
        <p:spPr>
          <a:xfrm>
            <a:off x="5985164" y="2911928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438.45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DD3B1-8158-4272-B256-3F94163CE143}"/>
              </a:ext>
            </a:extLst>
          </p:cNvPr>
          <p:cNvSpPr txBox="1"/>
          <p:nvPr/>
        </p:nvSpPr>
        <p:spPr>
          <a:xfrm>
            <a:off x="9890596" y="4825696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635.45</a:t>
            </a:r>
          </a:p>
        </p:txBody>
      </p:sp>
    </p:spTree>
    <p:extLst>
      <p:ext uri="{BB962C8B-B14F-4D97-AF65-F5344CB8AC3E}">
        <p14:creationId xmlns:p14="http://schemas.microsoft.com/office/powerpoint/2010/main" val="288562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600B1-E7A3-4016-83F3-73105116582E}"/>
              </a:ext>
            </a:extLst>
          </p:cNvPr>
          <p:cNvSpPr/>
          <p:nvPr/>
        </p:nvSpPr>
        <p:spPr>
          <a:xfrm>
            <a:off x="4346291" y="2967335"/>
            <a:ext cx="349942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118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9" y="358418"/>
            <a:ext cx="13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FE0B0-97F1-4328-8F4D-052A80107A88}"/>
              </a:ext>
            </a:extLst>
          </p:cNvPr>
          <p:cNvSpPr txBox="1"/>
          <p:nvPr/>
        </p:nvSpPr>
        <p:spPr>
          <a:xfrm>
            <a:off x="221567" y="1371600"/>
            <a:ext cx="109102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US" sz="2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Bogie 2.0 – (Rear suspension</a:t>
            </a:r>
            <a:r>
              <a:rPr lang="en-US" sz="2000" b="1" i="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Rear axle</a:t>
            </a:r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/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Proposal details</a:t>
            </a:r>
          </a:p>
          <a:p>
            <a:pPr algn="just"/>
            <a:endParaRPr lang="en-US" sz="20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Time line and Budget estimate</a:t>
            </a:r>
          </a:p>
          <a:p>
            <a:pPr algn="just"/>
            <a:endParaRPr lang="en-US" sz="2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4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AC277-53BE-47E8-8201-DD6309004674}"/>
              </a:ext>
            </a:extLst>
          </p:cNvPr>
          <p:cNvSpPr txBox="1"/>
          <p:nvPr/>
        </p:nvSpPr>
        <p:spPr>
          <a:xfrm>
            <a:off x="0" y="319502"/>
            <a:ext cx="2804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Vs Proposed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656219"/>
            <a:ext cx="5435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casting for two Bogie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bkts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integrated with X-member.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Metal spring seat on axle.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251" y="5826031"/>
            <a:ext cx="4376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 Bogie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bkts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with fabricated X-member.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Rubber Bolster on axle with ARB.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48" y="1626044"/>
            <a:ext cx="5705918" cy="3886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98" y="1626044"/>
            <a:ext cx="5984476" cy="39001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713317" y="1018939"/>
            <a:ext cx="91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1921" y="1018939"/>
            <a:ext cx="108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</a:p>
        </p:txBody>
      </p:sp>
    </p:spTree>
    <p:extLst>
      <p:ext uri="{BB962C8B-B14F-4D97-AF65-F5344CB8AC3E}">
        <p14:creationId xmlns:p14="http://schemas.microsoft.com/office/powerpoint/2010/main" val="210443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image003">
            <a:extLst>
              <a:ext uri="{FF2B5EF4-FFF2-40B4-BE49-F238E27FC236}">
                <a16:creationId xmlns:a16="http://schemas.microsoft.com/office/drawing/2014/main" id="{92696419-EA42-4409-8C5B-95D8F66B8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32" y="1185901"/>
            <a:ext cx="3143628" cy="500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4386A-CBC3-4BB8-B426-F6BA8CFAFA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70066" y="1345637"/>
            <a:ext cx="4686047" cy="50116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039AC1-EBC1-4947-8989-CC2AD2FEEB8E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5251" y="5335216"/>
            <a:ext cx="1293607" cy="648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5B79DC-7262-435E-9976-A76835CFB1E8}"/>
              </a:ext>
            </a:extLst>
          </p:cNvPr>
          <p:cNvCxnSpPr>
            <a:cxnSpLocks/>
          </p:cNvCxnSpPr>
          <p:nvPr/>
        </p:nvCxnSpPr>
        <p:spPr bwMode="auto">
          <a:xfrm flipV="1">
            <a:off x="1025251" y="5914906"/>
            <a:ext cx="1437461" cy="12363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104D3B-67F2-4787-B4A5-11FF2B91C69B}"/>
              </a:ext>
            </a:extLst>
          </p:cNvPr>
          <p:cNvCxnSpPr>
            <a:cxnSpLocks/>
          </p:cNvCxnSpPr>
          <p:nvPr/>
        </p:nvCxnSpPr>
        <p:spPr bwMode="auto">
          <a:xfrm>
            <a:off x="1025251" y="4265199"/>
            <a:ext cx="1797882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1241A8-3742-483E-BFA6-809388A765C3}"/>
              </a:ext>
            </a:extLst>
          </p:cNvPr>
          <p:cNvCxnSpPr>
            <a:cxnSpLocks/>
          </p:cNvCxnSpPr>
          <p:nvPr/>
        </p:nvCxnSpPr>
        <p:spPr bwMode="auto">
          <a:xfrm>
            <a:off x="1025251" y="3644677"/>
            <a:ext cx="1675200" cy="4995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C58787E5-F00C-44F9-9495-4DE1AF31219A}"/>
              </a:ext>
            </a:extLst>
          </p:cNvPr>
          <p:cNvSpPr txBox="1">
            <a:spLocks/>
          </p:cNvSpPr>
          <p:nvPr/>
        </p:nvSpPr>
        <p:spPr bwMode="auto">
          <a:xfrm>
            <a:off x="-50641" y="3496897"/>
            <a:ext cx="1215200" cy="26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00"/>
                </a:solidFill>
              </a:rPr>
              <a:t>Leaf Spring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CDF855-436A-48D5-B8BE-8679A7C1B460}"/>
              </a:ext>
            </a:extLst>
          </p:cNvPr>
          <p:cNvSpPr txBox="1">
            <a:spLocks/>
          </p:cNvSpPr>
          <p:nvPr/>
        </p:nvSpPr>
        <p:spPr bwMode="auto">
          <a:xfrm>
            <a:off x="134968" y="4084745"/>
            <a:ext cx="1000925" cy="457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00"/>
                </a:solidFill>
              </a:rPr>
              <a:t>Metal wear pad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07F51F7-9071-4FC2-A2B0-E7B629CA6D44}"/>
              </a:ext>
            </a:extLst>
          </p:cNvPr>
          <p:cNvSpPr txBox="1">
            <a:spLocks/>
          </p:cNvSpPr>
          <p:nvPr/>
        </p:nvSpPr>
        <p:spPr bwMode="auto">
          <a:xfrm>
            <a:off x="-53494" y="5204358"/>
            <a:ext cx="1131377" cy="26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00"/>
                </a:solidFill>
              </a:rPr>
              <a:t>Spring seat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E313BA-2974-4B21-B51C-305638FFE1B2}"/>
              </a:ext>
            </a:extLst>
          </p:cNvPr>
          <p:cNvSpPr txBox="1">
            <a:spLocks/>
          </p:cNvSpPr>
          <p:nvPr/>
        </p:nvSpPr>
        <p:spPr bwMode="auto">
          <a:xfrm>
            <a:off x="442486" y="5776773"/>
            <a:ext cx="778389" cy="26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00"/>
                </a:solidFill>
              </a:rPr>
              <a:t>Axle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54A749-0EC3-41C7-BF6C-3DF4F02C9F34}"/>
              </a:ext>
            </a:extLst>
          </p:cNvPr>
          <p:cNvCxnSpPr>
            <a:cxnSpLocks/>
          </p:cNvCxnSpPr>
          <p:nvPr/>
        </p:nvCxnSpPr>
        <p:spPr bwMode="auto">
          <a:xfrm>
            <a:off x="7728804" y="4919273"/>
            <a:ext cx="1572893" cy="33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B247D-CDD0-46AC-8C4F-123AE4782DA6}"/>
              </a:ext>
            </a:extLst>
          </p:cNvPr>
          <p:cNvCxnSpPr>
            <a:cxnSpLocks/>
          </p:cNvCxnSpPr>
          <p:nvPr/>
        </p:nvCxnSpPr>
        <p:spPr bwMode="auto">
          <a:xfrm>
            <a:off x="7511771" y="2945746"/>
            <a:ext cx="2261506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ACC787D-D683-4A06-9AB4-FA8F2259CF52}"/>
              </a:ext>
            </a:extLst>
          </p:cNvPr>
          <p:cNvSpPr txBox="1">
            <a:spLocks/>
          </p:cNvSpPr>
          <p:nvPr/>
        </p:nvSpPr>
        <p:spPr bwMode="auto">
          <a:xfrm>
            <a:off x="6237776" y="2490799"/>
            <a:ext cx="1303569" cy="469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1600" kern="0" dirty="0">
                <a:solidFill>
                  <a:srgbClr val="000000"/>
                </a:solidFill>
              </a:rPr>
              <a:t>Leaf Spring</a:t>
            </a:r>
          </a:p>
          <a:p>
            <a:pPr algn="ctr"/>
            <a:r>
              <a:rPr lang="en-US" sz="1400" kern="0" dirty="0">
                <a:solidFill>
                  <a:srgbClr val="000000"/>
                </a:solidFill>
              </a:rPr>
              <a:t>(First  leaf)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A4069E5-2D11-45BA-AC7E-330AAC905F5E}"/>
              </a:ext>
            </a:extLst>
          </p:cNvPr>
          <p:cNvSpPr txBox="1">
            <a:spLocks/>
          </p:cNvSpPr>
          <p:nvPr/>
        </p:nvSpPr>
        <p:spPr bwMode="auto">
          <a:xfrm>
            <a:off x="6030810" y="3127266"/>
            <a:ext cx="1697994" cy="9198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sz="1600" kern="0" dirty="0">
                <a:solidFill>
                  <a:schemeClr val="tx1"/>
                </a:solidFill>
              </a:rPr>
              <a:t>Rubber bolster</a:t>
            </a:r>
          </a:p>
          <a:p>
            <a:pPr algn="r"/>
            <a:r>
              <a:rPr lang="en-US" sz="1600" kern="0" dirty="0">
                <a:solidFill>
                  <a:schemeClr val="tx1"/>
                </a:solidFill>
              </a:rPr>
              <a:t>(Layer of metal plates covered with Rubber)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0623065-F2CD-43A6-842B-2102ED6AB3BB}"/>
              </a:ext>
            </a:extLst>
          </p:cNvPr>
          <p:cNvSpPr txBox="1">
            <a:spLocks/>
          </p:cNvSpPr>
          <p:nvPr/>
        </p:nvSpPr>
        <p:spPr bwMode="auto">
          <a:xfrm>
            <a:off x="7043015" y="4809623"/>
            <a:ext cx="778389" cy="26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75" tIns="45636" rIns="91275" bIns="45636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5pPr>
            <a:lvl6pPr marL="307196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6pPr>
            <a:lvl7pPr marL="614394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7pPr>
            <a:lvl8pPr marL="921591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8pPr>
            <a:lvl9pPr marL="1228787" algn="l" defTabSz="684794" rtl="0" eaLnBrk="1" fontAlgn="base" hangingPunct="1">
              <a:spcBef>
                <a:spcPct val="0"/>
              </a:spcBef>
              <a:spcAft>
                <a:spcPct val="0"/>
              </a:spcAft>
              <a:defRPr sz="27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1600" kern="0" dirty="0">
                <a:solidFill>
                  <a:srgbClr val="000000"/>
                </a:solidFill>
              </a:rPr>
              <a:t>Axle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19A361-C602-4EC5-80AB-A312B167C038}"/>
              </a:ext>
            </a:extLst>
          </p:cNvPr>
          <p:cNvCxnSpPr>
            <a:cxnSpLocks/>
          </p:cNvCxnSpPr>
          <p:nvPr/>
        </p:nvCxnSpPr>
        <p:spPr bwMode="auto">
          <a:xfrm>
            <a:off x="7768756" y="3478715"/>
            <a:ext cx="2004521" cy="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A6047C7-8437-4146-AB16-E54CCA565CD0}"/>
              </a:ext>
            </a:extLst>
          </p:cNvPr>
          <p:cNvSpPr txBox="1"/>
          <p:nvPr/>
        </p:nvSpPr>
        <p:spPr>
          <a:xfrm>
            <a:off x="106346" y="995683"/>
            <a:ext cx="18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Metal spring seat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8B41F-4C97-48CF-BCE9-FF37C8264466}"/>
              </a:ext>
            </a:extLst>
          </p:cNvPr>
          <p:cNvSpPr txBox="1"/>
          <p:nvPr/>
        </p:nvSpPr>
        <p:spPr>
          <a:xfrm>
            <a:off x="6161200" y="94266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  <a:latin typeface="Calibri" panose="020F0502020204030204" pitchFamily="34" charset="0"/>
              </a:rPr>
              <a:t>Rubber Bolster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A98FA9-C5ED-48F9-BA90-D1CBFB82BF49}"/>
              </a:ext>
            </a:extLst>
          </p:cNvPr>
          <p:cNvCxnSpPr/>
          <p:nvPr/>
        </p:nvCxnSpPr>
        <p:spPr bwMode="auto">
          <a:xfrm>
            <a:off x="6172200" y="995683"/>
            <a:ext cx="0" cy="54377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C931A7-B4C2-4256-9AAA-4EBDD569606C}"/>
              </a:ext>
            </a:extLst>
          </p:cNvPr>
          <p:cNvSpPr txBox="1"/>
          <p:nvPr/>
        </p:nvSpPr>
        <p:spPr>
          <a:xfrm>
            <a:off x="299511" y="315502"/>
            <a:ext cx="3723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i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Wear Pad vs Rubber Bolster</a:t>
            </a:r>
          </a:p>
        </p:txBody>
      </p:sp>
      <p:pic>
        <p:nvPicPr>
          <p:cNvPr id="5123" name="Picture 4" descr="image004">
            <a:extLst>
              <a:ext uri="{FF2B5EF4-FFF2-40B4-BE49-F238E27FC236}">
                <a16:creationId xmlns:a16="http://schemas.microsoft.com/office/drawing/2014/main" id="{1BAC83D6-A464-4D2B-A8E9-D65BCE5950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16" b="42553"/>
          <a:stretch/>
        </p:blipFill>
        <p:spPr bwMode="auto">
          <a:xfrm>
            <a:off x="9943698" y="5118528"/>
            <a:ext cx="2248302" cy="1677899"/>
          </a:xfrm>
          <a:prstGeom prst="ellipse">
            <a:avLst/>
          </a:prstGeom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61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9" y="358418"/>
            <a:ext cx="1371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i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Rear ARB</a:t>
            </a:r>
          </a:p>
        </p:txBody>
      </p:sp>
      <p:pic>
        <p:nvPicPr>
          <p:cNvPr id="4100" name="Picture 1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478" y="1267488"/>
            <a:ext cx="498139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15593" y="4813072"/>
            <a:ext cx="42355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Discrete part list:</a:t>
            </a:r>
          </a:p>
          <a:p>
            <a:r>
              <a:rPr lang="en-US" b="0" i="0" dirty="0">
                <a:latin typeface="Calibri" panose="020F0502020204030204" pitchFamily="34" charset="0"/>
                <a:cs typeface="Calibri" panose="020F0502020204030204" pitchFamily="34" charset="0"/>
              </a:rPr>
              <a:t>1. ARB (only length change from BS4)</a:t>
            </a:r>
          </a:p>
          <a:p>
            <a:r>
              <a:rPr lang="en-US" b="0" i="0" dirty="0">
                <a:latin typeface="Calibri" panose="020F0502020204030204" pitchFamily="34" charset="0"/>
                <a:cs typeface="Calibri" panose="020F0502020204030204" pitchFamily="34" charset="0"/>
              </a:rPr>
              <a:t>2. Frame </a:t>
            </a:r>
            <a:r>
              <a:rPr lang="en-US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bkt</a:t>
            </a:r>
            <a:endParaRPr lang="en-US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latin typeface="Calibri" panose="020F0502020204030204" pitchFamily="34" charset="0"/>
                <a:cs typeface="Calibri" panose="020F0502020204030204" pitchFamily="34" charset="0"/>
              </a:rPr>
              <a:t>3. Axle </a:t>
            </a:r>
            <a:r>
              <a:rPr lang="en-US" b="0" i="0" dirty="0" err="1">
                <a:latin typeface="Calibri" panose="020F0502020204030204" pitchFamily="34" charset="0"/>
                <a:cs typeface="Calibri" panose="020F0502020204030204" pitchFamily="34" charset="0"/>
              </a:rPr>
              <a:t>bkt</a:t>
            </a:r>
            <a:r>
              <a:rPr lang="en-US" b="0" i="0" dirty="0">
                <a:latin typeface="Calibri" panose="020F0502020204030204" pitchFamily="34" charset="0"/>
                <a:cs typeface="Calibri" panose="020F0502020204030204" pitchFamily="34" charset="0"/>
              </a:rPr>
              <a:t>(Integrated for SR/Bolton for HR)</a:t>
            </a:r>
          </a:p>
          <a:p>
            <a:r>
              <a:rPr lang="en-US" b="0" i="0" dirty="0">
                <a:latin typeface="Calibri" panose="020F0502020204030204" pitchFamily="34" charset="0"/>
                <a:cs typeface="Calibri" panose="020F0502020204030204" pitchFamily="34" charset="0"/>
              </a:rPr>
              <a:t>4. Link rod (only length change BS4)</a:t>
            </a:r>
          </a:p>
          <a:p>
            <a:r>
              <a:rPr lang="en-US" b="0" i="0" dirty="0">
                <a:latin typeface="Calibri" panose="020F0502020204030204" pitchFamily="34" charset="0"/>
                <a:cs typeface="Calibri" panose="020F0502020204030204" pitchFamily="34" charset="0"/>
              </a:rPr>
              <a:t>5. Bottom cup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7C6310-AAA8-4B8F-9C16-C7F535286236}"/>
              </a:ext>
            </a:extLst>
          </p:cNvPr>
          <p:cNvGrpSpPr/>
          <p:nvPr/>
        </p:nvGrpSpPr>
        <p:grpSpPr>
          <a:xfrm>
            <a:off x="4813344" y="2204066"/>
            <a:ext cx="7254178" cy="3675713"/>
            <a:chOff x="4800600" y="2981988"/>
            <a:chExt cx="7254178" cy="3675713"/>
          </a:xfrm>
        </p:grpSpPr>
        <p:pic>
          <p:nvPicPr>
            <p:cNvPr id="4102" name="Picture 7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486" t="17369"/>
            <a:stretch>
              <a:fillRect/>
            </a:stretch>
          </p:blipFill>
          <p:spPr bwMode="auto">
            <a:xfrm>
              <a:off x="5791199" y="3145970"/>
              <a:ext cx="6263579" cy="33310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077200" y="2981988"/>
              <a:ext cx="1979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Frame </a:t>
              </a:r>
              <a:r>
                <a:rPr lang="en-US" b="0" i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bkt</a:t>
              </a:r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 (casting)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4175" y="6288369"/>
              <a:ext cx="178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Axle </a:t>
              </a:r>
              <a:r>
                <a:rPr lang="en-US" b="0" i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bkt</a:t>
              </a:r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 (casting)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70493" y="5498068"/>
              <a:ext cx="1601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Link rod (plate)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14372" y="4984569"/>
              <a:ext cx="212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Bottom cup (casting)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759612" y="495300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Split bush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00600" y="4626818"/>
              <a:ext cx="16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Silent bloc bush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 flipV="1">
              <a:off x="6248400" y="4267200"/>
              <a:ext cx="685800" cy="4292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6019800" y="4953000"/>
              <a:ext cx="764375" cy="914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4" name="Straight Arrow Connector 13"/>
            <p:cNvCxnSpPr>
              <a:stCxn id="7" idx="1"/>
            </p:cNvCxnSpPr>
            <p:nvPr/>
          </p:nvCxnSpPr>
          <p:spPr bwMode="auto">
            <a:xfrm flipH="1" flipV="1">
              <a:off x="6934200" y="5228017"/>
              <a:ext cx="236293" cy="4547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6934200" y="5944841"/>
              <a:ext cx="371282" cy="433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11311205" y="4481844"/>
              <a:ext cx="0" cy="4066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8458200" y="3351320"/>
              <a:ext cx="228600" cy="5134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V="1">
              <a:off x="8572500" y="4696488"/>
              <a:ext cx="317910" cy="334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5983641" y="3456646"/>
              <a:ext cx="191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latin typeface="Calibri" panose="020F0502020204030204" pitchFamily="34" charset="0"/>
                  <a:cs typeface="Calibri" panose="020F0502020204030204" pitchFamily="34" charset="0"/>
                </a:rPr>
                <a:t>Anti Roll Bar (ARB)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7170493" y="3825978"/>
              <a:ext cx="507901" cy="6558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C248B0-40B6-428B-8A4A-1A2D12C2859F}"/>
              </a:ext>
            </a:extLst>
          </p:cNvPr>
          <p:cNvSpPr txBox="1"/>
          <p:nvPr/>
        </p:nvSpPr>
        <p:spPr>
          <a:xfrm>
            <a:off x="5307804" y="1036610"/>
            <a:ext cx="656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cost based on weight and front ARB-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12,000/-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assy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weight – 69 kg (SR)/ 75 kg (HR)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773BB-D375-4818-BCDD-A698F38E94FF}"/>
              </a:ext>
            </a:extLst>
          </p:cNvPr>
          <p:cNvSpPr txBox="1"/>
          <p:nvPr/>
        </p:nvSpPr>
        <p:spPr>
          <a:xfrm>
            <a:off x="5268433" y="5964097"/>
            <a:ext cx="6270534" cy="64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ARB mtg provision is already available in HR axle housing and to be incorporated in Single reduction axle</a:t>
            </a:r>
          </a:p>
        </p:txBody>
      </p:sp>
    </p:spTree>
    <p:extLst>
      <p:ext uri="{BB962C8B-B14F-4D97-AF65-F5344CB8AC3E}">
        <p14:creationId xmlns:p14="http://schemas.microsoft.com/office/powerpoint/2010/main" val="335564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9" y="358418"/>
            <a:ext cx="13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 dirty="0">
                <a:solidFill>
                  <a:srgbClr val="000000"/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FE0B0-97F1-4328-8F4D-052A80107A88}"/>
              </a:ext>
            </a:extLst>
          </p:cNvPr>
          <p:cNvSpPr txBox="1"/>
          <p:nvPr/>
        </p:nvSpPr>
        <p:spPr>
          <a:xfrm>
            <a:off x="221567" y="1371600"/>
            <a:ext cx="10910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Bogie 2.0 – </a:t>
            </a:r>
            <a:r>
              <a:rPr lang="en-US" sz="2000" b="1" i="0" dirty="0">
                <a:solidFill>
                  <a:schemeClr val="bg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(Rear suspension/ </a:t>
            </a:r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Rear axle)</a:t>
            </a:r>
          </a:p>
          <a:p>
            <a:pPr marL="914400" lvl="1" indent="-457200" algn="just">
              <a:buFont typeface="+mj-lt"/>
              <a:buAutoNum type="alphaLcParenR"/>
            </a:pPr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Proposal details</a:t>
            </a:r>
            <a:endParaRPr lang="en-US" sz="2000" dirty="0">
              <a:solidFill>
                <a:schemeClr val="tx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0" i="0" dirty="0">
                <a:solidFill>
                  <a:schemeClr val="tx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Time line and Budget estimate</a:t>
            </a:r>
          </a:p>
          <a:p>
            <a:pPr algn="just"/>
            <a:endParaRPr lang="en-US" sz="20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5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7084" y="1078495"/>
            <a:ext cx="3007926" cy="23334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6210" y="897467"/>
            <a:ext cx="2637622" cy="261390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422" y="198480"/>
            <a:ext cx="7370371" cy="789683"/>
          </a:xfrm>
        </p:spPr>
        <p:txBody>
          <a:bodyPr/>
          <a:lstStyle/>
          <a:p>
            <a:r>
              <a:rPr lang="en-US" dirty="0"/>
              <a:t>Rear axle proposal – Bogie 2.0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35193-BF77-4472-B96F-37B6E7CA57F0}"/>
              </a:ext>
            </a:extLst>
          </p:cNvPr>
          <p:cNvSpPr txBox="1"/>
          <p:nvPr/>
        </p:nvSpPr>
        <p:spPr>
          <a:xfrm>
            <a:off x="0" y="6430216"/>
            <a:ext cx="1703160" cy="426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4" dirty="0">
                <a:solidFill>
                  <a:srgbClr val="5B5850"/>
                </a:solidFill>
                <a:latin typeface="Arial"/>
              </a:rPr>
              <a:t>All dimensions are in mm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478" y="3713497"/>
            <a:ext cx="3033353" cy="26609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0910" y="3756584"/>
            <a:ext cx="2761832" cy="26703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379" y="117045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70910" y="118682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RA2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940478" y="1022689"/>
            <a:ext cx="3033353" cy="53517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5613" rtl="0" eaLnBrk="0" fontAlgn="base" latinLnBrk="0" hangingPunct="0">
              <a:lnSpc>
                <a:spcPct val="104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05532" y="1078494"/>
            <a:ext cx="2827210" cy="53483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55613" rtl="0" eaLnBrk="0" fontAlgn="base" latinLnBrk="0" hangingPunct="0">
              <a:lnSpc>
                <a:spcPct val="104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6345" y="1909473"/>
            <a:ext cx="8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76345" y="457355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3318" y="1745563"/>
            <a:ext cx="8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Existing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03318" y="4409648"/>
            <a:ext cx="1072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</a:p>
        </p:txBody>
      </p:sp>
    </p:spTree>
    <p:extLst>
      <p:ext uri="{BB962C8B-B14F-4D97-AF65-F5344CB8AC3E}">
        <p14:creationId xmlns:p14="http://schemas.microsoft.com/office/powerpoint/2010/main" val="33454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BS6 vs Bogie 2.0 – Brackets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4535" y="1677294"/>
            <a:ext cx="5854212" cy="3503412"/>
            <a:chOff x="414004" y="973000"/>
            <a:chExt cx="5854212" cy="35034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4004" y="1456227"/>
              <a:ext cx="5161621" cy="297208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923869" y="973000"/>
              <a:ext cx="134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Existing – BS6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2926" y="1379659"/>
              <a:ext cx="2011865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5EB26B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 rod Bracket (Bolted)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95639" y="1833312"/>
              <a:ext cx="154641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0459A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Middle Block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31086" y="3109406"/>
              <a:ext cx="123713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200" dirty="0" err="1">
                  <a:solidFill>
                    <a:srgbClr val="BA574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Ubolt</a:t>
              </a:r>
              <a:r>
                <a:rPr lang="en-US" sz="1200" dirty="0">
                  <a:solidFill>
                    <a:srgbClr val="BA574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M20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88136" y="4199413"/>
              <a:ext cx="1938040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AE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Clamp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99807" y="3046454"/>
              <a:ext cx="2011865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Top Pad - Welded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80093" y="922718"/>
            <a:ext cx="4913856" cy="4927374"/>
            <a:chOff x="7051067" y="590557"/>
            <a:chExt cx="4913856" cy="4927374"/>
          </a:xfrm>
        </p:grpSpPr>
        <p:pic>
          <p:nvPicPr>
            <p:cNvPr id="24" name="Picture 1" descr="image00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051067" y="938351"/>
              <a:ext cx="4913856" cy="4579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8454826" y="590557"/>
              <a:ext cx="2033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Proposed – Bogie 2.0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45395" y="1266173"/>
              <a:ext cx="1684585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V Rod Bracket - Welded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86844" y="3554218"/>
              <a:ext cx="175280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Middle Block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909753" y="4289808"/>
              <a:ext cx="2288638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Spl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Bolt – M20x2.5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987688" y="4987237"/>
              <a:ext cx="2094592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AE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Bottom Clamp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2416" y="2245432"/>
              <a:ext cx="1684585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Wing Brackets - bolted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01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984"/>
            <a:ext cx="8448939" cy="828328"/>
          </a:xfrm>
        </p:spPr>
        <p:txBody>
          <a:bodyPr/>
          <a:lstStyle/>
          <a:p>
            <a:r>
              <a:rPr lang="en-US" dirty="0"/>
              <a:t>Total weight saving in Bogie 2.0 at vehicle level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696489"/>
              </p:ext>
            </p:extLst>
          </p:nvPr>
        </p:nvGraphicFramePr>
        <p:xfrm>
          <a:off x="555739" y="1909474"/>
          <a:ext cx="10867435" cy="1920240"/>
        </p:xfrm>
        <a:graphic>
          <a:graphicData uri="http://schemas.openxmlformats.org/drawingml/2006/table">
            <a:tbl>
              <a:tblPr firstRow="1" bandRow="1"/>
              <a:tblGrid>
                <a:gridCol w="2173487">
                  <a:extLst>
                    <a:ext uri="{9D8B030D-6E8A-4147-A177-3AD203B41FA5}">
                      <a16:colId xmlns:a16="http://schemas.microsoft.com/office/drawing/2014/main" val="382531299"/>
                    </a:ext>
                  </a:extLst>
                </a:gridCol>
                <a:gridCol w="2173487">
                  <a:extLst>
                    <a:ext uri="{9D8B030D-6E8A-4147-A177-3AD203B41FA5}">
                      <a16:colId xmlns:a16="http://schemas.microsoft.com/office/drawing/2014/main" val="1233857424"/>
                    </a:ext>
                  </a:extLst>
                </a:gridCol>
                <a:gridCol w="2173487">
                  <a:extLst>
                    <a:ext uri="{9D8B030D-6E8A-4147-A177-3AD203B41FA5}">
                      <a16:colId xmlns:a16="http://schemas.microsoft.com/office/drawing/2014/main" val="3444000500"/>
                    </a:ext>
                  </a:extLst>
                </a:gridCol>
                <a:gridCol w="2173487">
                  <a:extLst>
                    <a:ext uri="{9D8B030D-6E8A-4147-A177-3AD203B41FA5}">
                      <a16:colId xmlns:a16="http://schemas.microsoft.com/office/drawing/2014/main" val="4267376622"/>
                    </a:ext>
                  </a:extLst>
                </a:gridCol>
                <a:gridCol w="2173487">
                  <a:extLst>
                    <a:ext uri="{9D8B030D-6E8A-4147-A177-3AD203B41FA5}">
                      <a16:colId xmlns:a16="http://schemas.microsoft.com/office/drawing/2014/main" val="422665262"/>
                    </a:ext>
                  </a:extLst>
                </a:gridCol>
              </a:tblGrid>
              <a:tr h="310517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Bogie</a:t>
                      </a:r>
                    </a:p>
                    <a:p>
                      <a:pPr algn="ctr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(Without ARB)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Bogie 2.0</a:t>
                      </a:r>
                    </a:p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(With ARB)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Saving at vehicle level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901646"/>
                  </a:ext>
                </a:extLst>
              </a:tr>
              <a:tr h="3828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Rear suspension and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axle- 1249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 axle- 1287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axle- 1149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 axle- 1155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axle-100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HR axle-132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(SR)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69787"/>
                  </a:ext>
                </a:extLst>
              </a:tr>
              <a:tr h="31051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Rear axle and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axle - 250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axle – 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 axle - 84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8694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5739" y="154014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Weight saving:-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1294" y="3877593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Value in Kg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F69938-0BD6-4F12-8AD8-4D2A7950ECF1}"/>
              </a:ext>
            </a:extLst>
          </p:cNvPr>
          <p:cNvSpPr/>
          <p:nvPr/>
        </p:nvSpPr>
        <p:spPr>
          <a:xfrm>
            <a:off x="1822561" y="4199046"/>
            <a:ext cx="5929651" cy="707886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Indicative cost saving is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INR 29,931/-</a:t>
            </a:r>
          </a:p>
        </p:txBody>
      </p:sp>
    </p:spTree>
    <p:extLst>
      <p:ext uri="{BB962C8B-B14F-4D97-AF65-F5344CB8AC3E}">
        <p14:creationId xmlns:p14="http://schemas.microsoft.com/office/powerpoint/2010/main" val="328336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Trucks Platform  PPT Template">
  <a:themeElements>
    <a:clrScheme name="Custom 1">
      <a:dk1>
        <a:srgbClr val="5B5850"/>
      </a:dk1>
      <a:lt1>
        <a:srgbClr val="FFFFFF"/>
      </a:lt1>
      <a:dk2>
        <a:srgbClr val="5B7893"/>
      </a:dk2>
      <a:lt2>
        <a:srgbClr val="CCCCCC"/>
      </a:lt2>
      <a:accent1>
        <a:srgbClr val="ADBBC9"/>
      </a:accent1>
      <a:accent2>
        <a:srgbClr val="CC6600"/>
      </a:accent2>
      <a:accent3>
        <a:srgbClr val="F1D100"/>
      </a:accent3>
      <a:accent4>
        <a:srgbClr val="2A2A2A"/>
      </a:accent4>
      <a:accent5>
        <a:srgbClr val="A7B05B"/>
      </a:accent5>
      <a:accent6>
        <a:srgbClr val="CC3300"/>
      </a:accent6>
      <a:hlink>
        <a:srgbClr val="5B5850"/>
      </a:hlink>
      <a:folHlink>
        <a:srgbClr val="5B5850"/>
      </a:folHlink>
    </a:clrScheme>
    <a:fontScheme name="ALL_PP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5613" rtl="0" eaLnBrk="0" fontAlgn="base" latinLnBrk="0" hangingPunct="0">
          <a:lnSpc>
            <a:spcPct val="104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55613" rtl="0" eaLnBrk="0" fontAlgn="base" latinLnBrk="0" hangingPunct="0">
          <a:lnSpc>
            <a:spcPct val="104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ALL_PP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L_PP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L_PP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4BDB1289-756B-4D8F-ADE2-CA731645AA91}" vid="{A244F628-019A-429C-A6E7-6A66800B05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EE26D5C61E2B42B63761096BAEAE78" ma:contentTypeVersion="16" ma:contentTypeDescription="Create a new document." ma:contentTypeScope="" ma:versionID="a34341bde7e0f655c89a9ecfdd41278e">
  <xsd:schema xmlns:xsd="http://www.w3.org/2001/XMLSchema" xmlns:xs="http://www.w3.org/2001/XMLSchema" xmlns:p="http://schemas.microsoft.com/office/2006/metadata/properties" xmlns:ns2="d31e0a95-96b0-4411-a18f-e4fd582fb3ee" xmlns:ns3="6ba8794d-3c15-4947-888c-3ef7f0f56fa7" targetNamespace="http://schemas.microsoft.com/office/2006/metadata/properties" ma:root="true" ma:fieldsID="beda5db868f568a54bbe5920294db2ef" ns2:_="" ns3:_="">
    <xsd:import namespace="d31e0a95-96b0-4411-a18f-e4fd582fb3ee"/>
    <xsd:import namespace="6ba8794d-3c15-4947-888c-3ef7f0f5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e0a95-96b0-4411-a18f-e4fd582fb3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92505fa-fe31-4319-891a-6f9076835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794d-3c15-4947-888c-3ef7f0f56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c8b0432-b299-4f93-862d-ce8eed9c82da}" ma:internalName="TaxCatchAll" ma:showField="CatchAllData" ma:web="6ba8794d-3c15-4947-888c-3ef7f0f5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071D2-1D15-4B70-9F45-EA7BD4629A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B8AC1A-2626-4774-9718-E55F7F7EB4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1e0a95-96b0-4411-a18f-e4fd582fb3ee"/>
    <ds:schemaRef ds:uri="6ba8794d-3c15-4947-888c-3ef7f0f56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9459</TotalTime>
  <Words>2250</Words>
  <Application>Microsoft Office PowerPoint</Application>
  <PresentationFormat>Widescreen</PresentationFormat>
  <Paragraphs>1489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10_Trucks Platform  PPT Template</vt:lpstr>
      <vt:lpstr> AVTR Bogie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Rear axle proposal – Bogie 2.0 </vt:lpstr>
      <vt:lpstr>Existing BS6 vs Bogie 2.0 – Brackets</vt:lpstr>
      <vt:lpstr>Total weight saving in Bogie 2.0 at vehicle level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2 Release Approval  &lt; aggregate name &gt;</dc:title>
  <dc:creator>Gopi Sankar (MBP Trucks)</dc:creator>
  <cp:lastModifiedBy>Satheesh Kumar V (MVP Trucks-PD)</cp:lastModifiedBy>
  <cp:revision>745</cp:revision>
  <dcterms:created xsi:type="dcterms:W3CDTF">2019-08-11T05:29:54Z</dcterms:created>
  <dcterms:modified xsi:type="dcterms:W3CDTF">2023-09-26T02:24:10Z</dcterms:modified>
</cp:coreProperties>
</file>