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9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E0"/>
    <a:srgbClr val="DE00A4"/>
    <a:srgbClr val="CC0099"/>
    <a:srgbClr val="39F59B"/>
    <a:srgbClr val="67F7B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09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B1E45-8ABD-4DC2-A3DA-9597869CEA46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A9DF3-C91A-45C2-BB55-89078BADB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53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A9DF3-C91A-45C2-BB55-89078BADB02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93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4.emf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1" imgH="423" progId="TCLayout.ActiveDocument.1">
                  <p:embed/>
                </p:oleObj>
              </mc:Choice>
              <mc:Fallback>
                <p:oleObj name="think-cell Slide" r:id="rId3" imgW="421" imgH="423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0"/>
            <a:ext cx="6336704" cy="828328"/>
          </a:xfrm>
        </p:spPr>
        <p:txBody>
          <a:bodyPr/>
          <a:lstStyle>
            <a:lvl1pPr>
              <a:defRPr sz="18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48" y="1180256"/>
            <a:ext cx="8458200" cy="5181600"/>
          </a:xfrm>
          <a:prstGeom prst="rect">
            <a:avLst/>
          </a:prstGeom>
        </p:spPr>
        <p:txBody>
          <a:bodyPr lIns="81918" tIns="40960" rIns="81918" bIns="40960"/>
          <a:lstStyle>
            <a:lvl1pPr>
              <a:defRPr sz="12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12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44" y="6372588"/>
            <a:ext cx="637032" cy="465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7065" y="236849"/>
            <a:ext cx="513184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0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7" Type="http://schemas.openxmlformats.org/officeDocument/2006/relationships/image" Target="../media/image2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275576" y="5029161"/>
          <a:ext cx="1828800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12990476" imgH="9739683" progId="Photoshop.Image.11">
                  <p:embed/>
                </p:oleObj>
              </mc:Choice>
              <mc:Fallback>
                <p:oleObj name="Image" r:id="rId4" imgW="12990476" imgH="9739683" progId="Photoshop.Image.11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0000" t="73351"/>
                      <a:stretch>
                        <a:fillRect/>
                      </a:stretch>
                    </p:blipFill>
                    <p:spPr bwMode="auto">
                      <a:xfrm>
                        <a:off x="7275576" y="5029161"/>
                        <a:ext cx="1828800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1" y="-76186"/>
            <a:ext cx="616726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75" tIns="45636" rIns="91275" bIns="4563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395536" y="1115817"/>
            <a:ext cx="8367464" cy="5069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86" tIns="45643" rIns="91286" bIns="456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783180" y="6704112"/>
            <a:ext cx="1005840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684638">
              <a:spcBef>
                <a:spcPct val="0"/>
              </a:spcBef>
              <a:buFont typeface="Tahoma" pitchFamily="34" charset="0"/>
              <a:buNone/>
              <a:tabLst>
                <a:tab pos="0" algn="l"/>
                <a:tab pos="342322" algn="l"/>
                <a:tab pos="684638" algn="l"/>
                <a:tab pos="1026958" algn="l"/>
                <a:tab pos="1369275" algn="l"/>
                <a:tab pos="1711595" algn="l"/>
                <a:tab pos="2053914" algn="l"/>
                <a:tab pos="2396234" algn="l"/>
                <a:tab pos="2738552" algn="l"/>
                <a:tab pos="3080870" algn="l"/>
                <a:tab pos="3423189" algn="l"/>
                <a:tab pos="3765509" algn="l"/>
                <a:tab pos="4107827" algn="l"/>
                <a:tab pos="4450146" algn="l"/>
                <a:tab pos="4792466" algn="l"/>
                <a:tab pos="5134784" algn="l"/>
                <a:tab pos="5477102" algn="l"/>
                <a:tab pos="5819421" algn="l"/>
                <a:tab pos="6161741" algn="l"/>
                <a:tab pos="6504059" algn="l"/>
                <a:tab pos="6846378" algn="l"/>
                <a:tab pos="7046064" algn="l"/>
              </a:tabLst>
            </a:pPr>
            <a:r>
              <a:rPr lang="en-GB" sz="1000" dirty="0">
                <a:solidFill>
                  <a:srgbClr val="ADBBC9"/>
                </a:solidFill>
                <a:latin typeface="Calibri" panose="020F0502020204030204" pitchFamily="34" charset="0"/>
              </a:rPr>
              <a:t>This information is confidential to AL. Unauthorized access or copying prohibited.</a:t>
            </a:r>
          </a:p>
        </p:txBody>
      </p:sp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604" y="160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21" imgH="423" progId="TCLayout.ActiveDocument.1">
                  <p:embed/>
                </p:oleObj>
              </mc:Choice>
              <mc:Fallback>
                <p:oleObj name="think-cell Slide" r:id="rId6" imgW="421" imgH="423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4" y="160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7"/>
          <p:cNvSpPr txBox="1">
            <a:spLocks noChangeArrowheads="1"/>
          </p:cNvSpPr>
          <p:nvPr/>
        </p:nvSpPr>
        <p:spPr bwMode="auto">
          <a:xfrm>
            <a:off x="646668" y="6399112"/>
            <a:ext cx="432048" cy="28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456" tIns="34227" rIns="68456" bIns="3422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200" b="1" kern="120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CD25A02-3832-418A-AE25-0652FCE7D003}" type="slidenum">
              <a:rPr lang="en-US" sz="1100">
                <a:solidFill>
                  <a:srgbClr val="5B5850">
                    <a:lumMod val="50000"/>
                  </a:srgbClr>
                </a:solidFill>
              </a:rPr>
              <a:pPr algn="ctr"/>
              <a:t>‹#›</a:t>
            </a:fld>
            <a:endParaRPr lang="en-US" sz="1000" dirty="0">
              <a:solidFill>
                <a:srgbClr val="5B5850">
                  <a:lumMod val="50000"/>
                </a:srgb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0" y="945089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64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>
              <a:lumMod val="50000"/>
            </a:schemeClr>
          </a:solidFill>
          <a:latin typeface="Calibri" panose="020F0502020204030204" pitchFamily="34" charset="0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charset="0"/>
        </a:defRPr>
      </a:lvl5pPr>
      <a:lvl6pPr marL="307196" algn="l" defTabSz="684794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charset="0"/>
        </a:defRPr>
      </a:lvl6pPr>
      <a:lvl7pPr marL="614394" algn="l" defTabSz="684794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charset="0"/>
        </a:defRPr>
      </a:lvl7pPr>
      <a:lvl8pPr marL="921591" algn="l" defTabSz="684794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charset="0"/>
        </a:defRPr>
      </a:lvl8pPr>
      <a:lvl9pPr marL="1228787" algn="l" defTabSz="684794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charset="0"/>
        </a:defRPr>
      </a:lvl9pPr>
    </p:titleStyle>
    <p:bodyStyle>
      <a:lvl1pPr marL="256739" indent="-256739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Verdana" pitchFamily="34" charset="0"/>
          <a:cs typeface="Calibri" panose="020F0502020204030204" pitchFamily="34" charset="0"/>
        </a:defRPr>
      </a:lvl1pPr>
      <a:lvl2pPr marL="555080" indent="-212762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Verdana" pitchFamily="34" charset="0"/>
          <a:cs typeface="Calibri" panose="020F0502020204030204" pitchFamily="34" charset="0"/>
        </a:defRPr>
      </a:lvl2pPr>
      <a:lvl3pPr marL="854609" indent="-169972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Verdana" pitchFamily="34" charset="0"/>
          <a:cs typeface="Calibri" panose="020F0502020204030204" pitchFamily="34" charset="0"/>
        </a:defRPr>
      </a:lvl3pPr>
      <a:lvl4pPr marL="1196928" indent="-169972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Verdana" pitchFamily="34" charset="0"/>
          <a:cs typeface="Calibri" panose="020F0502020204030204" pitchFamily="34" charset="0"/>
        </a:defRPr>
      </a:lvl4pPr>
      <a:lvl5pPr marL="1539247" indent="-169972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Verdana" pitchFamily="34" charset="0"/>
          <a:cs typeface="Calibri" panose="020F0502020204030204" pitchFamily="34" charset="0"/>
        </a:defRPr>
      </a:lvl5pPr>
      <a:lvl6pPr marL="1847448" indent="-170665" algn="l" defTabSz="684794" rtl="0" eaLnBrk="1" fontAlgn="base" hangingPunct="1">
        <a:spcBef>
          <a:spcPct val="20000"/>
        </a:spcBef>
        <a:spcAft>
          <a:spcPct val="0"/>
        </a:spcAft>
        <a:buChar char="»"/>
        <a:defRPr sz="1950">
          <a:solidFill>
            <a:schemeClr val="tx1"/>
          </a:solidFill>
          <a:latin typeface="+mn-lt"/>
        </a:defRPr>
      </a:lvl6pPr>
      <a:lvl7pPr marL="2154646" indent="-170665" algn="l" defTabSz="684794" rtl="0" eaLnBrk="1" fontAlgn="base" hangingPunct="1">
        <a:spcBef>
          <a:spcPct val="20000"/>
        </a:spcBef>
        <a:spcAft>
          <a:spcPct val="0"/>
        </a:spcAft>
        <a:buChar char="»"/>
        <a:defRPr sz="1950">
          <a:solidFill>
            <a:schemeClr val="tx1"/>
          </a:solidFill>
          <a:latin typeface="+mn-lt"/>
        </a:defRPr>
      </a:lvl7pPr>
      <a:lvl8pPr marL="2461839" indent="-170665" algn="l" defTabSz="684794" rtl="0" eaLnBrk="1" fontAlgn="base" hangingPunct="1">
        <a:spcBef>
          <a:spcPct val="20000"/>
        </a:spcBef>
        <a:spcAft>
          <a:spcPct val="0"/>
        </a:spcAft>
        <a:buChar char="»"/>
        <a:defRPr sz="1950">
          <a:solidFill>
            <a:schemeClr val="tx1"/>
          </a:solidFill>
          <a:latin typeface="+mn-lt"/>
        </a:defRPr>
      </a:lvl8pPr>
      <a:lvl9pPr marL="2769038" indent="-170665" algn="l" defTabSz="684794" rtl="0" eaLnBrk="1" fontAlgn="base" hangingPunct="1">
        <a:spcBef>
          <a:spcPct val="20000"/>
        </a:spcBef>
        <a:spcAft>
          <a:spcPct val="0"/>
        </a:spcAft>
        <a:buChar char="»"/>
        <a:defRPr sz="195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1439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7196" algn="l" defTabSz="61439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4394" algn="l" defTabSz="61439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1591" algn="l" defTabSz="61439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28787" algn="l" defTabSz="61439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35984" algn="l" defTabSz="61439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43182" algn="l" defTabSz="61439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50379" algn="l" defTabSz="61439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57575" algn="l" defTabSz="61439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456691B8-0E47-4247-8FEA-E3EAB73D8F78}"/>
              </a:ext>
            </a:extLst>
          </p:cNvPr>
          <p:cNvSpPr txBox="1">
            <a:spLocks/>
          </p:cNvSpPr>
          <p:nvPr/>
        </p:nvSpPr>
        <p:spPr bwMode="auto">
          <a:xfrm>
            <a:off x="434473" y="378243"/>
            <a:ext cx="5974347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75" tIns="45636" rIns="91275" bIns="45636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5pPr>
            <a:lvl6pPr marL="307196" algn="l" defTabSz="684794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6pPr>
            <a:lvl7pPr marL="614394" algn="l" defTabSz="684794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7pPr>
            <a:lvl8pPr marL="921591" algn="l" defTabSz="684794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8pPr>
            <a:lvl9pPr marL="1228787" algn="l" defTabSz="684794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IN" dirty="0"/>
              <a:t>ED PTO_RMC BENCHMARK WB OPTIONS AND PTO POSITION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36306"/>
              </p:ext>
            </p:extLst>
          </p:nvPr>
        </p:nvGraphicFramePr>
        <p:xfrm>
          <a:off x="434474" y="1139752"/>
          <a:ext cx="8484938" cy="4787800"/>
        </p:xfrm>
        <a:graphic>
          <a:graphicData uri="http://schemas.openxmlformats.org/drawingml/2006/table">
            <a:tbl>
              <a:tblPr/>
              <a:tblGrid>
                <a:gridCol w="1062725">
                  <a:extLst>
                    <a:ext uri="{9D8B030D-6E8A-4147-A177-3AD203B41FA5}">
                      <a16:colId xmlns:a16="http://schemas.microsoft.com/office/drawing/2014/main" val="2341617086"/>
                    </a:ext>
                  </a:extLst>
                </a:gridCol>
                <a:gridCol w="1025131">
                  <a:extLst>
                    <a:ext uri="{9D8B030D-6E8A-4147-A177-3AD203B41FA5}">
                      <a16:colId xmlns:a16="http://schemas.microsoft.com/office/drawing/2014/main" val="3360093515"/>
                    </a:ext>
                  </a:extLst>
                </a:gridCol>
                <a:gridCol w="1437694">
                  <a:extLst>
                    <a:ext uri="{9D8B030D-6E8A-4147-A177-3AD203B41FA5}">
                      <a16:colId xmlns:a16="http://schemas.microsoft.com/office/drawing/2014/main" val="1113316604"/>
                    </a:ext>
                  </a:extLst>
                </a:gridCol>
                <a:gridCol w="1239847">
                  <a:extLst>
                    <a:ext uri="{9D8B030D-6E8A-4147-A177-3AD203B41FA5}">
                      <a16:colId xmlns:a16="http://schemas.microsoft.com/office/drawing/2014/main" val="942500379"/>
                    </a:ext>
                  </a:extLst>
                </a:gridCol>
                <a:gridCol w="1239847">
                  <a:extLst>
                    <a:ext uri="{9D8B030D-6E8A-4147-A177-3AD203B41FA5}">
                      <a16:colId xmlns:a16="http://schemas.microsoft.com/office/drawing/2014/main" val="3675591923"/>
                    </a:ext>
                  </a:extLst>
                </a:gridCol>
                <a:gridCol w="1239847">
                  <a:extLst>
                    <a:ext uri="{9D8B030D-6E8A-4147-A177-3AD203B41FA5}">
                      <a16:colId xmlns:a16="http://schemas.microsoft.com/office/drawing/2014/main" val="1446358855"/>
                    </a:ext>
                  </a:extLst>
                </a:gridCol>
                <a:gridCol w="1239847">
                  <a:extLst>
                    <a:ext uri="{9D8B030D-6E8A-4147-A177-3AD203B41FA5}">
                      <a16:colId xmlns:a16="http://schemas.microsoft.com/office/drawing/2014/main" val="2977020805"/>
                    </a:ext>
                  </a:extLst>
                </a:gridCol>
              </a:tblGrid>
              <a:tr h="31511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RMC BENCHMARKING DATA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78115"/>
                  </a:ext>
                </a:extLst>
              </a:tr>
              <a:tr h="2369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CUM. CAPACITY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PTO/SLAVE ENGINE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WHEEL CONFIG.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ASHOK LEYLAND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Bharat Benz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Eicher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219409"/>
                  </a:ext>
                </a:extLst>
              </a:tr>
              <a:tr h="23695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WHEEL BASE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WHEEL BASE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WHEEL BASE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WHEEL BASE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129132"/>
                  </a:ext>
                </a:extLst>
              </a:tr>
              <a:tr h="28562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574663"/>
                  </a:ext>
                </a:extLst>
              </a:tr>
              <a:tr h="28562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SLAVE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335827"/>
                  </a:ext>
                </a:extLst>
              </a:tr>
              <a:tr h="28562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69514"/>
                  </a:ext>
                </a:extLst>
              </a:tr>
              <a:tr h="28562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SLAVE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318968"/>
                  </a:ext>
                </a:extLst>
              </a:tr>
              <a:tr h="28562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401599"/>
                  </a:ext>
                </a:extLst>
              </a:tr>
              <a:tr h="28562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SLAVE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512330"/>
                  </a:ext>
                </a:extLst>
              </a:tr>
              <a:tr h="2856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857715"/>
                  </a:ext>
                </a:extLst>
              </a:tr>
              <a:tr h="28562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8X4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1439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285917"/>
                  </a:ext>
                </a:extLst>
              </a:tr>
              <a:tr h="28562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SLAVE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8X4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604867"/>
                  </a:ext>
                </a:extLst>
              </a:tr>
              <a:tr h="28562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8X4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1439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621220"/>
                  </a:ext>
                </a:extLst>
              </a:tr>
              <a:tr h="28562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SLAVE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8X4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009759"/>
                  </a:ext>
                </a:extLst>
              </a:tr>
              <a:tr h="2856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SLAVE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10X4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035447"/>
                  </a:ext>
                </a:extLst>
              </a:tr>
              <a:tr h="28562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PTO POSITION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10'o Clock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11'o Clock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12'o Clock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12'o Clock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953210"/>
                  </a:ext>
                </a:extLst>
              </a:tr>
              <a:tr h="28562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CARDEN SHAFT LENGTH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~900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300/420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420/650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732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9902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0_Trucks Platform  PPT Template">
  <a:themeElements>
    <a:clrScheme name="Custom 1">
      <a:dk1>
        <a:srgbClr val="5B5850"/>
      </a:dk1>
      <a:lt1>
        <a:srgbClr val="FFFFFF"/>
      </a:lt1>
      <a:dk2>
        <a:srgbClr val="5B7893"/>
      </a:dk2>
      <a:lt2>
        <a:srgbClr val="CCCCCC"/>
      </a:lt2>
      <a:accent1>
        <a:srgbClr val="ADBBC9"/>
      </a:accent1>
      <a:accent2>
        <a:srgbClr val="CC6600"/>
      </a:accent2>
      <a:accent3>
        <a:srgbClr val="F1D100"/>
      </a:accent3>
      <a:accent4>
        <a:srgbClr val="2A2A2A"/>
      </a:accent4>
      <a:accent5>
        <a:srgbClr val="A7B05B"/>
      </a:accent5>
      <a:accent6>
        <a:srgbClr val="CC3300"/>
      </a:accent6>
      <a:hlink>
        <a:srgbClr val="5B5850"/>
      </a:hlink>
      <a:folHlink>
        <a:srgbClr val="5B5850"/>
      </a:folHlink>
    </a:clrScheme>
    <a:fontScheme name="ALL_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5613" rtl="0" eaLnBrk="0" fontAlgn="base" latinLnBrk="0" hangingPunct="0">
          <a:lnSpc>
            <a:spcPct val="104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5613" rtl="0" eaLnBrk="0" fontAlgn="base" latinLnBrk="0" hangingPunct="0">
          <a:lnSpc>
            <a:spcPct val="104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ALL_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_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_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_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_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_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4BDB1289-756B-4D8F-ADE2-CA731645AA91}" vid="{A244F628-019A-429C-A6E7-6A66800B05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542D36709AD4419B7B3080F8D10C66" ma:contentTypeVersion="9" ma:contentTypeDescription="Create a new document." ma:contentTypeScope="" ma:versionID="a87f34100e2c94c0e15806d33e8539bb">
  <xsd:schema xmlns:xsd="http://www.w3.org/2001/XMLSchema" xmlns:xs="http://www.w3.org/2001/XMLSchema" xmlns:p="http://schemas.microsoft.com/office/2006/metadata/properties" xmlns:ns2="655ee30a-b454-4edb-b08a-f11de72c72d1" xmlns:ns3="40ed3f42-f240-4cab-8e68-61cb9e338ea9" targetNamespace="http://schemas.microsoft.com/office/2006/metadata/properties" ma:root="true" ma:fieldsID="66bc17edca1cc13b504aa17e1b9ec924" ns2:_="" ns3:_="">
    <xsd:import namespace="655ee30a-b454-4edb-b08a-f11de72c72d1"/>
    <xsd:import namespace="40ed3f42-f240-4cab-8e68-61cb9e338e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5ee30a-b454-4edb-b08a-f11de72c72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ed3f42-f240-4cab-8e68-61cb9e338ea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E52B47-F019-4F8B-B6B9-2B06A948858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AB7A87-E58C-45D7-BDC8-FB8C70E9A7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E0FA12-458F-4045-AD1E-54FAABB892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5ee30a-b454-4edb-b08a-f11de72c72d1"/>
    <ds:schemaRef ds:uri="40ed3f42-f240-4cab-8e68-61cb9e338e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7861</TotalTime>
  <Words>132</Words>
  <Application>Microsoft Office PowerPoint</Application>
  <PresentationFormat>On-screen Show (4:3)</PresentationFormat>
  <Paragraphs>103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10_Trucks Platform  PPT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20191218_MoBiliT_DesignReviewG_v1</dc:title>
  <dc:creator>Gopi Sankar (MBP Trucks)</dc:creator>
  <dc:description>Changes from Stage 2 to Stage 3</dc:description>
  <cp:lastModifiedBy>Priyan PV (MVP Trucks – PD)</cp:lastModifiedBy>
  <cp:revision>280</cp:revision>
  <dcterms:created xsi:type="dcterms:W3CDTF">2019-09-12T08:10:11Z</dcterms:created>
  <dcterms:modified xsi:type="dcterms:W3CDTF">2023-08-09T12:46:27Z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0x010100ED542D36709AD4419B7B3080F8D10C66</vt:lpwstr>
  </property>
  <property fmtid="{D5CDD505-2E9C-101B-9397-08002B2CF9AE}" pid="3" name="Presentation">
    <vt:lpwstr>20191218_MoBiliT_DesignReviewG_v1</vt:lpwstr>
  </property>
  <property fmtid="{D5CDD505-2E9C-101B-9397-08002B2CF9AE}" pid="4" name="SlideDescription">
    <vt:lpwstr>Changes from Stage 2 to Stage 3</vt:lpwstr>
  </property>
</Properties>
</file>