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  <p:sldId id="257" r:id="rId3"/>
    <p:sldId id="262" r:id="rId4"/>
    <p:sldId id="261" r:id="rId5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3.jpe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9"/>
          <p:cNvGraphicFramePr>
            <a:graphicFrameLocks noChangeAspect="1"/>
          </p:cNvGraphicFramePr>
          <p:nvPr userDrawn="1"/>
        </p:nvGraphicFramePr>
        <p:xfrm>
          <a:off x="7315200" y="4602163"/>
          <a:ext cx="18288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Image" r:id="rId3" imgW="12990476" imgH="9739683" progId="">
                  <p:embed/>
                </p:oleObj>
              </mc:Choice>
              <mc:Fallback>
                <p:oleObj name="Image" r:id="rId3" imgW="12990476" imgH="97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7315200" y="4602163"/>
                        <a:ext cx="18288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7" descr="1"/>
          <p:cNvPicPr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29377"/>
            <a:ext cx="914400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1981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>
            <a:lvl1pPr algn="ctr">
              <a:defRPr sz="3600" smtClean="0"/>
            </a:lvl1pPr>
          </a:lstStyle>
          <a:p>
            <a:r>
              <a:rPr lang="en-US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263435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52400" y="6416677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22662C-4EA5-40CB-AF95-82CA1EC35B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9857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52400" y="6416677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22662C-4EA5-40CB-AF95-82CA1EC35B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4260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76202"/>
            <a:ext cx="1866900" cy="5592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76202"/>
            <a:ext cx="5448300" cy="5592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52400" y="6416677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22662C-4EA5-40CB-AF95-82CA1EC35B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556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i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19077"/>
            <a:ext cx="6858000" cy="695325"/>
          </a:xfrm>
        </p:spPr>
        <p:txBody>
          <a:bodyPr>
            <a:noAutofit/>
          </a:bodyPr>
          <a:lstStyle>
            <a:lvl1pPr algn="l">
              <a:defRPr sz="3200" i="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492877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492877"/>
            <a:ext cx="2133600" cy="365125"/>
          </a:xfrm>
          <a:prstGeom prst="rect">
            <a:avLst/>
          </a:prstGeom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GB" smtClean="0">
                <a:solidFill>
                  <a:prstClr val="white"/>
                </a:solidFill>
              </a:rPr>
              <a:t>#1</a:t>
            </a:r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2"/>
          </p:nvPr>
        </p:nvSpPr>
        <p:spPr>
          <a:xfrm>
            <a:off x="3124200" y="6492877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Slide Number Placeholder 1"/>
          <p:cNvSpPr txBox="1">
            <a:spLocks/>
          </p:cNvSpPr>
          <p:nvPr userDrawn="1"/>
        </p:nvSpPr>
        <p:spPr>
          <a:xfrm>
            <a:off x="152400" y="6416677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422662C-4EA5-40CB-AF95-82CA1EC35B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87453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2400"/>
            <a:ext cx="7543800" cy="792162"/>
          </a:xfrm>
        </p:spPr>
        <p:txBody>
          <a:bodyPr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52400" y="6416677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22662C-4EA5-40CB-AF95-82CA1EC35B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61045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52400" y="6416677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22662C-4EA5-40CB-AF95-82CA1EC35B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517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52400" y="6416677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fld id="{7422662C-4EA5-40CB-AF95-82CA1EC35B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5854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52400" y="6416677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22662C-4EA5-40CB-AF95-82CA1EC35B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032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1143002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1600" y="1143002"/>
            <a:ext cx="3657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52400" y="6416677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22662C-4EA5-40CB-AF95-82CA1EC35B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21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52400" y="6416677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22662C-4EA5-40CB-AF95-82CA1EC35B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5492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52400" y="6416677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22662C-4EA5-40CB-AF95-82CA1EC35B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1050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52400" y="6416677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22662C-4EA5-40CB-AF95-82CA1EC35B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3228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52400" y="6416677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22662C-4EA5-40CB-AF95-82CA1EC35B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5239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9"/>
          <p:cNvGraphicFramePr>
            <a:graphicFrameLocks noChangeAspect="1"/>
          </p:cNvGraphicFramePr>
          <p:nvPr/>
        </p:nvGraphicFramePr>
        <p:xfrm>
          <a:off x="7315200" y="5030788"/>
          <a:ext cx="1828800" cy="182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Image" r:id="rId17" imgW="12990476" imgH="9739683" progId="">
                  <p:embed/>
                </p:oleObj>
              </mc:Choice>
              <mc:Fallback>
                <p:oleObj name="Image" r:id="rId17" imgW="12990476" imgH="9739683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80000" t="73351"/>
                      <a:stretch>
                        <a:fillRect/>
                      </a:stretch>
                    </p:blipFill>
                    <p:spPr bwMode="auto">
                      <a:xfrm>
                        <a:off x="7315200" y="5030788"/>
                        <a:ext cx="1828800" cy="182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304800"/>
            <a:ext cx="5867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371600"/>
            <a:ext cx="6781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130300"/>
            <a:ext cx="9144000" cy="0"/>
          </a:xfrm>
          <a:prstGeom prst="line">
            <a:avLst/>
          </a:prstGeom>
          <a:noFill/>
          <a:ln w="76200">
            <a:solidFill>
              <a:srgbClr val="80808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1031" name="Picture 8"/>
          <p:cNvPicPr>
            <a:picLocks noChangeAspect="1" noChangeArrowheads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228600"/>
            <a:ext cx="1981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152400" y="6416677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422662C-4EA5-40CB-AF95-82CA1EC35BEA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53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600">
          <a:solidFill>
            <a:schemeClr val="tx1"/>
          </a:solidFill>
          <a:latin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600">
          <a:solidFill>
            <a:schemeClr val="tx1"/>
          </a:solidFill>
          <a:latin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Calibri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696200" cy="2212973"/>
          </a:xfrm>
        </p:spPr>
        <p:txBody>
          <a:bodyPr/>
          <a:lstStyle/>
          <a:p>
            <a:r>
              <a:rPr lang="en-US" dirty="0" smtClean="0"/>
              <a:t>Marketing HR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err="1" smtClean="0"/>
              <a:t>HR</a:t>
            </a:r>
            <a:r>
              <a:rPr lang="en-US" sz="3200" dirty="0" smtClean="0"/>
              <a:t> Conference – 16&amp; 17</a:t>
            </a:r>
            <a:r>
              <a:rPr lang="en-US" sz="3200" baseline="30000" dirty="0" smtClean="0"/>
              <a:t>th</a:t>
            </a:r>
            <a:r>
              <a:rPr lang="en-US" sz="3200" dirty="0" smtClean="0"/>
              <a:t> May 2013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MDC Hosur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416675"/>
            <a:ext cx="381000" cy="365125"/>
          </a:xfrm>
        </p:spPr>
        <p:txBody>
          <a:bodyPr/>
          <a:lstStyle/>
          <a:p>
            <a:fld id="{7422662C-4EA5-40CB-AF95-82CA1EC35BEA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5353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28601"/>
            <a:ext cx="5867400" cy="6858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Key achievements- (2012-2013)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8077200" cy="4343400"/>
          </a:xfrm>
        </p:spPr>
        <p:txBody>
          <a:bodyPr/>
          <a:lstStyle/>
          <a:p>
            <a:pPr marL="457200" indent="-457200" algn="l">
              <a:buFont typeface="Arial" pitchFamily="34" charset="0"/>
              <a:buChar char="•"/>
            </a:pPr>
            <a:r>
              <a:rPr lang="en-US" sz="2300" dirty="0" smtClean="0"/>
              <a:t>Dealer training – 2500 plus dealer staff trained                            ( alignment with PRISM initiated and will be carried forward)</a:t>
            </a:r>
            <a:endParaRPr lang="en-US" sz="2300" dirty="0"/>
          </a:p>
          <a:p>
            <a:pPr marL="457200" indent="-457200" algn="l">
              <a:buFont typeface="Arial" pitchFamily="34" charset="0"/>
              <a:buChar char="•"/>
            </a:pPr>
            <a:endParaRPr lang="en-US" sz="23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300" dirty="0" smtClean="0"/>
              <a:t>AL Academy – </a:t>
            </a:r>
            <a:r>
              <a:rPr lang="en-US" sz="2300" dirty="0"/>
              <a:t>Tie up with </a:t>
            </a:r>
            <a:r>
              <a:rPr lang="en-US" sz="2300" dirty="0" err="1"/>
              <a:t>Yashwantrao</a:t>
            </a:r>
            <a:r>
              <a:rPr lang="en-US" sz="2300" dirty="0"/>
              <a:t> </a:t>
            </a:r>
            <a:r>
              <a:rPr lang="en-US" sz="2300" dirty="0" err="1"/>
              <a:t>Chavan</a:t>
            </a:r>
            <a:r>
              <a:rPr lang="en-US" sz="2300" dirty="0"/>
              <a:t> Maharashtra Open University for providing Bachelor in Business Studies </a:t>
            </a:r>
            <a:r>
              <a:rPr lang="en-US" sz="2300" dirty="0" smtClean="0"/>
              <a:t>(BBS- Automobile </a:t>
            </a:r>
            <a:r>
              <a:rPr lang="en-US" sz="2300" dirty="0"/>
              <a:t>Dealership) </a:t>
            </a:r>
            <a:r>
              <a:rPr lang="en-US" sz="2300" dirty="0" smtClean="0"/>
              <a:t>for dealer </a:t>
            </a:r>
            <a:r>
              <a:rPr lang="en-US" sz="2300" dirty="0" err="1" smtClean="0"/>
              <a:t>personnels</a:t>
            </a:r>
            <a:r>
              <a:rPr lang="en-US" sz="2300" dirty="0" smtClean="0"/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endParaRPr lang="en-US" sz="2300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sz="2300" dirty="0" smtClean="0"/>
              <a:t>Identified a professional legal firm and outsourced </a:t>
            </a:r>
            <a:r>
              <a:rPr lang="en-US" sz="2300" dirty="0"/>
              <a:t>all statutory </a:t>
            </a:r>
            <a:r>
              <a:rPr lang="en-US" sz="2300" dirty="0" smtClean="0"/>
              <a:t>obligations pertaining to all marketing regional / area offices.</a:t>
            </a:r>
            <a:endParaRPr lang="en-US" sz="2300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3D8F4526-A770-47AE-AC60-DC33C2D2ADCF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185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696200" cy="914400"/>
          </a:xfrm>
        </p:spPr>
        <p:txBody>
          <a:bodyPr>
            <a:normAutofit/>
          </a:bodyPr>
          <a:lstStyle/>
          <a:p>
            <a:pPr algn="l"/>
            <a:r>
              <a:rPr lang="en-US" sz="3200" dirty="0" smtClean="0"/>
              <a:t>Key Challenges (2013-2014)</a:t>
            </a:r>
            <a:endParaRPr lang="en-US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690922"/>
              </p:ext>
            </p:extLst>
          </p:nvPr>
        </p:nvGraphicFramePr>
        <p:xfrm>
          <a:off x="762000" y="1447800"/>
          <a:ext cx="7391400" cy="44196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463800"/>
                <a:gridCol w="2463800"/>
                <a:gridCol w="2463800"/>
              </a:tblGrid>
              <a:tr h="51298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2400"/>
                        </a:lnSpc>
                        <a:spcAft>
                          <a:spcPts val="1200"/>
                        </a:spcAft>
                        <a:buFont typeface="Arial" pitchFamily="34" charset="0"/>
                        <a:buNone/>
                      </a:pPr>
                      <a:r>
                        <a:rPr lang="en-US" sz="2400" b="0" kern="1200" dirty="0" smtClean="0">
                          <a:latin typeface="Calibri" pitchFamily="34" charset="0"/>
                          <a:cs typeface="Calibri" pitchFamily="34" charset="0"/>
                        </a:rPr>
                        <a:t>Area</a:t>
                      </a:r>
                      <a:endParaRPr lang="en-US" sz="2400" b="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2400"/>
                        </a:lnSpc>
                        <a:spcAft>
                          <a:spcPts val="1200"/>
                        </a:spcAft>
                        <a:buFont typeface="Arial" pitchFamily="34" charset="0"/>
                        <a:buNone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ts val="2400"/>
                        </a:lnSpc>
                        <a:spcAft>
                          <a:spcPts val="1200"/>
                        </a:spcAft>
                        <a:buFont typeface="Arial" pitchFamily="34" charset="0"/>
                        <a:buNone/>
                      </a:pPr>
                      <a:r>
                        <a:rPr lang="en-US" sz="2400" b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Possible Actions </a:t>
                      </a:r>
                    </a:p>
                  </a:txBody>
                  <a:tcPr/>
                </a:tc>
              </a:tr>
              <a:tr h="1302204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ts val="2400"/>
                        </a:lnSpc>
                        <a:spcAft>
                          <a:spcPts val="120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RE-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ORG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ts val="2400"/>
                        </a:lnSpc>
                        <a:spcAft>
                          <a:spcPts val="120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Executive understanding &amp; alignment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ts val="2400"/>
                        </a:lnSpc>
                        <a:spcAft>
                          <a:spcPts val="120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Detailed session planned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with all field executives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1302204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ts val="2400"/>
                        </a:lnSpc>
                        <a:spcAft>
                          <a:spcPts val="120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ts val="2400"/>
                        </a:lnSpc>
                        <a:spcAft>
                          <a:spcPts val="120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Retaining the good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performers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ts val="2400"/>
                        </a:lnSpc>
                        <a:spcAft>
                          <a:spcPts val="120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Job enrichment / enlargement.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    </a:t>
                      </a:r>
                      <a:r>
                        <a:rPr lang="en-US" sz="16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(Salary revision)</a:t>
                      </a:r>
                      <a:endParaRPr lang="en-US" sz="1600" b="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  <a:tr h="1302204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ts val="2400"/>
                        </a:lnSpc>
                        <a:spcAft>
                          <a:spcPts val="120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PRISM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ts val="2400"/>
                        </a:lnSpc>
                        <a:spcAft>
                          <a:spcPts val="120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Ownership from area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/ regional managers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lnSpc>
                          <a:spcPts val="2400"/>
                        </a:lnSpc>
                        <a:spcAft>
                          <a:spcPts val="1200"/>
                        </a:spcAft>
                        <a:buFont typeface="Arial" pitchFamily="34" charset="0"/>
                        <a:buChar char="•"/>
                      </a:pPr>
                      <a:r>
                        <a:rPr lang="en-US" sz="1800" b="0" kern="120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Linkage</a:t>
                      </a:r>
                      <a:r>
                        <a:rPr lang="en-US" sz="1800" b="0" kern="1200" baseline="0" dirty="0" smtClean="0">
                          <a:solidFill>
                            <a:schemeClr val="dk1"/>
                          </a:solidFill>
                          <a:latin typeface="Calibri" pitchFamily="34" charset="0"/>
                          <a:ea typeface="+mn-ea"/>
                          <a:cs typeface="Calibri" pitchFamily="34" charset="0"/>
                        </a:rPr>
                        <a:t> to their respective KRA’s.</a:t>
                      </a:r>
                      <a:endParaRPr lang="en-US" sz="1800" b="0" kern="1200" dirty="0" smtClean="0">
                        <a:solidFill>
                          <a:schemeClr val="dk1"/>
                        </a:solidFill>
                        <a:latin typeface="Calibri" pitchFamily="34" charset="0"/>
                        <a:ea typeface="+mn-ea"/>
                        <a:cs typeface="Calibri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10400" y="6492877"/>
            <a:ext cx="2133600" cy="365125"/>
          </a:xfrm>
          <a:prstGeom prst="rect">
            <a:avLst/>
          </a:prstGeom>
        </p:spPr>
        <p:txBody>
          <a:bodyPr/>
          <a:lstStyle/>
          <a:p>
            <a:fld id="{3D8F4526-A770-47AE-AC60-DC33C2D2ADCF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076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92" y="152400"/>
            <a:ext cx="5867400" cy="838200"/>
          </a:xfrm>
        </p:spPr>
        <p:txBody>
          <a:bodyPr/>
          <a:lstStyle/>
          <a:p>
            <a:r>
              <a:rPr lang="en-US" dirty="0" smtClean="0"/>
              <a:t>Marketing HR -Org Chart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371434" y="1305699"/>
            <a:ext cx="1756906" cy="6755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M. Ganesh   Marketing HR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04208" y="3152002"/>
            <a:ext cx="1762992" cy="5817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 Ramanathan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20093" y="3124200"/>
            <a:ext cx="1756907" cy="58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Sam Joseph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6934200" y="3108020"/>
            <a:ext cx="1828800" cy="5800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Sherlin Raj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304800" y="3124200"/>
            <a:ext cx="1762992" cy="5817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latin typeface="Calibri" pitchFamily="34" charset="0"/>
                <a:cs typeface="Calibri" pitchFamily="34" charset="0"/>
              </a:rPr>
              <a:t>Joseph Ravikumar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304800" y="4980802"/>
            <a:ext cx="1762992" cy="5817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rPr>
              <a:t>Krishnan</a:t>
            </a:r>
            <a:endParaRPr kumimoji="0" lang="en-US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467592" y="3962400"/>
            <a:ext cx="1600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Head</a:t>
            </a:r>
            <a:r>
              <a:rPr kumimoji="0" lang="en-US" sz="1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of HLFS                    ( Manpower outsourcing company)</a:t>
            </a:r>
            <a:endParaRPr kumimoji="0" lang="en-US" sz="1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386196" y="5715000"/>
            <a:ext cx="1600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</a:t>
            </a:r>
            <a:r>
              <a:rPr kumimoji="0" lang="en-US" sz="1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Recruitment &amp; Administration of outsourced manpower (</a:t>
            </a:r>
            <a:r>
              <a:rPr kumimoji="0" lang="en-US" sz="1000" b="1" i="1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appox</a:t>
            </a:r>
            <a:r>
              <a:rPr kumimoji="0" lang="en-US" sz="1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800 executives)</a:t>
            </a:r>
            <a:endParaRPr kumimoji="0" lang="en-US" sz="1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2585604" y="3886200"/>
            <a:ext cx="1600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</a:t>
            </a:r>
            <a:r>
              <a:rPr kumimoji="0" lang="en-US" sz="1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HR process owner PSB , IO &amp; SABI.                   - SAP HR </a:t>
            </a:r>
            <a:r>
              <a:rPr lang="en-US" sz="1000" b="1" i="1" dirty="0" err="1" smtClean="0">
                <a:latin typeface="Arial" charset="0"/>
              </a:rPr>
              <a:t>spoc</a:t>
            </a:r>
            <a:endParaRPr kumimoji="0" lang="en-US" sz="1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4789118" y="3810000"/>
            <a:ext cx="1600200" cy="1143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- </a:t>
            </a:r>
            <a:r>
              <a:rPr kumimoji="0" lang="en-US" sz="1000" b="1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HR process owner for Domestic Marketing, DTC &amp; DIMTS depots                      - Process owner for PRISM training initiative</a:t>
            </a:r>
            <a:endParaRPr kumimoji="0" lang="en-US" sz="1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7048500" y="3886200"/>
            <a:ext cx="1600200" cy="6858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i="1" dirty="0" smtClean="0">
                <a:latin typeface="Arial" charset="0"/>
              </a:rPr>
              <a:t>- MIS &amp; back end support                             - Recruitment </a:t>
            </a:r>
            <a:r>
              <a:rPr lang="en-US" sz="1000" b="1" i="1" dirty="0">
                <a:latin typeface="Arial" charset="0"/>
              </a:rPr>
              <a:t>&amp; onboarding </a:t>
            </a:r>
            <a:r>
              <a:rPr lang="en-US" sz="1000" b="1" i="1" dirty="0" smtClean="0">
                <a:latin typeface="Arial" charset="0"/>
              </a:rPr>
              <a:t>support</a:t>
            </a:r>
            <a:endParaRPr kumimoji="0" lang="en-US" sz="10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4" name="Straight Connector 73"/>
          <p:cNvCxnSpPr>
            <a:stCxn id="53" idx="2"/>
          </p:cNvCxnSpPr>
          <p:nvPr/>
        </p:nvCxnSpPr>
        <p:spPr bwMode="auto">
          <a:xfrm>
            <a:off x="1267692" y="4648200"/>
            <a:ext cx="0" cy="3022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" name="Straight Connector 3"/>
          <p:cNvCxnSpPr/>
          <p:nvPr/>
        </p:nvCxnSpPr>
        <p:spPr bwMode="auto">
          <a:xfrm>
            <a:off x="838200" y="2514600"/>
            <a:ext cx="701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/>
          <p:cNvCxnSpPr/>
          <p:nvPr/>
        </p:nvCxnSpPr>
        <p:spPr bwMode="auto">
          <a:xfrm>
            <a:off x="838200" y="2514600"/>
            <a:ext cx="0" cy="5934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3276600" y="2514600"/>
            <a:ext cx="0" cy="5934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5562600" y="2514600"/>
            <a:ext cx="0" cy="5934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7862170" y="2514600"/>
            <a:ext cx="0" cy="5934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4185804" y="1981200"/>
            <a:ext cx="0" cy="533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090126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0C28D77E79E74DBB37A54875E84BDC" ma:contentTypeVersion="0" ma:contentTypeDescription="Create a new document." ma:contentTypeScope="" ma:versionID="7f2e3e1c9ee9ca3d73ab06b23592a55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EFD3C7-F428-4F27-BFF0-32B677F632F3}"/>
</file>

<file path=customXml/itemProps2.xml><?xml version="1.0" encoding="utf-8"?>
<ds:datastoreItem xmlns:ds="http://schemas.openxmlformats.org/officeDocument/2006/customXml" ds:itemID="{503E8DEB-FCB8-425C-B928-0372A2BCCA3B}"/>
</file>

<file path=customXml/itemProps3.xml><?xml version="1.0" encoding="utf-8"?>
<ds:datastoreItem xmlns:ds="http://schemas.openxmlformats.org/officeDocument/2006/customXml" ds:itemID="{8057EB59-4ED4-45C3-B68A-1DBB068C52A8}"/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208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2_Default Design</vt:lpstr>
      <vt:lpstr>Image</vt:lpstr>
      <vt:lpstr>Marketing HR  HR Conference – 16&amp; 17th May 2013 MDC Hosur</vt:lpstr>
      <vt:lpstr>Key achievements- (2012-2013)</vt:lpstr>
      <vt:lpstr>Key Challenges (2013-2014)</vt:lpstr>
      <vt:lpstr>Marketing HR -Org Chart</vt:lpstr>
    </vt:vector>
  </TitlesOfParts>
  <Company>Ashokleyland Ltd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Achievements</dc:title>
  <dc:creator>Shyamsundar Anandhan (Business Planning)</dc:creator>
  <cp:lastModifiedBy>Madhuri Ramteke (Corporate HR)</cp:lastModifiedBy>
  <cp:revision>15</cp:revision>
  <cp:lastPrinted>2013-05-15T08:58:20Z</cp:lastPrinted>
  <dcterms:created xsi:type="dcterms:W3CDTF">2013-05-09T16:58:38Z</dcterms:created>
  <dcterms:modified xsi:type="dcterms:W3CDTF">2013-05-16T01:17:54Z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0x0101003C0C28D77E79E74DBB37A54875E84BDC</vt:lpwstr>
  </property>
</Properties>
</file>