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9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1.png" ContentType="image/png"/>
  <Override PartName="/ppt/media/image57.png" ContentType="image/png"/>
  <Override PartName="/ppt/media/image20.png" ContentType="image/png"/>
  <Override PartName="/ppt/media/image28.jpeg" ContentType="image/jpeg"/>
  <Override PartName="/ppt/media/image62.png" ContentType="image/png"/>
  <Override PartName="/ppt/media/image21.png" ContentType="image/png"/>
  <Override PartName="/ppt/media/image58.png" ContentType="image/png"/>
  <Override PartName="/ppt/media/image49.png" ContentType="image/png"/>
  <Override PartName="/ppt/media/image12.png" ContentType="image/png"/>
  <Override PartName="/ppt/media/image42.png" ContentType="image/png"/>
  <Override PartName="/ppt/media/image26.jpeg" ContentType="image/jpe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25.jpeg" ContentType="image/jpeg"/>
  <Override PartName="/ppt/media/image70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63.png" ContentType="image/png"/>
  <Override PartName="/ppt/media/image24.png" ContentType="image/png"/>
  <Override PartName="/ppt/media/image61.png" ContentType="image/png"/>
  <Override PartName="/ppt/media/image60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7.jpeg" ContentType="image/jpeg"/>
  <Override PartName="/ppt/media/image52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22.jpeg" ContentType="image/jpeg"/>
  <Override PartName="/ppt/media/image9.png" ContentType="image/png"/>
  <Override PartName="/ppt/media/image39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23.jpeg" ContentType="image/jpe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4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3999E9-93A4-4313-864C-1CFD53C4006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Please enter project details and your details here.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F7B9EA3-01D5-4C35-929C-85F66CEFF7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9"/>
          <p:cNvSpPr/>
          <p:nvPr/>
        </p:nvSpPr>
        <p:spPr>
          <a:xfrm>
            <a:off x="7860960" y="6311880"/>
            <a:ext cx="3804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ffffff"/>
                </a:solidFill>
                <a:latin typeface="Calibri"/>
              </a:rPr>
              <a:t>Advanced Training Assessment Deck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Segoe U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3CA727-AEEC-4C11-881E-83072FB8551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BB0114D-68B6-42BB-A260-30CBEC99D7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Click to </a:t>
            </a: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edit the </a:t>
            </a: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Fif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tli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9"/>
          <p:cNvSpPr/>
          <p:nvPr/>
        </p:nvSpPr>
        <p:spPr>
          <a:xfrm>
            <a:off x="7860960" y="6311880"/>
            <a:ext cx="3804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ffffff"/>
                </a:solidFill>
                <a:latin typeface="Calibri"/>
              </a:rPr>
              <a:t>Advanced Training Assessment Deck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egoe U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Segoe UI Ligh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36EC017-4060-485D-92B5-5802B5B1ABB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6969AA-24AD-4AB5-8B97-958FED1FC2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9"/>
          <p:cNvSpPr/>
          <p:nvPr/>
        </p:nvSpPr>
        <p:spPr>
          <a:xfrm>
            <a:off x="7860960" y="6311880"/>
            <a:ext cx="3804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NZ" sz="1800" spc="-1" strike="noStrike">
                <a:solidFill>
                  <a:srgbClr val="ffffff"/>
                </a:solidFill>
                <a:latin typeface="Calibri"/>
              </a:rPr>
              <a:t>Advanced Training Assessment Deck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E51930-D887-41D0-84DD-9FC9DCC4EC3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35AF6C-24E6-43D8-929F-A11CB54846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egoe UI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Segoe UI Light"/>
              </a:rPr>
              <a:t>What factors determines a car’s selling price?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Subtitl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</a:rPr>
              <a:t>&lt;George Lu&gt;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Categorical Variables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Market Segment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ontent Placeholder 2"/>
          <p:cNvSpPr txBox="1"/>
          <p:nvPr/>
        </p:nvSpPr>
        <p:spPr>
          <a:xfrm>
            <a:off x="838080" y="1825560"/>
            <a:ext cx="4480200" cy="5672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Determined by average price of listings in last 7 years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Luxury: &gt; $150,000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Prestige &gt; $90,000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Premium &gt; $50,000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Mid Level &gt; $40,000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Economy &gt; $30,000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Entry level &gt; $20,000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Budget &gt; $10,000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8642160" y="5181480"/>
            <a:ext cx="3228480" cy="1523520"/>
          </a:xfrm>
          <a:prstGeom prst="rect">
            <a:avLst/>
          </a:prstGeom>
          <a:ln w="0">
            <a:noFill/>
          </a:ln>
        </p:spPr>
      </p:pic>
      <p:sp>
        <p:nvSpPr>
          <p:cNvPr id="167" name="Straight Arrow Connector 4"/>
          <p:cNvSpPr/>
          <p:nvPr/>
        </p:nvSpPr>
        <p:spPr>
          <a:xfrm flipH="1" flipV="1">
            <a:off x="5104440" y="3276000"/>
            <a:ext cx="14760" cy="32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4" descr=""/>
          <p:cNvPicPr/>
          <p:nvPr/>
        </p:nvPicPr>
        <p:blipFill>
          <a:blip r:embed="rId2"/>
          <a:stretch/>
        </p:blipFill>
        <p:spPr>
          <a:xfrm>
            <a:off x="5772960" y="3276720"/>
            <a:ext cx="3723840" cy="146664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3"/>
          <a:stretch/>
        </p:blipFill>
        <p:spPr>
          <a:xfrm>
            <a:off x="8247600" y="1418400"/>
            <a:ext cx="3200040" cy="15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3093840" y="1019520"/>
            <a:ext cx="6781320" cy="5613120"/>
          </a:xfrm>
          <a:prstGeom prst="rect">
            <a:avLst/>
          </a:prstGeom>
          <a:ln w="0">
            <a:noFill/>
          </a:ln>
        </p:spPr>
      </p:pic>
      <p:sp>
        <p:nvSpPr>
          <p:cNvPr id="171" name="Title 1"/>
          <p:cNvSpPr txBox="1"/>
          <p:nvPr/>
        </p:nvSpPr>
        <p:spPr>
          <a:xfrm>
            <a:off x="838080" y="227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5" name="Multiply 3"/>
          <p:cNvSpPr/>
          <p:nvPr/>
        </p:nvSpPr>
        <p:spPr>
          <a:xfrm>
            <a:off x="4434840" y="396360"/>
            <a:ext cx="3291480" cy="13863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Fuel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ontent Placeholder 2"/>
          <p:cNvSpPr txBox="1"/>
          <p:nvPr/>
        </p:nvSpPr>
        <p:spPr>
          <a:xfrm>
            <a:off x="4910760" y="3535560"/>
            <a:ext cx="1758960" cy="1298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0.5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116280" y="4099680"/>
            <a:ext cx="4962600" cy="237708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3" descr=""/>
          <p:cNvPicPr/>
          <p:nvPr/>
        </p:nvPicPr>
        <p:blipFill>
          <a:blip r:embed="rId2"/>
          <a:stretch/>
        </p:blipFill>
        <p:spPr>
          <a:xfrm>
            <a:off x="4196880" y="1453320"/>
            <a:ext cx="4398120" cy="208188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4" descr=""/>
          <p:cNvPicPr/>
          <p:nvPr/>
        </p:nvPicPr>
        <p:blipFill>
          <a:blip r:embed="rId3"/>
          <a:stretch/>
        </p:blipFill>
        <p:spPr>
          <a:xfrm>
            <a:off x="6918840" y="4099680"/>
            <a:ext cx="4447080" cy="1907640"/>
          </a:xfrm>
          <a:prstGeom prst="rect">
            <a:avLst/>
          </a:prstGeom>
          <a:ln w="0">
            <a:noFill/>
          </a:ln>
        </p:spPr>
      </p:pic>
      <p:sp>
        <p:nvSpPr>
          <p:cNvPr id="181" name="Content Placeholder 2"/>
          <p:cNvSpPr/>
          <p:nvPr/>
        </p:nvSpPr>
        <p:spPr>
          <a:xfrm>
            <a:off x="9142560" y="3450240"/>
            <a:ext cx="175896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ontent Placeholder 2"/>
          <p:cNvSpPr/>
          <p:nvPr/>
        </p:nvSpPr>
        <p:spPr>
          <a:xfrm>
            <a:off x="1324440" y="3450240"/>
            <a:ext cx="175896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Straight Arrow Connector 9"/>
          <p:cNvSpPr/>
          <p:nvPr/>
        </p:nvSpPr>
        <p:spPr>
          <a:xfrm>
            <a:off x="1097280" y="3977640"/>
            <a:ext cx="892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Bodystyle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ontent Placeholder 2"/>
          <p:cNvSpPr txBox="1"/>
          <p:nvPr/>
        </p:nvSpPr>
        <p:spPr>
          <a:xfrm>
            <a:off x="838080" y="1825560"/>
            <a:ext cx="2605680" cy="1328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Trade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6" name="Content Placeholder 2"/>
          <p:cNvSpPr/>
          <p:nvPr/>
        </p:nvSpPr>
        <p:spPr>
          <a:xfrm>
            <a:off x="7482960" y="1901880"/>
            <a:ext cx="2605680" cy="13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Non-Trade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773280" y="2811600"/>
            <a:ext cx="4776480" cy="209340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3" descr=""/>
          <p:cNvPicPr/>
          <p:nvPr/>
        </p:nvPicPr>
        <p:blipFill>
          <a:blip r:embed="rId2"/>
          <a:stretch/>
        </p:blipFill>
        <p:spPr>
          <a:xfrm>
            <a:off x="6755040" y="2811600"/>
            <a:ext cx="4262400" cy="19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Transmission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ontent Placeholder 2"/>
          <p:cNvSpPr txBox="1"/>
          <p:nvPr/>
        </p:nvSpPr>
        <p:spPr>
          <a:xfrm>
            <a:off x="6307200" y="1795320"/>
            <a:ext cx="3642120" cy="446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Automatic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91" name="Content Placeholder 2"/>
          <p:cNvSpPr/>
          <p:nvPr/>
        </p:nvSpPr>
        <p:spPr>
          <a:xfrm>
            <a:off x="3195000" y="1795320"/>
            <a:ext cx="3642120" cy="44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Manual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2" name="Picture 2" descr="https://carfromjapan.com/wp-content/uploads/2016/10/Manual-vs-Automatic-Transmission-Myths-Debunked-1.jpg"/>
          <p:cNvPicPr/>
          <p:nvPr/>
        </p:nvPicPr>
        <p:blipFill>
          <a:blip r:embed="rId1"/>
          <a:stretch/>
        </p:blipFill>
        <p:spPr>
          <a:xfrm>
            <a:off x="3195000" y="3048120"/>
            <a:ext cx="4933080" cy="321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Colour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95" name="Picture 2" descr="Image result for hot cold colours"/>
          <p:cNvPicPr/>
          <p:nvPr/>
        </p:nvPicPr>
        <p:blipFill>
          <a:blip r:embed="rId1"/>
          <a:stretch/>
        </p:blipFill>
        <p:spPr>
          <a:xfrm>
            <a:off x="6968160" y="1969560"/>
            <a:ext cx="4293720" cy="429372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4" descr="http://www.mediafrontier.ch/wp-content/uploads/2017/02/Val-blog-posts3.png"/>
          <p:cNvPicPr/>
          <p:nvPr/>
        </p:nvPicPr>
        <p:blipFill>
          <a:blip r:embed="rId2"/>
          <a:stretch/>
        </p:blipFill>
        <p:spPr>
          <a:xfrm>
            <a:off x="762120" y="1265040"/>
            <a:ext cx="5238360" cy="52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Colour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99" name="Multiply 3"/>
          <p:cNvSpPr/>
          <p:nvPr/>
        </p:nvSpPr>
        <p:spPr>
          <a:xfrm>
            <a:off x="4404240" y="396360"/>
            <a:ext cx="3291480" cy="13863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Seller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02" name="Picture 2" descr="https://media.ed.edmunds-media.com/non-make/fe/fe_129171_717.jpg"/>
          <p:cNvPicPr/>
          <p:nvPr/>
        </p:nvPicPr>
        <p:blipFill>
          <a:blip r:embed="rId1"/>
          <a:stretch/>
        </p:blipFill>
        <p:spPr>
          <a:xfrm>
            <a:off x="384120" y="1714320"/>
            <a:ext cx="4894200" cy="2750760"/>
          </a:xfrm>
          <a:prstGeom prst="rect">
            <a:avLst/>
          </a:prstGeom>
          <a:ln w="0">
            <a:noFill/>
          </a:ln>
        </p:spPr>
      </p:pic>
      <p:pic>
        <p:nvPicPr>
          <p:cNvPr id="203" name="Picture 4" descr="https://img-aws.ehowcdn.com/400x265p/s3-us-west-1.amazonaws.com/contentlab.studiod/getty/f4e648d66a2b45948c5cedf319ead969.jpg"/>
          <p:cNvPicPr/>
          <p:nvPr/>
        </p:nvPicPr>
        <p:blipFill>
          <a:blip r:embed="rId2"/>
          <a:stretch/>
        </p:blipFill>
        <p:spPr>
          <a:xfrm>
            <a:off x="6129720" y="2689560"/>
            <a:ext cx="5361120" cy="355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 rot="19879800">
            <a:off x="203400" y="952200"/>
            <a:ext cx="4285800" cy="276192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 rot="1242000">
            <a:off x="6971400" y="1037520"/>
            <a:ext cx="4161960" cy="259056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4" descr=""/>
          <p:cNvPicPr/>
          <p:nvPr/>
        </p:nvPicPr>
        <p:blipFill>
          <a:blip r:embed="rId3"/>
          <a:stretch/>
        </p:blipFill>
        <p:spPr>
          <a:xfrm rot="654600">
            <a:off x="3698640" y="3947400"/>
            <a:ext cx="4123800" cy="2542680"/>
          </a:xfrm>
          <a:prstGeom prst="rect">
            <a:avLst/>
          </a:prstGeom>
          <a:ln w="0">
            <a:noFill/>
          </a:ln>
        </p:spPr>
      </p:pic>
      <p:sp>
        <p:nvSpPr>
          <p:cNvPr id="137" name="Subtitle 2"/>
          <p:cNvSpPr txBox="1"/>
          <p:nvPr/>
        </p:nvSpPr>
        <p:spPr>
          <a:xfrm>
            <a:off x="4513680" y="816120"/>
            <a:ext cx="2707200" cy="1103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 Extra Bold"/>
              </a:rPr>
              <a:t>$$$ = ???</a:t>
            </a:r>
            <a:endParaRPr b="0" lang="en-US" sz="36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38" name="Subtitle 2"/>
          <p:cNvSpPr/>
          <p:nvPr/>
        </p:nvSpPr>
        <p:spPr>
          <a:xfrm rot="19506000">
            <a:off x="9052200" y="4961520"/>
            <a:ext cx="2707200" cy="11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 Extra Bold"/>
              </a:rPr>
              <a:t>$$$ = ???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Subtitle 2"/>
          <p:cNvSpPr/>
          <p:nvPr/>
        </p:nvSpPr>
        <p:spPr>
          <a:xfrm rot="1379400">
            <a:off x="246240" y="5058000"/>
            <a:ext cx="2707200" cy="11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 Extra Bold"/>
              </a:rPr>
              <a:t>$$$ = ???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Seller location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ontent Placeholder 2"/>
          <p:cNvSpPr txBox="1"/>
          <p:nvPr/>
        </p:nvSpPr>
        <p:spPr>
          <a:xfrm>
            <a:off x="838080" y="1825560"/>
            <a:ext cx="4602240" cy="3904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Location Size Scale: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&gt; 1000000: "Auckland"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&gt; 400000: "Large Region/City"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&gt; 200000: "Moderately Large Region/City"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 </a:t>
            </a: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&gt; 90000: "Normal Region/City“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&lt; 90000: “Small Region/City“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06" name="Picture 2" descr="https://www.rnz.co.nz/assets/news_crops/82503/eight_col_104210357_l.jpg?1561534155"/>
          <p:cNvPicPr/>
          <p:nvPr/>
        </p:nvPicPr>
        <p:blipFill>
          <a:blip r:embed="rId1"/>
          <a:stretch/>
        </p:blipFill>
        <p:spPr>
          <a:xfrm>
            <a:off x="7467480" y="1377360"/>
            <a:ext cx="4078080" cy="254844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4" descr="https://static2.stuff.co.nz/1438746839/538/12359538.jpg"/>
          <p:cNvPicPr/>
          <p:nvPr/>
        </p:nvPicPr>
        <p:blipFill>
          <a:blip r:embed="rId2"/>
          <a:stretch/>
        </p:blipFill>
        <p:spPr>
          <a:xfrm>
            <a:off x="6019920" y="4311000"/>
            <a:ext cx="3821760" cy="222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10" name="Picture 2" descr="https://notebooks.azure.com/GL333/projects/cars-sales-test/raw/Images%2Fcorrelation.png"/>
          <p:cNvPicPr/>
          <p:nvPr/>
        </p:nvPicPr>
        <p:blipFill>
          <a:blip r:embed="rId1"/>
          <a:stretch/>
        </p:blipFill>
        <p:spPr>
          <a:xfrm>
            <a:off x="-2059200" y="-640080"/>
            <a:ext cx="14250960" cy="73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Variable subset selection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15" name="Picture 2" descr="C:\Users\george\Downloads\Images_R^2.png"/>
          <p:cNvPicPr/>
          <p:nvPr/>
        </p:nvPicPr>
        <p:blipFill>
          <a:blip r:embed="rId1"/>
          <a:stretch/>
        </p:blipFill>
        <p:spPr>
          <a:xfrm>
            <a:off x="1905120" y="0"/>
            <a:ext cx="8679960" cy="63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18" name="Picture 2" descr="C:\Users\george\Downloads\Images_BIC.png"/>
          <p:cNvPicPr/>
          <p:nvPr/>
        </p:nvPicPr>
        <p:blipFill>
          <a:blip r:embed="rId1"/>
          <a:stretch/>
        </p:blipFill>
        <p:spPr>
          <a:xfrm>
            <a:off x="827640" y="-380880"/>
            <a:ext cx="10494720" cy="76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21" name="Picture 2" descr="C:\Users\george\Downloads\Images_cp.png"/>
          <p:cNvPicPr/>
          <p:nvPr/>
        </p:nvPicPr>
        <p:blipFill>
          <a:blip r:embed="rId1"/>
          <a:stretch/>
        </p:blipFill>
        <p:spPr>
          <a:xfrm>
            <a:off x="1051560" y="-283680"/>
            <a:ext cx="9993960" cy="728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24" name="Picture 2" descr="C:\Users\george\Downloads\Images_adj cp plot.png"/>
          <p:cNvPicPr/>
          <p:nvPr/>
        </p:nvPicPr>
        <p:blipFill>
          <a:blip r:embed="rId1"/>
          <a:stretch/>
        </p:blipFill>
        <p:spPr>
          <a:xfrm>
            <a:off x="945000" y="-852840"/>
            <a:ext cx="10325880" cy="75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27" name="Picture 2" descr="C:\Users\george\Downloads\Images_adj r2 plot.png"/>
          <p:cNvPicPr/>
          <p:nvPr/>
        </p:nvPicPr>
        <p:blipFill>
          <a:blip r:embed="rId1"/>
          <a:stretch/>
        </p:blipFill>
        <p:spPr>
          <a:xfrm>
            <a:off x="917640" y="-679680"/>
            <a:ext cx="10109880" cy="73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30" name="Picture 2" descr="C:\Users\george\Downloads\Images_bic plot.png"/>
          <p:cNvPicPr/>
          <p:nvPr/>
        </p:nvPicPr>
        <p:blipFill>
          <a:blip r:embed="rId1"/>
          <a:stretch/>
        </p:blipFill>
        <p:spPr>
          <a:xfrm>
            <a:off x="993600" y="6120"/>
            <a:ext cx="9399240" cy="68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423000" y="883800"/>
            <a:ext cx="11517120" cy="5021280"/>
          </a:xfrm>
          <a:prstGeom prst="rect">
            <a:avLst/>
          </a:prstGeom>
          <a:ln w="0">
            <a:noFill/>
          </a:ln>
        </p:spPr>
      </p:pic>
      <p:sp>
        <p:nvSpPr>
          <p:cNvPr id="232" name="Oval 8"/>
          <p:cNvSpPr/>
          <p:nvPr/>
        </p:nvSpPr>
        <p:spPr>
          <a:xfrm>
            <a:off x="7322760" y="1173600"/>
            <a:ext cx="89136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Oval 9"/>
          <p:cNvSpPr/>
          <p:nvPr/>
        </p:nvSpPr>
        <p:spPr>
          <a:xfrm>
            <a:off x="1402200" y="1173600"/>
            <a:ext cx="68544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Oval 10"/>
          <p:cNvSpPr/>
          <p:nvPr/>
        </p:nvSpPr>
        <p:spPr>
          <a:xfrm>
            <a:off x="2011680" y="1173600"/>
            <a:ext cx="138636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Oval 11"/>
          <p:cNvSpPr/>
          <p:nvPr/>
        </p:nvSpPr>
        <p:spPr>
          <a:xfrm>
            <a:off x="3398400" y="1158120"/>
            <a:ext cx="138636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Oval 12"/>
          <p:cNvSpPr/>
          <p:nvPr/>
        </p:nvSpPr>
        <p:spPr>
          <a:xfrm>
            <a:off x="3406320" y="3535560"/>
            <a:ext cx="13788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Oval 13"/>
          <p:cNvSpPr/>
          <p:nvPr/>
        </p:nvSpPr>
        <p:spPr>
          <a:xfrm>
            <a:off x="4762440" y="1173600"/>
            <a:ext cx="185148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Oval 14"/>
          <p:cNvSpPr/>
          <p:nvPr/>
        </p:nvSpPr>
        <p:spPr>
          <a:xfrm>
            <a:off x="1364040" y="3535560"/>
            <a:ext cx="122652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itle 1"/>
          <p:cNvSpPr txBox="1"/>
          <p:nvPr/>
        </p:nvSpPr>
        <p:spPr>
          <a:xfrm>
            <a:off x="716400" y="30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0" y="290520"/>
            <a:ext cx="12848760" cy="627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Popularity?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/>
        </p:blipFill>
        <p:spPr>
          <a:xfrm>
            <a:off x="731520" y="1743120"/>
            <a:ext cx="4114440" cy="511452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3" descr=""/>
          <p:cNvPicPr/>
          <p:nvPr/>
        </p:nvPicPr>
        <p:blipFill>
          <a:blip r:embed="rId2"/>
          <a:stretch/>
        </p:blipFill>
        <p:spPr>
          <a:xfrm>
            <a:off x="6333120" y="2541240"/>
            <a:ext cx="4219200" cy="26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Power BI plots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654480" y="1274760"/>
            <a:ext cx="10485720" cy="558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147600" y="1685880"/>
            <a:ext cx="12006000" cy="47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628560" y="1428840"/>
            <a:ext cx="10877040" cy="513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717120" y="507240"/>
            <a:ext cx="10483920" cy="593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209520" y="1052640"/>
            <a:ext cx="6286320" cy="399060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3" descr=""/>
          <p:cNvPicPr/>
          <p:nvPr/>
        </p:nvPicPr>
        <p:blipFill>
          <a:blip r:embed="rId2"/>
          <a:stretch/>
        </p:blipFill>
        <p:spPr>
          <a:xfrm>
            <a:off x="6496200" y="677160"/>
            <a:ext cx="5362200" cy="47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2971800" y="259200"/>
            <a:ext cx="5897880" cy="63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65" name="Picture 3" descr=""/>
          <p:cNvPicPr/>
          <p:nvPr/>
        </p:nvPicPr>
        <p:blipFill>
          <a:blip r:embed="rId1"/>
          <a:stretch/>
        </p:blipFill>
        <p:spPr>
          <a:xfrm>
            <a:off x="1993680" y="383040"/>
            <a:ext cx="8360280" cy="623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2942280" y="336960"/>
            <a:ext cx="5180400" cy="65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71" name="Picture 2" descr=""/>
          <p:cNvPicPr/>
          <p:nvPr/>
        </p:nvPicPr>
        <p:blipFill>
          <a:blip r:embed="rId1"/>
          <a:stretch/>
        </p:blipFill>
        <p:spPr>
          <a:xfrm>
            <a:off x="573480" y="364680"/>
            <a:ext cx="11409480" cy="588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C:\Users\george\Desktop\code\2019-Phase-2-Data-AI-master\ppt images\images.PNG"/>
          <p:cNvPicPr/>
          <p:nvPr/>
        </p:nvPicPr>
        <p:blipFill>
          <a:blip r:embed="rId1"/>
          <a:stretch/>
        </p:blipFill>
        <p:spPr>
          <a:xfrm>
            <a:off x="1236240" y="0"/>
            <a:ext cx="9892800" cy="6644160"/>
          </a:xfrm>
          <a:prstGeom prst="rect">
            <a:avLst/>
          </a:prstGeom>
          <a:ln w="0">
            <a:noFill/>
          </a:ln>
        </p:spPr>
      </p:pic>
      <p:sp>
        <p:nvSpPr>
          <p:cNvPr id="14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ontent Placeholder 2"/>
          <p:cNvSpPr txBox="1"/>
          <p:nvPr/>
        </p:nvSpPr>
        <p:spPr>
          <a:xfrm>
            <a:off x="762120" y="206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15,000 x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2240280" y="426600"/>
            <a:ext cx="7320240" cy="60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1124280" y="609480"/>
            <a:ext cx="10050120" cy="51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2270880" y="398880"/>
            <a:ext cx="6298560" cy="56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83" name="Picture 2" descr=""/>
          <p:cNvPicPr/>
          <p:nvPr/>
        </p:nvPicPr>
        <p:blipFill>
          <a:blip r:embed="rId1"/>
          <a:stretch/>
        </p:blipFill>
        <p:spPr>
          <a:xfrm>
            <a:off x="2484000" y="483480"/>
            <a:ext cx="7604280" cy="606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Generate a dataset with more than 3,000 observations using web scraping techniques, each with 10 or more variables. 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645120" y="2750760"/>
            <a:ext cx="9079920" cy="1531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" descr=""/>
          <p:cNvPicPr/>
          <p:nvPr/>
        </p:nvPicPr>
        <p:blipFill>
          <a:blip r:embed="rId2"/>
          <a:stretch/>
        </p:blipFill>
        <p:spPr>
          <a:xfrm>
            <a:off x="-66600" y="4556880"/>
            <a:ext cx="12258360" cy="26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" descr="C:\Users\george\Desktop\code\2019-Phase-2-Data-AI-master\ppt images\feature.PNG"/>
          <p:cNvPicPr/>
          <p:nvPr/>
        </p:nvPicPr>
        <p:blipFill>
          <a:blip r:embed="rId1"/>
          <a:stretch/>
        </p:blipFill>
        <p:spPr>
          <a:xfrm>
            <a:off x="6364440" y="2774520"/>
            <a:ext cx="5331600" cy="3421800"/>
          </a:xfrm>
          <a:prstGeom prst="rect">
            <a:avLst/>
          </a:prstGeom>
          <a:ln w="0">
            <a:noFill/>
          </a:ln>
        </p:spPr>
      </p:pic>
      <p:sp>
        <p:nvSpPr>
          <p:cNvPr id="28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At least three regular expression functions have been performed to extract information. 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91" name="Picture 2" descr=""/>
          <p:cNvPicPr/>
          <p:nvPr/>
        </p:nvPicPr>
        <p:blipFill>
          <a:blip r:embed="rId2"/>
          <a:stretch/>
        </p:blipFill>
        <p:spPr>
          <a:xfrm>
            <a:off x="403920" y="2774520"/>
            <a:ext cx="8419680" cy="3702960"/>
          </a:xfrm>
          <a:prstGeom prst="rect">
            <a:avLst/>
          </a:prstGeom>
          <a:ln w="0">
            <a:noFill/>
          </a:ln>
        </p:spPr>
      </p:pic>
      <p:sp>
        <p:nvSpPr>
          <p:cNvPr id="292" name="Oval 3"/>
          <p:cNvSpPr/>
          <p:nvPr/>
        </p:nvSpPr>
        <p:spPr>
          <a:xfrm>
            <a:off x="8717400" y="3108960"/>
            <a:ext cx="1036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" descr="C:\Users\george\Desktop\code\2019-Phase-2-Data-AI-master\ppt images\feature.PNG"/>
          <p:cNvPicPr/>
          <p:nvPr/>
        </p:nvPicPr>
        <p:blipFill>
          <a:blip r:embed="rId1"/>
          <a:stretch/>
        </p:blipFill>
        <p:spPr>
          <a:xfrm>
            <a:off x="4433760" y="2810520"/>
            <a:ext cx="6066000" cy="3893400"/>
          </a:xfrm>
          <a:prstGeom prst="rect">
            <a:avLst/>
          </a:prstGeom>
          <a:ln w="0">
            <a:noFill/>
          </a:ln>
        </p:spPr>
      </p:pic>
      <p:sp>
        <p:nvSpPr>
          <p:cNvPr id="29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At least three regular expression functions have been performed to extract information. 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296" name="Picture 2" descr=""/>
          <p:cNvPicPr/>
          <p:nvPr/>
        </p:nvPicPr>
        <p:blipFill>
          <a:blip r:embed="rId2"/>
          <a:stretch/>
        </p:blipFill>
        <p:spPr>
          <a:xfrm>
            <a:off x="158040" y="2810520"/>
            <a:ext cx="7080480" cy="6098760"/>
          </a:xfrm>
          <a:prstGeom prst="rect">
            <a:avLst/>
          </a:prstGeom>
          <a:ln w="0">
            <a:noFill/>
          </a:ln>
        </p:spPr>
      </p:pic>
      <p:sp>
        <p:nvSpPr>
          <p:cNvPr id="297" name="Oval 3"/>
          <p:cNvSpPr/>
          <p:nvPr/>
        </p:nvSpPr>
        <p:spPr>
          <a:xfrm>
            <a:off x="7726680" y="2810520"/>
            <a:ext cx="837720" cy="526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2" descr="C:\Users\george\Desktop\code\2019-Phase-2-Data-AI-master\ppt images\feature.PNG"/>
          <p:cNvPicPr/>
          <p:nvPr/>
        </p:nvPicPr>
        <p:blipFill>
          <a:blip r:embed="rId1"/>
          <a:stretch/>
        </p:blipFill>
        <p:spPr>
          <a:xfrm>
            <a:off x="5896800" y="2880360"/>
            <a:ext cx="5561640" cy="3569760"/>
          </a:xfrm>
          <a:prstGeom prst="rect">
            <a:avLst/>
          </a:prstGeom>
          <a:ln w="0">
            <a:noFill/>
          </a:ln>
        </p:spPr>
      </p:pic>
      <p:sp>
        <p:nvSpPr>
          <p:cNvPr id="29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At least three regular expression functions have been performed to extract information. 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01" name="Picture 2" descr=""/>
          <p:cNvPicPr/>
          <p:nvPr/>
        </p:nvPicPr>
        <p:blipFill>
          <a:blip r:embed="rId2"/>
          <a:stretch/>
        </p:blipFill>
        <p:spPr>
          <a:xfrm>
            <a:off x="0" y="3078360"/>
            <a:ext cx="8508240" cy="3610080"/>
          </a:xfrm>
          <a:prstGeom prst="rect">
            <a:avLst/>
          </a:prstGeom>
          <a:ln w="0">
            <a:noFill/>
          </a:ln>
        </p:spPr>
      </p:pic>
      <p:sp>
        <p:nvSpPr>
          <p:cNvPr id="302" name="Oval 3"/>
          <p:cNvSpPr/>
          <p:nvPr/>
        </p:nvSpPr>
        <p:spPr>
          <a:xfrm>
            <a:off x="8325720" y="3375000"/>
            <a:ext cx="1945440" cy="1508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Content Placeholder 2"/>
          <p:cNvSpPr txBox="1"/>
          <p:nvPr/>
        </p:nvSpPr>
        <p:spPr>
          <a:xfrm>
            <a:off x="960120" y="1459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Include at least three relational datasets in your Power BI reports. 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05" name="Picture 4" descr=""/>
          <p:cNvPicPr/>
          <p:nvPr/>
        </p:nvPicPr>
        <p:blipFill>
          <a:blip r:embed="rId1"/>
          <a:stretch/>
        </p:blipFill>
        <p:spPr>
          <a:xfrm>
            <a:off x="2889000" y="1943280"/>
            <a:ext cx="6657480" cy="491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08" name="Picture 2" descr=""/>
          <p:cNvPicPr/>
          <p:nvPr/>
        </p:nvPicPr>
        <p:blipFill>
          <a:blip r:embed="rId1"/>
          <a:stretch/>
        </p:blipFill>
        <p:spPr>
          <a:xfrm>
            <a:off x="3002400" y="1115640"/>
            <a:ext cx="5350680" cy="48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48" name="Picture 2" descr="https://notebooks.azure.com/GL333/projects/cars-sales-test/raw/Pair%20Plots%2Fyear%20vs%20price.png"/>
          <p:cNvPicPr/>
          <p:nvPr/>
        </p:nvPicPr>
        <p:blipFill>
          <a:blip r:embed="rId1"/>
          <a:stretch/>
        </p:blipFill>
        <p:spPr>
          <a:xfrm>
            <a:off x="-426600" y="0"/>
            <a:ext cx="12972600" cy="66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11" name="Picture 2" descr=""/>
          <p:cNvPicPr/>
          <p:nvPr/>
        </p:nvPicPr>
        <p:blipFill>
          <a:blip r:embed="rId1"/>
          <a:stretch/>
        </p:blipFill>
        <p:spPr>
          <a:xfrm>
            <a:off x="2731680" y="1743120"/>
            <a:ext cx="6152760" cy="50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14" name="Picture 2" descr=""/>
          <p:cNvPicPr/>
          <p:nvPr/>
        </p:nvPicPr>
        <p:blipFill>
          <a:blip r:embed="rId1"/>
          <a:stretch/>
        </p:blipFill>
        <p:spPr>
          <a:xfrm>
            <a:off x="563760" y="2405160"/>
            <a:ext cx="11087280" cy="33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17" name="Picture 2" descr=""/>
          <p:cNvPicPr/>
          <p:nvPr/>
        </p:nvPicPr>
        <p:blipFill>
          <a:blip r:embed="rId1"/>
          <a:stretch/>
        </p:blipFill>
        <p:spPr>
          <a:xfrm>
            <a:off x="509760" y="2486160"/>
            <a:ext cx="11282400" cy="9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20" name="Picture 3" descr=""/>
          <p:cNvPicPr/>
          <p:nvPr/>
        </p:nvPicPr>
        <p:blipFill>
          <a:blip r:embed="rId1"/>
          <a:stretch/>
        </p:blipFill>
        <p:spPr>
          <a:xfrm>
            <a:off x="186120" y="3506040"/>
            <a:ext cx="11712600" cy="66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23" name="Picture 4" descr=""/>
          <p:cNvPicPr/>
          <p:nvPr/>
        </p:nvPicPr>
        <p:blipFill>
          <a:blip r:embed="rId1"/>
          <a:stretch/>
        </p:blipFill>
        <p:spPr>
          <a:xfrm>
            <a:off x="211320" y="4344480"/>
            <a:ext cx="11376720" cy="7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26" name="Picture 5" descr=""/>
          <p:cNvPicPr/>
          <p:nvPr/>
        </p:nvPicPr>
        <p:blipFill>
          <a:blip r:embed="rId1"/>
          <a:stretch/>
        </p:blipFill>
        <p:spPr>
          <a:xfrm>
            <a:off x="418320" y="4948200"/>
            <a:ext cx="10438920" cy="13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29" name="Picture 2" descr=""/>
          <p:cNvPicPr/>
          <p:nvPr/>
        </p:nvPicPr>
        <p:blipFill>
          <a:blip r:embed="rId1"/>
          <a:stretch/>
        </p:blipFill>
        <p:spPr>
          <a:xfrm>
            <a:off x="1044720" y="2452680"/>
            <a:ext cx="10467720" cy="39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32" name="Picture 2" descr=""/>
          <p:cNvPicPr/>
          <p:nvPr/>
        </p:nvPicPr>
        <p:blipFill>
          <a:blip r:embed="rId1"/>
          <a:stretch/>
        </p:blipFill>
        <p:spPr>
          <a:xfrm>
            <a:off x="981000" y="3263400"/>
            <a:ext cx="10534320" cy="31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Advanced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Use at least three DAX formula in your Power BI modelling.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335" name="Picture 2" descr=""/>
          <p:cNvPicPr/>
          <p:nvPr/>
        </p:nvPicPr>
        <p:blipFill>
          <a:blip r:embed="rId1"/>
          <a:stretch/>
        </p:blipFill>
        <p:spPr>
          <a:xfrm>
            <a:off x="2190600" y="3322440"/>
            <a:ext cx="8142480" cy="21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Thanks for your time!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Z" sz="2800" spc="-1" strike="noStrike">
                <a:solidFill>
                  <a:srgbClr val="000000"/>
                </a:solidFill>
                <a:latin typeface="Segoe UI Light"/>
              </a:rPr>
              <a:t>Q/A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51" name="Picture 2" descr="https://notebooks.azure.com/GL333/projects/cars-sales-test/raw/Pair%20Plots%2Fprice%20vs%20mileage.png"/>
          <p:cNvPicPr/>
          <p:nvPr/>
        </p:nvPicPr>
        <p:blipFill>
          <a:blip r:embed="rId1"/>
          <a:stretch/>
        </p:blipFill>
        <p:spPr>
          <a:xfrm>
            <a:off x="-210240" y="247680"/>
            <a:ext cx="12972600" cy="66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54" name="Picture 2" descr="https://notebooks.azure.com/GL333/projects/cars-sales-test/raw/Pair%20Plots%2Fyear%20vs%20mileage.png"/>
          <p:cNvPicPr/>
          <p:nvPr/>
        </p:nvPicPr>
        <p:blipFill>
          <a:blip r:embed="rId1"/>
          <a:stretch/>
        </p:blipFill>
        <p:spPr>
          <a:xfrm>
            <a:off x="746640" y="762120"/>
            <a:ext cx="10138680" cy="516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0" y="1379160"/>
            <a:ext cx="7543440" cy="4629960"/>
          </a:xfrm>
          <a:prstGeom prst="rect">
            <a:avLst/>
          </a:prstGeom>
          <a:ln w="0">
            <a:noFill/>
          </a:ln>
        </p:spPr>
      </p:pic>
      <p:sp>
        <p:nvSpPr>
          <p:cNvPr id="156" name="Oval 3"/>
          <p:cNvSpPr/>
          <p:nvPr/>
        </p:nvSpPr>
        <p:spPr>
          <a:xfrm>
            <a:off x="3225960" y="1828800"/>
            <a:ext cx="1224000" cy="609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Removed listings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NZ" sz="4400" spc="-1" strike="noStrike">
                <a:solidFill>
                  <a:srgbClr val="000000"/>
                </a:solidFill>
                <a:latin typeface="Segoe UI Light"/>
              </a:rPr>
              <a:t>Removed listings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6220800" y="1797840"/>
            <a:ext cx="4781160" cy="153936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4" descr=""/>
          <p:cNvPicPr/>
          <p:nvPr/>
        </p:nvPicPr>
        <p:blipFill>
          <a:blip r:embed="rId2"/>
          <a:stretch/>
        </p:blipFill>
        <p:spPr>
          <a:xfrm>
            <a:off x="6571440" y="4407120"/>
            <a:ext cx="5330880" cy="130860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7" descr="https://notebooks.azure.com/GL333/projects/cars-sales-test/raw/Images%2FMclaren%20Senna.PNG"/>
          <p:cNvPicPr/>
          <p:nvPr/>
        </p:nvPicPr>
        <p:blipFill>
          <a:blip r:embed="rId3"/>
          <a:stretch/>
        </p:blipFill>
        <p:spPr>
          <a:xfrm>
            <a:off x="340920" y="2675160"/>
            <a:ext cx="5581440" cy="38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Application>LibreOffice/7.1.5.2$Linux_X86_64 LibreOffice_project/10$Build-2</Application>
  <AppVersion>15.0000</AppVersion>
  <Words>538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2016-10-16T03:02:52Z</dcterms:created>
  <dc:creator>Jay Janarthanan</dc:creator>
  <dc:description/>
  <dc:language>en-US</dc:language>
  <cp:lastModifiedBy/>
  <dcterms:modified xsi:type="dcterms:W3CDTF">2021-08-30T23:43:55Z</dcterms:modified>
  <cp:revision>123</cp:revision>
  <dc:subject/>
  <dc:title>&lt;Name of Project&gt;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Custom</vt:lpwstr>
  </property>
  <property fmtid="{D5CDD505-2E9C-101B-9397-08002B2CF9AE}" pid="4" name="Slides">
    <vt:i4>61</vt:i4>
  </property>
</Properties>
</file>