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14"/>
  </p:notesMasterIdLst>
  <p:handoutMasterIdLst>
    <p:handoutMasterId r:id="rId15"/>
  </p:handoutMasterIdLst>
  <p:sldIdLst>
    <p:sldId id="265" r:id="rId3"/>
    <p:sldId id="355" r:id="rId4"/>
    <p:sldId id="351" r:id="rId5"/>
    <p:sldId id="350" r:id="rId6"/>
    <p:sldId id="344" r:id="rId7"/>
    <p:sldId id="361" r:id="rId8"/>
    <p:sldId id="338" r:id="rId9"/>
    <p:sldId id="360" r:id="rId10"/>
    <p:sldId id="364" r:id="rId11"/>
    <p:sldId id="356" r:id="rId12"/>
    <p:sldId id="33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C7CBF"/>
    <a:srgbClr val="6BABE5"/>
    <a:srgbClr val="003479"/>
    <a:srgbClr val="CCCCFF"/>
    <a:srgbClr val="357DC5"/>
    <a:srgbClr val="0066CC"/>
    <a:srgbClr val="3366CC"/>
    <a:srgbClr val="3366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38" autoAdjust="0"/>
    <p:restoredTop sz="94660" autoAdjust="0"/>
  </p:normalViewPr>
  <p:slideViewPr>
    <p:cSldViewPr snapToGrid="0">
      <p:cViewPr varScale="1">
        <p:scale>
          <a:sx n="114" d="100"/>
          <a:sy n="114" d="100"/>
        </p:scale>
        <p:origin x="534"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7" d="100"/>
          <a:sy n="97" d="100"/>
        </p:scale>
        <p:origin x="4008"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D576D3-F94E-45E5-A61A-812E9CAA3826}" type="datetimeFigureOut">
              <a:rPr lang="zh-CN" altLang="en-US" smtClean="0"/>
              <a:t>2020/6/10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DDF723-BFA3-4577-8D93-7E46A05163E5}" type="slidenum">
              <a:rPr lang="zh-CN" altLang="en-US" smtClean="0"/>
              <a:t>‹#›</a:t>
            </a:fld>
            <a:endParaRPr lang="zh-CN" altLang="en-US"/>
          </a:p>
        </p:txBody>
      </p:sp>
    </p:spTree>
    <p:extLst>
      <p:ext uri="{BB962C8B-B14F-4D97-AF65-F5344CB8AC3E}">
        <p14:creationId xmlns:p14="http://schemas.microsoft.com/office/powerpoint/2010/main" val="507487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C82160-04F3-4E68-B714-C65D9EBED1FD}" type="datetimeFigureOut">
              <a:rPr lang="en-US" smtClean="0"/>
              <a:t>6/10/2020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8FEECA-F296-41EF-8C3D-42430FF50BA1}" type="slidenum">
              <a:rPr lang="en-US" smtClean="0"/>
              <a:t>‹#›</a:t>
            </a:fld>
            <a:endParaRPr lang="en-US"/>
          </a:p>
        </p:txBody>
      </p:sp>
    </p:spTree>
    <p:extLst>
      <p:ext uri="{BB962C8B-B14F-4D97-AF65-F5344CB8AC3E}">
        <p14:creationId xmlns:p14="http://schemas.microsoft.com/office/powerpoint/2010/main" val="1831376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984DE102-D1C9-4F8A-9DAD-9A176B691D5F}" type="slidenum">
              <a:rPr lang="en-US" smtClean="0"/>
              <a:t>7</a:t>
            </a:fld>
            <a:endParaRPr lang="en-US" dirty="0"/>
          </a:p>
        </p:txBody>
      </p:sp>
    </p:spTree>
    <p:extLst>
      <p:ext uri="{BB962C8B-B14F-4D97-AF65-F5344CB8AC3E}">
        <p14:creationId xmlns:p14="http://schemas.microsoft.com/office/powerpoint/2010/main" val="96418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rabicPeriod" startAt="6"/>
              <a:tabLst/>
              <a:defRPr/>
            </a:pPr>
            <a:endParaRPr lang="en-US" baseline="0"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9</a:t>
            </a:fld>
            <a:endParaRPr lang="en-US"/>
          </a:p>
        </p:txBody>
      </p:sp>
    </p:spTree>
    <p:extLst>
      <p:ext uri="{BB962C8B-B14F-4D97-AF65-F5344CB8AC3E}">
        <p14:creationId xmlns:p14="http://schemas.microsoft.com/office/powerpoint/2010/main" val="196566332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xml"/><Relationship Id="rId7" Type="http://schemas.openxmlformats.org/officeDocument/2006/relationships/image" Target="../media/image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294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Grp="1" noChangeArrowheads="1"/>
          </p:cNvSpPr>
          <p:nvPr>
            <p:ph type="ctrTitle"/>
            <p:custDataLst>
              <p:tags r:id="rId3"/>
            </p:custDataLst>
          </p:nvPr>
        </p:nvSpPr>
        <p:spPr>
          <a:xfrm>
            <a:off x="580477" y="2741613"/>
            <a:ext cx="7923489" cy="770792"/>
          </a:xfrm>
        </p:spPr>
        <p:txBody>
          <a:bodyPr anchor="t" anchorCtr="0"/>
          <a:lstStyle>
            <a:lvl1pPr>
              <a:defRPr sz="2400" b="0">
                <a:solidFill>
                  <a:srgbClr val="006AB6"/>
                </a:solidFill>
              </a:defRPr>
            </a:lvl1pPr>
          </a:lstStyle>
          <a:p>
            <a:r>
              <a:rPr lang="en-US"/>
              <a:t>Click to edit Master title style</a:t>
            </a:r>
            <a:endParaRPr lang="en-US" dirty="0"/>
          </a:p>
        </p:txBody>
      </p:sp>
      <p:sp>
        <p:nvSpPr>
          <p:cNvPr id="10" name="Rectangle 3"/>
          <p:cNvSpPr>
            <a:spLocks noGrp="1" noChangeArrowheads="1"/>
          </p:cNvSpPr>
          <p:nvPr>
            <p:ph type="subTitle" idx="1"/>
            <p:custDataLst>
              <p:tags r:id="rId4"/>
            </p:custDataLst>
          </p:nvPr>
        </p:nvSpPr>
        <p:spPr>
          <a:xfrm>
            <a:off x="580477" y="3919538"/>
            <a:ext cx="7923489" cy="404446"/>
          </a:xfrm>
        </p:spPr>
        <p:txBody>
          <a:bodyPr/>
          <a:lstStyle>
            <a:lvl1pPr marL="0" indent="0">
              <a:buFontTx/>
              <a:buNone/>
              <a:defRPr sz="1700" b="0">
                <a:solidFill>
                  <a:srgbClr val="006AB6"/>
                </a:solidFill>
              </a:defRPr>
            </a:lvl1pPr>
          </a:lstStyle>
          <a:p>
            <a:r>
              <a:rPr lang="en-US"/>
              <a:t>Click to edit Master subtitle style</a:t>
            </a:r>
            <a:endParaRPr lang="en-US" dirty="0"/>
          </a:p>
        </p:txBody>
      </p:sp>
      <p:grpSp>
        <p:nvGrpSpPr>
          <p:cNvPr id="2" name="组合 1"/>
          <p:cNvGrpSpPr/>
          <p:nvPr userDrawn="1"/>
        </p:nvGrpSpPr>
        <p:grpSpPr>
          <a:xfrm>
            <a:off x="1" y="847725"/>
            <a:ext cx="12191999" cy="1066800"/>
            <a:chOff x="1" y="847725"/>
            <a:chExt cx="12191999" cy="1066800"/>
          </a:xfrm>
        </p:grpSpPr>
        <p:pic>
          <p:nvPicPr>
            <p:cNvPr id="6" name="Picture 4" descr="Title"/>
            <p:cNvPicPr>
              <a:picLocks noChangeAspect="1" noChangeArrowheads="1"/>
            </p:cNvPicPr>
            <p:nvPr userDrawn="1"/>
          </p:nvPicPr>
          <p:blipFill rotWithShape="1">
            <a:blip r:embed="rId8" cstate="print"/>
            <a:srcRect r="15312"/>
            <a:stretch/>
          </p:blipFill>
          <p:spPr bwMode="auto">
            <a:xfrm>
              <a:off x="4237608" y="847725"/>
              <a:ext cx="7954392" cy="1066800"/>
            </a:xfrm>
            <a:prstGeom prst="rect">
              <a:avLst/>
            </a:prstGeom>
            <a:noFill/>
          </p:spPr>
        </p:pic>
        <p:pic>
          <p:nvPicPr>
            <p:cNvPr id="7" name="Picture 4" descr="Title"/>
            <p:cNvPicPr>
              <a:picLocks noChangeAspect="1" noChangeArrowheads="1"/>
            </p:cNvPicPr>
            <p:nvPr userDrawn="1"/>
          </p:nvPicPr>
          <p:blipFill rotWithShape="1">
            <a:blip r:embed="rId8" cstate="print"/>
            <a:srcRect r="15312"/>
            <a:stretch/>
          </p:blipFill>
          <p:spPr bwMode="auto">
            <a:xfrm>
              <a:off x="1" y="847725"/>
              <a:ext cx="7954392" cy="1066800"/>
            </a:xfrm>
            <a:prstGeom prst="rect">
              <a:avLst/>
            </a:prstGeom>
            <a:noFill/>
          </p:spPr>
        </p:pic>
      </p:grpSp>
    </p:spTree>
    <p:extLst>
      <p:ext uri="{BB962C8B-B14F-4D97-AF65-F5344CB8AC3E}">
        <p14:creationId xmlns:p14="http://schemas.microsoft.com/office/powerpoint/2010/main" val="293422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186396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BFB7E1-435A-4A9B-A3A6-797FA8A57F44}"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43167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BFB7E1-435A-4A9B-A3A6-797FA8A57F44}" type="datetimeFigureOut">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2866522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BFB7E1-435A-4A9B-A3A6-797FA8A57F44}" type="datetimeFigureOut">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429157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FB7E1-435A-4A9B-A3A6-797FA8A57F44}" type="datetimeFigureOut">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906566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BFB7E1-435A-4A9B-A3A6-797FA8A57F44}"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3013424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BFB7E1-435A-4A9B-A3A6-797FA8A57F44}"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2370374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3030950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60528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396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a:t>Click to edit Master title style</a:t>
            </a:r>
          </a:p>
        </p:txBody>
      </p:sp>
      <p:sp>
        <p:nvSpPr>
          <p:cNvPr id="5" name="Text Placeholder 4"/>
          <p:cNvSpPr>
            <a:spLocks noGrp="1"/>
          </p:cNvSpPr>
          <p:nvPr>
            <p:ph type="body" sz="quarter" idx="13"/>
            <p:custDataLst>
              <p:tags r:id="rId4"/>
            </p:custDataLst>
          </p:nvPr>
        </p:nvSpPr>
        <p:spPr>
          <a:xfrm>
            <a:off x="580475" y="1187775"/>
            <a:ext cx="11033604" cy="46152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16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rgbClr val="1F497D"/>
                </a:solidFill>
                <a:effectLst/>
                <a:uLnTx/>
                <a:uFillTx/>
                <a:latin typeface="Calibri"/>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1F497D">
                    <a:lumMod val="60000"/>
                    <a:lumOff val="40000"/>
                  </a:srgbClr>
                </a:solidFill>
                <a:effectLst/>
                <a:uLnTx/>
                <a:uFillTx/>
                <a:latin typeface="Calibri"/>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1F497D">
                    <a:lumMod val="60000"/>
                    <a:lumOff val="40000"/>
                  </a:srgbClr>
                </a:solidFill>
                <a:effectLst/>
                <a:uLnTx/>
                <a:uFillTx/>
                <a:latin typeface="Calibri"/>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Fifth level</a:t>
            </a:r>
          </a:p>
        </p:txBody>
      </p:sp>
    </p:spTree>
    <p:extLst>
      <p:ext uri="{BB962C8B-B14F-4D97-AF65-F5344CB8AC3E}">
        <p14:creationId xmlns:p14="http://schemas.microsoft.com/office/powerpoint/2010/main" val="335910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srcRect/>
          <a:stretch>
            <a:fillRect/>
          </a:stretch>
        </p:blipFill>
        <p:spPr bwMode="auto">
          <a:xfrm>
            <a:off x="0" y="5995988"/>
            <a:ext cx="12192000" cy="876300"/>
          </a:xfrm>
          <a:prstGeom prst="rect">
            <a:avLst/>
          </a:prstGeom>
          <a:noFill/>
          <a:ln w="9525">
            <a:noFill/>
            <a:miter lim="800000"/>
            <a:headEnd/>
            <a:tailEnd/>
          </a:ln>
        </p:spPr>
      </p:pic>
      <p:sp>
        <p:nvSpPr>
          <p:cNvPr id="4" name="Rectangle 33"/>
          <p:cNvSpPr>
            <a:spLocks noChangeArrowheads="1"/>
          </p:cNvSpPr>
          <p:nvPr userDrawn="1"/>
        </p:nvSpPr>
        <p:spPr bwMode="auto">
          <a:xfrm>
            <a:off x="6142892" y="6376988"/>
            <a:ext cx="6908800" cy="228600"/>
          </a:xfrm>
          <a:prstGeom prst="rect">
            <a:avLst/>
          </a:prstGeom>
          <a:noFill/>
          <a:ln w="9525">
            <a:noFill/>
            <a:miter lim="800000"/>
            <a:headEnd/>
            <a:tailEnd/>
          </a:ln>
        </p:spPr>
        <p:txBody>
          <a:bodyPr/>
          <a:lstStyle/>
          <a:p>
            <a:pPr eaLnBrk="0" fontAlgn="base" hangingPunct="0">
              <a:lnSpc>
                <a:spcPct val="190000"/>
              </a:lnSpc>
              <a:spcBef>
                <a:spcPct val="0"/>
              </a:spcBef>
              <a:spcAft>
                <a:spcPct val="0"/>
              </a:spcAft>
            </a:pPr>
            <a:r>
              <a:rPr lang="en-US" sz="900" b="1" dirty="0">
                <a:solidFill>
                  <a:srgbClr val="000000"/>
                </a:solidFill>
                <a:ea typeface="ＭＳ Ｐゴシック" pitchFamily="34" charset="-128"/>
              </a:rPr>
              <a:t>      </a:t>
            </a:r>
            <a:r>
              <a:rPr lang="en-US" sz="800" b="1" dirty="0">
                <a:solidFill>
                  <a:srgbClr val="000000"/>
                </a:solidFill>
                <a:ea typeface="ＭＳ Ｐゴシック" pitchFamily="34" charset="-128"/>
              </a:rPr>
              <a:t>|  </a:t>
            </a:r>
            <a:r>
              <a:rPr lang="en-US" sz="800" dirty="0">
                <a:solidFill>
                  <a:srgbClr val="000000"/>
                </a:solidFill>
                <a:ea typeface="ＭＳ Ｐゴシック" pitchFamily="34" charset="-128"/>
              </a:rPr>
              <a:t>©2016, Cognizant 	</a:t>
            </a:r>
            <a:endParaRPr lang="en-US" sz="900" dirty="0">
              <a:solidFill>
                <a:srgbClr val="000000"/>
              </a:solidFill>
              <a:ea typeface="ＭＳ Ｐゴシック" pitchFamily="34" charset="-128"/>
            </a:endParaRPr>
          </a:p>
        </p:txBody>
      </p:sp>
      <p:pic>
        <p:nvPicPr>
          <p:cNvPr id="5" name="CG_logoReflect_RGB.png" descr="/Users/jason_feuilly/Desktop/CG_logoReflect_RGB.png"/>
          <p:cNvPicPr>
            <a:picLocks noChangeAspect="1"/>
          </p:cNvPicPr>
          <p:nvPr userDrawn="1"/>
        </p:nvPicPr>
        <p:blipFill>
          <a:blip r:embed="rId3"/>
          <a:srcRect/>
          <a:stretch>
            <a:fillRect/>
          </a:stretch>
        </p:blipFill>
        <p:spPr bwMode="auto">
          <a:xfrm>
            <a:off x="9472084" y="6262691"/>
            <a:ext cx="2618316" cy="720725"/>
          </a:xfrm>
          <a:prstGeom prst="rect">
            <a:avLst/>
          </a:prstGeom>
          <a:noFill/>
          <a:ln w="9525">
            <a:noFill/>
            <a:miter lim="800000"/>
            <a:headEnd/>
            <a:tailEnd/>
          </a:ln>
        </p:spPr>
      </p:pic>
      <p:sp>
        <p:nvSpPr>
          <p:cNvPr id="6" name="Rectangle 5"/>
          <p:cNvSpPr>
            <a:spLocks noChangeArrowheads="1"/>
          </p:cNvSpPr>
          <p:nvPr userDrawn="1"/>
        </p:nvSpPr>
        <p:spPr bwMode="auto">
          <a:xfrm rot="10800000">
            <a:off x="0" y="14288"/>
            <a:ext cx="12192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fontAlgn="base">
              <a:spcBef>
                <a:spcPct val="0"/>
              </a:spcBef>
              <a:spcAft>
                <a:spcPct val="0"/>
              </a:spcAft>
              <a:defRPr/>
            </a:pPr>
            <a:endParaRPr lang="en-US" sz="2400" b="1" dirty="0">
              <a:solidFill>
                <a:srgbClr val="000000"/>
              </a:solidFill>
            </a:endParaRPr>
          </a:p>
        </p:txBody>
      </p:sp>
      <p:cxnSp>
        <p:nvCxnSpPr>
          <p:cNvPr id="7" name="Straight Connector 9"/>
          <p:cNvCxnSpPr>
            <a:cxnSpLocks noChangeShapeType="1"/>
          </p:cNvCxnSpPr>
          <p:nvPr userDrawn="1"/>
        </p:nvCxnSpPr>
        <p:spPr bwMode="auto">
          <a:xfrm>
            <a:off x="203200" y="455613"/>
            <a:ext cx="11684000" cy="1587"/>
          </a:xfrm>
          <a:prstGeom prst="line">
            <a:avLst/>
          </a:prstGeom>
          <a:noFill/>
          <a:ln w="9525">
            <a:solidFill>
              <a:srgbClr val="55B738"/>
            </a:solidFill>
            <a:round/>
            <a:headEnd/>
            <a:tailEnd/>
          </a:ln>
        </p:spPr>
      </p:cxnSp>
      <p:sp>
        <p:nvSpPr>
          <p:cNvPr id="16" name="Title 1"/>
          <p:cNvSpPr>
            <a:spLocks noGrp="1"/>
          </p:cNvSpPr>
          <p:nvPr>
            <p:ph type="title"/>
          </p:nvPr>
        </p:nvSpPr>
        <p:spPr>
          <a:xfrm>
            <a:off x="355600" y="685800"/>
            <a:ext cx="11480800" cy="990600"/>
          </a:xfrm>
        </p:spPr>
        <p:txBody>
          <a:bodyPr/>
          <a:lstStyle/>
          <a:p>
            <a:r>
              <a:rPr lang="en-US"/>
              <a:t>Click to edit Master title style</a:t>
            </a:r>
            <a:endParaRPr lang="en-US" dirty="0"/>
          </a:p>
        </p:txBody>
      </p:sp>
      <p:sp>
        <p:nvSpPr>
          <p:cNvPr id="8" name="Rectangle 42"/>
          <p:cNvSpPr>
            <a:spLocks noGrp="1" noChangeArrowheads="1"/>
          </p:cNvSpPr>
          <p:nvPr>
            <p:ph type="sldNum" sz="quarter" idx="10"/>
          </p:nvPr>
        </p:nvSpPr>
        <p:spPr>
          <a:xfrm>
            <a:off x="5929108" y="6442075"/>
            <a:ext cx="609600" cy="457200"/>
          </a:xfrm>
          <a:prstGeom prst="rect">
            <a:avLst/>
          </a:prstGeom>
        </p:spPr>
        <p:txBody>
          <a:bodyPr/>
          <a:lstStyle>
            <a:lvl1pPr>
              <a:defRPr sz="1200">
                <a:solidFill>
                  <a:srgbClr val="6DB23F"/>
                </a:solidFill>
              </a:defRPr>
            </a:lvl1pPr>
          </a:lstStyle>
          <a:p>
            <a:pPr>
              <a:defRPr/>
            </a:pPr>
            <a:fld id="{6DF26410-A357-4AA5-84CF-5BEDE058038A}" type="slidenum">
              <a:rPr lang="en-US"/>
              <a:pPr>
                <a:defRPr/>
              </a:pPr>
              <a:t>‹#›</a:t>
            </a:fld>
            <a:endParaRPr lang="en-US" dirty="0"/>
          </a:p>
        </p:txBody>
      </p:sp>
      <p:pic>
        <p:nvPicPr>
          <p:cNvPr id="10" name="Picture 3"/>
          <p:cNvPicPr>
            <a:picLocks noChangeAspect="1" noChangeArrowheads="1"/>
          </p:cNvPicPr>
          <p:nvPr userDrawn="1"/>
        </p:nvPicPr>
        <p:blipFill>
          <a:blip r:embed="rId4">
            <a:extLst>
              <a:ext uri="{BEBA8EAE-BF5A-486C-A8C5-ECC9F3942E4B}">
                <a14:imgProps xmlns:a14="http://schemas.microsoft.com/office/drawing/2010/main">
                  <a14:imgLayer r:embed="rId5">
                    <a14:imgEffect>
                      <a14:backgroundRemoval t="9091" b="89394" l="2286" r="89714">
                        <a14:foregroundMark x1="30286" y1="60606" x2="82286" y2="53030"/>
                        <a14:foregroundMark x1="63429" y1="33333" x2="63429" y2="33333"/>
                      </a14:backgroundRemoval>
                    </a14:imgEffect>
                  </a14:imgLayer>
                </a14:imgProps>
              </a:ext>
              <a:ext uri="{28A0092B-C50C-407E-A947-70E740481C1C}">
                <a14:useLocalDpi xmlns:a14="http://schemas.microsoft.com/office/drawing/2010/main"/>
              </a:ext>
            </a:extLst>
          </a:blip>
          <a:srcRect/>
          <a:stretch>
            <a:fillRect/>
          </a:stretch>
        </p:blipFill>
        <p:spPr bwMode="auto">
          <a:xfrm>
            <a:off x="1" y="6273801"/>
            <a:ext cx="1928284" cy="637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924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5220" name="think-cell Slide" r:id="rId6" imgW="360" imgH="360" progId="">
                  <p:embed/>
                </p:oleObj>
              </mc:Choice>
              <mc:Fallback>
                <p:oleObj name="think-cell Slide" r:id="rId6" imgW="360" imgH="360" progId="">
                  <p:embed/>
                  <p:pic>
                    <p:nvPicPr>
                      <p:cNvPr id="3"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a:t>Click to edit Master title style</a:t>
            </a:r>
          </a:p>
        </p:txBody>
      </p:sp>
      <p:sp>
        <p:nvSpPr>
          <p:cNvPr id="5" name="Text Placeholder 4"/>
          <p:cNvSpPr>
            <a:spLocks noGrp="1"/>
          </p:cNvSpPr>
          <p:nvPr>
            <p:ph type="body" sz="quarter" idx="13"/>
            <p:custDataLst>
              <p:tags r:id="rId4"/>
            </p:custDataLst>
          </p:nvPr>
        </p:nvSpPr>
        <p:spPr>
          <a:xfrm>
            <a:off x="580475" y="1187775"/>
            <a:ext cx="11033604" cy="46152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16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rgbClr val="1F497D"/>
                </a:solidFill>
                <a:effectLst/>
                <a:uLnTx/>
                <a:uFillTx/>
                <a:latin typeface="Calibri"/>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1F497D">
                    <a:lumMod val="60000"/>
                    <a:lumOff val="40000"/>
                  </a:srgbClr>
                </a:solidFill>
                <a:effectLst/>
                <a:uLnTx/>
                <a:uFillTx/>
                <a:latin typeface="Calibri"/>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1F497D">
                    <a:lumMod val="60000"/>
                    <a:lumOff val="40000"/>
                  </a:srgbClr>
                </a:solidFill>
                <a:effectLst/>
                <a:uLnTx/>
                <a:uFillTx/>
                <a:latin typeface="Calibri"/>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Fifth level</a:t>
            </a:r>
          </a:p>
        </p:txBody>
      </p:sp>
    </p:spTree>
    <p:extLst>
      <p:ext uri="{BB962C8B-B14F-4D97-AF65-F5344CB8AC3E}">
        <p14:creationId xmlns:p14="http://schemas.microsoft.com/office/powerpoint/2010/main" val="401714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6244" name="think-cell Slide" r:id="rId6" imgW="360" imgH="360" progId="">
                  <p:embed/>
                </p:oleObj>
              </mc:Choice>
              <mc:Fallback>
                <p:oleObj name="think-cell Slide" r:id="rId6" imgW="360" imgH="360" progId="">
                  <p:embed/>
                  <p:pic>
                    <p:nvPicPr>
                      <p:cNvPr id="3"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a:t>Click to edit Master title style</a:t>
            </a:r>
          </a:p>
        </p:txBody>
      </p:sp>
      <p:sp>
        <p:nvSpPr>
          <p:cNvPr id="5" name="Text Placeholder 4"/>
          <p:cNvSpPr>
            <a:spLocks noGrp="1"/>
          </p:cNvSpPr>
          <p:nvPr>
            <p:ph type="body" sz="quarter" idx="13"/>
            <p:custDataLst>
              <p:tags r:id="rId4"/>
            </p:custDataLst>
          </p:nvPr>
        </p:nvSpPr>
        <p:spPr>
          <a:xfrm>
            <a:off x="580475" y="1187775"/>
            <a:ext cx="11033604" cy="4615200"/>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16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lvl5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rgbClr val="1F497D"/>
                </a:solidFill>
                <a:effectLst/>
                <a:uLnTx/>
                <a:uFillTx/>
                <a:latin typeface="Calibri"/>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a:ln>
                  <a:noFill/>
                </a:ln>
                <a:solidFill>
                  <a:srgbClr val="1F497D">
                    <a:lumMod val="60000"/>
                    <a:lumOff val="40000"/>
                  </a:srgbClr>
                </a:solidFill>
                <a:effectLst/>
                <a:uLnTx/>
                <a:uFillTx/>
                <a:latin typeface="Calibri"/>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rgbClr val="1F497D">
                    <a:lumMod val="60000"/>
                    <a:lumOff val="40000"/>
                  </a:srgbClr>
                </a:solidFill>
                <a:effectLst/>
                <a:uLnTx/>
                <a:uFillTx/>
                <a:latin typeface="Calibri"/>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rgbClr val="1F497D">
                    <a:lumMod val="60000"/>
                    <a:lumOff val="40000"/>
                  </a:srgbClr>
                </a:solidFill>
                <a:effectLst/>
                <a:uLnTx/>
                <a:uFillTx/>
                <a:latin typeface="Calibri"/>
              </a:rPr>
              <a:t>Fifth level</a:t>
            </a:r>
          </a:p>
        </p:txBody>
      </p:sp>
    </p:spTree>
    <p:extLst>
      <p:ext uri="{BB962C8B-B14F-4D97-AF65-F5344CB8AC3E}">
        <p14:creationId xmlns:p14="http://schemas.microsoft.com/office/powerpoint/2010/main" val="227353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a:xfrm>
            <a:off x="7315200" y="6400800"/>
            <a:ext cx="1219200" cy="207264"/>
          </a:xfrm>
          <a:prstGeom prst="rect">
            <a:avLst/>
          </a:prstGeom>
        </p:spPr>
        <p:txBody>
          <a:bodyPr lIns="121914" tIns="60957" rIns="121914" bIns="60957"/>
          <a:lstStyle/>
          <a:p>
            <a:pPr defTabSz="609570"/>
            <a:fld id="{D458313F-8A13-4A41-A8D7-31FB2FB074CF}" type="datetime1">
              <a:rPr lang="en-US" sz="2400" smtClean="0">
                <a:solidFill>
                  <a:srgbClr val="0033A0"/>
                </a:solidFill>
              </a:rPr>
              <a:pPr defTabSz="609570"/>
              <a:t>6/10/2020</a:t>
            </a:fld>
            <a:endParaRPr lang="en-US" sz="2400" dirty="0">
              <a:solidFill>
                <a:srgbClr val="0033A0"/>
              </a:solidFill>
            </a:endParaRP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solidFill>
                  <a:srgbClr val="0033A0"/>
                </a:solidFill>
              </a:rPr>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solidFill>
                  <a:srgbClr val="00B140"/>
                </a:solidFill>
              </a:rPr>
              <a:pPr/>
              <a:t>‹#›</a:t>
            </a:fld>
            <a:endParaRPr lang="en-US" dirty="0">
              <a:solidFill>
                <a:srgbClr val="00B140"/>
              </a:solidFill>
            </a:endParaRPr>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506568"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9981221" y="6373368"/>
            <a:ext cx="1704217" cy="365760"/>
          </a:xfrm>
          <a:prstGeom prst="rect">
            <a:avLst/>
          </a:prstGeom>
        </p:spPr>
      </p:pic>
      <p:pic>
        <p:nvPicPr>
          <p:cNvPr id="11" name="Picture_x005f_x0020_1" descr="image001"/>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632" t="21601" r="13158" b="42145"/>
          <a:stretch/>
        </p:blipFill>
        <p:spPr bwMode="auto">
          <a:xfrm>
            <a:off x="7794663" y="6316600"/>
            <a:ext cx="1794552" cy="42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1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738225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pPr/>
              <a:t>6/10/2020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61119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231617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BFB7E1-435A-4A9B-A3A6-797FA8A57F44}"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A36095-79E4-479B-9533-470D6C2D84CA}" type="slidenum">
              <a:rPr lang="en-US" smtClean="0"/>
              <a:t>‹#›</a:t>
            </a:fld>
            <a:endParaRPr lang="en-US"/>
          </a:p>
        </p:txBody>
      </p:sp>
    </p:spTree>
    <p:extLst>
      <p:ext uri="{BB962C8B-B14F-4D97-AF65-F5344CB8AC3E}">
        <p14:creationId xmlns:p14="http://schemas.microsoft.com/office/powerpoint/2010/main" val="100633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0"/>
            </p:custDataLst>
          </p:nvPr>
        </p:nvGraphicFramePr>
        <p:xfrm>
          <a:off x="1" y="0"/>
          <a:ext cx="201553" cy="158750"/>
        </p:xfrm>
        <a:graphic>
          <a:graphicData uri="http://schemas.openxmlformats.org/presentationml/2006/ole">
            <mc:AlternateContent xmlns:mc="http://schemas.openxmlformats.org/markup-compatibility/2006">
              <mc:Choice xmlns:v="urn:schemas-microsoft-com:vml" Requires="v">
                <p:oleObj spid="_x0000_s1923" name="think-cell Slide" r:id="rId14" imgW="360" imgH="360" progId="">
                  <p:embed/>
                </p:oleObj>
              </mc:Choice>
              <mc:Fallback>
                <p:oleObj name="think-cell Slide" r:id="rId14" imgW="360" imgH="36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0"/>
                        <a:ext cx="201553"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1"/>
            </p:custDataLst>
          </p:nvPr>
        </p:nvSpPr>
        <p:spPr>
          <a:xfrm>
            <a:off x="201554" y="444500"/>
            <a:ext cx="11033604" cy="531814"/>
          </a:xfrm>
          <a:prstGeom prst="rect">
            <a:avLst/>
          </a:prstGeom>
        </p:spPr>
        <p:txBody>
          <a:bodyPr vert="horz" lIns="0" tIns="45720" rIns="0" bIns="45720" rtlCol="0" anchor="ctr" anchorCtr="0">
            <a:noAutofit/>
          </a:bodyPr>
          <a:lstStyle/>
          <a:p>
            <a:r>
              <a:rPr lang="en-US"/>
              <a:t>Click to edit Master title style</a:t>
            </a:r>
            <a:endParaRPr lang="en-US" dirty="0"/>
          </a:p>
        </p:txBody>
      </p:sp>
      <p:sp>
        <p:nvSpPr>
          <p:cNvPr id="3" name="Text Placeholder 2"/>
          <p:cNvSpPr>
            <a:spLocks noGrp="1"/>
          </p:cNvSpPr>
          <p:nvPr>
            <p:ph type="body" idx="1"/>
            <p:custDataLst>
              <p:tags r:id="rId12"/>
            </p:custDataLst>
          </p:nvPr>
        </p:nvSpPr>
        <p:spPr>
          <a:xfrm>
            <a:off x="580475" y="1508400"/>
            <a:ext cx="11033604" cy="461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Box 12"/>
          <p:cNvSpPr txBox="1">
            <a:spLocks noChangeArrowheads="1"/>
          </p:cNvSpPr>
          <p:nvPr>
            <p:custDataLst>
              <p:tags r:id="rId13"/>
            </p:custDataLst>
          </p:nvPr>
        </p:nvSpPr>
        <p:spPr bwMode="auto">
          <a:xfrm>
            <a:off x="11754627" y="6505575"/>
            <a:ext cx="233803" cy="133350"/>
          </a:xfrm>
          <a:prstGeom prst="rect">
            <a:avLst/>
          </a:prstGeom>
          <a:noFill/>
          <a:ln w="9525" algn="ctr">
            <a:noFill/>
            <a:miter lim="800000"/>
            <a:headEnd/>
            <a:tailEnd/>
          </a:ln>
          <a:effectLst/>
        </p:spPr>
        <p:txBody>
          <a:bodyPr wrap="none" lIns="0" tIns="0" rIns="0" bIns="0"/>
          <a:lstStyle/>
          <a:p>
            <a:pPr algn="r"/>
            <a:fld id="{773DEFE5-547A-42E1-A21D-F43F5148E881}" type="slidenum">
              <a:rPr lang="en-US" sz="900">
                <a:solidFill>
                  <a:srgbClr val="000000"/>
                </a:solidFill>
                <a:cs typeface="Arial"/>
              </a:rPr>
              <a:pPr algn="r"/>
              <a:t>‹#›</a:t>
            </a:fld>
            <a:endParaRPr lang="en-US" sz="900" dirty="0">
              <a:solidFill>
                <a:srgbClr val="000000"/>
              </a:solidFill>
              <a:cs typeface="Arial"/>
            </a:endParaRPr>
          </a:p>
        </p:txBody>
      </p:sp>
      <p:sp>
        <p:nvSpPr>
          <p:cNvPr id="8" name="Rectangle 5"/>
          <p:cNvSpPr>
            <a:spLocks noChangeArrowheads="1"/>
          </p:cNvSpPr>
          <p:nvPr/>
        </p:nvSpPr>
        <p:spPr bwMode="auto">
          <a:xfrm>
            <a:off x="0" y="976315"/>
            <a:ext cx="12189984" cy="60325"/>
          </a:xfrm>
          <a:prstGeom prst="rect">
            <a:avLst/>
          </a:prstGeom>
          <a:gradFill rotWithShape="1">
            <a:gsLst>
              <a:gs pos="0">
                <a:srgbClr val="006AB6"/>
              </a:gs>
              <a:gs pos="100000">
                <a:srgbClr val="006AB6">
                  <a:gamma/>
                  <a:tint val="9412"/>
                  <a:invGamma/>
                </a:srgbClr>
              </a:gs>
            </a:gsLst>
            <a:lin ang="5400000" scaled="1"/>
          </a:gradFill>
          <a:ln w="9525">
            <a:noFill/>
            <a:miter lim="800000"/>
            <a:headEnd/>
            <a:tailEnd/>
          </a:ln>
          <a:effectLst/>
        </p:spPr>
        <p:txBody>
          <a:bodyPr wrap="none" anchor="ctr"/>
          <a:lstStyle/>
          <a:p>
            <a:endParaRPr lang="en-US" sz="1800" dirty="0">
              <a:solidFill>
                <a:srgbClr val="000000"/>
              </a:solidFill>
            </a:endParaRPr>
          </a:p>
        </p:txBody>
      </p:sp>
      <p:grpSp>
        <p:nvGrpSpPr>
          <p:cNvPr id="4" name="组合 3"/>
          <p:cNvGrpSpPr/>
          <p:nvPr/>
        </p:nvGrpSpPr>
        <p:grpSpPr>
          <a:xfrm>
            <a:off x="0" y="0"/>
            <a:ext cx="12192000" cy="444500"/>
            <a:chOff x="-2016" y="0"/>
            <a:chExt cx="12192000" cy="444500"/>
          </a:xfrm>
        </p:grpSpPr>
        <p:pic>
          <p:nvPicPr>
            <p:cNvPr id="10" name="Picture 7" descr="Powerpoint Art_inside"/>
            <p:cNvPicPr>
              <a:picLocks noChangeAspect="1" noChangeArrowheads="1"/>
            </p:cNvPicPr>
            <p:nvPr userDrawn="1"/>
          </p:nvPicPr>
          <p:blipFill>
            <a:blip r:embed="rId16" cstate="print"/>
            <a:srcRect/>
            <a:stretch>
              <a:fillRect/>
            </a:stretch>
          </p:blipFill>
          <p:spPr bwMode="auto">
            <a:xfrm>
              <a:off x="3087548" y="0"/>
              <a:ext cx="9102436" cy="444500"/>
            </a:xfrm>
            <a:prstGeom prst="rect">
              <a:avLst/>
            </a:prstGeom>
            <a:noFill/>
          </p:spPr>
        </p:pic>
        <p:pic>
          <p:nvPicPr>
            <p:cNvPr id="9" name="Picture 7" descr="Powerpoint Art_inside"/>
            <p:cNvPicPr>
              <a:picLocks noChangeAspect="1" noChangeArrowheads="1"/>
            </p:cNvPicPr>
            <p:nvPr/>
          </p:nvPicPr>
          <p:blipFill>
            <a:blip r:embed="rId16" cstate="print"/>
            <a:srcRect/>
            <a:stretch>
              <a:fillRect/>
            </a:stretch>
          </p:blipFill>
          <p:spPr bwMode="auto">
            <a:xfrm>
              <a:off x="-2016" y="0"/>
              <a:ext cx="9102436" cy="444500"/>
            </a:xfrm>
            <a:prstGeom prst="rect">
              <a:avLst/>
            </a:prstGeom>
            <a:noFill/>
          </p:spPr>
        </p:pic>
      </p:grpSp>
    </p:spTree>
    <p:extLst>
      <p:ext uri="{BB962C8B-B14F-4D97-AF65-F5344CB8AC3E}">
        <p14:creationId xmlns:p14="http://schemas.microsoft.com/office/powerpoint/2010/main" val="3977274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9" r:id="rId6"/>
    <p:sldLayoutId id="2147483670" r:id="rId7"/>
  </p:sldLayoutIdLst>
  <p:hf hdr="0" ftr="0" dt="0"/>
  <p:txStyles>
    <p:titleStyle>
      <a:lvl1pPr algn="l" defTabSz="914400" rtl="0" eaLnBrk="1" latinLnBrk="0" hangingPunct="1">
        <a:spcBef>
          <a:spcPct val="0"/>
        </a:spcBef>
        <a:buNone/>
        <a:defRPr sz="1800" b="0" kern="1200">
          <a:solidFill>
            <a:srgbClr val="006AB6"/>
          </a:solidFill>
          <a:latin typeface="+mj-lt"/>
          <a:ea typeface="+mj-ea"/>
          <a:cs typeface="Arial"/>
        </a:defRPr>
      </a:lvl1pPr>
    </p:titleStyle>
    <p:bodyStyle>
      <a:lvl1pPr marL="0" indent="0" algn="l" defTabSz="914400" rtl="0" eaLnBrk="1" latinLnBrk="0" hangingPunct="1">
        <a:spcBef>
          <a:spcPct val="20000"/>
        </a:spcBef>
        <a:buClr>
          <a:srgbClr val="006AB6"/>
        </a:buClr>
        <a:buFontTx/>
        <a:buNone/>
        <a:defRPr sz="1600" b="1" i="0" kern="1200">
          <a:solidFill>
            <a:schemeClr val="tx1"/>
          </a:solidFill>
          <a:latin typeface="+mn-lt"/>
          <a:ea typeface="+mn-ea"/>
          <a:cs typeface="Arial"/>
        </a:defRPr>
      </a:lvl1pPr>
      <a:lvl2pPr marL="457200" indent="-228600"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2pPr>
      <a:lvl3pPr marL="914400" indent="-228600"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3pPr>
      <a:lvl4pPr marL="1376363" indent="-233362"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4pPr>
      <a:lvl5pPr marL="2058988" indent="-230188" algn="l" defTabSz="914400" rtl="0" eaLnBrk="1" latinLnBrk="0" hangingPunct="1">
        <a:spcBef>
          <a:spcPct val="20000"/>
        </a:spcBef>
        <a:buClr>
          <a:srgbClr val="006AB6"/>
        </a:buClr>
        <a:buFont typeface="Arial" pitchFamily="34" charset="0"/>
        <a:buChar char="–"/>
        <a:defRPr sz="1600" kern="1200">
          <a:solidFill>
            <a:schemeClr val="tx1"/>
          </a:solidFill>
          <a:latin typeface="+mn-lt"/>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FB7E1-435A-4A9B-A3A6-797FA8A57F44}" type="datetimeFigureOut">
              <a:rPr lang="en-US" smtClean="0"/>
              <a:t>6/10/2020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36095-79E4-479B-9533-470D6C2D84CA}" type="slidenum">
              <a:rPr lang="en-US" smtClean="0"/>
              <a:t>‹#›</a:t>
            </a:fld>
            <a:endParaRPr lang="en-US"/>
          </a:p>
        </p:txBody>
      </p:sp>
    </p:spTree>
    <p:extLst>
      <p:ext uri="{BB962C8B-B14F-4D97-AF65-F5344CB8AC3E}">
        <p14:creationId xmlns:p14="http://schemas.microsoft.com/office/powerpoint/2010/main" val="371277675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50853" y="3407819"/>
            <a:ext cx="9394797" cy="868362"/>
          </a:xfrm>
        </p:spPr>
        <p:txBody>
          <a:bodyPr/>
          <a:lstStyle/>
          <a:p>
            <a:pPr algn="ctr"/>
            <a:r>
              <a:rPr lang="en-US" altLang="zh-CN" sz="3200" b="1" dirty="0"/>
              <a:t>2020 Annual Review</a:t>
            </a:r>
            <a:endParaRPr lang="zh-CN" altLang="en-US" b="1" dirty="0"/>
          </a:p>
        </p:txBody>
      </p:sp>
      <p:pic>
        <p:nvPicPr>
          <p:cNvPr id="8194" name="Picture 1" descr="cid:image001.jpg@01D4436D.D8445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7323" y="5438911"/>
            <a:ext cx="2218491" cy="5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526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SLA Dashboard</a:t>
            </a:r>
          </a:p>
        </p:txBody>
      </p:sp>
      <p:sp>
        <p:nvSpPr>
          <p:cNvPr id="5" name="TextBox 4"/>
          <p:cNvSpPr txBox="1"/>
          <p:nvPr/>
        </p:nvSpPr>
        <p:spPr>
          <a:xfrm>
            <a:off x="805343" y="5645791"/>
            <a:ext cx="9815119" cy="612645"/>
          </a:xfrm>
          <a:prstGeom prst="rect">
            <a:avLst/>
          </a:prstGeom>
          <a:noFill/>
        </p:spPr>
        <p:txBody>
          <a:bodyPr wrap="square" tIns="90000" bIns="90000" rtlCol="0">
            <a:spAutoFit/>
          </a:bodyPr>
          <a:lstStyle/>
          <a:p>
            <a:r>
              <a:rPr lang="en-US" sz="1400" dirty="0"/>
              <a:t>SLA Analysis: </a:t>
            </a:r>
          </a:p>
          <a:p>
            <a:pPr marL="342900" indent="-342900">
              <a:buAutoNum type="arabicPeriod"/>
            </a:pPr>
            <a:r>
              <a:rPr lang="en-US" sz="1400" dirty="0"/>
              <a:t>SLA has been all green for year 2019 with MetLife China unified SLA report. </a:t>
            </a:r>
          </a:p>
        </p:txBody>
      </p:sp>
      <p:graphicFrame>
        <p:nvGraphicFramePr>
          <p:cNvPr id="6" name="Table 5"/>
          <p:cNvGraphicFramePr>
            <a:graphicFrameLocks noGrp="1"/>
          </p:cNvGraphicFramePr>
          <p:nvPr>
            <p:extLst>
              <p:ext uri="{D42A27DB-BD31-4B8C-83A1-F6EECF244321}">
                <p14:modId xmlns:p14="http://schemas.microsoft.com/office/powerpoint/2010/main" val="1691945021"/>
              </p:ext>
            </p:extLst>
          </p:nvPr>
        </p:nvGraphicFramePr>
        <p:xfrm>
          <a:off x="805343" y="1164943"/>
          <a:ext cx="10637235" cy="4212401"/>
        </p:xfrm>
        <a:graphic>
          <a:graphicData uri="http://schemas.openxmlformats.org/drawingml/2006/table">
            <a:tbl>
              <a:tblPr/>
              <a:tblGrid>
                <a:gridCol w="1108485">
                  <a:extLst>
                    <a:ext uri="{9D8B030D-6E8A-4147-A177-3AD203B41FA5}">
                      <a16:colId xmlns:a16="http://schemas.microsoft.com/office/drawing/2014/main" val="1966164449"/>
                    </a:ext>
                  </a:extLst>
                </a:gridCol>
                <a:gridCol w="528011">
                  <a:extLst>
                    <a:ext uri="{9D8B030D-6E8A-4147-A177-3AD203B41FA5}">
                      <a16:colId xmlns:a16="http://schemas.microsoft.com/office/drawing/2014/main" val="3935900247"/>
                    </a:ext>
                  </a:extLst>
                </a:gridCol>
                <a:gridCol w="818249">
                  <a:extLst>
                    <a:ext uri="{9D8B030D-6E8A-4147-A177-3AD203B41FA5}">
                      <a16:colId xmlns:a16="http://schemas.microsoft.com/office/drawing/2014/main" val="2208583219"/>
                    </a:ext>
                  </a:extLst>
                </a:gridCol>
                <a:gridCol w="818249">
                  <a:extLst>
                    <a:ext uri="{9D8B030D-6E8A-4147-A177-3AD203B41FA5}">
                      <a16:colId xmlns:a16="http://schemas.microsoft.com/office/drawing/2014/main" val="1977734940"/>
                    </a:ext>
                  </a:extLst>
                </a:gridCol>
                <a:gridCol w="818249">
                  <a:extLst>
                    <a:ext uri="{9D8B030D-6E8A-4147-A177-3AD203B41FA5}">
                      <a16:colId xmlns:a16="http://schemas.microsoft.com/office/drawing/2014/main" val="4187460912"/>
                    </a:ext>
                  </a:extLst>
                </a:gridCol>
                <a:gridCol w="818249">
                  <a:extLst>
                    <a:ext uri="{9D8B030D-6E8A-4147-A177-3AD203B41FA5}">
                      <a16:colId xmlns:a16="http://schemas.microsoft.com/office/drawing/2014/main" val="1607128005"/>
                    </a:ext>
                  </a:extLst>
                </a:gridCol>
                <a:gridCol w="818249">
                  <a:extLst>
                    <a:ext uri="{9D8B030D-6E8A-4147-A177-3AD203B41FA5}">
                      <a16:colId xmlns:a16="http://schemas.microsoft.com/office/drawing/2014/main" val="2613916311"/>
                    </a:ext>
                  </a:extLst>
                </a:gridCol>
                <a:gridCol w="818249">
                  <a:extLst>
                    <a:ext uri="{9D8B030D-6E8A-4147-A177-3AD203B41FA5}">
                      <a16:colId xmlns:a16="http://schemas.microsoft.com/office/drawing/2014/main" val="2939901097"/>
                    </a:ext>
                  </a:extLst>
                </a:gridCol>
                <a:gridCol w="818249">
                  <a:extLst>
                    <a:ext uri="{9D8B030D-6E8A-4147-A177-3AD203B41FA5}">
                      <a16:colId xmlns:a16="http://schemas.microsoft.com/office/drawing/2014/main" val="3219363104"/>
                    </a:ext>
                  </a:extLst>
                </a:gridCol>
                <a:gridCol w="818249">
                  <a:extLst>
                    <a:ext uri="{9D8B030D-6E8A-4147-A177-3AD203B41FA5}">
                      <a16:colId xmlns:a16="http://schemas.microsoft.com/office/drawing/2014/main" val="3042890013"/>
                    </a:ext>
                  </a:extLst>
                </a:gridCol>
                <a:gridCol w="818249">
                  <a:extLst>
                    <a:ext uri="{9D8B030D-6E8A-4147-A177-3AD203B41FA5}">
                      <a16:colId xmlns:a16="http://schemas.microsoft.com/office/drawing/2014/main" val="3619154284"/>
                    </a:ext>
                  </a:extLst>
                </a:gridCol>
                <a:gridCol w="818249">
                  <a:extLst>
                    <a:ext uri="{9D8B030D-6E8A-4147-A177-3AD203B41FA5}">
                      <a16:colId xmlns:a16="http://schemas.microsoft.com/office/drawing/2014/main" val="427647223"/>
                    </a:ext>
                  </a:extLst>
                </a:gridCol>
                <a:gridCol w="818249">
                  <a:extLst>
                    <a:ext uri="{9D8B030D-6E8A-4147-A177-3AD203B41FA5}">
                      <a16:colId xmlns:a16="http://schemas.microsoft.com/office/drawing/2014/main" val="1158409658"/>
                    </a:ext>
                  </a:extLst>
                </a:gridCol>
              </a:tblGrid>
              <a:tr h="514721">
                <a:tc>
                  <a:txBody>
                    <a:bodyPr/>
                    <a:lstStyle/>
                    <a:p>
                      <a:pPr algn="ctr" rtl="0" fontAlgn="ctr"/>
                      <a:r>
                        <a:rPr lang="en-US" sz="700" b="1" i="0" u="none" strike="noStrike" dirty="0">
                          <a:solidFill>
                            <a:srgbClr val="FFFFFF"/>
                          </a:solidFill>
                          <a:effectLst/>
                          <a:latin typeface="Calibri" panose="020F0502020204030204" pitchFamily="34" charset="0"/>
                        </a:rPr>
                        <a:t>SLA Metrics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Severity</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a:solidFill>
                            <a:srgbClr val="FFFFFF"/>
                          </a:solidFill>
                          <a:effectLst/>
                          <a:latin typeface="Calibri" panose="020F0502020204030204" pitchFamily="34" charset="0"/>
                        </a:rPr>
                        <a:t>Expected SLA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a:solidFill>
                            <a:srgbClr val="FFFFFF"/>
                          </a:solidFill>
                          <a:effectLst/>
                          <a:latin typeface="Calibri" panose="020F0502020204030204" pitchFamily="34" charset="0"/>
                        </a:rPr>
                        <a:t>SLA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Jan’19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Feb’19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Mar’19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Apr’19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May’19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Jun’19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Jul’19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Aug’19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700" b="1" i="0" u="none" strike="noStrike" dirty="0">
                          <a:solidFill>
                            <a:srgbClr val="FFFFFF"/>
                          </a:solidFill>
                          <a:effectLst/>
                          <a:latin typeface="Calibri" panose="020F0502020204030204" pitchFamily="34" charset="0"/>
                        </a:rPr>
                        <a:t>Sep’19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738121194"/>
                  </a:ext>
                </a:extLst>
              </a:tr>
              <a:tr h="264120">
                <a:tc rowSpan="4">
                  <a:txBody>
                    <a:bodyPr/>
                    <a:lstStyle/>
                    <a:p>
                      <a:pPr algn="ctr" rtl="0" fontAlgn="ctr"/>
                      <a:r>
                        <a:rPr lang="en-US" sz="700" b="1" i="0" u="none" strike="noStrike" dirty="0">
                          <a:solidFill>
                            <a:srgbClr val="000000"/>
                          </a:solidFill>
                          <a:effectLst/>
                          <a:latin typeface="Calibri" panose="020F0502020204030204" pitchFamily="34" charset="0"/>
                        </a:rPr>
                        <a:t>INC - Response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95%</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15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algn="ctr" rtl="0" fontAlgn="ctr"/>
                      <a:r>
                        <a:rPr lang="en-US" sz="700" b="1" i="0" u="none" strike="noStrike" dirty="0">
                          <a:solidFill>
                            <a:srgbClr val="000000"/>
                          </a:solidFill>
                          <a:effectLst/>
                          <a:latin typeface="Calibri" panose="020F0502020204030204" pitchFamily="34" charset="0"/>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2662253413"/>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95%</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30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2182622910"/>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90%</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hr</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2361368644"/>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1" i="0" u="none" strike="noStrike">
                          <a:solidFill>
                            <a:srgbClr val="333333"/>
                          </a:solidFill>
                          <a:effectLst/>
                          <a:latin typeface="Calibri" panose="020F0502020204030204" pitchFamily="34" charset="0"/>
                        </a:rPr>
                        <a:t>90%</a:t>
                      </a:r>
                    </a:p>
                  </a:txBody>
                  <a:tcPr marL="5755" marR="5755" marT="57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96%</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98%</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4074982455"/>
                  </a:ext>
                </a:extLst>
              </a:tr>
              <a:tr h="264120">
                <a:tc rowSpan="4">
                  <a:txBody>
                    <a:bodyPr/>
                    <a:lstStyle/>
                    <a:p>
                      <a:pPr algn="ctr" rtl="0" fontAlgn="ctr"/>
                      <a:r>
                        <a:rPr lang="en-US" sz="700" b="1" i="0" u="none" strike="noStrike" dirty="0">
                          <a:solidFill>
                            <a:srgbClr val="000000"/>
                          </a:solidFill>
                          <a:effectLst/>
                          <a:latin typeface="Calibri" panose="020F0502020204030204" pitchFamily="34" charset="0"/>
                        </a:rPr>
                        <a:t>INC</a:t>
                      </a:r>
                      <a:r>
                        <a:rPr lang="en-US" sz="700" b="1" i="0" u="none" strike="noStrike" baseline="0" dirty="0">
                          <a:solidFill>
                            <a:srgbClr val="000000"/>
                          </a:solidFill>
                          <a:effectLst/>
                          <a:latin typeface="Calibri" panose="020F0502020204030204" pitchFamily="34" charset="0"/>
                        </a:rPr>
                        <a:t> - </a:t>
                      </a:r>
                      <a:r>
                        <a:rPr lang="en-US" sz="700" b="1" i="0" u="none" strike="noStrike" dirty="0">
                          <a:solidFill>
                            <a:srgbClr val="000000"/>
                          </a:solidFill>
                          <a:effectLst/>
                          <a:latin typeface="Calibri" panose="020F0502020204030204" pitchFamily="34" charset="0"/>
                        </a:rPr>
                        <a:t>Resolution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693864407"/>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3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3029886692"/>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6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906534944"/>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8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96%</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97%</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98%</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3396542083"/>
                  </a:ext>
                </a:extLst>
              </a:tr>
              <a:tr h="264120">
                <a:tc rowSpan="3">
                  <a:txBody>
                    <a:bodyPr/>
                    <a:lstStyle/>
                    <a:p>
                      <a:pPr algn="ctr" rtl="0" fontAlgn="ctr"/>
                      <a:r>
                        <a:rPr lang="en-US" sz="700" b="1" i="0" u="none" strike="noStrike" dirty="0">
                          <a:solidFill>
                            <a:srgbClr val="000000"/>
                          </a:solidFill>
                          <a:effectLst/>
                          <a:latin typeface="Calibri" panose="020F0502020204030204" pitchFamily="34" charset="0"/>
                        </a:rPr>
                        <a:t>SR</a:t>
                      </a:r>
                      <a:r>
                        <a:rPr lang="en-US" sz="700" b="1" i="0" u="none" strike="noStrike" baseline="0" dirty="0">
                          <a:solidFill>
                            <a:srgbClr val="000000"/>
                          </a:solidFill>
                          <a:effectLst/>
                          <a:latin typeface="Calibri" panose="020F0502020204030204" pitchFamily="34" charset="0"/>
                        </a:rPr>
                        <a:t> - </a:t>
                      </a:r>
                      <a:r>
                        <a:rPr lang="en-US" sz="700" b="1" i="0" u="none" strike="noStrike" dirty="0">
                          <a:solidFill>
                            <a:srgbClr val="000000"/>
                          </a:solidFill>
                          <a:effectLst/>
                          <a:latin typeface="Calibri" panose="020F0502020204030204" pitchFamily="34" charset="0"/>
                        </a:rPr>
                        <a:t>Response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30 min</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1885631344"/>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hr</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1663033986"/>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2 hrs</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33"/>
                    </a:solidFill>
                  </a:tcPr>
                </a:tc>
                <a:extLst>
                  <a:ext uri="{0D108BD9-81ED-4DB2-BD59-A6C34878D82A}">
                    <a16:rowId xmlns:a16="http://schemas.microsoft.com/office/drawing/2014/main" val="3843534691"/>
                  </a:ext>
                </a:extLst>
              </a:tr>
              <a:tr h="264120">
                <a:tc rowSpan="3">
                  <a:txBody>
                    <a:bodyPr/>
                    <a:lstStyle/>
                    <a:p>
                      <a:pPr algn="ctr" rtl="0" fontAlgn="ctr"/>
                      <a:r>
                        <a:rPr lang="en-US" sz="700" b="1" i="0" u="none" strike="noStrike" dirty="0">
                          <a:solidFill>
                            <a:srgbClr val="000000"/>
                          </a:solidFill>
                          <a:effectLst/>
                          <a:latin typeface="Calibri" panose="020F0502020204030204" pitchFamily="34" charset="0"/>
                        </a:rPr>
                        <a:t>SR - Resolution Time</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P2</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1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algn="ctr" defTabSz="914400" rtl="0" eaLnBrk="1" fontAlgn="ctr" latinLnBrk="0" hangingPunct="1"/>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1062200176"/>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dirty="0">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3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NA</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95%</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4035023840"/>
                  </a:ext>
                </a:extLst>
              </a:tr>
              <a:tr h="264120">
                <a:tc vMerge="1">
                  <a:txBody>
                    <a:bodyPr/>
                    <a:lstStyle/>
                    <a:p>
                      <a:endParaRPr lang="en-US"/>
                    </a:p>
                  </a:txBody>
                  <a:tcPr/>
                </a:tc>
                <a:tc>
                  <a:txBody>
                    <a:bodyPr/>
                    <a:lstStyle/>
                    <a:p>
                      <a:pPr algn="ctr" rtl="0" fontAlgn="ctr"/>
                      <a:r>
                        <a:rPr lang="en-US" sz="700" b="1" i="0" u="none" strike="noStrike" dirty="0">
                          <a:solidFill>
                            <a:srgbClr val="000000"/>
                          </a:solidFill>
                          <a:effectLst/>
                          <a:latin typeface="Calibri" panose="020F0502020204030204" pitchFamily="34" charset="0"/>
                        </a:rPr>
                        <a:t>P4</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91%</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1" i="0" u="none" strike="noStrike">
                          <a:solidFill>
                            <a:srgbClr val="000000"/>
                          </a:solidFill>
                          <a:effectLst/>
                          <a:latin typeface="Calibri" panose="020F0502020204030204" pitchFamily="34" charset="0"/>
                        </a:rPr>
                        <a:t>5 BD</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99%</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100%</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700" b="1" i="0" u="none" strike="noStrike" kern="1200" dirty="0">
                          <a:solidFill>
                            <a:srgbClr val="000000"/>
                          </a:solidFill>
                          <a:effectLst/>
                          <a:latin typeface="Calibri" panose="020F0502020204030204" pitchFamily="34" charset="0"/>
                          <a:ea typeface="+mn-ea"/>
                          <a:cs typeface="+mn-cs"/>
                        </a:rPr>
                        <a:t>93%</a:t>
                      </a:r>
                    </a:p>
                  </a:txBody>
                  <a:tcPr marL="5755" marR="5755" marT="575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CC00"/>
                    </a:solidFill>
                  </a:tcPr>
                </a:tc>
                <a:extLst>
                  <a:ext uri="{0D108BD9-81ED-4DB2-BD59-A6C34878D82A}">
                    <a16:rowId xmlns:a16="http://schemas.microsoft.com/office/drawing/2014/main" val="4261660244"/>
                  </a:ext>
                </a:extLst>
              </a:tr>
            </a:tbl>
          </a:graphicData>
        </a:graphic>
      </p:graphicFrame>
      <p:sp>
        <p:nvSpPr>
          <p:cNvPr id="7" name="Oval 6"/>
          <p:cNvSpPr/>
          <p:nvPr/>
        </p:nvSpPr>
        <p:spPr bwMode="gray">
          <a:xfrm>
            <a:off x="4127863" y="2299063"/>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p>
        </p:txBody>
      </p:sp>
    </p:spTree>
    <p:extLst>
      <p:ext uri="{BB962C8B-B14F-4D97-AF65-F5344CB8AC3E}">
        <p14:creationId xmlns:p14="http://schemas.microsoft.com/office/powerpoint/2010/main" val="384882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metlifelogo_pms2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244" y="3429000"/>
            <a:ext cx="524351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30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685" y="444500"/>
            <a:ext cx="11033604" cy="531814"/>
          </a:xfrm>
        </p:spPr>
        <p:txBody>
          <a:bodyPr/>
          <a:lstStyle/>
          <a:p>
            <a:r>
              <a:rPr lang="en-US" altLang="zh-CN" b="1" dirty="0">
                <a:solidFill>
                  <a:schemeClr val="tx1">
                    <a:lumMod val="65000"/>
                    <a:lumOff val="35000"/>
                  </a:schemeClr>
                </a:solidFill>
              </a:rPr>
              <a:t> </a:t>
            </a:r>
            <a:r>
              <a:rPr lang="en-US" altLang="zh-CN" sz="2000" b="1" dirty="0">
                <a:solidFill>
                  <a:srgbClr val="646464"/>
                </a:solidFill>
                <a:latin typeface="+mn-lt"/>
                <a:ea typeface="微软雅黑" pitchFamily="34" charset="-122"/>
                <a:cs typeface="Calibri" pitchFamily="34" charset="0"/>
              </a:rPr>
              <a:t>CONTENTS</a:t>
            </a:r>
            <a:endParaRPr lang="zh-CN" altLang="en-US" sz="2000" b="1" dirty="0">
              <a:solidFill>
                <a:srgbClr val="646464"/>
              </a:solidFill>
              <a:latin typeface="+mn-lt"/>
              <a:ea typeface="微软雅黑" pitchFamily="34" charset="-122"/>
              <a:cs typeface="Calibri" pitchFamily="34" charset="0"/>
            </a:endParaRPr>
          </a:p>
        </p:txBody>
      </p:sp>
      <p:grpSp>
        <p:nvGrpSpPr>
          <p:cNvPr id="14" name="组合 13"/>
          <p:cNvGrpSpPr/>
          <p:nvPr/>
        </p:nvGrpSpPr>
        <p:grpSpPr>
          <a:xfrm>
            <a:off x="2773706" y="2957791"/>
            <a:ext cx="6365173" cy="584859"/>
            <a:chOff x="1876302" y="1754580"/>
            <a:chExt cx="6365173" cy="584859"/>
          </a:xfrm>
        </p:grpSpPr>
        <p:sp>
          <p:nvSpPr>
            <p:cNvPr id="4" name="矩形 3"/>
            <p:cNvSpPr/>
            <p:nvPr/>
          </p:nvSpPr>
          <p:spPr bwMode="gray">
            <a:xfrm>
              <a:off x="1876302" y="1754580"/>
              <a:ext cx="6365173" cy="584859"/>
            </a:xfrm>
            <a:prstGeom prst="rect">
              <a:avLst/>
            </a:prstGeom>
            <a:solidFill>
              <a:srgbClr val="3C7CB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600" dirty="0"/>
            </a:p>
          </p:txBody>
        </p:sp>
        <p:sp>
          <p:nvSpPr>
            <p:cNvPr id="9" name="矩形 8"/>
            <p:cNvSpPr/>
            <p:nvPr/>
          </p:nvSpPr>
          <p:spPr bwMode="gray">
            <a:xfrm>
              <a:off x="1906579" y="1782729"/>
              <a:ext cx="596765" cy="532960"/>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2400" b="1" dirty="0">
                  <a:solidFill>
                    <a:srgbClr val="3C7CBF"/>
                  </a:solidFill>
                </a:rPr>
                <a:t>2</a:t>
              </a:r>
              <a:endParaRPr lang="zh-CN" altLang="en-US" sz="2400" b="1" dirty="0">
                <a:solidFill>
                  <a:srgbClr val="3C7CBF"/>
                </a:solidFill>
              </a:endParaRPr>
            </a:p>
          </p:txBody>
        </p:sp>
      </p:grpSp>
      <p:sp>
        <p:nvSpPr>
          <p:cNvPr id="15" name="TextBox 14"/>
          <p:cNvSpPr txBox="1"/>
          <p:nvPr/>
        </p:nvSpPr>
        <p:spPr>
          <a:xfrm>
            <a:off x="3478994" y="2991347"/>
            <a:ext cx="4728646" cy="489534"/>
          </a:xfrm>
          <a:prstGeom prst="rect">
            <a:avLst/>
          </a:prstGeom>
          <a:noFill/>
        </p:spPr>
        <p:txBody>
          <a:bodyPr wrap="square" tIns="90000" bIns="90000" rtlCol="0">
            <a:spAutoFit/>
          </a:bodyPr>
          <a:lstStyle/>
          <a:p>
            <a:r>
              <a:rPr lang="en-US" altLang="zh-CN" sz="2000" b="1" dirty="0">
                <a:solidFill>
                  <a:schemeClr val="bg1"/>
                </a:solidFill>
                <a:latin typeface="微软雅黑" pitchFamily="34" charset="-122"/>
                <a:ea typeface="微软雅黑" pitchFamily="34" charset="-122"/>
              </a:rPr>
              <a:t>Cognizant AMS Scope and Pipeline</a:t>
            </a:r>
            <a:endParaRPr lang="zh-CN" altLang="en-US" sz="2000" b="1" dirty="0">
              <a:solidFill>
                <a:schemeClr val="bg1"/>
              </a:solidFill>
              <a:latin typeface="微软雅黑" pitchFamily="34" charset="-122"/>
              <a:ea typeface="微软雅黑" pitchFamily="34" charset="-122"/>
            </a:endParaRPr>
          </a:p>
        </p:txBody>
      </p:sp>
      <p:grpSp>
        <p:nvGrpSpPr>
          <p:cNvPr id="11" name="组合 13"/>
          <p:cNvGrpSpPr/>
          <p:nvPr/>
        </p:nvGrpSpPr>
        <p:grpSpPr>
          <a:xfrm>
            <a:off x="2773706" y="1823741"/>
            <a:ext cx="6365173" cy="584859"/>
            <a:chOff x="1876302" y="1754580"/>
            <a:chExt cx="6365173" cy="584859"/>
          </a:xfrm>
        </p:grpSpPr>
        <p:sp>
          <p:nvSpPr>
            <p:cNvPr id="12" name="矩形 3"/>
            <p:cNvSpPr/>
            <p:nvPr/>
          </p:nvSpPr>
          <p:spPr bwMode="gray">
            <a:xfrm>
              <a:off x="1876302" y="1754580"/>
              <a:ext cx="6365173" cy="584859"/>
            </a:xfrm>
            <a:prstGeom prst="rect">
              <a:avLst/>
            </a:prstGeom>
            <a:solidFill>
              <a:srgbClr val="3C7CB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600" dirty="0"/>
            </a:p>
          </p:txBody>
        </p:sp>
        <p:sp>
          <p:nvSpPr>
            <p:cNvPr id="13" name="矩形 8"/>
            <p:cNvSpPr/>
            <p:nvPr/>
          </p:nvSpPr>
          <p:spPr bwMode="gray">
            <a:xfrm>
              <a:off x="1906579" y="1782729"/>
              <a:ext cx="596765" cy="532960"/>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2400" b="1" dirty="0">
                  <a:solidFill>
                    <a:srgbClr val="3C7CBF"/>
                  </a:solidFill>
                </a:rPr>
                <a:t>1</a:t>
              </a:r>
              <a:endParaRPr lang="zh-CN" altLang="en-US" sz="2400" b="1" dirty="0">
                <a:solidFill>
                  <a:srgbClr val="3C7CBF"/>
                </a:solidFill>
              </a:endParaRPr>
            </a:p>
          </p:txBody>
        </p:sp>
      </p:grpSp>
      <p:sp>
        <p:nvSpPr>
          <p:cNvPr id="16" name="TextBox 15"/>
          <p:cNvSpPr txBox="1"/>
          <p:nvPr/>
        </p:nvSpPr>
        <p:spPr>
          <a:xfrm>
            <a:off x="3478994" y="1844860"/>
            <a:ext cx="4424790" cy="489534"/>
          </a:xfrm>
          <a:prstGeom prst="rect">
            <a:avLst/>
          </a:prstGeom>
          <a:noFill/>
        </p:spPr>
        <p:txBody>
          <a:bodyPr wrap="square" tIns="90000" bIns="90000" rtlCol="0">
            <a:spAutoFit/>
          </a:bodyPr>
          <a:lstStyle/>
          <a:p>
            <a:r>
              <a:rPr lang="en-US" altLang="zh-CN" sz="2000" b="1" dirty="0">
                <a:solidFill>
                  <a:schemeClr val="bg1"/>
                </a:solidFill>
                <a:latin typeface="微软雅黑" pitchFamily="34" charset="-122"/>
                <a:ea typeface="微软雅黑" pitchFamily="34" charset="-122"/>
              </a:rPr>
              <a:t>2018 &amp; 2019 Contracts Review</a:t>
            </a:r>
            <a:endParaRPr lang="zh-CN" altLang="en-US" sz="2000" b="1" dirty="0">
              <a:solidFill>
                <a:schemeClr val="bg1"/>
              </a:solidFill>
              <a:latin typeface="微软雅黑" pitchFamily="34" charset="-122"/>
              <a:ea typeface="微软雅黑" pitchFamily="34" charset="-122"/>
            </a:endParaRPr>
          </a:p>
        </p:txBody>
      </p:sp>
      <p:grpSp>
        <p:nvGrpSpPr>
          <p:cNvPr id="21" name="组合 13"/>
          <p:cNvGrpSpPr/>
          <p:nvPr/>
        </p:nvGrpSpPr>
        <p:grpSpPr>
          <a:xfrm>
            <a:off x="2773706" y="4091841"/>
            <a:ext cx="6365173" cy="584859"/>
            <a:chOff x="1876302" y="1754580"/>
            <a:chExt cx="6365173" cy="584859"/>
          </a:xfrm>
        </p:grpSpPr>
        <p:sp>
          <p:nvSpPr>
            <p:cNvPr id="22" name="矩形 3"/>
            <p:cNvSpPr/>
            <p:nvPr/>
          </p:nvSpPr>
          <p:spPr bwMode="gray">
            <a:xfrm>
              <a:off x="1876302" y="1754580"/>
              <a:ext cx="6365173" cy="584859"/>
            </a:xfrm>
            <a:prstGeom prst="rect">
              <a:avLst/>
            </a:prstGeom>
            <a:solidFill>
              <a:srgbClr val="3C7CBF"/>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600" dirty="0"/>
            </a:p>
          </p:txBody>
        </p:sp>
        <p:sp>
          <p:nvSpPr>
            <p:cNvPr id="23" name="矩形 8"/>
            <p:cNvSpPr/>
            <p:nvPr/>
          </p:nvSpPr>
          <p:spPr bwMode="gray">
            <a:xfrm>
              <a:off x="1906579" y="1782729"/>
              <a:ext cx="596765" cy="532960"/>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2400" b="1" dirty="0">
                  <a:solidFill>
                    <a:srgbClr val="3C7CBF"/>
                  </a:solidFill>
                </a:rPr>
                <a:t>3</a:t>
              </a:r>
              <a:endParaRPr lang="zh-CN" altLang="en-US" sz="2400" b="1" dirty="0">
                <a:solidFill>
                  <a:srgbClr val="3C7CBF"/>
                </a:solidFill>
              </a:endParaRPr>
            </a:p>
          </p:txBody>
        </p:sp>
      </p:grpSp>
      <p:sp>
        <p:nvSpPr>
          <p:cNvPr id="24" name="TextBox 23"/>
          <p:cNvSpPr txBox="1"/>
          <p:nvPr/>
        </p:nvSpPr>
        <p:spPr>
          <a:xfrm>
            <a:off x="3478994" y="4139503"/>
            <a:ext cx="5035832" cy="489534"/>
          </a:xfrm>
          <a:prstGeom prst="rect">
            <a:avLst/>
          </a:prstGeom>
          <a:noFill/>
        </p:spPr>
        <p:txBody>
          <a:bodyPr wrap="square" tIns="90000" bIns="90000" rtlCol="0">
            <a:spAutoFit/>
          </a:bodyPr>
          <a:lstStyle/>
          <a:p>
            <a:r>
              <a:rPr lang="en-US" altLang="zh-CN" sz="2000" b="1" dirty="0">
                <a:solidFill>
                  <a:schemeClr val="bg1"/>
                </a:solidFill>
                <a:latin typeface="微软雅黑" pitchFamily="34" charset="-122"/>
                <a:ea typeface="微软雅黑" pitchFamily="34" charset="-122"/>
              </a:rPr>
              <a:t>Cognizant AMS 2019 Delivery Review</a:t>
            </a:r>
            <a:endParaRPr lang="zh-CN" altLang="en-US" sz="2000" b="1" dirty="0">
              <a:solidFill>
                <a:schemeClr val="bg1"/>
              </a:solidFill>
              <a:latin typeface="微软雅黑" pitchFamily="34" charset="-122"/>
              <a:ea typeface="微软雅黑" pitchFamily="34" charset="-122"/>
            </a:endParaRPr>
          </a:p>
        </p:txBody>
      </p:sp>
      <p:sp>
        <p:nvSpPr>
          <p:cNvPr id="32" name="TextBox 31"/>
          <p:cNvSpPr txBox="1"/>
          <p:nvPr/>
        </p:nvSpPr>
        <p:spPr>
          <a:xfrm>
            <a:off x="3478994" y="4852849"/>
            <a:ext cx="5035832" cy="489534"/>
          </a:xfrm>
          <a:prstGeom prst="rect">
            <a:avLst/>
          </a:prstGeom>
          <a:noFill/>
        </p:spPr>
        <p:txBody>
          <a:bodyPr wrap="square" tIns="90000" bIns="90000" rtlCol="0">
            <a:spAutoFit/>
          </a:bodyPr>
          <a:lstStyle/>
          <a:p>
            <a:r>
              <a:rPr lang="en-US" altLang="zh-CN" sz="2000" b="1" dirty="0">
                <a:solidFill>
                  <a:schemeClr val="bg1"/>
                </a:solidFill>
                <a:latin typeface="微软雅黑" pitchFamily="34" charset="-122"/>
                <a:ea typeface="微软雅黑" pitchFamily="34" charset="-122"/>
              </a:rPr>
              <a:t>AMS Team Structure and Finance</a:t>
            </a:r>
          </a:p>
        </p:txBody>
      </p:sp>
    </p:spTree>
    <p:extLst>
      <p:ext uri="{BB962C8B-B14F-4D97-AF65-F5344CB8AC3E}">
        <p14:creationId xmlns:p14="http://schemas.microsoft.com/office/powerpoint/2010/main" val="353595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685" y="444500"/>
            <a:ext cx="11033604" cy="531814"/>
          </a:xfrm>
        </p:spPr>
        <p:txBody>
          <a:bodyPr/>
          <a:lstStyle/>
          <a:p>
            <a:r>
              <a:rPr lang="en-US" altLang="zh-CN" sz="2400" b="1" dirty="0">
                <a:latin typeface="微软雅黑" pitchFamily="34" charset="-122"/>
                <a:ea typeface="微软雅黑" pitchFamily="34" charset="-122"/>
              </a:rPr>
              <a:t> </a:t>
            </a:r>
            <a:r>
              <a:rPr lang="en-US" altLang="zh-CN" sz="2000" b="1" dirty="0">
                <a:solidFill>
                  <a:srgbClr val="646464"/>
                </a:solidFill>
                <a:latin typeface="微软雅黑" pitchFamily="34" charset="-122"/>
                <a:ea typeface="微软雅黑" pitchFamily="34" charset="-122"/>
                <a:cs typeface="Calibri" pitchFamily="34" charset="0"/>
              </a:rPr>
              <a:t>2018 </a:t>
            </a:r>
            <a:r>
              <a:rPr lang="en-US" altLang="zh-CN" sz="2000" b="1" dirty="0">
                <a:solidFill>
                  <a:srgbClr val="646464"/>
                </a:solidFill>
                <a:ea typeface="微软雅黑" pitchFamily="34" charset="-122"/>
                <a:cs typeface="Calibri" pitchFamily="34" charset="0"/>
              </a:rPr>
              <a:t>Service </a:t>
            </a:r>
            <a:r>
              <a:rPr lang="en-US" altLang="zh-CN" sz="2000" b="1" dirty="0">
                <a:solidFill>
                  <a:srgbClr val="646464"/>
                </a:solidFill>
                <a:latin typeface="+mn-lt"/>
                <a:ea typeface="微软雅黑" pitchFamily="34" charset="-122"/>
                <a:cs typeface="Calibri" pitchFamily="34" charset="0"/>
              </a:rPr>
              <a:t>Procurement Summary</a:t>
            </a:r>
            <a:endParaRPr lang="zh-CN" altLang="en-US" sz="2000" b="1" dirty="0">
              <a:solidFill>
                <a:srgbClr val="646464"/>
              </a:solidFill>
              <a:latin typeface="+mn-lt"/>
              <a:ea typeface="微软雅黑" pitchFamily="34" charset="-122"/>
              <a:cs typeface="Calibri"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575319762"/>
              </p:ext>
            </p:extLst>
          </p:nvPr>
        </p:nvGraphicFramePr>
        <p:xfrm>
          <a:off x="905570" y="1726377"/>
          <a:ext cx="10399905" cy="3275633"/>
        </p:xfrm>
        <a:graphic>
          <a:graphicData uri="http://schemas.openxmlformats.org/drawingml/2006/table">
            <a:tbl>
              <a:tblPr firstRow="1" bandRow="1">
                <a:tableStyleId>{10A1B5D5-9B99-4C35-A422-299274C87663}</a:tableStyleId>
              </a:tblPr>
              <a:tblGrid>
                <a:gridCol w="410811">
                  <a:extLst>
                    <a:ext uri="{9D8B030D-6E8A-4147-A177-3AD203B41FA5}">
                      <a16:colId xmlns:a16="http://schemas.microsoft.com/office/drawing/2014/main" val="1900242916"/>
                    </a:ext>
                  </a:extLst>
                </a:gridCol>
                <a:gridCol w="822811">
                  <a:extLst>
                    <a:ext uri="{9D8B030D-6E8A-4147-A177-3AD203B41FA5}">
                      <a16:colId xmlns:a16="http://schemas.microsoft.com/office/drawing/2014/main" val="2974735769"/>
                    </a:ext>
                  </a:extLst>
                </a:gridCol>
                <a:gridCol w="3661303">
                  <a:extLst>
                    <a:ext uri="{9D8B030D-6E8A-4147-A177-3AD203B41FA5}">
                      <a16:colId xmlns:a16="http://schemas.microsoft.com/office/drawing/2014/main" val="786470651"/>
                    </a:ext>
                  </a:extLst>
                </a:gridCol>
                <a:gridCol w="912889">
                  <a:extLst>
                    <a:ext uri="{9D8B030D-6E8A-4147-A177-3AD203B41FA5}">
                      <a16:colId xmlns:a16="http://schemas.microsoft.com/office/drawing/2014/main" val="20002"/>
                    </a:ext>
                  </a:extLst>
                </a:gridCol>
                <a:gridCol w="850075">
                  <a:extLst>
                    <a:ext uri="{9D8B030D-6E8A-4147-A177-3AD203B41FA5}">
                      <a16:colId xmlns:a16="http://schemas.microsoft.com/office/drawing/2014/main" val="20003"/>
                    </a:ext>
                  </a:extLst>
                </a:gridCol>
                <a:gridCol w="1366940">
                  <a:extLst>
                    <a:ext uri="{9D8B030D-6E8A-4147-A177-3AD203B41FA5}">
                      <a16:colId xmlns:a16="http://schemas.microsoft.com/office/drawing/2014/main" val="20004"/>
                    </a:ext>
                  </a:extLst>
                </a:gridCol>
                <a:gridCol w="921040">
                  <a:extLst>
                    <a:ext uri="{9D8B030D-6E8A-4147-A177-3AD203B41FA5}">
                      <a16:colId xmlns:a16="http://schemas.microsoft.com/office/drawing/2014/main" val="2813611365"/>
                    </a:ext>
                  </a:extLst>
                </a:gridCol>
                <a:gridCol w="790627">
                  <a:extLst>
                    <a:ext uri="{9D8B030D-6E8A-4147-A177-3AD203B41FA5}">
                      <a16:colId xmlns:a16="http://schemas.microsoft.com/office/drawing/2014/main" val="20006"/>
                    </a:ext>
                  </a:extLst>
                </a:gridCol>
                <a:gridCol w="663409">
                  <a:extLst>
                    <a:ext uri="{9D8B030D-6E8A-4147-A177-3AD203B41FA5}">
                      <a16:colId xmlns:a16="http://schemas.microsoft.com/office/drawing/2014/main" val="20008"/>
                    </a:ext>
                  </a:extLst>
                </a:gridCol>
              </a:tblGrid>
              <a:tr h="428013">
                <a:tc>
                  <a:txBody>
                    <a:bodyPr/>
                    <a:lstStyle/>
                    <a:p>
                      <a:pPr marL="0" algn="ctr" defTabSz="914400" rtl="0" eaLnBrk="1" fontAlgn="ctr" latinLnBrk="0" hangingPunct="1"/>
                      <a:r>
                        <a:rPr lang="en-US" altLang="zh-CN" sz="1200" b="1" u="none" strike="noStrike" kern="1200" dirty="0">
                          <a:solidFill>
                            <a:schemeClr val="lt1"/>
                          </a:solidFill>
                          <a:effectLst/>
                          <a:latin typeface="微软雅黑" pitchFamily="34" charset="-122"/>
                          <a:ea typeface="微软雅黑" pitchFamily="34" charset="-122"/>
                          <a:cs typeface="+mn-cs"/>
                        </a:rPr>
                        <a:t>No. </a:t>
                      </a:r>
                      <a:endParaRPr lang="zh-CN" altLang="en-US" sz="1200" b="1" u="none" strike="noStrike" kern="1200" dirty="0">
                        <a:solidFill>
                          <a:schemeClr val="lt1"/>
                        </a:solidFill>
                        <a:effectLst/>
                        <a:latin typeface="微软雅黑" pitchFamily="34" charset="-122"/>
                        <a:ea typeface="微软雅黑" pitchFamily="34" charset="-122"/>
                        <a:cs typeface="+mn-cs"/>
                      </a:endParaRPr>
                    </a:p>
                  </a:txBody>
                  <a:tcPr marL="18000" marR="18000" marT="0" marB="0" anchor="ctr">
                    <a:solidFill>
                      <a:srgbClr val="3C7CBF"/>
                    </a:solidFill>
                  </a:tcPr>
                </a:tc>
                <a:tc>
                  <a:txBody>
                    <a:bodyPr/>
                    <a:lstStyle/>
                    <a:p>
                      <a:pPr algn="ctr" fontAlgn="ct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lt1"/>
                          </a:solidFill>
                          <a:effectLst/>
                          <a:latin typeface="微软雅黑" pitchFamily="34" charset="-122"/>
                          <a:ea typeface="微软雅黑" pitchFamily="34" charset="-122"/>
                        </a:rPr>
                        <a:t>Contract</a:t>
                      </a:r>
                      <a:r>
                        <a:rPr lang="en-US" altLang="zh-CN" sz="1200" b="1" i="0" u="none" strike="noStrike" baseline="0" dirty="0">
                          <a:solidFill>
                            <a:schemeClr val="lt1"/>
                          </a:solidFill>
                          <a:effectLst/>
                          <a:latin typeface="微软雅黑" pitchFamily="34" charset="-122"/>
                          <a:ea typeface="微软雅黑" pitchFamily="34" charset="-122"/>
                        </a:rPr>
                        <a:t> Name</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bg1"/>
                          </a:solidFill>
                          <a:effectLst/>
                          <a:latin typeface="微软雅黑" pitchFamily="34" charset="-122"/>
                          <a:ea typeface="微软雅黑" pitchFamily="34" charset="-122"/>
                        </a:rPr>
                        <a:t>Start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bg1"/>
                          </a:solidFill>
                          <a:effectLst/>
                          <a:latin typeface="微软雅黑" pitchFamily="34" charset="-122"/>
                          <a:ea typeface="微软雅黑" pitchFamily="34" charset="-122"/>
                        </a:rPr>
                        <a:t>End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a:effectLst/>
                          <a:latin typeface="微软雅黑" pitchFamily="34" charset="-122"/>
                          <a:ea typeface="微软雅黑" pitchFamily="34" charset="-122"/>
                        </a:rPr>
                        <a:t>Amount with Tax</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a:effectLst/>
                          <a:latin typeface="微软雅黑" pitchFamily="34" charset="-122"/>
                          <a:ea typeface="微软雅黑" pitchFamily="34" charset="-122"/>
                        </a:rPr>
                        <a:t>PM</a:t>
                      </a:r>
                      <a:endParaRPr lang="zh-CN" altLang="en-US" sz="1200" b="1" i="0" u="none" strike="noStrike" dirty="0">
                        <a:solidFill>
                          <a:srgbClr val="000000"/>
                        </a:solidFill>
                        <a:effectLst/>
                        <a:latin typeface="微软雅黑" pitchFamily="34" charset="-122"/>
                        <a:ea typeface="微软雅黑" pitchFamily="34" charset="-122"/>
                      </a:endParaRPr>
                    </a:p>
                  </a:txBody>
                  <a:tcPr marL="274320" marR="18000" marT="0" marB="0" anchor="ctr">
                    <a:solidFill>
                      <a:srgbClr val="3C7CBF"/>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Execution</a:t>
                      </a:r>
                    </a:p>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Status</a:t>
                      </a:r>
                    </a:p>
                  </a:txBody>
                  <a:tcPr marL="18000" marR="18000" marT="0" marB="0" anchor="ctr">
                    <a:solidFill>
                      <a:srgbClr val="3C7CBF"/>
                    </a:solidFill>
                  </a:tcPr>
                </a:tc>
                <a:tc>
                  <a:txBody>
                    <a:bodyPr/>
                    <a:lstStyle/>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Status</a:t>
                      </a:r>
                    </a:p>
                  </a:txBody>
                  <a:tcPr marL="18000" marR="18000" marT="0" marB="0" anchor="ctr">
                    <a:solidFill>
                      <a:srgbClr val="3C7CBF"/>
                    </a:solidFill>
                  </a:tcPr>
                </a:tc>
                <a:extLst>
                  <a:ext uri="{0D108BD9-81ED-4DB2-BD59-A6C34878D82A}">
                    <a16:rowId xmlns:a16="http://schemas.microsoft.com/office/drawing/2014/main" val="59409715"/>
                  </a:ext>
                </a:extLst>
              </a:tr>
              <a:tr h="356950">
                <a:tc>
                  <a:txBody>
                    <a:bodyPr/>
                    <a:lstStyle/>
                    <a:p>
                      <a:pPr algn="ctr" fontAlgn="t"/>
                      <a:r>
                        <a:rPr lang="en-US" sz="11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AMS</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5,136,323.28</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Jacky Gao</a:t>
                      </a: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a:solidFill>
                            <a:srgbClr val="00B050"/>
                          </a:solidFill>
                          <a:latin typeface="+mn-lt"/>
                          <a:cs typeface="Arial"/>
                        </a:rPr>
                        <a:t>●</a:t>
                      </a:r>
                      <a:endParaRPr lang="en-US" sz="2000" dirty="0">
                        <a:solidFill>
                          <a:srgbClr val="00B050"/>
                        </a:solidFill>
                        <a:latin typeface="+mn-lt"/>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1041194"/>
                  </a:ext>
                </a:extLst>
              </a:tr>
              <a:tr h="356950">
                <a:tc>
                  <a:txBody>
                    <a:bodyPr/>
                    <a:lstStyle/>
                    <a:p>
                      <a:pPr algn="ctr" fontAlgn="t"/>
                      <a:r>
                        <a:rPr lang="en-US" sz="11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AMS – AV/CDR</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2018/7/1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207,018</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Jacky Gao</a:t>
                      </a:r>
                    </a:p>
                  </a:txBody>
                  <a:tcPr marL="274320"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000" dirty="0">
                          <a:solidFill>
                            <a:srgbClr val="00B050"/>
                          </a:solidFill>
                          <a:latin typeface="+mn-lt"/>
                          <a:cs typeface="Arial"/>
                        </a:rPr>
                        <a:t>●</a:t>
                      </a:r>
                      <a:endParaRPr lang="en-US" sz="2000" dirty="0">
                        <a:solidFill>
                          <a:srgbClr val="00B050"/>
                        </a:solidFill>
                        <a:latin typeface="+mn-lt"/>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80260">
                <a:tc>
                  <a:txBody>
                    <a:bodyPr/>
                    <a:lstStyle/>
                    <a:p>
                      <a:pPr algn="ctr" fontAlgn="t"/>
                      <a:r>
                        <a:rPr lang="en-US" sz="11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Content Author 2018</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2018/8/30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251,872</a:t>
                      </a: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Cao Wei</a:t>
                      </a:r>
                    </a:p>
                  </a:txBody>
                  <a:tcPr marL="274320" marR="9525" marT="9525" marB="0" anchor="ctr"/>
                </a:tc>
                <a:tc>
                  <a:txBody>
                    <a:bodyPr/>
                    <a:lstStyle/>
                    <a:p>
                      <a:pPr algn="ctr" fontAlgn="b"/>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94886">
                <a:tc>
                  <a:txBody>
                    <a:bodyPr/>
                    <a:lstStyle/>
                    <a:p>
                      <a:pPr algn="ctr" fontAlgn="t"/>
                      <a:r>
                        <a:rPr lang="en-US" sz="11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fontAlgn="t"/>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CR1700780</a:t>
                      </a:r>
                      <a:r>
                        <a:rPr lang="zh-CN" altLang="en-US" sz="1100" b="0" i="0" u="none" strike="noStrike" dirty="0">
                          <a:solidFill>
                            <a:srgbClr val="000000"/>
                          </a:solidFill>
                          <a:effectLst/>
                          <a:latin typeface="Calibri" panose="020F0502020204030204" pitchFamily="34" charset="0"/>
                        </a:rPr>
                        <a:t>开发</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2017/12/31</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2018/3/31</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44,000</a:t>
                      </a: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Jiang Wei</a:t>
                      </a:r>
                    </a:p>
                  </a:txBody>
                  <a:tcPr marL="274320" marR="9525" marT="9525" marB="0" anchor="ctr"/>
                </a:tc>
                <a:tc>
                  <a:txBody>
                    <a:bodyPr/>
                    <a:lstStyle/>
                    <a:p>
                      <a:pPr algn="ctr" fontAlgn="b"/>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356950">
                <a:tc>
                  <a:txBody>
                    <a:bodyPr/>
                    <a:lstStyle/>
                    <a:p>
                      <a:pPr algn="ctr" fontAlgn="t"/>
                      <a:r>
                        <a:rPr lang="en-US" sz="1100" b="0" i="0" u="none" strike="noStrike" dirty="0">
                          <a:solidFill>
                            <a:srgbClr val="000000"/>
                          </a:solidFill>
                          <a:effectLst/>
                          <a:latin typeface="Calibri" panose="020F0502020204030204" pitchFamily="34" charset="0"/>
                        </a:rPr>
                        <a:t>6</a:t>
                      </a:r>
                    </a:p>
                  </a:txBody>
                  <a:tcPr marL="9525" marR="9525" marT="9525" marB="0" anchor="ctr"/>
                </a:tc>
                <a:tc>
                  <a:txBody>
                    <a:bodyPr/>
                    <a:lstStyle/>
                    <a:p>
                      <a:pPr algn="l" fontAlgn="b"/>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MDES CR1600999 &amp; CR1700352</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2108/3/15</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2018/4/30</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31,800</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Jiang</a:t>
                      </a:r>
                      <a:r>
                        <a:rPr lang="en-US" sz="1100" b="0" i="0" u="none" strike="noStrike" baseline="0" dirty="0">
                          <a:solidFill>
                            <a:srgbClr val="000000"/>
                          </a:solidFill>
                          <a:effectLst/>
                          <a:latin typeface="Calibri" panose="020F0502020204030204" pitchFamily="34" charset="0"/>
                        </a:rPr>
                        <a:t> Wei</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t"/>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356950">
                <a:tc>
                  <a:txBody>
                    <a:bodyPr/>
                    <a:lstStyle/>
                    <a:p>
                      <a:pPr algn="ctr" fontAlgn="t"/>
                      <a:r>
                        <a:rPr lang="en-US" sz="11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l" fontAlgn="t"/>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CR1800450</a:t>
                      </a:r>
                      <a:r>
                        <a:rPr lang="zh-CN" altLang="en-US" sz="1100" b="0" i="0" u="none" strike="noStrike" dirty="0">
                          <a:solidFill>
                            <a:srgbClr val="000000"/>
                          </a:solidFill>
                          <a:effectLst/>
                          <a:latin typeface="Calibri" panose="020F0502020204030204" pitchFamily="34" charset="0"/>
                        </a:rPr>
                        <a:t>开发</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2018/8/31</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2018/9/28</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30,000</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Zhibing</a:t>
                      </a:r>
                      <a:r>
                        <a:rPr lang="en-US" sz="1100" b="0" i="0" u="none" strike="noStrike" baseline="0" dirty="0">
                          <a:solidFill>
                            <a:srgbClr val="000000"/>
                          </a:solidFill>
                          <a:effectLst/>
                          <a:latin typeface="Calibri" panose="020F0502020204030204" pitchFamily="34" charset="0"/>
                        </a:rPr>
                        <a:t> Xu</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t"/>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356950">
                <a:tc>
                  <a:txBody>
                    <a:bodyPr/>
                    <a:lstStyle/>
                    <a:p>
                      <a:pPr algn="ctr" fontAlgn="t"/>
                      <a:r>
                        <a:rPr lang="en-US" sz="11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StructuredEnhancement-Wechat-CR170030</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2017/9/1</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2017/12/31</a:t>
                      </a: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321,200</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Cindy</a:t>
                      </a:r>
                      <a:r>
                        <a:rPr lang="en-US" sz="1100" b="0" i="0" u="none" strike="noStrike" baseline="0" dirty="0">
                          <a:solidFill>
                            <a:srgbClr val="000000"/>
                          </a:solidFill>
                          <a:effectLst/>
                          <a:latin typeface="Calibri" panose="020F0502020204030204" pitchFamily="34" charset="0"/>
                        </a:rPr>
                        <a:t> Li</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287724">
                <a:tc gridSpan="3">
                  <a:txBody>
                    <a:bodyPr/>
                    <a:lstStyle/>
                    <a:p>
                      <a:pPr algn="ctr" fontAlgn="ctr"/>
                      <a:r>
                        <a:rPr lang="en-US" altLang="zh-CN" sz="1600" b="1" i="0" u="none" strike="noStrike" dirty="0">
                          <a:solidFill>
                            <a:srgbClr val="000000"/>
                          </a:solidFill>
                          <a:effectLst/>
                          <a:latin typeface="微软雅黑" pitchFamily="34" charset="-122"/>
                          <a:ea typeface="微软雅黑" pitchFamily="34" charset="-122"/>
                        </a:rPr>
                        <a:t>Total</a:t>
                      </a:r>
                      <a:r>
                        <a:rPr lang="zh-CN" altLang="en-US" sz="1200" b="1" i="0" u="none" strike="noStrike" dirty="0">
                          <a:solidFill>
                            <a:srgbClr val="000000"/>
                          </a:solidFill>
                          <a:effectLst/>
                          <a:latin typeface="微软雅黑" pitchFamily="34" charset="-122"/>
                          <a:ea typeface="微软雅黑" pitchFamily="34" charset="-122"/>
                        </a:rPr>
                        <a:t>（</a:t>
                      </a:r>
                      <a:r>
                        <a:rPr lang="en-US" altLang="zh-CN" sz="1200" b="1" i="0" u="none" strike="noStrike" dirty="0">
                          <a:solidFill>
                            <a:srgbClr val="000000"/>
                          </a:solidFill>
                          <a:effectLst/>
                          <a:latin typeface="微软雅黑" pitchFamily="34" charset="-122"/>
                          <a:ea typeface="微软雅黑" pitchFamily="34" charset="-122"/>
                        </a:rPr>
                        <a:t>RMB</a:t>
                      </a:r>
                      <a:r>
                        <a:rPr lang="zh-CN" altLang="en-US" sz="1200" b="1" i="0" u="none" strike="noStrike" dirty="0">
                          <a:solidFill>
                            <a:srgbClr val="000000"/>
                          </a:solidFill>
                          <a:effectLst/>
                          <a:latin typeface="微软雅黑" pitchFamily="34" charset="-122"/>
                          <a:ea typeface="微软雅黑" pitchFamily="34" charset="-122"/>
                        </a:rPr>
                        <a:t>）</a:t>
                      </a: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hMerge="1">
                  <a:txBody>
                    <a:bodyPr/>
                    <a:lstStyle/>
                    <a:p>
                      <a:endParaRPr lang="en-US"/>
                    </a:p>
                  </a:txBody>
                  <a:tcPr/>
                </a:tc>
                <a:tc hMerge="1">
                  <a:txBody>
                    <a:bodyPr/>
                    <a:lstStyle/>
                    <a:p>
                      <a:pPr algn="l" fontAlgn="ctr"/>
                      <a:endParaRPr lang="en-US" sz="10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gridSpan="2">
                  <a:txBody>
                    <a:bodyPr/>
                    <a:lstStyle/>
                    <a:p>
                      <a:pPr algn="l" fontAlgn="b"/>
                      <a:r>
                        <a:rPr lang="en-US" sz="1600" b="1" i="0" u="none" strike="noStrike" kern="1200" dirty="0">
                          <a:solidFill>
                            <a:srgbClr val="000000"/>
                          </a:solidFill>
                          <a:effectLst/>
                          <a:latin typeface="微软雅黑" pitchFamily="34" charset="-122"/>
                          <a:ea typeface="微软雅黑" pitchFamily="34" charset="-122"/>
                          <a:cs typeface="+mn-cs"/>
                        </a:rPr>
                        <a:t>6,022,213.18</a:t>
                      </a:r>
                    </a:p>
                  </a:txBody>
                  <a:tcPr marL="9525" marR="9525" marT="9525" marB="0" anchor="b"/>
                </a:tc>
                <a:tc hMerge="1">
                  <a:txBody>
                    <a:bodyPr/>
                    <a:lstStyle/>
                    <a:p>
                      <a:pPr algn="r" fontAlgn="b"/>
                      <a:endParaRPr lang="en-US" sz="1600" b="1" i="0" u="none" strike="noStrike" kern="1200" dirty="0">
                        <a:solidFill>
                          <a:srgbClr val="000000"/>
                        </a:solidFill>
                        <a:effectLst/>
                        <a:latin typeface="微软雅黑" pitchFamily="34" charset="-122"/>
                        <a:ea typeface="微软雅黑" pitchFamily="34" charset="-122"/>
                        <a:cs typeface="+mn-cs"/>
                      </a:endParaRPr>
                    </a:p>
                  </a:txBody>
                  <a:tcPr marL="9525" marR="9525" marT="9525" marB="0" anchor="b"/>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extLst>
                  <a:ext uri="{0D108BD9-81ED-4DB2-BD59-A6C34878D82A}">
                    <a16:rowId xmlns:a16="http://schemas.microsoft.com/office/drawing/2014/main" val="10012"/>
                  </a:ext>
                </a:extLst>
              </a:tr>
            </a:tbl>
          </a:graphicData>
        </a:graphic>
      </p:graphicFrame>
      <p:sp>
        <p:nvSpPr>
          <p:cNvPr id="13" name="TextBox 8"/>
          <p:cNvSpPr txBox="1"/>
          <p:nvPr/>
        </p:nvSpPr>
        <p:spPr>
          <a:xfrm>
            <a:off x="436729" y="6458803"/>
            <a:ext cx="4876800" cy="273978"/>
          </a:xfrm>
          <a:prstGeom prst="rect">
            <a:avLst/>
          </a:prstGeom>
          <a:noFill/>
        </p:spPr>
        <p:txBody>
          <a:bodyPr wrap="squar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000" dirty="0">
                <a:solidFill>
                  <a:srgbClr val="00B050"/>
                </a:solidFill>
                <a:cs typeface="Arial"/>
              </a:rPr>
              <a:t>●</a:t>
            </a:r>
            <a:r>
              <a:rPr lang="en-US" sz="1400" dirty="0"/>
              <a:t> On track   </a:t>
            </a:r>
            <a:r>
              <a:rPr lang="en-US" sz="2000" dirty="0">
                <a:solidFill>
                  <a:srgbClr val="FFC000"/>
                </a:solidFill>
                <a:cs typeface="Arial"/>
              </a:rPr>
              <a:t>●</a:t>
            </a:r>
            <a:r>
              <a:rPr lang="en-US" sz="2000" dirty="0">
                <a:solidFill>
                  <a:srgbClr val="00B050"/>
                </a:solidFill>
                <a:cs typeface="Arial"/>
              </a:rPr>
              <a:t> </a:t>
            </a:r>
            <a:r>
              <a:rPr lang="en-US" sz="1400" dirty="0"/>
              <a:t>At risk   </a:t>
            </a:r>
            <a:r>
              <a:rPr lang="en-US" sz="2000" dirty="0">
                <a:solidFill>
                  <a:srgbClr val="C00000"/>
                </a:solidFill>
                <a:cs typeface="Arial"/>
              </a:rPr>
              <a:t>●</a:t>
            </a:r>
            <a:r>
              <a:rPr lang="en-US" sz="2000" dirty="0">
                <a:solidFill>
                  <a:srgbClr val="00B050"/>
                </a:solidFill>
                <a:cs typeface="Arial"/>
              </a:rPr>
              <a:t> </a:t>
            </a:r>
            <a:r>
              <a:rPr lang="en-US" sz="1400" dirty="0"/>
              <a:t>Behind</a:t>
            </a:r>
          </a:p>
        </p:txBody>
      </p:sp>
      <p:sp>
        <p:nvSpPr>
          <p:cNvPr id="3" name="Left Brace 2"/>
          <p:cNvSpPr/>
          <p:nvPr/>
        </p:nvSpPr>
        <p:spPr>
          <a:xfrm>
            <a:off x="1786855" y="3364193"/>
            <a:ext cx="327171" cy="1107347"/>
          </a:xfrm>
          <a:prstGeom prst="leftBrace">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1359016" y="3716530"/>
            <a:ext cx="494951" cy="397201"/>
          </a:xfrm>
          <a:prstGeom prst="rect">
            <a:avLst/>
          </a:prstGeom>
          <a:noFill/>
        </p:spPr>
        <p:txBody>
          <a:bodyPr wrap="square" tIns="90000" bIns="90000" rtlCol="0">
            <a:spAutoFit/>
          </a:bodyPr>
          <a:lstStyle/>
          <a:p>
            <a:pPr algn="ctr"/>
            <a:r>
              <a:rPr lang="en-US" sz="1400" dirty="0"/>
              <a:t>CR</a:t>
            </a:r>
          </a:p>
        </p:txBody>
      </p:sp>
    </p:spTree>
    <p:extLst>
      <p:ext uri="{BB962C8B-B14F-4D97-AF65-F5344CB8AC3E}">
        <p14:creationId xmlns:p14="http://schemas.microsoft.com/office/powerpoint/2010/main" val="184262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685" y="444500"/>
            <a:ext cx="11033604" cy="531814"/>
          </a:xfrm>
        </p:spPr>
        <p:txBody>
          <a:bodyPr/>
          <a:lstStyle/>
          <a:p>
            <a:r>
              <a:rPr lang="en-US" altLang="zh-CN" sz="2400" b="1" dirty="0">
                <a:latin typeface="微软雅黑" pitchFamily="34" charset="-122"/>
                <a:ea typeface="微软雅黑" pitchFamily="34" charset="-122"/>
              </a:rPr>
              <a:t> </a:t>
            </a:r>
            <a:r>
              <a:rPr lang="en-US" altLang="zh-CN" sz="2000" b="1" dirty="0">
                <a:solidFill>
                  <a:srgbClr val="646464"/>
                </a:solidFill>
                <a:latin typeface="微软雅黑" pitchFamily="34" charset="-122"/>
                <a:ea typeface="微软雅黑" pitchFamily="34" charset="-122"/>
                <a:cs typeface="Calibri" pitchFamily="34" charset="0"/>
              </a:rPr>
              <a:t>2019 </a:t>
            </a:r>
            <a:r>
              <a:rPr lang="en-US" altLang="zh-CN" sz="2000" b="1" dirty="0">
                <a:solidFill>
                  <a:srgbClr val="646464"/>
                </a:solidFill>
                <a:ea typeface="微软雅黑" pitchFamily="34" charset="-122"/>
                <a:cs typeface="Calibri" pitchFamily="34" charset="0"/>
              </a:rPr>
              <a:t>Service </a:t>
            </a:r>
            <a:r>
              <a:rPr lang="en-US" altLang="zh-CN" sz="2000" b="1" dirty="0">
                <a:solidFill>
                  <a:srgbClr val="646464"/>
                </a:solidFill>
                <a:latin typeface="+mn-lt"/>
                <a:ea typeface="微软雅黑" pitchFamily="34" charset="-122"/>
                <a:cs typeface="Calibri" pitchFamily="34" charset="0"/>
              </a:rPr>
              <a:t>Procurement Summary</a:t>
            </a:r>
            <a:endParaRPr lang="zh-CN" altLang="en-US" sz="2000" b="1" dirty="0">
              <a:solidFill>
                <a:srgbClr val="646464"/>
              </a:solidFill>
              <a:latin typeface="+mn-lt"/>
              <a:ea typeface="微软雅黑" pitchFamily="34" charset="-122"/>
              <a:cs typeface="Calibri"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306214120"/>
              </p:ext>
            </p:extLst>
          </p:nvPr>
        </p:nvGraphicFramePr>
        <p:xfrm>
          <a:off x="729401" y="1642488"/>
          <a:ext cx="10399905" cy="2310784"/>
        </p:xfrm>
        <a:graphic>
          <a:graphicData uri="http://schemas.openxmlformats.org/drawingml/2006/table">
            <a:tbl>
              <a:tblPr firstRow="1" bandRow="1">
                <a:tableStyleId>{10A1B5D5-9B99-4C35-A422-299274C87663}</a:tableStyleId>
              </a:tblPr>
              <a:tblGrid>
                <a:gridCol w="410811">
                  <a:extLst>
                    <a:ext uri="{9D8B030D-6E8A-4147-A177-3AD203B41FA5}">
                      <a16:colId xmlns:a16="http://schemas.microsoft.com/office/drawing/2014/main" val="1900242916"/>
                    </a:ext>
                  </a:extLst>
                </a:gridCol>
                <a:gridCol w="1007369">
                  <a:extLst>
                    <a:ext uri="{9D8B030D-6E8A-4147-A177-3AD203B41FA5}">
                      <a16:colId xmlns:a16="http://schemas.microsoft.com/office/drawing/2014/main" val="901452915"/>
                    </a:ext>
                  </a:extLst>
                </a:gridCol>
                <a:gridCol w="3476745">
                  <a:extLst>
                    <a:ext uri="{9D8B030D-6E8A-4147-A177-3AD203B41FA5}">
                      <a16:colId xmlns:a16="http://schemas.microsoft.com/office/drawing/2014/main" val="786470651"/>
                    </a:ext>
                  </a:extLst>
                </a:gridCol>
                <a:gridCol w="912889">
                  <a:extLst>
                    <a:ext uri="{9D8B030D-6E8A-4147-A177-3AD203B41FA5}">
                      <a16:colId xmlns:a16="http://schemas.microsoft.com/office/drawing/2014/main" val="20002"/>
                    </a:ext>
                  </a:extLst>
                </a:gridCol>
                <a:gridCol w="845097">
                  <a:extLst>
                    <a:ext uri="{9D8B030D-6E8A-4147-A177-3AD203B41FA5}">
                      <a16:colId xmlns:a16="http://schemas.microsoft.com/office/drawing/2014/main" val="20003"/>
                    </a:ext>
                  </a:extLst>
                </a:gridCol>
                <a:gridCol w="1371918">
                  <a:extLst>
                    <a:ext uri="{9D8B030D-6E8A-4147-A177-3AD203B41FA5}">
                      <a16:colId xmlns:a16="http://schemas.microsoft.com/office/drawing/2014/main" val="20004"/>
                    </a:ext>
                  </a:extLst>
                </a:gridCol>
                <a:gridCol w="993777">
                  <a:extLst>
                    <a:ext uri="{9D8B030D-6E8A-4147-A177-3AD203B41FA5}">
                      <a16:colId xmlns:a16="http://schemas.microsoft.com/office/drawing/2014/main" val="2813611365"/>
                    </a:ext>
                  </a:extLst>
                </a:gridCol>
                <a:gridCol w="717890">
                  <a:extLst>
                    <a:ext uri="{9D8B030D-6E8A-4147-A177-3AD203B41FA5}">
                      <a16:colId xmlns:a16="http://schemas.microsoft.com/office/drawing/2014/main" val="20006"/>
                    </a:ext>
                  </a:extLst>
                </a:gridCol>
                <a:gridCol w="663409">
                  <a:extLst>
                    <a:ext uri="{9D8B030D-6E8A-4147-A177-3AD203B41FA5}">
                      <a16:colId xmlns:a16="http://schemas.microsoft.com/office/drawing/2014/main" val="20008"/>
                    </a:ext>
                  </a:extLst>
                </a:gridCol>
              </a:tblGrid>
              <a:tr h="428013">
                <a:tc>
                  <a:txBody>
                    <a:bodyPr/>
                    <a:lstStyle/>
                    <a:p>
                      <a:pPr marL="0" algn="ctr" defTabSz="914400" rtl="0" eaLnBrk="1" fontAlgn="ctr" latinLnBrk="0" hangingPunct="1"/>
                      <a:r>
                        <a:rPr lang="en-US" altLang="zh-CN" sz="1200" b="1" u="none" strike="noStrike" kern="1200" dirty="0">
                          <a:solidFill>
                            <a:schemeClr val="lt1"/>
                          </a:solidFill>
                          <a:effectLst/>
                          <a:latin typeface="微软雅黑" pitchFamily="34" charset="-122"/>
                          <a:ea typeface="微软雅黑" pitchFamily="34" charset="-122"/>
                          <a:cs typeface="+mn-cs"/>
                        </a:rPr>
                        <a:t>No. </a:t>
                      </a:r>
                      <a:endParaRPr lang="zh-CN" altLang="en-US" sz="1200" b="1" u="none" strike="noStrike" kern="1200" dirty="0">
                        <a:solidFill>
                          <a:schemeClr val="lt1"/>
                        </a:solidFill>
                        <a:effectLst/>
                        <a:latin typeface="微软雅黑" pitchFamily="34" charset="-122"/>
                        <a:ea typeface="微软雅黑" pitchFamily="34" charset="-122"/>
                        <a:cs typeface="+mn-cs"/>
                      </a:endParaRPr>
                    </a:p>
                  </a:txBody>
                  <a:tcPr marL="18000" marR="18000" marT="0" marB="0" anchor="ctr">
                    <a:solidFill>
                      <a:srgbClr val="3C7CBF"/>
                    </a:solidFill>
                  </a:tcPr>
                </a:tc>
                <a:tc>
                  <a:txBody>
                    <a:bodyPr/>
                    <a:lstStyle/>
                    <a:p>
                      <a:pPr algn="ctr" fontAlgn="ct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lt1"/>
                          </a:solidFill>
                          <a:effectLst/>
                          <a:latin typeface="微软雅黑" pitchFamily="34" charset="-122"/>
                          <a:ea typeface="微软雅黑" pitchFamily="34" charset="-122"/>
                        </a:rPr>
                        <a:t>Contract</a:t>
                      </a:r>
                      <a:r>
                        <a:rPr lang="en-US" altLang="zh-CN" sz="1200" b="1" i="0" u="none" strike="noStrike" baseline="0" dirty="0">
                          <a:solidFill>
                            <a:schemeClr val="lt1"/>
                          </a:solidFill>
                          <a:effectLst/>
                          <a:latin typeface="微软雅黑" pitchFamily="34" charset="-122"/>
                          <a:ea typeface="微软雅黑" pitchFamily="34" charset="-122"/>
                        </a:rPr>
                        <a:t> Name</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bg1"/>
                          </a:solidFill>
                          <a:effectLst/>
                          <a:latin typeface="微软雅黑" pitchFamily="34" charset="-122"/>
                          <a:ea typeface="微软雅黑" pitchFamily="34" charset="-122"/>
                        </a:rPr>
                        <a:t>Start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b="1" i="0" u="none" strike="noStrike" dirty="0">
                          <a:solidFill>
                            <a:schemeClr val="bg1"/>
                          </a:solidFill>
                          <a:effectLst/>
                          <a:latin typeface="微软雅黑" pitchFamily="34" charset="-122"/>
                          <a:ea typeface="微软雅黑" pitchFamily="34" charset="-122"/>
                        </a:rPr>
                        <a:t>End Date</a:t>
                      </a:r>
                      <a:endParaRPr lang="zh-CN" altLang="en-US" sz="1200" b="1" i="0" u="none" strike="noStrike" dirty="0">
                        <a:solidFill>
                          <a:schemeClr val="bg1"/>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a:effectLst/>
                          <a:latin typeface="微软雅黑" pitchFamily="34" charset="-122"/>
                          <a:ea typeface="微软雅黑" pitchFamily="34" charset="-122"/>
                        </a:rPr>
                        <a:t>Amount</a:t>
                      </a:r>
                      <a:r>
                        <a:rPr lang="en-US" altLang="zh-CN" sz="1200" u="none" strike="noStrike" baseline="0" dirty="0">
                          <a:effectLst/>
                          <a:latin typeface="微软雅黑" pitchFamily="34" charset="-122"/>
                          <a:ea typeface="微软雅黑" pitchFamily="34" charset="-122"/>
                        </a:rPr>
                        <a:t> with Tax</a:t>
                      </a:r>
                      <a:endParaRPr lang="zh-CN" altLang="en-US" sz="1200" b="1" i="0" u="none" strike="noStrike" dirty="0">
                        <a:solidFill>
                          <a:srgbClr val="000000"/>
                        </a:solidFill>
                        <a:effectLst/>
                        <a:latin typeface="微软雅黑" pitchFamily="34" charset="-122"/>
                        <a:ea typeface="微软雅黑" pitchFamily="34" charset="-122"/>
                      </a:endParaRPr>
                    </a:p>
                  </a:txBody>
                  <a:tcPr marL="18000" marR="18000" marT="0" marB="0" anchor="ctr">
                    <a:solidFill>
                      <a:srgbClr val="3C7CBF"/>
                    </a:solidFill>
                  </a:tcPr>
                </a:tc>
                <a:tc>
                  <a:txBody>
                    <a:bodyPr/>
                    <a:lstStyle/>
                    <a:p>
                      <a:pPr algn="ctr" fontAlgn="ctr"/>
                      <a:r>
                        <a:rPr lang="en-US" altLang="zh-CN" sz="1200" u="none" strike="noStrike" dirty="0">
                          <a:effectLst/>
                          <a:latin typeface="微软雅黑" pitchFamily="34" charset="-122"/>
                          <a:ea typeface="微软雅黑" pitchFamily="34" charset="-122"/>
                        </a:rPr>
                        <a:t>PM</a:t>
                      </a:r>
                      <a:endParaRPr lang="zh-CN" altLang="en-US" sz="1200" b="1" i="0" u="none" strike="noStrike" dirty="0">
                        <a:solidFill>
                          <a:srgbClr val="000000"/>
                        </a:solidFill>
                        <a:effectLst/>
                        <a:latin typeface="微软雅黑" pitchFamily="34" charset="-122"/>
                        <a:ea typeface="微软雅黑" pitchFamily="34" charset="-122"/>
                      </a:endParaRPr>
                    </a:p>
                  </a:txBody>
                  <a:tcPr marL="274320" marR="18000" marT="0" marB="0" anchor="ctr">
                    <a:solidFill>
                      <a:srgbClr val="3C7CBF"/>
                    </a:solid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Execution</a:t>
                      </a:r>
                    </a:p>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Status</a:t>
                      </a:r>
                    </a:p>
                  </a:txBody>
                  <a:tcPr marL="18000" marR="18000" marT="0" marB="0" anchor="ctr">
                    <a:solidFill>
                      <a:srgbClr val="3C7CBF"/>
                    </a:solidFill>
                  </a:tcPr>
                </a:tc>
                <a:tc>
                  <a:txBody>
                    <a:bodyPr/>
                    <a:lstStyle/>
                    <a:p>
                      <a:pPr marL="0" algn="ctr" defTabSz="914400" rtl="0" eaLnBrk="1" fontAlgn="ctr" latinLnBrk="0" hangingPunct="1"/>
                      <a:endParaRPr lang="en-US" sz="1200" b="1" u="none" strike="noStrike" kern="1200" dirty="0">
                        <a:solidFill>
                          <a:schemeClr val="lt1"/>
                        </a:solidFill>
                        <a:effectLst/>
                        <a:latin typeface="微软雅黑" pitchFamily="34" charset="-122"/>
                        <a:ea typeface="微软雅黑" pitchFamily="34" charset="-122"/>
                        <a:cs typeface="+mn-cs"/>
                      </a:endParaRPr>
                    </a:p>
                    <a:p>
                      <a:pPr marL="0" algn="ctr" defTabSz="914400" rtl="0" eaLnBrk="1" fontAlgn="ctr" latinLnBrk="0" hangingPunct="1"/>
                      <a:r>
                        <a:rPr lang="en-US" sz="1200" b="1" u="none" strike="noStrike" kern="1200" dirty="0">
                          <a:solidFill>
                            <a:schemeClr val="lt1"/>
                          </a:solidFill>
                          <a:effectLst/>
                          <a:latin typeface="微软雅黑" pitchFamily="34" charset="-122"/>
                          <a:ea typeface="微软雅黑" pitchFamily="34" charset="-122"/>
                          <a:cs typeface="+mn-cs"/>
                        </a:rPr>
                        <a:t>Status</a:t>
                      </a:r>
                    </a:p>
                  </a:txBody>
                  <a:tcPr marL="18000" marR="18000" marT="0" marB="0" anchor="ctr">
                    <a:solidFill>
                      <a:srgbClr val="3C7CBF"/>
                    </a:solidFill>
                  </a:tcPr>
                </a:tc>
                <a:extLst>
                  <a:ext uri="{0D108BD9-81ED-4DB2-BD59-A6C34878D82A}">
                    <a16:rowId xmlns:a16="http://schemas.microsoft.com/office/drawing/2014/main" val="59409715"/>
                  </a:ext>
                </a:extLst>
              </a:tr>
              <a:tr h="356950">
                <a:tc>
                  <a:txBody>
                    <a:bodyPr/>
                    <a:lstStyle/>
                    <a:p>
                      <a:pPr algn="ctr" fontAlgn="t"/>
                      <a:r>
                        <a:rPr lang="en-US" sz="11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AMS – OBS</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4,613,687.03</a:t>
                      </a: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Jacky Gao</a:t>
                      </a: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a:solidFill>
                            <a:srgbClr val="00B050"/>
                          </a:solidFill>
                          <a:latin typeface="+mn-lt"/>
                          <a:cs typeface="Arial"/>
                        </a:rPr>
                        <a:t>●</a:t>
                      </a:r>
                      <a:endParaRPr lang="en-US" sz="2000" dirty="0">
                        <a:solidFill>
                          <a:srgbClr val="00B050"/>
                        </a:solidFill>
                        <a:latin typeface="+mn-lt"/>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On-going</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1041194"/>
                  </a:ext>
                </a:extLst>
              </a:tr>
              <a:tr h="380260">
                <a:tc>
                  <a:txBody>
                    <a:bodyPr/>
                    <a:lstStyle/>
                    <a:p>
                      <a:pPr algn="ctr" fontAlgn="t"/>
                      <a:r>
                        <a:rPr lang="en-US" sz="1100" b="0" i="0" u="none" strike="noStrike" dirty="0">
                          <a:solidFill>
                            <a:srgbClr val="000000"/>
                          </a:solidFill>
                          <a:effectLst/>
                          <a:latin typeface="Calibri" panose="020F0502020204030204" pitchFamily="34" charset="0"/>
                        </a:rPr>
                        <a:t>2</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100" b="0" i="0" u="none" strike="noStrike" dirty="0">
                          <a:solidFill>
                            <a:srgbClr val="000000"/>
                          </a:solidFill>
                          <a:effectLst/>
                          <a:latin typeface="Calibri" panose="020F0502020204030204" pitchFamily="34" charset="0"/>
                        </a:rPr>
                        <a:t>AMS – CBS</a:t>
                      </a: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2019/1/1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2019/12/31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b="0" i="0" u="none" strike="noStrike" dirty="0">
                          <a:solidFill>
                            <a:srgbClr val="000000"/>
                          </a:solidFill>
                          <a:effectLst/>
                          <a:latin typeface="Calibri" panose="020F0502020204030204" pitchFamily="34" charset="0"/>
                        </a:rPr>
                        <a:t>1,621,886.68</a:t>
                      </a: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Jacky Gao</a:t>
                      </a:r>
                    </a:p>
                  </a:txBody>
                  <a:tcPr marL="274320" marR="9525" marT="9525" marB="0" anchor="ctr"/>
                </a:tc>
                <a:tc>
                  <a:txBody>
                    <a:bodyPr/>
                    <a:lstStyle/>
                    <a:p>
                      <a:pPr algn="ctr" fontAlgn="b"/>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On-going</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80260">
                <a:tc>
                  <a:txBody>
                    <a:bodyPr/>
                    <a:lstStyle/>
                    <a:p>
                      <a:pPr algn="ctr" fontAlgn="t"/>
                      <a:r>
                        <a:rPr lang="en-US" sz="1100" b="0" i="0" u="none" strike="noStrike" dirty="0">
                          <a:solidFill>
                            <a:srgbClr val="000000"/>
                          </a:solidFill>
                          <a:effectLst/>
                          <a:latin typeface="Calibri" panose="020F0502020204030204" pitchFamily="34" charset="0"/>
                        </a:rPr>
                        <a:t>3</a:t>
                      </a: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CR1700922 One Quotation</a:t>
                      </a:r>
                      <a:r>
                        <a:rPr lang="zh-CN" altLang="en-US" sz="1100" b="0" i="0" u="none" strike="noStrike" dirty="0">
                          <a:solidFill>
                            <a:srgbClr val="000000"/>
                          </a:solidFill>
                          <a:effectLst/>
                          <a:latin typeface="Calibri" panose="020F0502020204030204" pitchFamily="34" charset="0"/>
                        </a:rPr>
                        <a:t>系统安全漏洞修复</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2018/9/1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altLang="zh-CN" sz="1100" b="0" i="0" u="none" strike="noStrike" dirty="0">
                          <a:solidFill>
                            <a:srgbClr val="000000"/>
                          </a:solidFill>
                          <a:effectLst/>
                          <a:latin typeface="Calibri" panose="020F0502020204030204" pitchFamily="34" charset="0"/>
                        </a:rPr>
                        <a:t>2019/5/27</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altLang="zh-CN" sz="1100" b="0" i="0" u="none" strike="noStrike" dirty="0">
                          <a:solidFill>
                            <a:srgbClr val="000000"/>
                          </a:solidFill>
                          <a:effectLst/>
                          <a:latin typeface="Calibri" panose="020F0502020204030204" pitchFamily="34" charset="0"/>
                        </a:rPr>
                        <a:t>93,000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b="0" i="0" u="none" strike="noStrike" dirty="0">
                          <a:solidFill>
                            <a:srgbClr val="000000"/>
                          </a:solidFill>
                          <a:effectLst/>
                          <a:latin typeface="Calibri" panose="020F0502020204030204" pitchFamily="34" charset="0"/>
                        </a:rPr>
                        <a:t>Zhenguo</a:t>
                      </a:r>
                      <a:r>
                        <a:rPr lang="en-US" sz="1100" b="0" i="0" u="none" strike="noStrike" baseline="0" dirty="0">
                          <a:solidFill>
                            <a:srgbClr val="000000"/>
                          </a:solidFill>
                          <a:effectLst/>
                          <a:latin typeface="Calibri" panose="020F0502020204030204" pitchFamily="34" charset="0"/>
                        </a:rPr>
                        <a:t> Jin</a:t>
                      </a:r>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algn="ctr" fontAlgn="b"/>
                      <a:r>
                        <a:rPr lang="en-US" sz="2000" dirty="0">
                          <a:solidFill>
                            <a:srgbClr val="00B050"/>
                          </a:solidFill>
                          <a:latin typeface="+mn-lt"/>
                          <a:cs typeface="Arial"/>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altLang="zh-CN" sz="1100" b="0" i="0" u="none" strike="noStrike" dirty="0">
                          <a:solidFill>
                            <a:srgbClr val="000000"/>
                          </a:solidFill>
                          <a:effectLst/>
                          <a:latin typeface="Calibri" panose="020F0502020204030204" pitchFamily="34" charset="0"/>
                        </a:rPr>
                        <a:t>Complete</a:t>
                      </a:r>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356950">
                <a:tc>
                  <a:txBody>
                    <a:bodyPr/>
                    <a:lstStyle/>
                    <a:p>
                      <a:pPr algn="ctr" fontAlgn="t"/>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altLang="zh-C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274320" marR="9525" marT="9525" marB="0" anchor="ct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zh-CN" alt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287724">
                <a:tc gridSpan="3">
                  <a:txBody>
                    <a:bodyPr/>
                    <a:lstStyle/>
                    <a:p>
                      <a:pPr algn="ctr" fontAlgn="ctr"/>
                      <a:r>
                        <a:rPr lang="en-US" altLang="zh-CN" sz="1600" b="1" i="0" u="none" strike="noStrike" dirty="0">
                          <a:solidFill>
                            <a:srgbClr val="000000"/>
                          </a:solidFill>
                          <a:effectLst/>
                          <a:latin typeface="微软雅黑" pitchFamily="34" charset="-122"/>
                          <a:ea typeface="微软雅黑" pitchFamily="34" charset="-122"/>
                        </a:rPr>
                        <a:t>Total</a:t>
                      </a:r>
                      <a:r>
                        <a:rPr lang="zh-CN" altLang="en-US" sz="1200" b="1" i="0" u="none" strike="noStrike" dirty="0">
                          <a:solidFill>
                            <a:srgbClr val="000000"/>
                          </a:solidFill>
                          <a:effectLst/>
                          <a:latin typeface="微软雅黑" pitchFamily="34" charset="-122"/>
                          <a:ea typeface="微软雅黑" pitchFamily="34" charset="-122"/>
                        </a:rPr>
                        <a:t>（</a:t>
                      </a:r>
                      <a:r>
                        <a:rPr lang="en-US" altLang="zh-CN" sz="1200" b="1" i="0" u="none" strike="noStrike" dirty="0">
                          <a:solidFill>
                            <a:srgbClr val="000000"/>
                          </a:solidFill>
                          <a:effectLst/>
                          <a:latin typeface="微软雅黑" pitchFamily="34" charset="-122"/>
                          <a:ea typeface="微软雅黑" pitchFamily="34" charset="-122"/>
                        </a:rPr>
                        <a:t>RMB</a:t>
                      </a:r>
                      <a:r>
                        <a:rPr lang="zh-CN" altLang="en-US" sz="1200" b="1" i="0" u="none" strike="noStrike" dirty="0">
                          <a:solidFill>
                            <a:srgbClr val="000000"/>
                          </a:solidFill>
                          <a:effectLst/>
                          <a:latin typeface="微软雅黑" pitchFamily="34" charset="-122"/>
                          <a:ea typeface="微软雅黑" pitchFamily="34" charset="-122"/>
                        </a:rPr>
                        <a:t>）</a:t>
                      </a: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hMerge="1">
                  <a:txBody>
                    <a:bodyPr/>
                    <a:lstStyle/>
                    <a:p>
                      <a:endParaRPr lang="en-US"/>
                    </a:p>
                  </a:txBody>
                  <a:tcPr/>
                </a:tc>
                <a:tc hMerge="1">
                  <a:txBody>
                    <a:bodyPr/>
                    <a:lstStyle/>
                    <a:p>
                      <a:pPr algn="l" fontAlgn="ctr"/>
                      <a:endParaRPr lang="en-US" sz="10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18000" marR="18000" marT="0" marB="0" anchor="ctr"/>
                </a:tc>
                <a:tc gridSpan="2">
                  <a:txBody>
                    <a:bodyPr/>
                    <a:lstStyle/>
                    <a:p>
                      <a:pPr algn="l" fontAlgn="b"/>
                      <a:r>
                        <a:rPr lang="en-US" sz="1600" b="1" i="0" u="none" strike="noStrike" kern="1200" dirty="0">
                          <a:solidFill>
                            <a:srgbClr val="000000"/>
                          </a:solidFill>
                          <a:effectLst/>
                          <a:latin typeface="微软雅黑" pitchFamily="34" charset="-122"/>
                          <a:ea typeface="微软雅黑" pitchFamily="34" charset="-122"/>
                          <a:cs typeface="+mn-cs"/>
                        </a:rPr>
                        <a:t>6,328,573.71</a:t>
                      </a:r>
                    </a:p>
                  </a:txBody>
                  <a:tcPr marL="9525" marR="9525" marT="9525" marB="0" anchor="b"/>
                </a:tc>
                <a:tc hMerge="1">
                  <a:txBody>
                    <a:bodyPr/>
                    <a:lstStyle/>
                    <a:p>
                      <a:pPr algn="r" fontAlgn="b"/>
                      <a:endParaRPr lang="en-US" sz="1600" b="1" i="0" u="none" strike="noStrike" kern="1200" dirty="0">
                        <a:solidFill>
                          <a:srgbClr val="000000"/>
                        </a:solidFill>
                        <a:effectLst/>
                        <a:latin typeface="微软雅黑" pitchFamily="34" charset="-122"/>
                        <a:ea typeface="微软雅黑" pitchFamily="34" charset="-122"/>
                        <a:cs typeface="+mn-cs"/>
                      </a:endParaRPr>
                    </a:p>
                  </a:txBody>
                  <a:tcPr marL="9525" marR="9525" marT="9525" marB="0" anchor="b"/>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tc>
                  <a:txBody>
                    <a:bodyPr/>
                    <a:lstStyle/>
                    <a:p>
                      <a:pPr algn="ctr" fontAlgn="ctr"/>
                      <a:endParaRPr lang="en-US" altLang="zh-CN" sz="1600" b="1" i="0" u="none" strike="noStrike" kern="1200" dirty="0">
                        <a:solidFill>
                          <a:srgbClr val="000000"/>
                        </a:solidFill>
                        <a:effectLst/>
                        <a:latin typeface="微软雅黑" pitchFamily="34" charset="-122"/>
                        <a:ea typeface="微软雅黑" pitchFamily="34" charset="-122"/>
                        <a:cs typeface="+mn-cs"/>
                      </a:endParaRPr>
                    </a:p>
                  </a:txBody>
                  <a:tcPr marL="18000" marR="18000" marT="0" marB="0" anchor="ctr"/>
                </a:tc>
                <a:extLst>
                  <a:ext uri="{0D108BD9-81ED-4DB2-BD59-A6C34878D82A}">
                    <a16:rowId xmlns:a16="http://schemas.microsoft.com/office/drawing/2014/main" val="10012"/>
                  </a:ext>
                </a:extLst>
              </a:tr>
            </a:tbl>
          </a:graphicData>
        </a:graphic>
      </p:graphicFrame>
      <p:sp>
        <p:nvSpPr>
          <p:cNvPr id="13" name="TextBox 8"/>
          <p:cNvSpPr txBox="1"/>
          <p:nvPr/>
        </p:nvSpPr>
        <p:spPr>
          <a:xfrm>
            <a:off x="436729" y="6458803"/>
            <a:ext cx="4876800" cy="273978"/>
          </a:xfrm>
          <a:prstGeom prst="rect">
            <a:avLst/>
          </a:prstGeom>
          <a:noFill/>
        </p:spPr>
        <p:txBody>
          <a:bodyPr wrap="squar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2000" dirty="0">
                <a:solidFill>
                  <a:srgbClr val="00B050"/>
                </a:solidFill>
                <a:cs typeface="Arial"/>
              </a:rPr>
              <a:t>●</a:t>
            </a:r>
            <a:r>
              <a:rPr lang="en-US" sz="1400" dirty="0"/>
              <a:t> On track   </a:t>
            </a:r>
            <a:r>
              <a:rPr lang="en-US" sz="2000" dirty="0">
                <a:solidFill>
                  <a:srgbClr val="FFC000"/>
                </a:solidFill>
                <a:cs typeface="Arial"/>
              </a:rPr>
              <a:t>●</a:t>
            </a:r>
            <a:r>
              <a:rPr lang="en-US" sz="2000" dirty="0">
                <a:solidFill>
                  <a:srgbClr val="00B050"/>
                </a:solidFill>
                <a:cs typeface="Arial"/>
              </a:rPr>
              <a:t> </a:t>
            </a:r>
            <a:r>
              <a:rPr lang="en-US" sz="1400" dirty="0"/>
              <a:t>At risk   </a:t>
            </a:r>
            <a:r>
              <a:rPr lang="en-US" sz="2000" dirty="0">
                <a:solidFill>
                  <a:srgbClr val="C00000"/>
                </a:solidFill>
                <a:cs typeface="Arial"/>
              </a:rPr>
              <a:t>●</a:t>
            </a:r>
            <a:r>
              <a:rPr lang="en-US" sz="2000" dirty="0">
                <a:solidFill>
                  <a:srgbClr val="00B050"/>
                </a:solidFill>
                <a:cs typeface="Arial"/>
              </a:rPr>
              <a:t> </a:t>
            </a:r>
            <a:r>
              <a:rPr lang="en-US" sz="1400" dirty="0"/>
              <a:t>Behind</a:t>
            </a:r>
          </a:p>
        </p:txBody>
      </p:sp>
    </p:spTree>
    <p:extLst>
      <p:ext uri="{BB962C8B-B14F-4D97-AF65-F5344CB8AC3E}">
        <p14:creationId xmlns:p14="http://schemas.microsoft.com/office/powerpoint/2010/main" val="19056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554" y="509264"/>
            <a:ext cx="11033604" cy="369332"/>
          </a:xfrm>
          <a:noFill/>
          <a:ln w="9525">
            <a:noFill/>
            <a:miter lim="800000"/>
            <a:headEnd/>
            <a:tailEnd/>
          </a:ln>
        </p:spPr>
        <p:txBody>
          <a:bodyPr wrap="square" rtlCol="0">
            <a:prstTxWarp prst="textNoShape">
              <a:avLst/>
            </a:prstTxWarp>
            <a:spAutoFit/>
          </a:bodyPr>
          <a:lstStyle/>
          <a:p>
            <a:r>
              <a:rPr lang="en-US" kern="1200" dirty="0">
                <a:solidFill>
                  <a:srgbClr val="0070C0"/>
                </a:solidFill>
                <a:latin typeface="Calibri" panose="020F0502020204030204" pitchFamily="34" charset="0"/>
                <a:ea typeface="SimSun" panose="02010600030101010101" pitchFamily="2" charset="-122"/>
                <a:cs typeface="+mn-cs"/>
              </a:rPr>
              <a:t>AMS current scope</a:t>
            </a:r>
          </a:p>
        </p:txBody>
      </p:sp>
      <p:sp>
        <p:nvSpPr>
          <p:cNvPr id="4" name="Slide Number Placeholder 3"/>
          <p:cNvSpPr>
            <a:spLocks noGrp="1"/>
          </p:cNvSpPr>
          <p:nvPr>
            <p:ph type="sldNum" sz="quarter" idx="4294967295"/>
          </p:nvPr>
        </p:nvSpPr>
        <p:spPr>
          <a:xfrm>
            <a:off x="11596688" y="6469063"/>
            <a:ext cx="595312" cy="212725"/>
          </a:xfrm>
          <a:prstGeom prst="rect">
            <a:avLst/>
          </a:prstGeom>
          <a:ln>
            <a:miter lim="800000"/>
            <a:headEnd/>
            <a:tailEnd/>
          </a:ln>
        </p:spPr>
        <p:txBody>
          <a:bodyPr vert="horz" wrap="square" lIns="91440" tIns="45720" rIns="91440" bIns="45720" numCol="1" anchor="t" anchorCtr="0" compatLnSpc="1">
            <a:prstTxWarp prst="textNoShape">
              <a:avLst/>
            </a:prstTxWarp>
          </a:bodyPr>
          <a:lstStyle/>
          <a:p>
            <a:fld id="{671C97F3-19C9-4063-AC16-963CB8D9C4F0}" type="slidenum">
              <a:rPr lang="en-US" sz="1000">
                <a:solidFill>
                  <a:prstClr val="black"/>
                </a:solidFill>
                <a:latin typeface="Calibri" panose="020F0502020204030204" pitchFamily="34" charset="0"/>
              </a:rPr>
              <a:pPr/>
              <a:t>5</a:t>
            </a:fld>
            <a:endParaRPr lang="en-US" sz="1000" dirty="0">
              <a:solidFill>
                <a:prstClr val="black"/>
              </a:solidFill>
              <a:latin typeface="Calibri" panose="020F0502020204030204" pitchFamily="34" charset="0"/>
            </a:endParaRPr>
          </a:p>
        </p:txBody>
      </p:sp>
      <p:sp>
        <p:nvSpPr>
          <p:cNvPr id="283" name="TextBox 282"/>
          <p:cNvSpPr txBox="1"/>
          <p:nvPr/>
        </p:nvSpPr>
        <p:spPr bwMode="auto">
          <a:xfrm>
            <a:off x="497455" y="1189141"/>
            <a:ext cx="11316418" cy="676179"/>
          </a:xfrm>
          <a:prstGeom prst="roundRect">
            <a:avLst/>
          </a:prstGeom>
          <a:solidFill>
            <a:schemeClr val="bg1"/>
          </a:solidFill>
          <a:ln w="28575">
            <a:solidFill>
              <a:srgbClr val="0070C0"/>
            </a:solidFill>
            <a:miter lim="800000"/>
            <a:headEnd/>
            <a:tailEnd/>
          </a:ln>
        </p:spPr>
        <p:txBody>
          <a:bodyPr wrap="square" rtlCol="0" anchor="ctr">
            <a:prstTxWarp prst="textNoShape">
              <a:avLst/>
            </a:prstTxWarp>
            <a:noAutofit/>
          </a:bodyPr>
          <a:lstStyle/>
          <a:p>
            <a:pPr marL="182880" indent="-182880">
              <a:buFont typeface="Arial" panose="020B0604020202020204" pitchFamily="34" charset="0"/>
              <a:buChar char="•"/>
            </a:pPr>
            <a:r>
              <a:rPr lang="en-US" sz="1600" b="1" i="1" dirty="0">
                <a:latin typeface="Calibri" panose="020F0502020204030204" pitchFamily="34" charset="0"/>
              </a:rPr>
              <a:t>AMS China </a:t>
            </a:r>
            <a:r>
              <a:rPr lang="en-US" sz="1400" dirty="0">
                <a:latin typeface="+mj-lt"/>
              </a:rPr>
              <a:t>Engagement kick started in Oct 2014 and entered into steady state in Q1 2015. The scope is to do Application maintenance support for 35 applications spanning across various technologies. The scope was updated in Nov 2019 as Cognizant won RFP for new scope.</a:t>
            </a:r>
          </a:p>
        </p:txBody>
      </p:sp>
      <p:sp>
        <p:nvSpPr>
          <p:cNvPr id="61" name="Rectangle 60"/>
          <p:cNvSpPr/>
          <p:nvPr/>
        </p:nvSpPr>
        <p:spPr>
          <a:xfrm>
            <a:off x="487576" y="2059487"/>
            <a:ext cx="11210230" cy="434788"/>
          </a:xfrm>
          <a:prstGeom prst="rect">
            <a:avLst/>
          </a:prstGeom>
          <a:solidFill>
            <a:srgbClr val="0070C0"/>
          </a:solidFill>
          <a:ln w="25400" cap="flat" cmpd="sng" algn="ctr">
            <a:noFill/>
            <a:prstDash val="solid"/>
          </a:ln>
          <a:effectLst/>
        </p:spPr>
        <p:txBody>
          <a:bodyPr rtlCol="0" anchor="ctr"/>
          <a:lstStyle/>
          <a:p>
            <a:pPr algn="ctr"/>
            <a:r>
              <a:rPr lang="en-US" sz="1600" b="1" kern="0" dirty="0">
                <a:solidFill>
                  <a:prstClr val="white"/>
                </a:solidFill>
                <a:latin typeface="Calibri"/>
              </a:rPr>
              <a:t>AMS China – Key Business Area</a:t>
            </a:r>
          </a:p>
        </p:txBody>
      </p:sp>
      <p:sp>
        <p:nvSpPr>
          <p:cNvPr id="62" name="Rounded Rectangle 61"/>
          <p:cNvSpPr/>
          <p:nvPr/>
        </p:nvSpPr>
        <p:spPr>
          <a:xfrm>
            <a:off x="1977794" y="2624245"/>
            <a:ext cx="2440297"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3" name="Rounded Rectangle 62"/>
          <p:cNvSpPr/>
          <p:nvPr/>
        </p:nvSpPr>
        <p:spPr>
          <a:xfrm>
            <a:off x="506788" y="2624245"/>
            <a:ext cx="1371600"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4" name="Subtitle 1"/>
          <p:cNvSpPr txBox="1">
            <a:spLocks/>
          </p:cNvSpPr>
          <p:nvPr/>
        </p:nvSpPr>
        <p:spPr>
          <a:xfrm>
            <a:off x="806992" y="2672828"/>
            <a:ext cx="768864" cy="36870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Audit</a:t>
            </a:r>
          </a:p>
        </p:txBody>
      </p:sp>
      <p:grpSp>
        <p:nvGrpSpPr>
          <p:cNvPr id="7" name="Group 6"/>
          <p:cNvGrpSpPr/>
          <p:nvPr/>
        </p:nvGrpSpPr>
        <p:grpSpPr>
          <a:xfrm>
            <a:off x="499676" y="3675076"/>
            <a:ext cx="3704328" cy="914400"/>
            <a:chOff x="499676" y="3675076"/>
            <a:chExt cx="3704328" cy="914400"/>
          </a:xfrm>
        </p:grpSpPr>
        <p:sp>
          <p:nvSpPr>
            <p:cNvPr id="68" name="Rounded Rectangle 67"/>
            <p:cNvSpPr/>
            <p:nvPr/>
          </p:nvSpPr>
          <p:spPr>
            <a:xfrm>
              <a:off x="499676" y="3675076"/>
              <a:ext cx="3704328"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9" name="Subtitle 1"/>
            <p:cNvSpPr txBox="1">
              <a:spLocks/>
            </p:cNvSpPr>
            <p:nvPr/>
          </p:nvSpPr>
          <p:spPr>
            <a:xfrm>
              <a:off x="1488091" y="3743949"/>
              <a:ext cx="1655055" cy="33542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Policy Management</a:t>
              </a:r>
            </a:p>
          </p:txBody>
        </p:sp>
        <p:sp>
          <p:nvSpPr>
            <p:cNvPr id="70" name="Rounded Rectangle 69"/>
            <p:cNvSpPr/>
            <p:nvPr/>
          </p:nvSpPr>
          <p:spPr>
            <a:xfrm>
              <a:off x="611715"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AURA</a:t>
              </a:r>
            </a:p>
          </p:txBody>
        </p:sp>
        <p:sp>
          <p:nvSpPr>
            <p:cNvPr id="71" name="Rounded Rectangle 70"/>
            <p:cNvSpPr/>
            <p:nvPr/>
          </p:nvSpPr>
          <p:spPr>
            <a:xfrm>
              <a:off x="2398291"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MDES</a:t>
              </a:r>
            </a:p>
          </p:txBody>
        </p:sp>
        <p:sp>
          <p:nvSpPr>
            <p:cNvPr id="72" name="Rounded Rectangle 71"/>
            <p:cNvSpPr/>
            <p:nvPr/>
          </p:nvSpPr>
          <p:spPr>
            <a:xfrm>
              <a:off x="1505003"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PASS</a:t>
              </a:r>
            </a:p>
          </p:txBody>
        </p:sp>
        <p:sp>
          <p:nvSpPr>
            <p:cNvPr id="73" name="Rounded Rectangle 72"/>
            <p:cNvSpPr/>
            <p:nvPr/>
          </p:nvSpPr>
          <p:spPr>
            <a:xfrm>
              <a:off x="3291579" y="4152018"/>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WTS</a:t>
              </a:r>
            </a:p>
          </p:txBody>
        </p:sp>
      </p:grpSp>
      <p:sp>
        <p:nvSpPr>
          <p:cNvPr id="74" name="Rounded Rectangle 73"/>
          <p:cNvSpPr/>
          <p:nvPr/>
        </p:nvSpPr>
        <p:spPr>
          <a:xfrm>
            <a:off x="7981846" y="3675076"/>
            <a:ext cx="3691738"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75" name="Subtitle 1"/>
          <p:cNvSpPr txBox="1">
            <a:spLocks/>
          </p:cNvSpPr>
          <p:nvPr/>
        </p:nvSpPr>
        <p:spPr>
          <a:xfrm>
            <a:off x="9121331" y="3743949"/>
            <a:ext cx="1648128" cy="33542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Reporting</a:t>
            </a:r>
          </a:p>
        </p:txBody>
      </p:sp>
      <p:sp>
        <p:nvSpPr>
          <p:cNvPr id="76" name="Rounded Rectangle 75"/>
          <p:cNvSpPr/>
          <p:nvPr/>
        </p:nvSpPr>
        <p:spPr>
          <a:xfrm>
            <a:off x="8961335" y="4165436"/>
            <a:ext cx="822960" cy="365760"/>
          </a:xfrm>
          <a:prstGeom prst="roundRect">
            <a:avLst/>
          </a:prstGeom>
          <a:solidFill>
            <a:srgbClr val="0070C0"/>
          </a:solidFill>
        </p:spPr>
        <p:txBody>
          <a:bodyPr wrap="square" lIns="0" tIns="58522" rIns="91440" bIns="58522" rtlCol="0" anchor="ctr">
            <a:spAutoFit/>
          </a:bodyPr>
          <a:lstStyle/>
          <a:p>
            <a:pPr algn="ctr" fontAlgn="base">
              <a:spcBef>
                <a:spcPct val="0"/>
              </a:spcBef>
              <a:spcAft>
                <a:spcPct val="0"/>
              </a:spcAft>
            </a:pPr>
            <a:r>
              <a:rPr lang="en-US" sz="1200" kern="0" dirty="0">
                <a:solidFill>
                  <a:prstClr val="white"/>
                </a:solidFill>
                <a:latin typeface="Calibri"/>
              </a:rPr>
              <a:t>CIRC</a:t>
            </a:r>
          </a:p>
        </p:txBody>
      </p:sp>
      <p:sp>
        <p:nvSpPr>
          <p:cNvPr id="77" name="Rounded Rectangle 76"/>
          <p:cNvSpPr/>
          <p:nvPr/>
        </p:nvSpPr>
        <p:spPr>
          <a:xfrm>
            <a:off x="8033000" y="4165436"/>
            <a:ext cx="82296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pPr>
            <a:r>
              <a:rPr lang="en-US" sz="1200" kern="0" dirty="0">
                <a:solidFill>
                  <a:prstClr val="white"/>
                </a:solidFill>
                <a:latin typeface="Calibri"/>
              </a:rPr>
              <a:t>CSO</a:t>
            </a:r>
          </a:p>
        </p:txBody>
      </p:sp>
      <p:sp>
        <p:nvSpPr>
          <p:cNvPr id="78" name="Rounded Rectangle 77"/>
          <p:cNvSpPr/>
          <p:nvPr/>
        </p:nvSpPr>
        <p:spPr>
          <a:xfrm>
            <a:off x="10818006" y="4152018"/>
            <a:ext cx="82296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pPr>
            <a:r>
              <a:rPr lang="en-US" sz="1200" kern="0" dirty="0">
                <a:solidFill>
                  <a:prstClr val="white"/>
                </a:solidFill>
                <a:latin typeface="Calibri"/>
              </a:rPr>
              <a:t>SAP BO </a:t>
            </a:r>
          </a:p>
        </p:txBody>
      </p:sp>
      <p:sp>
        <p:nvSpPr>
          <p:cNvPr id="80" name="Subtitle 1"/>
          <p:cNvSpPr txBox="1">
            <a:spLocks/>
          </p:cNvSpPr>
          <p:nvPr/>
        </p:nvSpPr>
        <p:spPr>
          <a:xfrm>
            <a:off x="2184271" y="2672828"/>
            <a:ext cx="2193659" cy="36870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Agent Management</a:t>
            </a:r>
          </a:p>
        </p:txBody>
      </p:sp>
      <p:sp>
        <p:nvSpPr>
          <p:cNvPr id="81" name="Rounded Rectangle 80"/>
          <p:cNvSpPr/>
          <p:nvPr/>
        </p:nvSpPr>
        <p:spPr>
          <a:xfrm>
            <a:off x="2033315" y="3092496"/>
            <a:ext cx="1097280" cy="365760"/>
          </a:xfrm>
          <a:prstGeom prst="roundRect">
            <a:avLst/>
          </a:prstGeom>
          <a:solidFill>
            <a:srgbClr val="0070C0"/>
          </a:solidFill>
          <a:ln>
            <a:solidFill>
              <a:srgbClr val="0070C0"/>
            </a:solidFill>
          </a:ln>
        </p:spPr>
        <p:txBody>
          <a:bodyPr wrap="square" lIns="0" tIns="58522" rIns="0" bIns="58522" rtlCol="0" anchor="ctr">
            <a:spAutoFit/>
          </a:bodyPr>
          <a:lstStyle/>
          <a:p>
            <a:pPr algn="ctr" fontAlgn="base">
              <a:spcBef>
                <a:spcPct val="0"/>
              </a:spcBef>
              <a:spcAft>
                <a:spcPct val="0"/>
              </a:spcAft>
              <a:defRPr/>
            </a:pPr>
            <a:r>
              <a:rPr lang="en-US" sz="1200" kern="0" dirty="0">
                <a:solidFill>
                  <a:schemeClr val="bg1"/>
                </a:solidFill>
                <a:latin typeface="Calibri"/>
              </a:rPr>
              <a:t>e-opening</a:t>
            </a:r>
          </a:p>
        </p:txBody>
      </p:sp>
      <p:sp>
        <p:nvSpPr>
          <p:cNvPr id="82" name="Rounded Rectangle 81"/>
          <p:cNvSpPr/>
          <p:nvPr/>
        </p:nvSpPr>
        <p:spPr>
          <a:xfrm>
            <a:off x="9877155" y="2624245"/>
            <a:ext cx="1808738"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83" name="Subtitle 1"/>
          <p:cNvSpPr txBox="1">
            <a:spLocks/>
          </p:cNvSpPr>
          <p:nvPr/>
        </p:nvSpPr>
        <p:spPr>
          <a:xfrm>
            <a:off x="9766942" y="2672828"/>
            <a:ext cx="2037334" cy="332537"/>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Communication</a:t>
            </a:r>
          </a:p>
        </p:txBody>
      </p:sp>
      <p:sp>
        <p:nvSpPr>
          <p:cNvPr id="84" name="Rounded Rectangle 83"/>
          <p:cNvSpPr/>
          <p:nvPr/>
        </p:nvSpPr>
        <p:spPr>
          <a:xfrm>
            <a:off x="9938579" y="3092496"/>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a:solidFill>
                  <a:schemeClr val="bg1"/>
                </a:solidFill>
                <a:latin typeface="Calibri"/>
              </a:rPr>
              <a:t>EMS</a:t>
            </a:r>
          </a:p>
        </p:txBody>
      </p:sp>
      <p:sp>
        <p:nvSpPr>
          <p:cNvPr id="85" name="Rounded Rectangle 84"/>
          <p:cNvSpPr/>
          <p:nvPr/>
        </p:nvSpPr>
        <p:spPr>
          <a:xfrm>
            <a:off x="4503642" y="2624245"/>
            <a:ext cx="3922250"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87" name="Subtitle 1"/>
          <p:cNvSpPr txBox="1">
            <a:spLocks/>
          </p:cNvSpPr>
          <p:nvPr/>
        </p:nvSpPr>
        <p:spPr>
          <a:xfrm>
            <a:off x="5593828" y="2672828"/>
            <a:ext cx="1498298" cy="304929"/>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Doc Management</a:t>
            </a:r>
          </a:p>
        </p:txBody>
      </p:sp>
      <p:sp>
        <p:nvSpPr>
          <p:cNvPr id="88" name="Rounded Rectangle 87"/>
          <p:cNvSpPr/>
          <p:nvPr/>
        </p:nvSpPr>
        <p:spPr>
          <a:xfrm>
            <a:off x="7143518" y="3092496"/>
            <a:ext cx="118872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defRPr/>
            </a:pPr>
            <a:r>
              <a:rPr lang="en-US" sz="1200" kern="0" dirty="0">
                <a:solidFill>
                  <a:prstClr val="white"/>
                </a:solidFill>
                <a:latin typeface="Calibri"/>
              </a:rPr>
              <a:t>Scanning</a:t>
            </a:r>
          </a:p>
        </p:txBody>
      </p:sp>
      <p:sp>
        <p:nvSpPr>
          <p:cNvPr id="89" name="Rounded Rectangle 88"/>
          <p:cNvSpPr/>
          <p:nvPr/>
        </p:nvSpPr>
        <p:spPr>
          <a:xfrm>
            <a:off x="625178" y="3092496"/>
            <a:ext cx="118872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a:solidFill>
                  <a:schemeClr val="bg1"/>
                </a:solidFill>
                <a:latin typeface="Calibri"/>
              </a:rPr>
              <a:t>CIRC Audit</a:t>
            </a:r>
          </a:p>
        </p:txBody>
      </p:sp>
      <p:sp>
        <p:nvSpPr>
          <p:cNvPr id="91" name="Rounded Rectangle 90"/>
          <p:cNvSpPr/>
          <p:nvPr/>
        </p:nvSpPr>
        <p:spPr>
          <a:xfrm>
            <a:off x="8511443" y="2624245"/>
            <a:ext cx="1280160"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92" name="Subtitle 1"/>
          <p:cNvSpPr txBox="1">
            <a:spLocks/>
          </p:cNvSpPr>
          <p:nvPr/>
        </p:nvSpPr>
        <p:spPr>
          <a:xfrm>
            <a:off x="8615885" y="2672828"/>
            <a:ext cx="1092586" cy="366475"/>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IT Support</a:t>
            </a:r>
          </a:p>
        </p:txBody>
      </p:sp>
      <p:sp>
        <p:nvSpPr>
          <p:cNvPr id="93" name="Rounded Rectangle 92"/>
          <p:cNvSpPr/>
          <p:nvPr/>
        </p:nvSpPr>
        <p:spPr>
          <a:xfrm>
            <a:off x="8573766" y="3107840"/>
            <a:ext cx="1188720" cy="335071"/>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defRPr/>
            </a:pPr>
            <a:r>
              <a:rPr lang="en-US" sz="1200" kern="0" dirty="0">
                <a:solidFill>
                  <a:prstClr val="white"/>
                </a:solidFill>
                <a:latin typeface="Calibri"/>
              </a:rPr>
              <a:t>JIRA</a:t>
            </a:r>
          </a:p>
        </p:txBody>
      </p:sp>
      <p:sp>
        <p:nvSpPr>
          <p:cNvPr id="98" name="Rounded Rectangle 97"/>
          <p:cNvSpPr/>
          <p:nvPr/>
        </p:nvSpPr>
        <p:spPr>
          <a:xfrm>
            <a:off x="3235320" y="3092496"/>
            <a:ext cx="1097280" cy="365760"/>
          </a:xfrm>
          <a:prstGeom prst="roundRect">
            <a:avLst/>
          </a:prstGeom>
          <a:solidFill>
            <a:srgbClr val="0070C0"/>
          </a:solidFill>
          <a:ln>
            <a:solidFill>
              <a:srgbClr val="0070C0"/>
            </a:solidFill>
          </a:ln>
        </p:spPr>
        <p:txBody>
          <a:bodyPr wrap="square" lIns="0" tIns="58522" rIns="0" bIns="58522" rtlCol="0" anchor="ctr">
            <a:spAutoFit/>
          </a:bodyPr>
          <a:lstStyle/>
          <a:p>
            <a:pPr algn="ctr" fontAlgn="base">
              <a:spcBef>
                <a:spcPct val="0"/>
              </a:spcBef>
              <a:spcAft>
                <a:spcPct val="0"/>
              </a:spcAft>
              <a:defRPr/>
            </a:pPr>
            <a:r>
              <a:rPr lang="en-US" sz="1200" kern="0" dirty="0" err="1">
                <a:solidFill>
                  <a:schemeClr val="bg1"/>
                </a:solidFill>
                <a:latin typeface="Calibri"/>
              </a:rPr>
              <a:t>iMap</a:t>
            </a:r>
            <a:endParaRPr lang="en-US" sz="1200" kern="0" dirty="0">
              <a:solidFill>
                <a:schemeClr val="bg1"/>
              </a:solidFill>
              <a:latin typeface="Calibri"/>
            </a:endParaRPr>
          </a:p>
        </p:txBody>
      </p:sp>
      <p:sp>
        <p:nvSpPr>
          <p:cNvPr id="106" name="Rounded Rectangle 105"/>
          <p:cNvSpPr/>
          <p:nvPr/>
        </p:nvSpPr>
        <p:spPr>
          <a:xfrm>
            <a:off x="9889670" y="4152018"/>
            <a:ext cx="82296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SMIS</a:t>
            </a:r>
          </a:p>
        </p:txBody>
      </p:sp>
      <p:sp>
        <p:nvSpPr>
          <p:cNvPr id="107" name="Rounded Rectangle 106"/>
          <p:cNvSpPr/>
          <p:nvPr/>
        </p:nvSpPr>
        <p:spPr>
          <a:xfrm>
            <a:off x="10818006" y="3092496"/>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a:solidFill>
                  <a:schemeClr val="bg1"/>
                </a:solidFill>
                <a:latin typeface="Calibri"/>
              </a:rPr>
              <a:t>SMS</a:t>
            </a:r>
          </a:p>
        </p:txBody>
      </p:sp>
      <p:sp>
        <p:nvSpPr>
          <p:cNvPr id="109" name="Rounded Rectangle 108"/>
          <p:cNvSpPr/>
          <p:nvPr/>
        </p:nvSpPr>
        <p:spPr>
          <a:xfrm>
            <a:off x="5862432" y="3092496"/>
            <a:ext cx="1188720" cy="365760"/>
          </a:xfrm>
          <a:prstGeom prst="roundRect">
            <a:avLst/>
          </a:prstGeom>
          <a:solidFill>
            <a:srgbClr val="0070C0"/>
          </a:solidFill>
        </p:spPr>
        <p:txBody>
          <a:bodyPr wrap="square" lIns="0" tIns="58522" rIns="91440" bIns="58522" rtlCol="0" anchor="ctr">
            <a:spAutoFit/>
          </a:bodyPr>
          <a:lstStyle/>
          <a:p>
            <a:pPr algn="ctr" fontAlgn="base">
              <a:spcBef>
                <a:spcPct val="0"/>
              </a:spcBef>
              <a:spcAft>
                <a:spcPct val="0"/>
              </a:spcAft>
            </a:pPr>
            <a:r>
              <a:rPr lang="en-US" altLang="zh-CN" sz="1200" kern="0" dirty="0">
                <a:solidFill>
                  <a:prstClr val="white"/>
                </a:solidFill>
                <a:latin typeface="Calibri"/>
              </a:rPr>
              <a:t>New </a:t>
            </a:r>
            <a:r>
              <a:rPr lang="en-US" sz="1200" kern="0" dirty="0">
                <a:solidFill>
                  <a:prstClr val="white"/>
                </a:solidFill>
                <a:latin typeface="Calibri"/>
              </a:rPr>
              <a:t>Printing</a:t>
            </a:r>
          </a:p>
        </p:txBody>
      </p:sp>
      <p:grpSp>
        <p:nvGrpSpPr>
          <p:cNvPr id="10" name="Group 9"/>
          <p:cNvGrpSpPr/>
          <p:nvPr/>
        </p:nvGrpSpPr>
        <p:grpSpPr>
          <a:xfrm>
            <a:off x="6755596" y="4709152"/>
            <a:ext cx="4937837" cy="914400"/>
            <a:chOff x="6755596" y="4753617"/>
            <a:chExt cx="4937837" cy="914400"/>
          </a:xfrm>
        </p:grpSpPr>
        <p:sp>
          <p:nvSpPr>
            <p:cNvPr id="66" name="Rounded Rectangle 65"/>
            <p:cNvSpPr/>
            <p:nvPr/>
          </p:nvSpPr>
          <p:spPr>
            <a:xfrm>
              <a:off x="6755596" y="4753617"/>
              <a:ext cx="4937837"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67" name="Subtitle 1"/>
            <p:cNvSpPr txBox="1">
              <a:spLocks/>
            </p:cNvSpPr>
            <p:nvPr/>
          </p:nvSpPr>
          <p:spPr>
            <a:xfrm>
              <a:off x="7611316" y="4864455"/>
              <a:ext cx="2973400" cy="457199"/>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Data Warehouse</a:t>
              </a:r>
            </a:p>
          </p:txBody>
        </p:sp>
        <p:sp>
          <p:nvSpPr>
            <p:cNvPr id="94" name="Rounded Rectangle 93"/>
            <p:cNvSpPr/>
            <p:nvPr/>
          </p:nvSpPr>
          <p:spPr>
            <a:xfrm>
              <a:off x="7805174" y="5222419"/>
              <a:ext cx="91440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err="1">
                  <a:solidFill>
                    <a:schemeClr val="bg1"/>
                  </a:solidFill>
                  <a:latin typeface="Calibri"/>
                </a:rPr>
                <a:t>Xiehui</a:t>
              </a:r>
              <a:endParaRPr lang="en-US" sz="1200" kern="0" dirty="0">
                <a:solidFill>
                  <a:schemeClr val="bg1"/>
                </a:solidFill>
                <a:latin typeface="Calibri"/>
              </a:endParaRPr>
            </a:p>
          </p:txBody>
        </p:sp>
        <p:sp>
          <p:nvSpPr>
            <p:cNvPr id="95" name="Rounded Rectangle 94"/>
            <p:cNvSpPr/>
            <p:nvPr/>
          </p:nvSpPr>
          <p:spPr>
            <a:xfrm>
              <a:off x="9748016" y="5222419"/>
              <a:ext cx="91440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a:solidFill>
                    <a:schemeClr val="bg1"/>
                  </a:solidFill>
                  <a:latin typeface="Calibri"/>
                </a:rPr>
                <a:t>ODS</a:t>
              </a:r>
            </a:p>
          </p:txBody>
        </p:sp>
        <p:sp>
          <p:nvSpPr>
            <p:cNvPr id="96" name="Rounded Rectangle 95"/>
            <p:cNvSpPr/>
            <p:nvPr/>
          </p:nvSpPr>
          <p:spPr>
            <a:xfrm>
              <a:off x="6833753" y="5222419"/>
              <a:ext cx="914400" cy="365760"/>
            </a:xfrm>
            <a:prstGeom prst="roundRect">
              <a:avLst/>
            </a:prstGeom>
            <a:solidFill>
              <a:srgbClr val="0070C0"/>
            </a:solidFill>
            <a:ln>
              <a:solidFill>
                <a:srgbClr val="0070C0"/>
              </a:solidFill>
            </a:ln>
          </p:spPr>
          <p:txBody>
            <a:bodyPr wrap="square" lIns="0" tIns="58522" rIns="0" bIns="58522" rtlCol="0" anchor="ctr">
              <a:spAutoFit/>
            </a:bodyPr>
            <a:lstStyle/>
            <a:p>
              <a:pPr algn="ctr" fontAlgn="base">
                <a:spcBef>
                  <a:spcPct val="0"/>
                </a:spcBef>
                <a:spcAft>
                  <a:spcPct val="0"/>
                </a:spcAft>
              </a:pPr>
              <a:r>
                <a:rPr lang="en-US" sz="1200" kern="0" dirty="0" err="1">
                  <a:solidFill>
                    <a:schemeClr val="bg1"/>
                  </a:solidFill>
                  <a:latin typeface="Calibri"/>
                </a:rPr>
                <a:t>Gonghui</a:t>
              </a:r>
              <a:endParaRPr lang="en-US" sz="1200" kern="0" dirty="0">
                <a:solidFill>
                  <a:schemeClr val="bg1"/>
                </a:solidFill>
                <a:latin typeface="Calibri"/>
              </a:endParaRPr>
            </a:p>
          </p:txBody>
        </p:sp>
        <p:sp>
          <p:nvSpPr>
            <p:cNvPr id="97" name="Rounded Rectangle 96"/>
            <p:cNvSpPr/>
            <p:nvPr/>
          </p:nvSpPr>
          <p:spPr>
            <a:xfrm>
              <a:off x="10719436" y="5222419"/>
              <a:ext cx="91440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a:solidFill>
                    <a:schemeClr val="bg1"/>
                  </a:solidFill>
                  <a:latin typeface="Calibri"/>
                </a:rPr>
                <a:t>DM/TM BI</a:t>
              </a:r>
            </a:p>
          </p:txBody>
        </p:sp>
        <p:sp>
          <p:nvSpPr>
            <p:cNvPr id="111" name="Rounded Rectangle 110"/>
            <p:cNvSpPr/>
            <p:nvPr/>
          </p:nvSpPr>
          <p:spPr>
            <a:xfrm>
              <a:off x="8776595" y="5222419"/>
              <a:ext cx="91440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pPr>
              <a:r>
                <a:rPr lang="en-US" sz="1200" kern="0" dirty="0">
                  <a:solidFill>
                    <a:schemeClr val="bg1"/>
                  </a:solidFill>
                  <a:latin typeface="Calibri"/>
                </a:rPr>
                <a:t>RI-ETL</a:t>
              </a:r>
            </a:p>
          </p:txBody>
        </p:sp>
      </p:grpSp>
      <p:grpSp>
        <p:nvGrpSpPr>
          <p:cNvPr id="9" name="Group 8"/>
          <p:cNvGrpSpPr/>
          <p:nvPr/>
        </p:nvGrpSpPr>
        <p:grpSpPr>
          <a:xfrm>
            <a:off x="487576" y="4709152"/>
            <a:ext cx="6183574" cy="914400"/>
            <a:chOff x="487576" y="4709152"/>
            <a:chExt cx="6183574" cy="914400"/>
          </a:xfrm>
        </p:grpSpPr>
        <p:sp>
          <p:nvSpPr>
            <p:cNvPr id="99" name="Rounded Rectangle 98"/>
            <p:cNvSpPr/>
            <p:nvPr/>
          </p:nvSpPr>
          <p:spPr>
            <a:xfrm>
              <a:off x="487576" y="4709152"/>
              <a:ext cx="6183574"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100" name="Rounded Rectangle 99"/>
            <p:cNvSpPr/>
            <p:nvPr/>
          </p:nvSpPr>
          <p:spPr>
            <a:xfrm>
              <a:off x="568730" y="5174629"/>
              <a:ext cx="914400" cy="365760"/>
            </a:xfrm>
            <a:prstGeom prst="roundRect">
              <a:avLst>
                <a:gd name="adj" fmla="val 15594"/>
              </a:avLst>
            </a:prstGeom>
            <a:solidFill>
              <a:srgbClr val="0070C0"/>
            </a:solidFill>
          </p:spPr>
          <p:txBody>
            <a:bodyPr wrap="square" lIns="0" tIns="58522" rIns="0" bIns="58522" rtlCol="0" anchor="ctr">
              <a:spAutoFit/>
            </a:bodyPr>
            <a:lstStyle/>
            <a:p>
              <a:pPr algn="ctr" fontAlgn="base">
                <a:spcBef>
                  <a:spcPct val="0"/>
                </a:spcBef>
                <a:spcAft>
                  <a:spcPct val="0"/>
                </a:spcAft>
              </a:pPr>
              <a:r>
                <a:rPr lang="en-US" sz="1200" kern="0" dirty="0" err="1">
                  <a:solidFill>
                    <a:prstClr val="white"/>
                  </a:solidFill>
                  <a:latin typeface="Calibri"/>
                </a:rPr>
                <a:t>iCare</a:t>
              </a:r>
              <a:endParaRPr lang="en-US" sz="1200" kern="0" dirty="0">
                <a:solidFill>
                  <a:prstClr val="white"/>
                </a:solidFill>
                <a:latin typeface="Calibri"/>
              </a:endParaRPr>
            </a:p>
          </p:txBody>
        </p:sp>
        <p:sp>
          <p:nvSpPr>
            <p:cNvPr id="101" name="Rounded Rectangle 100"/>
            <p:cNvSpPr/>
            <p:nvPr/>
          </p:nvSpPr>
          <p:spPr>
            <a:xfrm>
              <a:off x="3530360" y="5174629"/>
              <a:ext cx="109728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pPr>
              <a:r>
                <a:rPr lang="en-US" sz="1200" kern="0" dirty="0">
                  <a:solidFill>
                    <a:prstClr val="white"/>
                  </a:solidFill>
                  <a:latin typeface="Calibri"/>
                </a:rPr>
                <a:t>One Quotation</a:t>
              </a:r>
            </a:p>
          </p:txBody>
        </p:sp>
        <p:sp>
          <p:nvSpPr>
            <p:cNvPr id="102" name="Rounded Rectangle 101"/>
            <p:cNvSpPr/>
            <p:nvPr/>
          </p:nvSpPr>
          <p:spPr>
            <a:xfrm>
              <a:off x="1555940" y="5174629"/>
              <a:ext cx="91440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pPr>
              <a:r>
                <a:rPr lang="en-US" sz="1200" kern="0" dirty="0">
                  <a:solidFill>
                    <a:prstClr val="white"/>
                  </a:solidFill>
                  <a:latin typeface="Calibri"/>
                </a:rPr>
                <a:t>Salesportal</a:t>
              </a:r>
            </a:p>
          </p:txBody>
        </p:sp>
        <p:sp>
          <p:nvSpPr>
            <p:cNvPr id="103" name="Rounded Rectangle 102"/>
            <p:cNvSpPr/>
            <p:nvPr/>
          </p:nvSpPr>
          <p:spPr>
            <a:xfrm>
              <a:off x="2543150" y="5174629"/>
              <a:ext cx="91440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MTS</a:t>
              </a:r>
            </a:p>
          </p:txBody>
        </p:sp>
        <p:sp>
          <p:nvSpPr>
            <p:cNvPr id="104" name="Rounded Rectangle 103"/>
            <p:cNvSpPr/>
            <p:nvPr/>
          </p:nvSpPr>
          <p:spPr>
            <a:xfrm>
              <a:off x="4700450" y="5174629"/>
              <a:ext cx="914400" cy="365760"/>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Web Portal</a:t>
              </a:r>
            </a:p>
          </p:txBody>
        </p:sp>
        <p:sp>
          <p:nvSpPr>
            <p:cNvPr id="105" name="Rounded Rectangle 104"/>
            <p:cNvSpPr/>
            <p:nvPr/>
          </p:nvSpPr>
          <p:spPr>
            <a:xfrm>
              <a:off x="5687661" y="5189973"/>
              <a:ext cx="914400" cy="335071"/>
            </a:xfrm>
            <a:prstGeom prst="roundRect">
              <a:avLst/>
            </a:prstGeom>
            <a:solidFill>
              <a:srgbClr val="0070C0"/>
            </a:solidFill>
          </p:spPr>
          <p:txBody>
            <a:bodyPr wrap="square" lIns="0" tIns="58522" rIns="0" bIns="58522" rtlCol="0" anchor="ctr">
              <a:spAutoFit/>
            </a:bodyPr>
            <a:lstStyle/>
            <a:p>
              <a:pPr algn="ctr" fontAlgn="base">
                <a:spcBef>
                  <a:spcPct val="0"/>
                </a:spcBef>
                <a:spcAft>
                  <a:spcPct val="0"/>
                </a:spcAft>
                <a:defRPr/>
              </a:pPr>
              <a:r>
                <a:rPr lang="en-US" sz="1200" kern="0" dirty="0">
                  <a:solidFill>
                    <a:prstClr val="white"/>
                  </a:solidFill>
                  <a:latin typeface="Calibri"/>
                </a:rPr>
                <a:t>DTC(SWAN)</a:t>
              </a:r>
            </a:p>
          </p:txBody>
        </p:sp>
        <p:sp>
          <p:nvSpPr>
            <p:cNvPr id="113" name="Subtitle 1"/>
            <p:cNvSpPr txBox="1">
              <a:spLocks/>
            </p:cNvSpPr>
            <p:nvPr/>
          </p:nvSpPr>
          <p:spPr>
            <a:xfrm>
              <a:off x="2570780" y="4793150"/>
              <a:ext cx="1583819" cy="335422"/>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Sales</a:t>
              </a:r>
            </a:p>
          </p:txBody>
        </p:sp>
      </p:grpSp>
      <p:sp>
        <p:nvSpPr>
          <p:cNvPr id="58" name="Rounded Rectangle 57"/>
          <p:cNvSpPr/>
          <p:nvPr/>
        </p:nvSpPr>
        <p:spPr>
          <a:xfrm>
            <a:off x="4595041" y="3092496"/>
            <a:ext cx="1188720" cy="365760"/>
          </a:xfrm>
          <a:prstGeom prst="roundRect">
            <a:avLst/>
          </a:prstGeom>
          <a:solidFill>
            <a:srgbClr val="0070C0"/>
          </a:solidFill>
        </p:spPr>
        <p:txBody>
          <a:bodyPr wrap="square" lIns="117043" tIns="58522" rIns="117043" bIns="58522" rtlCol="0" anchor="ctr">
            <a:spAutoFit/>
          </a:bodyPr>
          <a:lstStyle/>
          <a:p>
            <a:pPr algn="ctr" fontAlgn="base">
              <a:spcBef>
                <a:spcPct val="0"/>
              </a:spcBef>
              <a:spcAft>
                <a:spcPct val="0"/>
              </a:spcAft>
              <a:defRPr/>
            </a:pPr>
            <a:r>
              <a:rPr lang="en-US" sz="1200" kern="0" dirty="0">
                <a:solidFill>
                  <a:prstClr val="white"/>
                </a:solidFill>
                <a:latin typeface="Calibri"/>
              </a:rPr>
              <a:t>FileNet</a:t>
            </a:r>
          </a:p>
        </p:txBody>
      </p:sp>
      <p:sp>
        <p:nvSpPr>
          <p:cNvPr id="57" name="Rectangle 56"/>
          <p:cNvSpPr/>
          <p:nvPr/>
        </p:nvSpPr>
        <p:spPr>
          <a:xfrm>
            <a:off x="487576" y="5698977"/>
            <a:ext cx="11205857" cy="395262"/>
          </a:xfrm>
          <a:prstGeom prst="rect">
            <a:avLst/>
          </a:prstGeom>
          <a:solidFill>
            <a:srgbClr val="0070C0"/>
          </a:solidFill>
          <a:ln w="25400" cap="flat" cmpd="sng" algn="ctr">
            <a:noFill/>
            <a:prstDash val="solid"/>
          </a:ln>
          <a:effectLst/>
        </p:spPr>
        <p:txBody>
          <a:bodyPr rtlCol="0" anchor="ctr"/>
          <a:lstStyle/>
          <a:p>
            <a:pPr algn="ctr"/>
            <a:r>
              <a:rPr lang="en-US" sz="1600" b="1" kern="0" dirty="0">
                <a:solidFill>
                  <a:prstClr val="white"/>
                </a:solidFill>
                <a:latin typeface="Calibri"/>
              </a:rPr>
              <a:t>AMS China – Key Technologies</a:t>
            </a:r>
          </a:p>
        </p:txBody>
      </p:sp>
      <p:sp>
        <p:nvSpPr>
          <p:cNvPr id="59" name="TextBox 58"/>
          <p:cNvSpPr txBox="1"/>
          <p:nvPr/>
        </p:nvSpPr>
        <p:spPr bwMode="auto">
          <a:xfrm>
            <a:off x="493095" y="6162038"/>
            <a:ext cx="11200338" cy="575630"/>
          </a:xfrm>
          <a:prstGeom prst="roundRect">
            <a:avLst/>
          </a:prstGeom>
          <a:solidFill>
            <a:schemeClr val="bg1"/>
          </a:solidFill>
          <a:ln w="28575">
            <a:solidFill>
              <a:srgbClr val="0070C0"/>
            </a:solidFill>
            <a:miter lim="800000"/>
            <a:headEnd/>
            <a:tailEnd/>
          </a:ln>
        </p:spPr>
        <p:txBody>
          <a:bodyPr wrap="square" rtlCol="0" anchor="ctr">
            <a:prstTxWarp prst="textNoShape">
              <a:avLst/>
            </a:prstTxWarp>
            <a:noAutofit/>
          </a:bodyPr>
          <a:lstStyle/>
          <a:p>
            <a:pPr marL="182880" indent="-182880">
              <a:buFont typeface="Arial" panose="020B0604020202020204" pitchFamily="34" charset="0"/>
              <a:buChar char="•"/>
            </a:pPr>
            <a:r>
              <a:rPr lang="en-US" sz="1600" dirty="0">
                <a:latin typeface="Calibri" panose="020F0502020204030204" pitchFamily="34" charset="0"/>
              </a:rPr>
              <a:t>Java / .NET / WeChat / SAP-BO / </a:t>
            </a:r>
            <a:r>
              <a:rPr lang="en-US" sz="1600" dirty="0" err="1">
                <a:latin typeface="Calibri" panose="020F0502020204030204" pitchFamily="34" charset="0"/>
              </a:rPr>
              <a:t>Informatica</a:t>
            </a:r>
            <a:r>
              <a:rPr lang="en-US" sz="1600" dirty="0">
                <a:latin typeface="Calibri" panose="020F0502020204030204" pitchFamily="34" charset="0"/>
              </a:rPr>
              <a:t> / </a:t>
            </a:r>
            <a:r>
              <a:rPr lang="en-US" altLang="zh-CN" sz="1600" dirty="0">
                <a:latin typeface="Calibri" panose="020F0502020204030204" pitchFamily="34" charset="0"/>
              </a:rPr>
              <a:t>Cognos</a:t>
            </a:r>
            <a:endParaRPr lang="en-US" sz="1600" dirty="0">
              <a:latin typeface="Calibri" panose="020F0502020204030204" pitchFamily="34" charset="0"/>
            </a:endParaRPr>
          </a:p>
        </p:txBody>
      </p:sp>
      <p:grpSp>
        <p:nvGrpSpPr>
          <p:cNvPr id="8" name="Group 7"/>
          <p:cNvGrpSpPr/>
          <p:nvPr/>
        </p:nvGrpSpPr>
        <p:grpSpPr>
          <a:xfrm>
            <a:off x="4308203" y="3675076"/>
            <a:ext cx="3612559" cy="914400"/>
            <a:chOff x="4460607" y="3717992"/>
            <a:chExt cx="3612559" cy="914400"/>
          </a:xfrm>
        </p:grpSpPr>
        <p:sp>
          <p:nvSpPr>
            <p:cNvPr id="65" name="Rounded Rectangle 64"/>
            <p:cNvSpPr/>
            <p:nvPr/>
          </p:nvSpPr>
          <p:spPr>
            <a:xfrm>
              <a:off x="4460607" y="3717992"/>
              <a:ext cx="3612559" cy="914400"/>
            </a:xfrm>
            <a:prstGeom prst="roundRect">
              <a:avLst/>
            </a:prstGeom>
            <a:solidFill>
              <a:sysClr val="window" lastClr="FFFFFF">
                <a:lumMod val="95000"/>
              </a:sysClr>
            </a:solidFill>
            <a:ln w="3175" cap="flat" cmpd="sng" algn="ctr">
              <a:solidFill>
                <a:srgbClr val="0070C0"/>
              </a:solidFill>
              <a:prstDash val="solid"/>
            </a:ln>
            <a:effectLst/>
          </p:spPr>
          <p:txBody>
            <a:bodyPr lIns="119969" tIns="59985" rIns="119969" bIns="59985" rtlCol="0" anchor="ctr"/>
            <a:lstStyle/>
            <a:p>
              <a:pPr algn="ctr">
                <a:defRPr/>
              </a:pPr>
              <a:endParaRPr lang="en-US" sz="1600" b="1" kern="0" dirty="0">
                <a:solidFill>
                  <a:srgbClr val="002060"/>
                </a:solidFill>
                <a:latin typeface="Calibri"/>
                <a:cs typeface="Calibri" panose="020F0502020204030204" pitchFamily="34" charset="0"/>
              </a:endParaRPr>
            </a:p>
          </p:txBody>
        </p:sp>
        <p:sp>
          <p:nvSpPr>
            <p:cNvPr id="90" name="Rounded Rectangle 89"/>
            <p:cNvSpPr/>
            <p:nvPr/>
          </p:nvSpPr>
          <p:spPr>
            <a:xfrm>
              <a:off x="4525083"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a:solidFill>
                    <a:schemeClr val="bg1"/>
                  </a:solidFill>
                  <a:latin typeface="Calibri"/>
                </a:rPr>
                <a:t>WeChat</a:t>
              </a:r>
            </a:p>
          </p:txBody>
        </p:sp>
        <p:sp>
          <p:nvSpPr>
            <p:cNvPr id="110" name="Rounded Rectangle 109"/>
            <p:cNvSpPr/>
            <p:nvPr/>
          </p:nvSpPr>
          <p:spPr>
            <a:xfrm>
              <a:off x="5409561"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a:solidFill>
                    <a:schemeClr val="bg1"/>
                  </a:solidFill>
                  <a:latin typeface="Calibri"/>
                </a:rPr>
                <a:t>DHT</a:t>
              </a:r>
            </a:p>
          </p:txBody>
        </p:sp>
        <p:sp>
          <p:nvSpPr>
            <p:cNvPr id="112" name="Subtitle 1"/>
            <p:cNvSpPr txBox="1">
              <a:spLocks/>
            </p:cNvSpPr>
            <p:nvPr/>
          </p:nvSpPr>
          <p:spPr>
            <a:xfrm>
              <a:off x="5018900" y="3743949"/>
              <a:ext cx="2321577" cy="435825"/>
            </a:xfrm>
            <a:prstGeom prst="rect">
              <a:avLst/>
            </a:prstGeom>
          </p:spPr>
          <p:txBody>
            <a:bodyPr/>
            <a:lstStyle>
              <a:lvl1pPr marL="342900" indent="-342900" algn="l" defTabSz="914400" rtl="0" eaLnBrk="1" latinLnBrk="0" hangingPunct="1">
                <a:spcBef>
                  <a:spcPct val="20000"/>
                </a:spcBef>
                <a:buFont typeface="Arial" pitchFamily="34" charset="0"/>
                <a:buNone/>
                <a:defRPr sz="2400" kern="1200">
                  <a:solidFill>
                    <a:schemeClr val="tx1"/>
                  </a:solidFill>
                  <a:latin typeface="Verdana" pitchFamily="34" charset="0"/>
                  <a:ea typeface="+mn-ea"/>
                  <a:cs typeface="+mn-cs"/>
                </a:defRPr>
              </a:lvl1pPr>
              <a:lvl2pPr marL="742950" indent="-285750" algn="l" defTabSz="914400" rtl="0" eaLnBrk="1" latinLnBrk="0" hangingPunct="1">
                <a:spcBef>
                  <a:spcPct val="20000"/>
                </a:spcBef>
                <a:buClr>
                  <a:srgbClr val="ADAFB2"/>
                </a:buClr>
                <a:buFont typeface="Wingdings" pitchFamily="2" charset="2"/>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Clr>
                  <a:srgbClr val="ADAFB2"/>
                </a:buClr>
                <a:buFont typeface="Wingdings" pitchFamily="2" charset="2"/>
                <a:buChar char="§"/>
                <a:defRPr sz="20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Clr>
                  <a:srgbClr val="ADAFB2"/>
                </a:buClr>
                <a:buFont typeface="Wingdings" pitchFamily="2" charset="2"/>
                <a:buChar char="§"/>
                <a:defRPr sz="18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400" b="1" dirty="0">
                  <a:solidFill>
                    <a:srgbClr val="002060"/>
                  </a:solidFill>
                  <a:latin typeface="Calibri" panose="020F0502020204030204" pitchFamily="34" charset="0"/>
                  <a:cs typeface="Calibri" panose="020F0502020204030204" pitchFamily="34" charset="0"/>
                </a:rPr>
                <a:t>Customer Service</a:t>
              </a:r>
            </a:p>
          </p:txBody>
        </p:sp>
        <p:sp>
          <p:nvSpPr>
            <p:cNvPr id="79" name="Rounded Rectangle 78"/>
            <p:cNvSpPr/>
            <p:nvPr/>
          </p:nvSpPr>
          <p:spPr>
            <a:xfrm>
              <a:off x="7178517"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err="1">
                  <a:solidFill>
                    <a:schemeClr val="bg1"/>
                  </a:solidFill>
                  <a:latin typeface="Calibri"/>
                </a:rPr>
                <a:t>eNotice</a:t>
              </a:r>
              <a:endParaRPr lang="en-US" sz="1200" kern="0" dirty="0">
                <a:solidFill>
                  <a:schemeClr val="bg1"/>
                </a:solidFill>
                <a:latin typeface="Calibri"/>
              </a:endParaRPr>
            </a:p>
          </p:txBody>
        </p:sp>
        <p:sp>
          <p:nvSpPr>
            <p:cNvPr id="86" name="Rounded Rectangle 85"/>
            <p:cNvSpPr/>
            <p:nvPr/>
          </p:nvSpPr>
          <p:spPr>
            <a:xfrm>
              <a:off x="6294039" y="4152018"/>
              <a:ext cx="822960" cy="365760"/>
            </a:xfrm>
            <a:prstGeom prst="roundRect">
              <a:avLst/>
            </a:prstGeom>
            <a:solidFill>
              <a:srgbClr val="0070C0"/>
            </a:solidFill>
            <a:ln>
              <a:solidFill>
                <a:srgbClr val="0070C0"/>
              </a:solidFill>
            </a:ln>
          </p:spPr>
          <p:txBody>
            <a:bodyPr wrap="square" lIns="117043" tIns="58522" rIns="117043" bIns="58522" rtlCol="0" anchor="ctr">
              <a:spAutoFit/>
            </a:bodyPr>
            <a:lstStyle/>
            <a:p>
              <a:pPr algn="ctr" fontAlgn="base">
                <a:spcBef>
                  <a:spcPct val="0"/>
                </a:spcBef>
                <a:spcAft>
                  <a:spcPct val="0"/>
                </a:spcAft>
                <a:defRPr/>
              </a:pPr>
              <a:r>
                <a:rPr lang="en-US" sz="1200" kern="0" dirty="0" err="1">
                  <a:solidFill>
                    <a:schemeClr val="bg1"/>
                  </a:solidFill>
                  <a:latin typeface="Calibri"/>
                </a:rPr>
                <a:t>eClaim</a:t>
              </a:r>
              <a:endParaRPr lang="en-US" sz="1200" kern="0" dirty="0">
                <a:solidFill>
                  <a:schemeClr val="bg1"/>
                </a:solidFill>
                <a:latin typeface="Calibri"/>
              </a:endParaRPr>
            </a:p>
          </p:txBody>
        </p:sp>
      </p:grpSp>
      <p:sp>
        <p:nvSpPr>
          <p:cNvPr id="114" name="Oval 113"/>
          <p:cNvSpPr/>
          <p:nvPr/>
        </p:nvSpPr>
        <p:spPr bwMode="gray">
          <a:xfrm>
            <a:off x="4127863" y="2325189"/>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p>
        </p:txBody>
      </p:sp>
    </p:spTree>
    <p:extLst>
      <p:ext uri="{BB962C8B-B14F-4D97-AF65-F5344CB8AC3E}">
        <p14:creationId xmlns:p14="http://schemas.microsoft.com/office/powerpoint/2010/main" val="2617150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554" y="509264"/>
            <a:ext cx="11033604" cy="369332"/>
          </a:xfrm>
          <a:noFill/>
          <a:ln w="9525">
            <a:noFill/>
            <a:miter lim="800000"/>
            <a:headEnd/>
            <a:tailEnd/>
          </a:ln>
        </p:spPr>
        <p:txBody>
          <a:bodyPr wrap="square" rtlCol="0">
            <a:prstTxWarp prst="textNoShape">
              <a:avLst/>
            </a:prstTxWarp>
            <a:spAutoFit/>
          </a:bodyPr>
          <a:lstStyle/>
          <a:p>
            <a:r>
              <a:rPr lang="en-US" kern="1200" dirty="0">
                <a:solidFill>
                  <a:srgbClr val="0070C0"/>
                </a:solidFill>
                <a:latin typeface="Calibri" panose="020F0502020204030204" pitchFamily="34" charset="0"/>
                <a:ea typeface="SimSun" panose="02010600030101010101" pitchFamily="2" charset="-122"/>
                <a:cs typeface="+mn-cs"/>
              </a:rPr>
              <a:t>Scope in-take </a:t>
            </a:r>
            <a:r>
              <a:rPr lang="en-US" dirty="0">
                <a:solidFill>
                  <a:srgbClr val="0070C0"/>
                </a:solidFill>
                <a:latin typeface="Calibri" panose="020F0502020204030204" pitchFamily="34" charset="0"/>
                <a:ea typeface="SimSun" panose="02010600030101010101" pitchFamily="2" charset="-122"/>
                <a:cs typeface="+mn-cs"/>
              </a:rPr>
              <a:t>of 2019 &amp; </a:t>
            </a:r>
            <a:r>
              <a:rPr lang="en-US" kern="1200" dirty="0">
                <a:solidFill>
                  <a:srgbClr val="0070C0"/>
                </a:solidFill>
                <a:latin typeface="Calibri" panose="020F0502020204030204" pitchFamily="34" charset="0"/>
                <a:ea typeface="SimSun" panose="02010600030101010101" pitchFamily="2" charset="-122"/>
                <a:cs typeface="+mn-cs"/>
              </a:rPr>
              <a:t>Transition Pipeline</a:t>
            </a:r>
          </a:p>
        </p:txBody>
      </p:sp>
      <p:sp>
        <p:nvSpPr>
          <p:cNvPr id="65" name="TextBox 64"/>
          <p:cNvSpPr txBox="1"/>
          <p:nvPr/>
        </p:nvSpPr>
        <p:spPr>
          <a:xfrm>
            <a:off x="329675" y="952281"/>
            <a:ext cx="8100237" cy="5783291"/>
          </a:xfrm>
          <a:prstGeom prst="rect">
            <a:avLst/>
          </a:prstGeom>
          <a:noFill/>
        </p:spPr>
        <p:txBody>
          <a:bodyPr wrap="square" tIns="90000" bIns="90000" rtlCol="0">
            <a:spAutoFit/>
          </a:bodyPr>
          <a:lstStyle/>
          <a:p>
            <a:pPr>
              <a:lnSpc>
                <a:spcPct val="200000"/>
              </a:lnSpc>
            </a:pPr>
            <a:r>
              <a:rPr lang="en-US" sz="1400" dirty="0"/>
              <a:t>1. Cognizant AMS added the below scope in 2019:</a:t>
            </a:r>
          </a:p>
          <a:p>
            <a:pPr marL="742950" lvl="1" indent="-285750">
              <a:lnSpc>
                <a:spcPct val="200000"/>
              </a:lnSpc>
              <a:buFont typeface="Wingdings" panose="05000000000000000000" pitchFamily="2" charset="2"/>
              <a:buChar char="Ø"/>
            </a:pPr>
            <a:r>
              <a:rPr lang="en-US" sz="1400" dirty="0" err="1"/>
              <a:t>eClaim</a:t>
            </a:r>
            <a:endParaRPr lang="en-US" sz="1400" dirty="0"/>
          </a:p>
          <a:p>
            <a:pPr marL="742950" lvl="1" indent="-285750">
              <a:lnSpc>
                <a:spcPct val="200000"/>
              </a:lnSpc>
              <a:buFont typeface="Wingdings" panose="05000000000000000000" pitchFamily="2" charset="2"/>
              <a:buChar char="Ø"/>
            </a:pPr>
            <a:r>
              <a:rPr lang="en-US" sz="1400" dirty="0" err="1"/>
              <a:t>eNotice</a:t>
            </a:r>
            <a:endParaRPr lang="en-US" sz="1400" dirty="0"/>
          </a:p>
          <a:p>
            <a:pPr marL="742950" lvl="1" indent="-285750">
              <a:lnSpc>
                <a:spcPct val="200000"/>
              </a:lnSpc>
              <a:buFont typeface="Wingdings" panose="05000000000000000000" pitchFamily="2" charset="2"/>
              <a:buChar char="Ø"/>
            </a:pPr>
            <a:r>
              <a:rPr lang="en-US" sz="1400" dirty="0" err="1"/>
              <a:t>iBox</a:t>
            </a:r>
            <a:r>
              <a:rPr lang="en-US" sz="1400" dirty="0"/>
              <a:t> EB</a:t>
            </a:r>
          </a:p>
          <a:p>
            <a:pPr>
              <a:lnSpc>
                <a:spcPct val="200000"/>
              </a:lnSpc>
            </a:pPr>
            <a:r>
              <a:rPr lang="en-US" sz="1400" dirty="0"/>
              <a:t>2. Scope won in Nov 2019:</a:t>
            </a:r>
          </a:p>
          <a:p>
            <a:pPr marL="742950" lvl="1" indent="-285750">
              <a:lnSpc>
                <a:spcPct val="200000"/>
              </a:lnSpc>
              <a:buFont typeface="Wingdings" panose="05000000000000000000" pitchFamily="2" charset="2"/>
              <a:buChar char="Ø"/>
            </a:pPr>
            <a:r>
              <a:rPr lang="en-US" sz="1400" dirty="0"/>
              <a:t>JIRA</a:t>
            </a:r>
          </a:p>
          <a:p>
            <a:pPr marL="742950" lvl="1" indent="-285750">
              <a:lnSpc>
                <a:spcPct val="200000"/>
              </a:lnSpc>
              <a:buFont typeface="Wingdings" panose="05000000000000000000" pitchFamily="2" charset="2"/>
              <a:buChar char="Ø"/>
            </a:pPr>
            <a:r>
              <a:rPr lang="en-US" sz="1400" dirty="0"/>
              <a:t>VMS</a:t>
            </a:r>
          </a:p>
          <a:p>
            <a:pPr marL="742950" lvl="1" indent="-285750">
              <a:lnSpc>
                <a:spcPct val="200000"/>
              </a:lnSpc>
              <a:buFont typeface="Wingdings" panose="05000000000000000000" pitchFamily="2" charset="2"/>
              <a:buChar char="Ø"/>
            </a:pPr>
            <a:r>
              <a:rPr lang="en-US" sz="1400" dirty="0"/>
              <a:t>DTC(SWAN)</a:t>
            </a:r>
          </a:p>
          <a:p>
            <a:pPr>
              <a:lnSpc>
                <a:spcPct val="200000"/>
              </a:lnSpc>
            </a:pPr>
            <a:r>
              <a:rPr lang="en-US" sz="1400" dirty="0"/>
              <a:t>3. Additional scope suggestion:</a:t>
            </a:r>
          </a:p>
          <a:p>
            <a:pPr marL="742950" lvl="1" indent="-285750">
              <a:lnSpc>
                <a:spcPct val="200000"/>
              </a:lnSpc>
              <a:buFont typeface="Wingdings" panose="05000000000000000000" pitchFamily="2" charset="2"/>
              <a:buChar char="Ø"/>
            </a:pPr>
            <a:r>
              <a:rPr lang="en-US" sz="1400" dirty="0"/>
              <a:t>2019-2020 Pipeline: QA Automation, Treasure Management Platform, Fee Management System, NB Workflow, iMap2.0</a:t>
            </a:r>
          </a:p>
          <a:p>
            <a:pPr marL="742950" lvl="1" indent="-285750">
              <a:lnSpc>
                <a:spcPct val="200000"/>
              </a:lnSpc>
              <a:buFont typeface="Wingdings" panose="05000000000000000000" pitchFamily="2" charset="2"/>
              <a:buChar char="Ø"/>
            </a:pPr>
            <a:r>
              <a:rPr lang="en-US" sz="1400" dirty="0"/>
              <a:t>To-be-determined: New Comp, Data Lake,</a:t>
            </a:r>
            <a:r>
              <a:rPr lang="zh-CN" altLang="en-US" sz="1400" dirty="0"/>
              <a:t>中保信保单报送平台</a:t>
            </a:r>
            <a:r>
              <a:rPr lang="en-US" altLang="zh-CN" sz="1400" dirty="0"/>
              <a:t>,</a:t>
            </a:r>
            <a:r>
              <a:rPr lang="en-US" sz="1400" dirty="0"/>
              <a:t>IVR-TM,IVR-CS, </a:t>
            </a:r>
            <a:r>
              <a:rPr lang="en-US" sz="1400" dirty="0" err="1"/>
              <a:t>i</a:t>
            </a:r>
            <a:r>
              <a:rPr lang="en-US" sz="1400" dirty="0"/>
              <a:t>-Pay, </a:t>
            </a:r>
            <a:r>
              <a:rPr lang="en-US" sz="1400" dirty="0" err="1"/>
              <a:t>iPartner</a:t>
            </a:r>
            <a:r>
              <a:rPr lang="en-US" sz="1400" dirty="0"/>
              <a:t>, EZT, EB, ARS, BMP, EB WeChat, RPIS.</a:t>
            </a:r>
          </a:p>
        </p:txBody>
      </p:sp>
    </p:spTree>
    <p:extLst>
      <p:ext uri="{BB962C8B-B14F-4D97-AF65-F5344CB8AC3E}">
        <p14:creationId xmlns:p14="http://schemas.microsoft.com/office/powerpoint/2010/main" val="356896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6" descr="data:image/jpeg;base64,/9j/4AAQSkZJRgABAQAAAQABAAD/2wCEAAkGBxEHBhIIBxMWFBUWFhoZGBYVGRsaHxcZGBUXFyAaGhcYKCggHBoxGxccLTEiJSo3Oi4uFyQ0ODMsNygtLisBCgoKDg0OGxAQGzEkHyUwLTItMi0xNywyLSw0LCw0NCw3LCw1LDYsNC0sLS8sLC0sLCwsLywvLCwsLCwsLC0sNP/AABEIAJ8BPgMBEQACEQEDEQH/xAAcAAEAAgMBAQEAAAAAAAAAAAAABgcEBQgDAgH/xABFEAAABAMFAwkFBgQGAgMAAAAAAQIDBAWSERdTVNEGFdISFiExQVFSkZNhcYGi4QcTIjKhsRQjQsE0Q2JygvB0szM2c//EABsBAQACAwEBAAAAAAAAAAAAAAAEBgMFBwIB/8QAPhEAAQIDBQYEBQEIAQQDAAAAAAECAwRRFBZSkaEREhMVU9EFITFBYXGBseEGIiMyNEJywfAzksLx8iRDYv/aAAwDAQACEQMRAD8ApgWkwgAAAAAAAAAAAAAAAAAAAAAAAAAAAAAHtB/4tH+5P7kI05/LxP7XfZSX4f8AzcL+5v3Qkooh00AAAAAAAAAAAAAAAAAAAAAAAAAAAAAAACKDohycAAAAAAAAJJIdh42doJ1hvkIP+tz8JH7i6z8ho5/9RSMku69+11G+a9kzJEKViRPNE8iYQf2RJIrY6KM/Y2iyz/kozt8hWI365Xb+6g5r/hE/yTG+G4nHrF/ZRDIT/LiloP8A1pSf90jzB/Wsy5fOAjvkq9lPrvD2J/URmafZ2/DoNcteZiLOskqJKqVHZ+o30r+qIERdkeG6H80VUzRP8EZ8m5P4VRSIxMMuEfNiKSpCi60qIyMvgYscKKyK1Hw1RUX3TzIitVq7FPIZD4AAAAAAAAAAABstmYQphtJCQTpmSXIhpBmXWRLcSkzK3t6Rgmk2wXp8F+xlgRFhRWxE9UVFyU6AughMd/5OEVKxtqpYrxzGFuvcXQQmO/8AJwhY21UXjmMLde4ughMd/wCThCxtqovHMYW69xdBCY7/AMnCFjbVReOYwt17i6CEx3/k4QsbaqLxzGFuvcXQQmO/8nCFjbVReOYwt17i6CEx3/k4QsbaqLxzGFuvcXQQmO/8nCFjbVReOYwt17i6CEx3/k4QsbaqLxzGFuvcXQQmO/8AJwhY21UXjmMLde4ughMd/wCThCxtqovHMYW69xdBCY7/AMnCFjbVReOYwt17i6CEx3/k4QsbaqLxzGFuvcXQQmO/8nCFjbVReOYwt17i6CEx3/k4QsbaqLxzGFuvcXQQmO/8nCFjbVReOYwt17i6CEx3/k4QsbaqLxzGFuvcXQQmO/8AJwhY21UXjmMLde4ughMd/wCThCxtqovHMYW69xdBCY7/AMnCFjbVReOYwt17nNouhWAAAAAD9Qg3FkhBGZmdhEXaZ9hD45yNTavoPUuPYb7PW5a2mPnaSW6ZEZNmRGlvt6S6lL9vZ2d45j49+qYkwqwJVd1nuqeSu7JqvvQ3EtJo39p/r9iazOYtSmCVGR6yQhPaf7EXafsIVWVlI03FSFBbvOX/AHb8PmTXvaxu13oVJtL9psRHKNmTl9w34utavj1J+HmOk+GfpCWgIj5n9t1P6U+nv9cjURp57vJnkhB4qLcjHPvIta1n3rUaj8zFrhQIcJN2G1Gp8E2fYhOcrvNVPEZT4ZLRrj4luHeWfSokkajM+TaZF29gwPRkFjntb7bfLy27D0m1yoiqfMdCLgIxcJFFyVoUaVEfeX9h6gR2R4bYsNdrVTah8c1WqqKbOLlH3GycPNT63HXE+8iJJF+qViBBnd/xCLLYWtX6rt26KhldD2QkfVVMCWS9cyifuWOixJqUo+pCElapR+wiEuamWS7N9/uqIiVVfJET5qY2MVy7EMQ+voEk8gAAAAAAbjY51MPtfAvPmSUpimFKUfQRETyDMzPusGCZ8oLvkp6Y1XORrU2qp1Lzul+bYrSKzxmVNhy6a6bshzul+bYrSHGZUcumum7Ic7pfm2K0hxmVHLprpuyHO6X5titIcZlRy6a6bshzul+bYrSHGZUcumum7Ic7pfm2K0hxmVHLprpuyHO6X5titIcZlRy6a6bshzul+bYrSHGZUcumum7Ic7pfm2K0hxmVHLprpuyHO6X5titIcZlRy6a6bshzul+bYrSHGZUcumum7Ic7pfm2K0hxmVHLprpuyHO6X5titIcZlRy6a6bshzul+bYrSHGZUcumum7Ic7pfm2K0hxmVHLprpuyHO6X5titIcZlRy6a6bshzul+bYrSHGZUcumum7Ic7pfm2K0hxmVHLprpuyHO6X5titIcZlRy6a6bshzul+bYrSHGZUcumum7I5CFtNaAAAAAWb9kOzZOrVPYxNpJPks2+IvzK+HUXtt7hQv1j4srGpJwl8183/L2T6+q/DZU2UhA2/vF+hariybQa3DsIitMz7CLtHPGtVyo1qbVU2qrsKB242oXtLNDWm0mUGZNp9niP/Uf6dQ7J4F4Ozw2Bs9Xr/Ev+Pkn5NBMzCxXfD2I2N4RwAMqWwyYyLKHdcJvldCVK/LyuwlGXUXt7BHmYzoMNXtartnqieuz4VX4e56Y1HLsVdh7zmSREkiPupi2pHcrrSr2pUXQYxSXiEtOs3oDkWqe6fNPVD1EhPhrschYG1Ei50bJQ+0cEVr6WU/eEn/MJJWKsLxEZGZez4Cm+F+Jcs8RiSEVf3auXdVf6dvmn0VNn1+pPjQuNCSK312eZkbSSU7q4ZlpJmtv7pZEkjMzNz8JkRF/+n6DB4b4gl4Ir3Lsa7eTzon/qeo0L/wCK1E9tn+6mNMpOnYz7PHEu2fxETyULPuttPkEfcSSO3vMSJafXxjxlqt/4oW1U+236r6UQ8PhJAl12+qkEk+zsRN0G7Dp5LaSM1OuHyUJIitMzWf8Aa0W2c8UlpRUa9drl9Gp5uX5J32IQocF7/NPSvsa6ISlD5oYVykkfQqyy322H0kXvE6GrlaiuTYtPXYY12bfI8x7PgAAAe0H/AItH+5P7kI05/LxP7XfZSX4f/Nwv7m/dCSiiHTQAAAAAAAAAAAAAAAAAAAAAAAAAAAAAAAIoOiHJwAAA/UJNayQnrM7C+I+KqIm1QdJyGXlKpKzAI/oQRH7T6zPzM/McL8RmlmpqJGX+pVy9tCyQmbjEaRz7V5mcBssphs7FPKJH/H8yv0Kz4jefpGTSPPpEcnkxNv19E7/QjT0TdhbKlHDrJpAAP0i5R2EPirs8wZpyWKIrTh3ff92r97BFSflV/wDsb/1Ie+E+ilk7AzpcTCls9tOypSD6G1uoOw/9CjUXkfw7hR/1D4c2E9Z+QeiO9XI1fP8AuTZqn1qbGViqqcOIny2/Yn0nlLUmhDhIAjJHKNRJM7eTyukyIz6bLe/vFMnZ6LOREixvN2xEVfTbs9zYQ4bYabG+hm8krLLP+kIm1du09munEjYnLja5mnlpaMzJBn+G07OlRdvV1H0dJifJeJTEm17YC7FdsRV99lEp9zHEgtiKiu9is/tBnj02PdElZcKGQdhmltVjhkfRZYX5CMujv6+4X79O+GQpVLVNPRYrqqn7KZ+q+9PQ1k1Gc/8AYYn7P3IMuUxCEG44y6RF1maFERfEyFrSdl1XdSI3b80IXDf67FMMSTwAAAG12Shkxm1UFCxBWoXEspUXSVqVOpIytLpLoMYJlNsF6LRfse4T3Q3o9vqioqfNDpa7aV5c/Uc4hVrNDobj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LtpXlz9RziCzQ6Dnc7j0TscqC4GkAAADOkSCcncOhfUbzZH8VkIk+5WysVU9mu+ynuF5vT5odLH1jhBZCrftuWZfwbfZ/NP4l92X9/wBR0L9CtTZHd7/s/wDcavxJf4U+f+CrR0A1gAAAbqR7VxkjUX8C8rk4aj5SaT6vhYNVPeCyU6n76Gm2qeS5p/naZocxEh/wqXJsftBEzyHJcxhFNdH/AMlpElXuSr8Rfr7xzHxrwuVkn7IEdH//AJ90+qeX2+RuJeM+In7TdhJRoCUAAAEJ232vi5Ck0wUIrk9X36+lHZ1Eg/b/AFGXuFs8C8ClJ7YsWOm3Ankua/4RfmQZmZfD9G/UqWcbQRU6cNUxeWsvDbYkvcgugdHk/DJSTTZAhonx98/U1MSM+J/EprBPMYAAAbTZWKTA7UQcY/byW4hlarOnoS6lR2F7iGCZXZBevwX7GSDDWJEaxvqqoifU6NvTlve76f1FUtUM3n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i9OW97vp/ULVDHIZuiZnLwuRXwAAA9YR7+Gi0Pl/SoleRkYxxYfEhuYvuipmfWrsVFOmoZ8omHTENdJKSSi9xlaOCxYToT1hu9UVUX6Flau1NqEA+2eBN6TMxqf8tZkfsJZapIXP9ETCNmYkFf6k2p9P/JA8RZtYjqFPjpZqAABdfSPiglkl2sh5IRKgYBs1l/mOLNarfZ0ERfAV+e8FjzvlFmXI2jURE/P1JUOYbD/AIWefxJ3sbtbHbUR34GWkMoP+Ys+Uf8AxT02Gr9uvutp/jfgch4ZC84jnRF/hTyzXy9PuT5eZixneibCeCnk4D4fQfcQ+ofCttotvI7Z6ZKgZlDNKL+lRcoiWnvK234l2C9+G/pqQn4CRoEVyVTy2tWnY1sWbiwnbrmoQaez2Fm9riYJLLh/1tOGRfFFlh/oLdI+HTMrsbaFe2jk267dv3IMSKx/9OxfgR4bgwAAAB7Qf+LR/uT+5CNOfy8T+132Ul+H/wA3C/ub90JKKIdMAAAAAAAAAAAAAAAAAAAAAAAAAAAAAAAAig6IcoAAAAALs+ymelMpAUvcP+Yx+H3oMz5J/Dq+Bd45T+rvDVl5vjt/hiefyd75+udDdSMXeZu+6EpnsrROpQ7LojqWmy3uMukj+BkR/AV/w+dfJzLI7PVq5p7p9UJUWGkRitU5ymEE5Lo1cHFp5K0HYZf97O4/aO3y8xDmITYsNdrVTahXXtVqq1THGc8gAZUsh0RMWSItwmkF0qWfTYReFJfmV3EI8zFfDhqsNu872T08/ivslV/yemNRV812IS6P2/ODgClWyrf8O0noJZ2GtXefckzO3p6T9wrcD9MpGjLM+IO4j19k8mp8PiifRPgpLdObrdyEmxCZQU4LZPYBqPjjNbzpcsiUf4lrc/EVpn02Ekyt9hCsR5FfFfGHwYSbIbPJdnojW+Wq7dhMbF4MBHO9VNjONpzl+xbc8bIlKUTR2H0Eo1GnlF7OjleQgyXgyR/FHybtqIm/502bdi/YyRJjdgpE+Rp9u5icbsvD7SyBxSTQr8yTsMkr/CaVF22KJPQfcNp4BKJAn4vh84xFRyei1TzRU+aKuxUMM0/ehpFhr6EVd2ya2lle7NqUclRfkiWy6UK71ILsPts8u6wM8Bi+HR7R4e7an9TFX1T4O+HttzIqzKRW7sXMhUQ19w8bVpKsP8yTtI/aR9wtUN++1HbFT4L6oQ1TYuw8x7PgAAAbnYtBObZQCHCIyOKYIyPpIyN5HQZdwwzH/E75KfWqqORUOsNywuA1QnQVrcbQmWmNjXMblhcBqhOgbjaC0xsa5jcsLgNUJ0DcbQWmNjXMblhcBqhOgbjaC0xsa5jcsLgNUJ0DcbQWmNjXMblhcBqhOgbjaC0xsa5jcsLgNUJ0DcbQWmNjXMblhcBqhOgbjaC0xsa5jcsLgNUJ0DcbQWmNjXMblhcBqhOgbjaC0xsa5jcsLgNUJ0DcbQWmNjXMblhcBqhOgbjaC0xsa5jcsLgNUJ0DcbQWmNjXMblhcBqhOgbjaC0xsa5jcsLgNUJ0DcbQWmNjXMblhcBqhOgbjaC0xsa5jcsLgNUJ0DcbQWmNjXMblhcBqhOgbjaC0xsa5jcsLgNUJ0DcbQWmNjXMblhcBqhOgbjaC0xsa5nGwtZCAAAAANls/OnZDNEx8GfSXWnsWntSfsEHxGQhT0BYMX0X0Wi1QyQorobt5C/tnp6ztBLyjIBVviSfWhVn5VF/ftHG/EvDY8hGWFGT5L7KlU/3yN/CjNit2tNLt3sYjaVgoiHMkPpKxKj6ll4Vf2PsG18A/UD/AA53DiecNfVPdFqn+U9zBNSqRU2p6lJzKXPSuKOGmDam1l2K/cj6jL2kOqy01BmYaRILkc34f75fU0r2OYuxybDFEg8gAe0EhLkYhEQdiDUXKPuTb0n5DFGc5sNysTauxdnzPrdiqm02m1k/VtBNDfP8LaS5LSPCguro7z7foIHhPhrJCBuerl83LVeyexljxliO2+3sbaczb+J+zmBgjPpS84Rl7GyOz5XSGukpHh+NTEbZ5K1uz6+urTLEibZdrfiv+6mv2bnv8JBPyiMP+Q+gy6bT+7cs/Csi7rSK32e4TPEvDuLFhzUNP3kNUX+5vu3Lbs+PzMcGLuorF9F+5HxuTAAAAAAABsdnIzd20MLHGXK+6faXZ1W8hxKrLezqGCaXZBetEX7GWXhcWK2H6bVRM1L1viRlFeoXCKhbEoWe7bupp+RfEjKK9QuELYlBdt3U0/IviRlFeoXCFsSgu27qafkXxIyivULhC2JQXbd1NPyL4kZRXqFwhbEoLtu6mn5F8SMor1C4QtiUF23dTT8i+JGUV6hcIWxKC7bupp+RfEjKK9QuELYlBdt3U0/IviRlFeoXCFsSgu27qafkXxIyivULhC2JQXbd1NPyL4kZRXqFwhbEoLtu6mn5F8SMor1C4QtiUF23dTT8i+JGUV6hcIWxKC7bupp+RfEjKK9QuELYlBdt3U0/IviRlFeoXCFsSgu27qafkXxIyivULhC2JQXbd1NPyL4kZRXqFwhbEoLtu6mn5F8SMor1C4QtiUF23dTT8i+JGUV6hcIWxKC7bupp+RfEjKK9QuELYlBdt3U0/JzyLsVMAAAAAADOk83fksYUXLVmhX6GXcZH0GQiTkjAnIXCjt2p9vkvse4cR0NdrVLQkP2qsPNk3PEG2vtWguUg/bZ+Yvd0igeIfouOxyulHI5KL5Ln6LobOF4g1fJ6bCTvzCWbQwv3UQ7Dup7lqTaXutsMjGhhyvivh8TeYx7V+CLs02opKV8GKmxVRSKzPYOUGs3GoomS8P3qFF8OV+L9RYZX9SeM7N10Df8Ajuqi6eWhEfKQPZ2z6kUmsqk8uL8EW8+fhZSn9Vq6P39wscrO+MTHrAbDSrlX7J5/b5kV8OA3+pV+RFoxxtx62ERyE9hGrlH8T6Ct9xEN/BbEa3947avy2J9E7qpFcqKvkh4DKfD6NwzbJsz6CMzIu4zst/YvIed1Nu97/wC9xtPkegAAAAAAAAHvAINyObQgjMzWkiIukzM1F0EQjTn8vE/tX7KSpBUSahKuJv3QmG64jBdoVoKNuuodItELEmY3XEYLtCtA3XUFohYkzG64jBdoVoG66gtELEmY3XEYLtCtA3XUFohYkzG64jBdoVoG66gtELEmY3XEYLtCtA3XUFohYkzG64jBdoVoG66gtELEmY3XEYLtCtA3XUFohYkzG64jBdoVoG66gtELEmY3XEYLtCtA3XUFohYkzG64jBdoVoG66gtELEmY3XEYLtCtA3XUFohYkzG64jBdoVoG66gtELEmY3XEYLtCtA3XUFohYkzG64jBdoVoG66gtELEmY3XEYLtCtA3XUFohYkzG64jBdoVoG66gtELEmY3XEYLtCtA3XUFohYkzG64jBdoVoG66gtELEmY3XEYLtCtA3XUFohYkzIQOhHLQAAAAAAAAAAAAAAAAAAAAAAAAAAAAADd7D//AHWX/wDlsf8AuQMMx/xO+Sn1PU69FcMoAAAAAAAAAAAAAAAAAAAAAAAAAAAAAAAHJO7WfAdRjxzuYohcLty2J2nYbtZ8B1GHO5iiC7ctidp2G7WfAdRhzuYogu3LYnadhu1nwHUYc7mKILty2J2nYbtZ8B1GHO5iiC7ctidp2G7WfAdRhzuYogu3LYnadhu1nwHUYc7mKILty2J2nYbtZ8B1GHO5iiC7ctidp2G7WfAdRhzuYogu3LYnadhu1nwHUYc7mKILty2J2nYbtZ8B1GHO5iiC7ctidp2G7WfAdRhzuYogu3LYnadhu1nwHUYc7mKILty2J2nYbtZ8B1GHO5iiC7ctidp2G7WfAdRhzuYogu3LYnadhu1nwHUYc7mKILty2J2nYbtZ8B1GHO5iiC7ctidp2G7WfAdRhzuYogu3LYnadhu1nwHUYc7mKILty2J2nYyJa03LZk1HwyPxtOIcTaZmXKQolFaXdaQ8v8ZjuarVRPM+p+m5bE7TsWBezH+BmlWoh2t57u9LVXMXsx/gZpVqFreLvS1VzF7Mf4GaVaha3i70tVcxezH+BmlWoWt4u9LVXMXsx/gZpVqFreLvS1VzF7Mf4GaVaha3i70tVcxezH+BmlWoWt4u9LVXMXsx/gZpVqFreLvS1VzF7Mf4GaVaha3i70tVcxezH+BmlWoWt4u9LVXMXsx/gZpVqFreLvS1VzF7Mf4GaVaha3i70tVcxezH+BmlWoWt4u9LVXMXsx/gZpVqFreLvS1VzF7Mf4GaVaha3i70tVcxezH+BmlWoWt4u9LVXMXsx/gZpVqFreLvS1VzF7Mf4GaVaha3i70tVcxezH+BmlWoWt4u9LVXMXsx/gZpVqFreLvS1VzNPd/M8sqpGox2eJQl8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hd/M8sqpGoWeJQc4k8ei9joYbUoAAAAAAAAAAAAAAAAAAAAAAAAAAAAAAAAAAAAAAAAAAAAAAAAAAAAAAAAAAAAAAAAABztz7meaX5J0Gp48Sp0H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HPuZ5pfknQOPEqOUyfTTUc+5nml+SdA48So5TJ9NNRz7meaX5J0DjxKjlMn001N7dFH4sNU5wDLZH1Qg3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XRR+LDVOcAWR9UF4pXC7JO4uij8WGqc4Asj6oLxSuF2SdxdFH4sNU5wBZH1QXilcLsk7i6KPxYapzgCyPqgvFK4XZJ3F0Ufiw1TnAFkfVBeKVwuyTuLoo/FhqnOALI+qC8Urhdkncuu0bEpgtAC0ALQAtAC0ALQAtAC0ALQAtAC0ALQAtAC0ALQAtAC0ALQAtAC0ALQAtAC0ALQAtAC0ALQAtAC0ALQAtAC0ALQAtAC0ALQAtAC0ALQBy7vF7FcrVqNLvLU6b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hvF7FcrVqG8tRwIWFMi1rnmMy5SkTrGlSr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YueYzLlKQsaVF44uBMxc8xmXKUhY0qLxxcCZi55jMuUpCxpUXji4EzFzzGZcpSFjSovHFwJmLnmMy5SkLGlReOLgTMXPMZlylIWNKi8cXAmZZomFbAAAAAAAAAAAAAAAAAAAAAAAAAAAAAAAAAAAAAAAAAAAAAAAAAAAAAAAAAAAAAAAAAP/Z"/>
          <p:cNvSpPr>
            <a:spLocks noChangeAspect="1" noChangeArrowheads="1"/>
          </p:cNvSpPr>
          <p:nvPr/>
        </p:nvSpPr>
        <p:spPr bwMode="auto">
          <a:xfrm>
            <a:off x="3079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TextBox 16"/>
          <p:cNvSpPr txBox="1"/>
          <p:nvPr/>
        </p:nvSpPr>
        <p:spPr>
          <a:xfrm>
            <a:off x="1165738" y="477651"/>
            <a:ext cx="4975755" cy="400110"/>
          </a:xfrm>
          <a:prstGeom prst="rect">
            <a:avLst/>
          </a:prstGeom>
          <a:noFill/>
          <a:ln w="9525">
            <a:noFill/>
            <a:miter lim="800000"/>
            <a:headEnd/>
            <a:tailEnd/>
          </a:ln>
        </p:spPr>
        <p:txBody>
          <a:bodyPr vert="horz" wrap="square" lIns="0" tIns="45720" rIns="0" bIns="45720" rtlCol="0" anchor="ctr" anchorCtr="0">
            <a:prstTxWarp prst="textNoShape">
              <a:avLst/>
            </a:prstTxWarp>
            <a:spAutoFit/>
          </a:bodyPr>
          <a:lstStyle>
            <a:lvl1pPr>
              <a:spcBef>
                <a:spcPct val="0"/>
              </a:spcBef>
              <a:buNone/>
              <a:defRPr sz="2000" b="1">
                <a:solidFill>
                  <a:srgbClr val="0070C0"/>
                </a:solidFill>
                <a:latin typeface="Calibri" panose="020F0502020204030204" pitchFamily="34" charset="0"/>
                <a:ea typeface="SimSun" panose="02010600030101010101" pitchFamily="2" charset="-122"/>
              </a:defRPr>
            </a:lvl1pPr>
          </a:lstStyle>
          <a:p>
            <a:r>
              <a:rPr lang="en-US" dirty="0"/>
              <a:t>Key Highlight - 201</a:t>
            </a:r>
            <a:r>
              <a:rPr lang="en-US" altLang="zh-CN" dirty="0"/>
              <a:t>9</a:t>
            </a:r>
            <a:endParaRPr lang="en-US" dirty="0"/>
          </a:p>
        </p:txBody>
      </p:sp>
      <p:sp>
        <p:nvSpPr>
          <p:cNvPr id="19" name="Rectangle 18"/>
          <p:cNvSpPr/>
          <p:nvPr/>
        </p:nvSpPr>
        <p:spPr>
          <a:xfrm>
            <a:off x="1400522" y="839741"/>
            <a:ext cx="2457236" cy="53986"/>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t"/>
          <a:lstStyle/>
          <a:p>
            <a:endParaRPr lang="en-US" sz="600" b="1" dirty="0">
              <a:solidFill>
                <a:prstClr val="white"/>
              </a:solidFill>
            </a:endParaRPr>
          </a:p>
        </p:txBody>
      </p:sp>
      <p:pic>
        <p:nvPicPr>
          <p:cNvPr id="2058" name="Picture 10" descr="http://www.iconsdb.com/icons/preview/caribbean-blue/ppc-optimization-3-xxl.png"/>
          <p:cNvPicPr>
            <a:picLocks noChangeAspect="1" noChangeArrowheads="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59864" y="442193"/>
            <a:ext cx="682752" cy="6827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1775570088"/>
              </p:ext>
            </p:extLst>
          </p:nvPr>
        </p:nvGraphicFramePr>
        <p:xfrm>
          <a:off x="460375" y="1189256"/>
          <a:ext cx="11140222" cy="3367611"/>
        </p:xfrm>
        <a:graphic>
          <a:graphicData uri="http://schemas.openxmlformats.org/drawingml/2006/table">
            <a:tbl>
              <a:tblPr firstRow="1" firstCol="1" bandRow="1"/>
              <a:tblGrid>
                <a:gridCol w="654212">
                  <a:extLst>
                    <a:ext uri="{9D8B030D-6E8A-4147-A177-3AD203B41FA5}">
                      <a16:colId xmlns:a16="http://schemas.microsoft.com/office/drawing/2014/main" val="20000"/>
                    </a:ext>
                  </a:extLst>
                </a:gridCol>
                <a:gridCol w="1326814">
                  <a:extLst>
                    <a:ext uri="{9D8B030D-6E8A-4147-A177-3AD203B41FA5}">
                      <a16:colId xmlns:a16="http://schemas.microsoft.com/office/drawing/2014/main" val="20001"/>
                    </a:ext>
                  </a:extLst>
                </a:gridCol>
                <a:gridCol w="5412970">
                  <a:extLst>
                    <a:ext uri="{9D8B030D-6E8A-4147-A177-3AD203B41FA5}">
                      <a16:colId xmlns:a16="http://schemas.microsoft.com/office/drawing/2014/main" val="20002"/>
                    </a:ext>
                  </a:extLst>
                </a:gridCol>
                <a:gridCol w="3746226">
                  <a:extLst>
                    <a:ext uri="{9D8B030D-6E8A-4147-A177-3AD203B41FA5}">
                      <a16:colId xmlns:a16="http://schemas.microsoft.com/office/drawing/2014/main" val="20003"/>
                    </a:ext>
                  </a:extLst>
                </a:gridCol>
              </a:tblGrid>
              <a:tr h="466478">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No.</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Application</a:t>
                      </a:r>
                      <a:r>
                        <a:rPr lang="en-US" sz="1200" b="1" baseline="0"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 System</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Description</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200" b="1" dirty="0">
                          <a:solidFill>
                            <a:srgbClr val="000000"/>
                          </a:solidFill>
                          <a:effectLst/>
                          <a:latin typeface="Calibri" panose="020F0502020204030204" pitchFamily="34" charset="0"/>
                          <a:ea typeface="MS Mincho" panose="02020609040205080304" pitchFamily="49" charset="-128"/>
                          <a:cs typeface="Times New Roman" panose="02020603050405020304" pitchFamily="18" charset="0"/>
                        </a:rPr>
                        <a:t>Benefit</a:t>
                      </a:r>
                      <a:endParaRPr lang="en-US" sz="1200" dirty="0">
                        <a:effectLst/>
                        <a:latin typeface="Calibri" panose="020F0502020204030204" pitchFamily="34" charset="0"/>
                        <a:ea typeface="MS Mincho" panose="02020609040205080304" pitchFamily="49" charset="-128"/>
                        <a:cs typeface="Times New Roman" panose="02020603050405020304" pitchFamily="18" charset="0"/>
                      </a:endParaRPr>
                    </a:p>
                  </a:txBody>
                  <a:tcPr marL="50611" marR="5061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59627">
                <a:tc>
                  <a:txBody>
                    <a:bodyPr/>
                    <a:lstStyle/>
                    <a:p>
                      <a:pPr marL="0" marR="0" algn="l">
                        <a:spcBef>
                          <a:spcPts val="0"/>
                        </a:spcBef>
                        <a:spcAft>
                          <a:spcPts val="0"/>
                        </a:spcAft>
                      </a:pPr>
                      <a:r>
                        <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1</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All</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Cognizant takes over AMS metrics reports for all vendors. Metrics include monthly ticket reports, SLA, etc. Cognizant team worked as liaison to manage other AMS vendor teams. </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buNone/>
                      </a:pPr>
                      <a:r>
                        <a:rPr lang="en-US" sz="1050" b="0" kern="120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Additional contribution by Cognizant team to bring forward centralized reporting. </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71488">
                <a:tc>
                  <a:txBody>
                    <a:bodyPr/>
                    <a:lstStyle/>
                    <a:p>
                      <a:pPr marL="0" marR="0" algn="l">
                        <a:spcBef>
                          <a:spcPts val="0"/>
                        </a:spcBef>
                        <a:spcAft>
                          <a:spcPts val="0"/>
                        </a:spcAft>
                      </a:pPr>
                      <a:r>
                        <a:rPr lang="en-US" sz="105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2</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05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ODS</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8600" marR="0" indent="-228600" algn="l">
                        <a:spcBef>
                          <a:spcPts val="0"/>
                        </a:spcBef>
                        <a:spcAft>
                          <a:spcPts val="0"/>
                        </a:spcAft>
                        <a:buAutoNum type="arabicPeriod"/>
                      </a:pPr>
                      <a:r>
                        <a:rPr lang="en-US" sz="105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ODS has a major change in Sep.  The new environment is ODS backend database(</a:t>
                      </a:r>
                      <a:r>
                        <a:rPr lang="en-US" sz="105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SQLServer</a:t>
                      </a:r>
                      <a:r>
                        <a:rPr lang="en-US" sz="105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which  use solid state disk and has much more storage space, also the version is upgraded from 2008 to 2012, what we did is smooth code migration and performance comparison, avoid any impact of data pushing to downstream. </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spcBef>
                          <a:spcPts val="0"/>
                        </a:spcBef>
                        <a:spcAft>
                          <a:spcPts val="0"/>
                        </a:spcAft>
                        <a:buNone/>
                      </a:pPr>
                      <a:r>
                        <a:rPr lang="en-US" sz="105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System performance is greatly improved. </a:t>
                      </a:r>
                    </a:p>
                  </a:txBody>
                  <a:tcPr marL="38100" marR="38100" marT="714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08875">
                <a:tc>
                  <a:txBody>
                    <a:bodyPr/>
                    <a:lstStyle/>
                    <a:p>
                      <a:pPr marL="0" marR="0" algn="l">
                        <a:spcBef>
                          <a:spcPts val="0"/>
                        </a:spcBef>
                        <a:spcAft>
                          <a:spcPts val="0"/>
                        </a:spcAft>
                      </a:pPr>
                      <a:r>
                        <a:rPr lang="en-US" altLang="zh-CN"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3</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1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CIRC Reporting</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Data model for CIRC Reporting failed to produce the required report for March. ODS engineers and CIRC engineers have worked together through over-time to optimize the data model and</a:t>
                      </a: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produced the reports timely. </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Performance gain of monthly CIRC database reporting. </a:t>
                      </a:r>
                    </a:p>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Permanent</a:t>
                      </a: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fix of the issue. </a:t>
                      </a:r>
                    </a:p>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Estimated 0.2 FTE</a:t>
                      </a: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per month </a:t>
                      </a: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saving. </a:t>
                      </a: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61143">
                <a:tc>
                  <a:txBody>
                    <a:bodyPr/>
                    <a:lstStyle/>
                    <a:p>
                      <a:pPr marL="0" marR="0" algn="l">
                        <a:spcBef>
                          <a:spcPts val="0"/>
                        </a:spcBef>
                        <a:spcAft>
                          <a:spcPts val="0"/>
                        </a:spcAft>
                      </a:pPr>
                      <a:r>
                        <a:rPr lang="en-US" altLang="zh-CN"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4</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100" b="0" dirty="0" err="1">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iMap</a:t>
                      </a:r>
                      <a:endParaRPr lang="en-US" sz="1100" b="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Updated iOS certificate for MetLife China, so that all iOS systems can receive updated certificate, including </a:t>
                      </a:r>
                      <a:r>
                        <a:rPr lang="en-US" sz="1100" b="0" dirty="0" err="1">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iMap</a:t>
                      </a: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a:t>
                      </a:r>
                    </a:p>
                    <a:p>
                      <a:pPr marL="342900" marR="0" indent="-342900" algn="l">
                        <a:spcBef>
                          <a:spcPts val="0"/>
                        </a:spcBef>
                        <a:spcAft>
                          <a:spcPts val="0"/>
                        </a:spcAft>
                        <a:buAutoNum type="arabicPeriod"/>
                      </a:pPr>
                      <a:r>
                        <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Fixed historical</a:t>
                      </a: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 issue of image overlay. 525365 policies scanned and fixed 1717 problematic policies. </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indent="-342900" algn="l">
                        <a:spcBef>
                          <a:spcPts val="0"/>
                        </a:spcBef>
                        <a:spcAft>
                          <a:spcPts val="0"/>
                        </a:spcAft>
                        <a:buAutoNum type="arabicPeriod"/>
                      </a:pP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iOS certificate is universally updated for all MetLife China iOS App’s. </a:t>
                      </a:r>
                    </a:p>
                    <a:p>
                      <a:pPr marL="342900" marR="0" indent="-342900" algn="l">
                        <a:spcBef>
                          <a:spcPts val="0"/>
                        </a:spcBef>
                        <a:spcAft>
                          <a:spcPts val="0"/>
                        </a:spcAft>
                        <a:buAutoNum type="arabicPeriod"/>
                      </a:pPr>
                      <a:r>
                        <a:rPr lang="en-US" sz="1100" b="0" baseline="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rPr>
                        <a:t>Estimated one time effort saving of 1 person month for automated image fixing. </a:t>
                      </a:r>
                      <a:endParaRPr lang="en-US" sz="1100" b="0" dirty="0">
                        <a:solidFill>
                          <a:schemeClr val="tx1"/>
                        </a:solidFill>
                        <a:effectLst/>
                        <a:latin typeface="Calibri" panose="020F0502020204030204" pitchFamily="34" charset="0"/>
                        <a:ea typeface="MS Mincho" panose="02020609040205080304" pitchFamily="49" charset="-128"/>
                        <a:cs typeface="Times New Roman" panose="02020603050405020304" pitchFamily="18" charset="0"/>
                      </a:endParaRPr>
                    </a:p>
                  </a:txBody>
                  <a:tcPr marL="50800" marR="5080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7732878"/>
                  </a:ext>
                </a:extLst>
              </a:tr>
            </a:tbl>
          </a:graphicData>
        </a:graphic>
      </p:graphicFrame>
      <p:sp>
        <p:nvSpPr>
          <p:cNvPr id="2" name="Oval 1"/>
          <p:cNvSpPr/>
          <p:nvPr/>
        </p:nvSpPr>
        <p:spPr bwMode="gray">
          <a:xfrm>
            <a:off x="4127863" y="2299063"/>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p>
        </p:txBody>
      </p:sp>
    </p:spTree>
    <p:extLst>
      <p:ext uri="{BB962C8B-B14F-4D97-AF65-F5344CB8AC3E}">
        <p14:creationId xmlns:p14="http://schemas.microsoft.com/office/powerpoint/2010/main" val="14212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554" y="509264"/>
            <a:ext cx="11033604" cy="369332"/>
          </a:xfrm>
          <a:noFill/>
          <a:ln w="9525">
            <a:noFill/>
            <a:miter lim="800000"/>
            <a:headEnd/>
            <a:tailEnd/>
          </a:ln>
        </p:spPr>
        <p:txBody>
          <a:bodyPr wrap="square" rtlCol="0">
            <a:prstTxWarp prst="textNoShape">
              <a:avLst/>
            </a:prstTxWarp>
            <a:spAutoFit/>
          </a:bodyPr>
          <a:lstStyle/>
          <a:p>
            <a:r>
              <a:rPr lang="en-US" kern="1200" dirty="0">
                <a:solidFill>
                  <a:srgbClr val="0070C0"/>
                </a:solidFill>
                <a:latin typeface="Calibri" panose="020F0502020204030204" pitchFamily="34" charset="0"/>
                <a:ea typeface="SimSun" panose="02010600030101010101" pitchFamily="2" charset="-122"/>
                <a:cs typeface="+mn-cs"/>
              </a:rPr>
              <a:t>Feedback and Improvement Plan</a:t>
            </a:r>
          </a:p>
        </p:txBody>
      </p:sp>
      <p:graphicFrame>
        <p:nvGraphicFramePr>
          <p:cNvPr id="2" name="Table 1"/>
          <p:cNvGraphicFramePr>
            <a:graphicFrameLocks noGrp="1"/>
          </p:cNvGraphicFramePr>
          <p:nvPr>
            <p:extLst>
              <p:ext uri="{D42A27DB-BD31-4B8C-83A1-F6EECF244321}">
                <p14:modId xmlns:p14="http://schemas.microsoft.com/office/powerpoint/2010/main" val="1674463739"/>
              </p:ext>
            </p:extLst>
          </p:nvPr>
        </p:nvGraphicFramePr>
        <p:xfrm>
          <a:off x="672981" y="1332063"/>
          <a:ext cx="10895436" cy="4156854"/>
        </p:xfrm>
        <a:graphic>
          <a:graphicData uri="http://schemas.openxmlformats.org/drawingml/2006/table">
            <a:tbl>
              <a:tblPr firstRow="1" bandRow="1">
                <a:tableStyleId>{5C22544A-7EE6-4342-B048-85BDC9FD1C3A}</a:tableStyleId>
              </a:tblPr>
              <a:tblGrid>
                <a:gridCol w="3781573">
                  <a:extLst>
                    <a:ext uri="{9D8B030D-6E8A-4147-A177-3AD203B41FA5}">
                      <a16:colId xmlns:a16="http://schemas.microsoft.com/office/drawing/2014/main" val="4010695044"/>
                    </a:ext>
                  </a:extLst>
                </a:gridCol>
                <a:gridCol w="7113863">
                  <a:extLst>
                    <a:ext uri="{9D8B030D-6E8A-4147-A177-3AD203B41FA5}">
                      <a16:colId xmlns:a16="http://schemas.microsoft.com/office/drawing/2014/main" val="3261807119"/>
                    </a:ext>
                  </a:extLst>
                </a:gridCol>
              </a:tblGrid>
              <a:tr h="370840">
                <a:tc>
                  <a:txBody>
                    <a:bodyPr/>
                    <a:lstStyle/>
                    <a:p>
                      <a:r>
                        <a:rPr lang="en-US" dirty="0"/>
                        <a:t>Feedback</a:t>
                      </a:r>
                    </a:p>
                  </a:txBody>
                  <a:tcPr>
                    <a:solidFill>
                      <a:srgbClr val="00B050"/>
                    </a:solidFill>
                  </a:tcPr>
                </a:tc>
                <a:tc>
                  <a:txBody>
                    <a:bodyPr/>
                    <a:lstStyle/>
                    <a:p>
                      <a:r>
                        <a:rPr lang="en-US" dirty="0"/>
                        <a:t>Improvement Plan</a:t>
                      </a:r>
                    </a:p>
                  </a:txBody>
                  <a:tcPr>
                    <a:solidFill>
                      <a:srgbClr val="00B050"/>
                    </a:solidFill>
                  </a:tcPr>
                </a:tc>
                <a:extLst>
                  <a:ext uri="{0D108BD9-81ED-4DB2-BD59-A6C34878D82A}">
                    <a16:rowId xmlns:a16="http://schemas.microsoft.com/office/drawing/2014/main" val="2806917507"/>
                  </a:ext>
                </a:extLst>
              </a:tr>
              <a:tr h="2231534">
                <a:tc>
                  <a:txBody>
                    <a:bodyPr/>
                    <a:lstStyle/>
                    <a:p>
                      <a:r>
                        <a:rPr lang="en-US" sz="1600" dirty="0">
                          <a:latin typeface="+mj-lt"/>
                        </a:rPr>
                        <a:t>DP is of high-risk. MetLife China need Cognizant’s help on AMS tools (such as DP</a:t>
                      </a:r>
                      <a:r>
                        <a:rPr lang="en-US" sz="1600" baseline="0" dirty="0">
                          <a:latin typeface="+mj-lt"/>
                        </a:rPr>
                        <a:t> tools and monitoring tools)</a:t>
                      </a:r>
                      <a:r>
                        <a:rPr lang="en-US" sz="1600" dirty="0">
                          <a:latin typeface="+mj-lt"/>
                        </a:rPr>
                        <a:t> and process maturity</a:t>
                      </a:r>
                      <a:r>
                        <a:rPr lang="en-US" sz="1600" baseline="0" dirty="0">
                          <a:latin typeface="+mj-lt"/>
                        </a:rPr>
                        <a:t> assessment to help MetLife China improve on operation maturity. </a:t>
                      </a:r>
                      <a:endParaRPr lang="en-US" sz="1600" dirty="0">
                        <a:latin typeface="+mj-lt"/>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Cognizant team has been working on bringing best practices and tools from global delivery experience. Cognizant is to evaluate local adaptability of the </a:t>
                      </a:r>
                      <a:r>
                        <a:rPr kumimoji="0" lang="en-US" sz="1600" b="0" i="0" u="none" strike="noStrike" kern="1200" cap="none" spc="0" normalizeH="0" baseline="0" noProof="0" dirty="0" err="1">
                          <a:ln>
                            <a:noFill/>
                          </a:ln>
                          <a:solidFill>
                            <a:srgbClr val="000000"/>
                          </a:solidFill>
                          <a:effectLst/>
                          <a:uLnTx/>
                          <a:uFillTx/>
                          <a:latin typeface="+mj-lt"/>
                          <a:ea typeface="+mn-ea"/>
                          <a:cs typeface="+mn-cs"/>
                        </a:rPr>
                        <a:t>BESsT</a:t>
                      </a:r>
                      <a:r>
                        <a:rPr kumimoji="0" lang="en-US" sz="1600" b="0" i="0" u="none" strike="noStrike" kern="1200" cap="none" spc="0" normalizeH="0" baseline="0" noProof="0" dirty="0">
                          <a:ln>
                            <a:noFill/>
                          </a:ln>
                          <a:solidFill>
                            <a:srgbClr val="000000"/>
                          </a:solidFill>
                          <a:effectLst/>
                          <a:uLnTx/>
                          <a:uFillTx/>
                          <a:latin typeface="+mj-lt"/>
                          <a:ea typeface="+mn-ea"/>
                          <a:cs typeface="+mn-cs"/>
                        </a:rPr>
                        <a:t> tool. Cognizant has received some feedback on tool customization.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0000"/>
                          </a:solidFill>
                          <a:effectLst/>
                          <a:uLnTx/>
                          <a:uFillTx/>
                          <a:latin typeface="+mj-lt"/>
                          <a:ea typeface="+mn-ea"/>
                          <a:cs typeface="+mn-cs"/>
                        </a:rPr>
                        <a:t>Cognizant team is to onboard internal Delivery Excellence team to help with process maturity and annual assessment. </a:t>
                      </a:r>
                      <a:endParaRPr kumimoji="0" lang="en-US" sz="1600" b="0" i="0" u="none" strike="noStrike" kern="1200" cap="none" spc="0" normalizeH="0" noProof="0" dirty="0">
                        <a:ln>
                          <a:noFill/>
                        </a:ln>
                        <a:solidFill>
                          <a:srgbClr val="000000"/>
                        </a:solidFill>
                        <a:effectLst/>
                        <a:uLnTx/>
                        <a:uFillTx/>
                        <a:latin typeface="+mj-lt"/>
                        <a:ea typeface="+mn-ea"/>
                        <a:cs typeface="+mn-cs"/>
                      </a:endParaRPr>
                    </a:p>
                    <a:p>
                      <a:endParaRPr lang="en-US" sz="1600" dirty="0">
                        <a:latin typeface="+mj-lt"/>
                      </a:endParaRPr>
                    </a:p>
                  </a:txBody>
                  <a:tcPr/>
                </a:tc>
                <a:extLst>
                  <a:ext uri="{0D108BD9-81ED-4DB2-BD59-A6C34878D82A}">
                    <a16:rowId xmlns:a16="http://schemas.microsoft.com/office/drawing/2014/main" val="10932870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j-lt"/>
                        </a:rPr>
                        <a:t>People professionalism</a:t>
                      </a:r>
                      <a:r>
                        <a:rPr lang="en-US" sz="1600" baseline="0" dirty="0">
                          <a:latin typeface="+mj-lt"/>
                        </a:rPr>
                        <a:t> improvement and “one-team” concept. </a:t>
                      </a:r>
                      <a:endParaRPr lang="en-US" sz="1600" dirty="0">
                        <a:latin typeface="+mj-lt"/>
                      </a:endParaRPr>
                    </a:p>
                    <a:p>
                      <a:endParaRPr lang="en-US" sz="1600" dirty="0">
                        <a:latin typeface="+mj-lt"/>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0000"/>
                          </a:solidFill>
                          <a:latin typeface="+mj-lt"/>
                        </a:rPr>
                        <a:t>Cognizant AMS team will increase</a:t>
                      </a:r>
                      <a:r>
                        <a:rPr lang="en-US" sz="1600" baseline="0" dirty="0">
                          <a:solidFill>
                            <a:srgbClr val="000000"/>
                          </a:solidFill>
                          <a:latin typeface="+mj-lt"/>
                        </a:rPr>
                        <a:t> the frequency for </a:t>
                      </a:r>
                      <a:r>
                        <a:rPr lang="en-US" sz="1600" dirty="0">
                          <a:solidFill>
                            <a:srgbClr val="000000"/>
                          </a:solidFill>
                          <a:latin typeface="+mj-lt"/>
                        </a:rPr>
                        <a:t>domain knowledge training, including LOMA Insurance knowledge, ITIL knowledge, etc. , by leveraging Cognizant internal training libraries and Academy.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0000"/>
                          </a:solidFill>
                          <a:latin typeface="+mj-lt"/>
                        </a:rPr>
                        <a:t>Cognizant team</a:t>
                      </a:r>
                      <a:r>
                        <a:rPr lang="en-US" sz="1600" baseline="0" dirty="0">
                          <a:solidFill>
                            <a:srgbClr val="000000"/>
                          </a:solidFill>
                          <a:latin typeface="+mj-lt"/>
                        </a:rPr>
                        <a:t> to conduct business behavior training to help boost engineers’ professionalism and stress more on “one-team” concept in order to serve business users and AMS owners more pro-actively. </a:t>
                      </a:r>
                      <a:endParaRPr lang="en-US" sz="1600" dirty="0">
                        <a:solidFill>
                          <a:srgbClr val="000000"/>
                        </a:solidFill>
                        <a:latin typeface="+mj-lt"/>
                      </a:endParaRPr>
                    </a:p>
                  </a:txBody>
                  <a:tcPr/>
                </a:tc>
                <a:extLst>
                  <a:ext uri="{0D108BD9-81ED-4DB2-BD59-A6C34878D82A}">
                    <a16:rowId xmlns:a16="http://schemas.microsoft.com/office/drawing/2014/main" val="2525552112"/>
                  </a:ext>
                </a:extLst>
              </a:tr>
            </a:tbl>
          </a:graphicData>
        </a:graphic>
      </p:graphicFrame>
      <p:sp>
        <p:nvSpPr>
          <p:cNvPr id="4" name="Oval 3"/>
          <p:cNvSpPr/>
          <p:nvPr/>
        </p:nvSpPr>
        <p:spPr bwMode="gray">
          <a:xfrm>
            <a:off x="4127863" y="2312126"/>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p>
        </p:txBody>
      </p:sp>
    </p:spTree>
    <p:extLst>
      <p:ext uri="{BB962C8B-B14F-4D97-AF65-F5344CB8AC3E}">
        <p14:creationId xmlns:p14="http://schemas.microsoft.com/office/powerpoint/2010/main" val="4232645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9103E7-59A6-4B69-BD9D-16A85B0F9762}"/>
              </a:ext>
            </a:extLst>
          </p:cNvPr>
          <p:cNvSpPr>
            <a:spLocks noGrp="1"/>
          </p:cNvSpPr>
          <p:nvPr>
            <p:ph type="ftr" sz="quarter" idx="11"/>
          </p:nvPr>
        </p:nvSpPr>
        <p:spPr/>
        <p:txBody>
          <a:bodyPr/>
          <a:lstStyle/>
          <a:p>
            <a:r>
              <a:rPr lang="en-US">
                <a:latin typeface="+mj-lt"/>
              </a:rPr>
              <a:t>© 2018 Cognizant</a:t>
            </a:r>
            <a:endParaRPr lang="en-US" dirty="0">
              <a:latin typeface="+mj-lt"/>
            </a:endParaRPr>
          </a:p>
        </p:txBody>
      </p:sp>
      <p:sp>
        <p:nvSpPr>
          <p:cNvPr id="5" name="Slide Number Placeholder 4">
            <a:extLst>
              <a:ext uri="{FF2B5EF4-FFF2-40B4-BE49-F238E27FC236}">
                <a16:creationId xmlns:a16="http://schemas.microsoft.com/office/drawing/2014/main" id="{630D21C8-C794-4571-B05D-AE12FB9A749C}"/>
              </a:ext>
            </a:extLst>
          </p:cNvPr>
          <p:cNvSpPr>
            <a:spLocks noGrp="1"/>
          </p:cNvSpPr>
          <p:nvPr>
            <p:ph type="sldNum" sz="quarter" idx="12"/>
          </p:nvPr>
        </p:nvSpPr>
        <p:spPr/>
        <p:txBody>
          <a:bodyPr/>
          <a:lstStyle/>
          <a:p>
            <a:fld id="{2EFEF571-C9B4-4D92-A7F7-315B894862A8}" type="slidenum">
              <a:rPr lang="en-US" smtClean="0">
                <a:latin typeface="+mj-lt"/>
              </a:rPr>
              <a:pPr/>
              <a:t>9</a:t>
            </a:fld>
            <a:endParaRPr lang="en-US" dirty="0">
              <a:latin typeface="+mj-lt"/>
            </a:endParaRPr>
          </a:p>
        </p:txBody>
      </p:sp>
      <p:sp>
        <p:nvSpPr>
          <p:cNvPr id="7" name="Title 1">
            <a:extLst>
              <a:ext uri="{FF2B5EF4-FFF2-40B4-BE49-F238E27FC236}">
                <a16:creationId xmlns:a16="http://schemas.microsoft.com/office/drawing/2014/main" id="{AE92D626-34BE-419E-B0F8-BC9493AC7530}"/>
              </a:ext>
            </a:extLst>
          </p:cNvPr>
          <p:cNvSpPr txBox="1">
            <a:spLocks/>
          </p:cNvSpPr>
          <p:nvPr/>
        </p:nvSpPr>
        <p:spPr>
          <a:xfrm>
            <a:off x="259697" y="126490"/>
            <a:ext cx="11180064" cy="565661"/>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sz="2933" dirty="0">
                <a:latin typeface="+mj-lt"/>
              </a:rPr>
              <a:t>Delivery Snapshot </a:t>
            </a:r>
          </a:p>
        </p:txBody>
      </p:sp>
      <p:sp>
        <p:nvSpPr>
          <p:cNvPr id="11" name="Rectangle 10"/>
          <p:cNvSpPr/>
          <p:nvPr/>
        </p:nvSpPr>
        <p:spPr>
          <a:xfrm>
            <a:off x="6209184" y="1061744"/>
            <a:ext cx="5730240" cy="22148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j-lt"/>
            </a:endParaRPr>
          </a:p>
        </p:txBody>
      </p:sp>
      <p:sp>
        <p:nvSpPr>
          <p:cNvPr id="13" name="Rectangle 12"/>
          <p:cNvSpPr/>
          <p:nvPr/>
        </p:nvSpPr>
        <p:spPr>
          <a:xfrm>
            <a:off x="6336685" y="3408452"/>
            <a:ext cx="5626372" cy="283301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j-lt"/>
            </a:endParaRPr>
          </a:p>
        </p:txBody>
      </p:sp>
      <p:sp>
        <p:nvSpPr>
          <p:cNvPr id="14" name="Rectangle 13"/>
          <p:cNvSpPr/>
          <p:nvPr/>
        </p:nvSpPr>
        <p:spPr>
          <a:xfrm>
            <a:off x="512065" y="582968"/>
            <a:ext cx="2835596" cy="29397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IM  Ticket Trend – Jan-Oct 2018</a:t>
            </a:r>
          </a:p>
        </p:txBody>
      </p:sp>
      <p:sp>
        <p:nvSpPr>
          <p:cNvPr id="15" name="Rectangle 14"/>
          <p:cNvSpPr/>
          <p:nvPr/>
        </p:nvSpPr>
        <p:spPr>
          <a:xfrm>
            <a:off x="3574153" y="602288"/>
            <a:ext cx="2553532" cy="274661"/>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IM  Ticket Trend – Jan-Oct 2019</a:t>
            </a:r>
          </a:p>
        </p:txBody>
      </p:sp>
      <p:sp>
        <p:nvSpPr>
          <p:cNvPr id="16" name="Rectangle 15"/>
          <p:cNvSpPr/>
          <p:nvPr/>
        </p:nvSpPr>
        <p:spPr>
          <a:xfrm>
            <a:off x="6422351" y="602290"/>
            <a:ext cx="2406203" cy="23538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Problem Ticket Trend  - Jan-Oct 2018</a:t>
            </a:r>
          </a:p>
        </p:txBody>
      </p:sp>
      <p:sp>
        <p:nvSpPr>
          <p:cNvPr id="23" name="TextBox 22"/>
          <p:cNvSpPr txBox="1"/>
          <p:nvPr/>
        </p:nvSpPr>
        <p:spPr>
          <a:xfrm>
            <a:off x="308792" y="2699359"/>
            <a:ext cx="5900393" cy="584968"/>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sz="1067" dirty="0">
                <a:solidFill>
                  <a:schemeClr val="tx2"/>
                </a:solidFill>
                <a:latin typeface="Calibri" panose="020F0502020204030204" pitchFamily="34" charset="0"/>
              </a:rPr>
              <a:t>16% decrease in incident trend when compared from 2018(Average of 217) to current  2019(Average of 183)</a:t>
            </a:r>
            <a:endParaRPr lang="en-US" sz="1067" kern="0" dirty="0">
              <a:solidFill>
                <a:schemeClr val="tx2"/>
              </a:solidFill>
              <a:latin typeface="Calibri"/>
            </a:endParaRPr>
          </a:p>
          <a:p>
            <a:pPr marL="228594" indent="-228594" defTabSz="1219170">
              <a:buFont typeface="Arial" panose="020B0604020202020204" pitchFamily="34" charset="0"/>
              <a:buChar char="•"/>
              <a:defRPr/>
            </a:pPr>
            <a:r>
              <a:rPr lang="en-US" sz="1067" dirty="0">
                <a:solidFill>
                  <a:schemeClr val="tx2"/>
                </a:solidFill>
                <a:latin typeface="Calibri" panose="020F0502020204030204" pitchFamily="34" charset="0"/>
              </a:rPr>
              <a:t>Majority of the  tickets from  PASS , </a:t>
            </a:r>
            <a:r>
              <a:rPr lang="en-US" sz="1067" dirty="0" err="1">
                <a:solidFill>
                  <a:schemeClr val="tx2"/>
                </a:solidFill>
                <a:latin typeface="Calibri" panose="020F0502020204030204" pitchFamily="34" charset="0"/>
              </a:rPr>
              <a:t>Wechat</a:t>
            </a:r>
            <a:r>
              <a:rPr lang="en-US" sz="1067" dirty="0">
                <a:solidFill>
                  <a:schemeClr val="tx2"/>
                </a:solidFill>
                <a:latin typeface="Calibri" panose="020F0502020204030204" pitchFamily="34" charset="0"/>
              </a:rPr>
              <a:t> and MTS</a:t>
            </a:r>
            <a:r>
              <a:rPr lang="en-US" sz="1067" kern="0" dirty="0">
                <a:solidFill>
                  <a:schemeClr val="tx2"/>
                </a:solidFill>
                <a:latin typeface="Calibri"/>
              </a:rPr>
              <a:t>.</a:t>
            </a:r>
          </a:p>
        </p:txBody>
      </p:sp>
      <p:sp>
        <p:nvSpPr>
          <p:cNvPr id="24" name="TextBox 23"/>
          <p:cNvSpPr txBox="1"/>
          <p:nvPr/>
        </p:nvSpPr>
        <p:spPr>
          <a:xfrm>
            <a:off x="6504744" y="2743120"/>
            <a:ext cx="5188181" cy="256545"/>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sz="1067" kern="0" dirty="0">
                <a:solidFill>
                  <a:schemeClr val="tx2"/>
                </a:solidFill>
                <a:latin typeface="Calibri"/>
              </a:rPr>
              <a:t>Problem tickets incoming rate has increased in 2019 compared to 2018.</a:t>
            </a:r>
          </a:p>
        </p:txBody>
      </p:sp>
      <p:sp>
        <p:nvSpPr>
          <p:cNvPr id="27" name="Rectangle 26"/>
          <p:cNvSpPr/>
          <p:nvPr/>
        </p:nvSpPr>
        <p:spPr>
          <a:xfrm>
            <a:off x="539399" y="3387479"/>
            <a:ext cx="2835596" cy="29397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SR Ticket Trend – Jan-Oct 2018</a:t>
            </a:r>
          </a:p>
        </p:txBody>
      </p:sp>
      <p:sp>
        <p:nvSpPr>
          <p:cNvPr id="28" name="Rectangle 27"/>
          <p:cNvSpPr/>
          <p:nvPr/>
        </p:nvSpPr>
        <p:spPr>
          <a:xfrm>
            <a:off x="3574152" y="3334359"/>
            <a:ext cx="2534037" cy="356056"/>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SR Ticket Trend – Jan-Oct 2019</a:t>
            </a:r>
          </a:p>
        </p:txBody>
      </p:sp>
      <p:sp>
        <p:nvSpPr>
          <p:cNvPr id="29" name="Rectangle 28"/>
          <p:cNvSpPr/>
          <p:nvPr/>
        </p:nvSpPr>
        <p:spPr>
          <a:xfrm>
            <a:off x="9055045" y="602287"/>
            <a:ext cx="2584063" cy="235391"/>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Problem Ticket Trend  - Jan-Oct 2019</a:t>
            </a:r>
          </a:p>
        </p:txBody>
      </p:sp>
      <p:sp>
        <p:nvSpPr>
          <p:cNvPr id="34" name="TextBox 33"/>
          <p:cNvSpPr txBox="1"/>
          <p:nvPr/>
        </p:nvSpPr>
        <p:spPr>
          <a:xfrm>
            <a:off x="485026" y="5423758"/>
            <a:ext cx="5757076" cy="584968"/>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sz="1067" dirty="0">
                <a:solidFill>
                  <a:schemeClr val="tx2"/>
                </a:solidFill>
                <a:latin typeface="Calibri" panose="020F0502020204030204" pitchFamily="34" charset="0"/>
              </a:rPr>
              <a:t>27% Increase in SR trend  when compared to  2018(Average of 161)  to current 2019(average of 205).</a:t>
            </a:r>
          </a:p>
          <a:p>
            <a:pPr marL="228594" indent="-228594" defTabSz="1219170">
              <a:buFont typeface="Arial" panose="020B0604020202020204" pitchFamily="34" charset="0"/>
              <a:buChar char="•"/>
              <a:defRPr/>
            </a:pPr>
            <a:endParaRPr lang="en-US" sz="1067" kern="0" dirty="0">
              <a:solidFill>
                <a:prstClr val="black"/>
              </a:solidFill>
              <a:latin typeface="Calibri"/>
            </a:endParaRPr>
          </a:p>
        </p:txBody>
      </p:sp>
      <p:sp>
        <p:nvSpPr>
          <p:cNvPr id="35" name="TextBox 34"/>
          <p:cNvSpPr txBox="1"/>
          <p:nvPr/>
        </p:nvSpPr>
        <p:spPr>
          <a:xfrm>
            <a:off x="6407762" y="5579427"/>
            <a:ext cx="5202580" cy="584968"/>
          </a:xfrm>
          <a:prstGeom prst="rect">
            <a:avLst/>
          </a:prstGeom>
          <a:noFill/>
          <a:ln>
            <a:solidFill>
              <a:sysClr val="windowText" lastClr="000000"/>
            </a:solidFill>
            <a:prstDash val="sysDash"/>
          </a:ln>
        </p:spPr>
        <p:txBody>
          <a:bodyPr wrap="square" rtlCol="0">
            <a:spAutoFit/>
          </a:bodyPr>
          <a:lstStyle/>
          <a:p>
            <a:pPr marL="228594" indent="-228594" defTabSz="1219170">
              <a:buFont typeface="Arial" panose="020B0604020202020204" pitchFamily="34" charset="0"/>
              <a:buChar char="•"/>
              <a:defRPr/>
            </a:pPr>
            <a:r>
              <a:rPr lang="en-US" sz="1067" kern="0" dirty="0">
                <a:solidFill>
                  <a:prstClr val="black"/>
                </a:solidFill>
                <a:latin typeface="Calibri"/>
              </a:rPr>
              <a:t>CR intake and closure trend slightly reduced as more focus on application stabilization improvements</a:t>
            </a:r>
          </a:p>
          <a:p>
            <a:pPr defTabSz="1219170">
              <a:defRPr/>
            </a:pPr>
            <a:endParaRPr lang="en-US" sz="1067" kern="0" dirty="0">
              <a:solidFill>
                <a:prstClr val="black"/>
              </a:solidFill>
              <a:latin typeface="Calibri"/>
            </a:endParaRPr>
          </a:p>
        </p:txBody>
      </p:sp>
      <p:cxnSp>
        <p:nvCxnSpPr>
          <p:cNvPr id="31" name="Straight Connector 30"/>
          <p:cNvCxnSpPr/>
          <p:nvPr/>
        </p:nvCxnSpPr>
        <p:spPr>
          <a:xfrm>
            <a:off x="6275019" y="550332"/>
            <a:ext cx="0" cy="569113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357313" y="3377218"/>
            <a:ext cx="2551823" cy="36427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WR trend  – Prior – Jan-Oct 2018</a:t>
            </a:r>
          </a:p>
        </p:txBody>
      </p:sp>
      <p:sp>
        <p:nvSpPr>
          <p:cNvPr id="48" name="Rectangle 47"/>
          <p:cNvSpPr/>
          <p:nvPr/>
        </p:nvSpPr>
        <p:spPr>
          <a:xfrm rot="10800000" flipV="1">
            <a:off x="9157088" y="3356619"/>
            <a:ext cx="2463787" cy="432349"/>
          </a:xfrm>
          <a:prstGeom prst="rect">
            <a:avLst/>
          </a:prstGeom>
          <a:solidFill>
            <a:schemeClr val="accent2">
              <a:lumMod val="10000"/>
              <a:lumOff val="90000"/>
              <a:alpha val="56000"/>
            </a:schemeClr>
          </a:solidFill>
          <a:ln w="9525" cap="flat" cmpd="sng" algn="ctr">
            <a:noFill/>
            <a:prstDash val="solid"/>
          </a:ln>
          <a:effectLst/>
        </p:spPr>
        <p:txBody>
          <a:bodyPr rtlCol="0" anchor="ctr"/>
          <a:lstStyle/>
          <a:p>
            <a:pPr algn="ctr" defTabSz="1219170">
              <a:defRPr/>
            </a:pPr>
            <a:r>
              <a:rPr lang="en-US" sz="1067" b="1" kern="0" dirty="0">
                <a:solidFill>
                  <a:schemeClr val="accent1">
                    <a:lumMod val="50000"/>
                  </a:schemeClr>
                </a:solidFill>
                <a:latin typeface="Calibri"/>
                <a:ea typeface="Verdana" pitchFamily="34" charset="0"/>
                <a:cs typeface="Verdana" pitchFamily="34" charset="0"/>
              </a:rPr>
              <a:t>WR trend  – Prior – Jan-Oct 2019</a:t>
            </a:r>
          </a:p>
        </p:txBody>
      </p:sp>
      <p:pic>
        <p:nvPicPr>
          <p:cNvPr id="3" name="Picture 2"/>
          <p:cNvPicPr>
            <a:picLocks noChangeAspect="1"/>
          </p:cNvPicPr>
          <p:nvPr/>
        </p:nvPicPr>
        <p:blipFill>
          <a:blip r:embed="rId3"/>
          <a:stretch>
            <a:fillRect/>
          </a:stretch>
        </p:blipFill>
        <p:spPr>
          <a:xfrm>
            <a:off x="495770" y="920710"/>
            <a:ext cx="2811988" cy="1734887"/>
          </a:xfrm>
          <a:prstGeom prst="rect">
            <a:avLst/>
          </a:prstGeom>
        </p:spPr>
      </p:pic>
      <p:pic>
        <p:nvPicPr>
          <p:cNvPr id="6" name="Picture 5"/>
          <p:cNvPicPr>
            <a:picLocks noChangeAspect="1"/>
          </p:cNvPicPr>
          <p:nvPr/>
        </p:nvPicPr>
        <p:blipFill>
          <a:blip r:embed="rId4"/>
          <a:stretch>
            <a:fillRect/>
          </a:stretch>
        </p:blipFill>
        <p:spPr>
          <a:xfrm>
            <a:off x="3559779" y="932922"/>
            <a:ext cx="2561636" cy="1718463"/>
          </a:xfrm>
          <a:prstGeom prst="rect">
            <a:avLst/>
          </a:prstGeom>
        </p:spPr>
      </p:pic>
      <p:pic>
        <p:nvPicPr>
          <p:cNvPr id="9" name="Picture 8"/>
          <p:cNvPicPr>
            <a:picLocks noChangeAspect="1"/>
          </p:cNvPicPr>
          <p:nvPr/>
        </p:nvPicPr>
        <p:blipFill>
          <a:blip r:embed="rId5"/>
          <a:stretch>
            <a:fillRect/>
          </a:stretch>
        </p:blipFill>
        <p:spPr>
          <a:xfrm>
            <a:off x="495771" y="3741497"/>
            <a:ext cx="2866267" cy="1578649"/>
          </a:xfrm>
          <a:prstGeom prst="rect">
            <a:avLst/>
          </a:prstGeom>
        </p:spPr>
      </p:pic>
      <p:pic>
        <p:nvPicPr>
          <p:cNvPr id="10" name="Picture 9"/>
          <p:cNvPicPr>
            <a:picLocks noChangeAspect="1"/>
          </p:cNvPicPr>
          <p:nvPr/>
        </p:nvPicPr>
        <p:blipFill>
          <a:blip r:embed="rId6"/>
          <a:stretch>
            <a:fillRect/>
          </a:stretch>
        </p:blipFill>
        <p:spPr>
          <a:xfrm>
            <a:off x="3574153" y="3741497"/>
            <a:ext cx="2535207" cy="1578649"/>
          </a:xfrm>
          <a:prstGeom prst="rect">
            <a:avLst/>
          </a:prstGeom>
        </p:spPr>
      </p:pic>
      <p:pic>
        <p:nvPicPr>
          <p:cNvPr id="17" name="Picture 16"/>
          <p:cNvPicPr>
            <a:picLocks noChangeAspect="1"/>
          </p:cNvPicPr>
          <p:nvPr/>
        </p:nvPicPr>
        <p:blipFill>
          <a:blip r:embed="rId7"/>
          <a:stretch>
            <a:fillRect/>
          </a:stretch>
        </p:blipFill>
        <p:spPr>
          <a:xfrm>
            <a:off x="6397183" y="929891"/>
            <a:ext cx="2511952" cy="1708324"/>
          </a:xfrm>
          <a:prstGeom prst="rect">
            <a:avLst/>
          </a:prstGeom>
        </p:spPr>
      </p:pic>
      <p:pic>
        <p:nvPicPr>
          <p:cNvPr id="19" name="Picture 18"/>
          <p:cNvPicPr>
            <a:picLocks noChangeAspect="1"/>
          </p:cNvPicPr>
          <p:nvPr/>
        </p:nvPicPr>
        <p:blipFill>
          <a:blip r:embed="rId8"/>
          <a:stretch>
            <a:fillRect/>
          </a:stretch>
        </p:blipFill>
        <p:spPr>
          <a:xfrm>
            <a:off x="9098836" y="916219"/>
            <a:ext cx="2540272" cy="1731096"/>
          </a:xfrm>
          <a:prstGeom prst="rect">
            <a:avLst/>
          </a:prstGeom>
        </p:spPr>
      </p:pic>
      <p:pic>
        <p:nvPicPr>
          <p:cNvPr id="21" name="Picture 20"/>
          <p:cNvPicPr>
            <a:picLocks noChangeAspect="1"/>
          </p:cNvPicPr>
          <p:nvPr/>
        </p:nvPicPr>
        <p:blipFill>
          <a:blip r:embed="rId9"/>
          <a:stretch>
            <a:fillRect/>
          </a:stretch>
        </p:blipFill>
        <p:spPr>
          <a:xfrm>
            <a:off x="6357313" y="3818624"/>
            <a:ext cx="2551823" cy="1741237"/>
          </a:xfrm>
          <a:prstGeom prst="rect">
            <a:avLst/>
          </a:prstGeom>
        </p:spPr>
      </p:pic>
      <p:pic>
        <p:nvPicPr>
          <p:cNvPr id="22" name="Picture 21"/>
          <p:cNvPicPr>
            <a:picLocks noChangeAspect="1"/>
          </p:cNvPicPr>
          <p:nvPr/>
        </p:nvPicPr>
        <p:blipFill>
          <a:blip r:embed="rId10"/>
          <a:stretch>
            <a:fillRect/>
          </a:stretch>
        </p:blipFill>
        <p:spPr>
          <a:xfrm>
            <a:off x="9169461" y="3820900"/>
            <a:ext cx="2451415" cy="1736689"/>
          </a:xfrm>
          <a:prstGeom prst="rect">
            <a:avLst/>
          </a:prstGeom>
        </p:spPr>
      </p:pic>
      <p:sp>
        <p:nvSpPr>
          <p:cNvPr id="30" name="Oval 29"/>
          <p:cNvSpPr/>
          <p:nvPr/>
        </p:nvSpPr>
        <p:spPr bwMode="gray">
          <a:xfrm>
            <a:off x="4184215" y="1488912"/>
            <a:ext cx="3331028" cy="1293223"/>
          </a:xfrm>
          <a:prstGeom prst="ellipse">
            <a:avLst/>
          </a:prstGeom>
          <a:solidFill>
            <a:srgbClr val="00CC00"/>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600" dirty="0"/>
          </a:p>
        </p:txBody>
      </p:sp>
    </p:spTree>
    <p:extLst>
      <p:ext uri="{BB962C8B-B14F-4D97-AF65-F5344CB8AC3E}">
        <p14:creationId xmlns:p14="http://schemas.microsoft.com/office/powerpoint/2010/main" val="37709165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B4Tx2_mzUGSdqPySZG.t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nVFPONlfEW0WdpZjMBuw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zB4Tx2_mzUGSdqPySZG.t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nVFPONlfEW0WdpZjMBu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zB4Tx2_mzUGSdqPySZG.t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teNHlfKTwUuP1bUk5bQf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Mq1JOFhZkemoGgFzs_yo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zHrCR3Bnk6Dy_Fbz4.qR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l_ZN2rFD0y2CU88_8ONZ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refdIdYVxEGurEtFrDKI0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nVFPONlfEW0WdpZjMBuwg"/>
</p:tagLst>
</file>

<file path=ppt/theme/theme1.xml><?xml version="1.0" encoding="utf-8"?>
<a:theme xmlns:a="http://schemas.openxmlformats.org/drawingml/2006/main" name="blank">
  <a:themeElements>
    <a:clrScheme name="Custom 141">
      <a:dk1>
        <a:srgbClr val="000000"/>
      </a:dk1>
      <a:lt1>
        <a:srgbClr val="FFFFFF"/>
      </a:lt1>
      <a:dk2>
        <a:srgbClr val="296299"/>
      </a:dk2>
      <a:lt2>
        <a:srgbClr val="808080"/>
      </a:lt2>
      <a:accent1>
        <a:srgbClr val="E2E2E2"/>
      </a:accent1>
      <a:accent2>
        <a:srgbClr val="8DC4E4"/>
      </a:accent2>
      <a:accent3>
        <a:srgbClr val="B2B2B2"/>
      </a:accent3>
      <a:accent4>
        <a:srgbClr val="4D4D4D"/>
      </a:accent4>
      <a:accent5>
        <a:srgbClr val="D2E0E6"/>
      </a:accent5>
      <a:accent6>
        <a:srgbClr val="79A2B3"/>
      </a:accent6>
      <a:hlink>
        <a:srgbClr val="296299"/>
      </a:hlink>
      <a:folHlink>
        <a:srgbClr val="008AD6"/>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lumMod val="75000"/>
          </a:schemeClr>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spAutoFit/>
      </a:bodyPr>
      <a:lstStyle>
        <a:defPPr algn="ctr">
          <a:defRPr sz="1400" dirty="0" smtClean="0"/>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9476</TotalTime>
  <Words>1286</Words>
  <Application>Microsoft Office PowerPoint</Application>
  <PresentationFormat>宽屏</PresentationFormat>
  <Paragraphs>417</Paragraphs>
  <Slides>11</Slides>
  <Notes>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11</vt:i4>
      </vt:variant>
    </vt:vector>
  </HeadingPairs>
  <TitlesOfParts>
    <vt:vector size="25" baseType="lpstr">
      <vt:lpstr>MS Mincho</vt:lpstr>
      <vt:lpstr>ＭＳ Ｐゴシック</vt:lpstr>
      <vt:lpstr>SimSun</vt:lpstr>
      <vt:lpstr>SimSun</vt:lpstr>
      <vt:lpstr>微软雅黑</vt:lpstr>
      <vt:lpstr>Arial</vt:lpstr>
      <vt:lpstr>Calibri</vt:lpstr>
      <vt:lpstr>Calibri Light</vt:lpstr>
      <vt:lpstr>Times New Roman</vt:lpstr>
      <vt:lpstr>Verdana</vt:lpstr>
      <vt:lpstr>Wingdings</vt:lpstr>
      <vt:lpstr>blank</vt:lpstr>
      <vt:lpstr>Custom Design</vt:lpstr>
      <vt:lpstr>think-cell Slide</vt:lpstr>
      <vt:lpstr>2020 Annual Review</vt:lpstr>
      <vt:lpstr> CONTENTS</vt:lpstr>
      <vt:lpstr> 2018 Service Procurement Summary</vt:lpstr>
      <vt:lpstr> 2019 Service Procurement Summary</vt:lpstr>
      <vt:lpstr>AMS current scope</vt:lpstr>
      <vt:lpstr>Scope in-take of 2019 &amp; Transition Pipeline</vt:lpstr>
      <vt:lpstr>PowerPoint 演示文稿</vt:lpstr>
      <vt:lpstr>Feedback and Improvement Plan</vt:lpstr>
      <vt:lpstr>PowerPoint 演示文稿</vt:lpstr>
      <vt:lpstr>SLA Dashboard</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Cloud Chen</dc:creator>
  <cp:lastModifiedBy>George Chan</cp:lastModifiedBy>
  <cp:revision>962</cp:revision>
  <dcterms:created xsi:type="dcterms:W3CDTF">2016-07-20T04:12:16Z</dcterms:created>
  <dcterms:modified xsi:type="dcterms:W3CDTF">2020-06-10T08:49:51Z</dcterms:modified>
</cp:coreProperties>
</file>