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28"/>
  </p:notesMasterIdLst>
  <p:handoutMasterIdLst>
    <p:handoutMasterId r:id="rId29"/>
  </p:handoutMasterIdLst>
  <p:sldIdLst>
    <p:sldId id="256" r:id="rId2"/>
    <p:sldId id="258" r:id="rId3"/>
    <p:sldId id="371" r:id="rId4"/>
    <p:sldId id="372" r:id="rId5"/>
    <p:sldId id="362" r:id="rId6"/>
    <p:sldId id="369" r:id="rId7"/>
    <p:sldId id="370" r:id="rId8"/>
    <p:sldId id="321" r:id="rId9"/>
    <p:sldId id="418" r:id="rId10"/>
    <p:sldId id="419" r:id="rId11"/>
    <p:sldId id="341" r:id="rId12"/>
    <p:sldId id="420" r:id="rId13"/>
    <p:sldId id="421" r:id="rId14"/>
    <p:sldId id="422" r:id="rId15"/>
    <p:sldId id="423" r:id="rId16"/>
    <p:sldId id="424" r:id="rId17"/>
    <p:sldId id="425" r:id="rId18"/>
    <p:sldId id="426" r:id="rId19"/>
    <p:sldId id="428" r:id="rId20"/>
    <p:sldId id="342" r:id="rId21"/>
    <p:sldId id="351" r:id="rId22"/>
    <p:sldId id="353" r:id="rId23"/>
    <p:sldId id="427" r:id="rId24"/>
    <p:sldId id="390" r:id="rId25"/>
    <p:sldId id="429" r:id="rId26"/>
    <p:sldId id="270"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3CC33"/>
    <a:srgbClr val="00F000"/>
    <a:srgbClr val="39FD4C"/>
    <a:srgbClr val="62FE38"/>
    <a:srgbClr val="4AFA3C"/>
    <a:srgbClr val="75E5FF"/>
    <a:srgbClr val="99CCFF"/>
    <a:srgbClr val="57DF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343" autoAdjust="0"/>
  </p:normalViewPr>
  <p:slideViewPr>
    <p:cSldViewPr snapToGrid="0">
      <p:cViewPr varScale="1">
        <p:scale>
          <a:sx n="142" d="100"/>
          <a:sy n="142" d="100"/>
        </p:scale>
        <p:origin x="726" y="120"/>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Development_Avecto\Projects\Metlife%20China\AMS\Reports\Monthly%20Report\2020%20Apr\ReleaseCalendar%2020200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evelopment_Avecto\Projects\Metlife%20China\AMS\Reports\Monthly%20Report\2020%20Apr\ReleaseCalendar%2020200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Top 10 Applicaiton Release</a:t>
            </a:r>
            <a:endParaRPr lang="zh-CN"/>
          </a:p>
        </c:rich>
      </c:tx>
      <c:overlay val="0"/>
    </c:title>
    <c:autoTitleDeleted val="0"/>
    <c:plotArea>
      <c:layout/>
      <c:barChart>
        <c:barDir val="col"/>
        <c:grouping val="clustered"/>
        <c:varyColors val="0"/>
        <c:ser>
          <c:idx val="0"/>
          <c:order val="0"/>
          <c:tx>
            <c:strRef>
              <c:f>Summary!$C$1</c:f>
              <c:strCache>
                <c:ptCount val="1"/>
                <c:pt idx="0">
                  <c:v>All</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Summary!$A$3:$A$12</c:f>
              <c:strCache>
                <c:ptCount val="9"/>
                <c:pt idx="0">
                  <c:v>8889 CN - LifeAsia</c:v>
                </c:pt>
                <c:pt idx="1">
                  <c:v>11636 CN - TMP</c:v>
                </c:pt>
                <c:pt idx="2">
                  <c:v>6857 CN - MTS</c:v>
                </c:pt>
                <c:pt idx="3">
                  <c:v>7998 CN - MAP</c:v>
                </c:pt>
                <c:pt idx="4">
                  <c:v>10532 CN - iPartner</c:v>
                </c:pt>
                <c:pt idx="5">
                  <c:v>10779 CN - Printing</c:v>
                </c:pt>
                <c:pt idx="6">
                  <c:v>9591 CN - WeChat Platform</c:v>
                </c:pt>
                <c:pt idx="7">
                  <c:v>8886 CN - ODS</c:v>
                </c:pt>
                <c:pt idx="8">
                  <c:v>10736 CN - PASS</c:v>
                </c:pt>
              </c:strCache>
            </c:strRef>
          </c:cat>
          <c:val>
            <c:numRef>
              <c:f>Summary!$O$3:$O$12</c:f>
              <c:numCache>
                <c:formatCode>0_ </c:formatCode>
                <c:ptCount val="9"/>
                <c:pt idx="0">
                  <c:v>10</c:v>
                </c:pt>
                <c:pt idx="1">
                  <c:v>8</c:v>
                </c:pt>
                <c:pt idx="2">
                  <c:v>7</c:v>
                </c:pt>
                <c:pt idx="3">
                  <c:v>7</c:v>
                </c:pt>
                <c:pt idx="4">
                  <c:v>7</c:v>
                </c:pt>
                <c:pt idx="5">
                  <c:v>6</c:v>
                </c:pt>
                <c:pt idx="6">
                  <c:v>6</c:v>
                </c:pt>
                <c:pt idx="7">
                  <c:v>5</c:v>
                </c:pt>
                <c:pt idx="8">
                  <c:v>4</c:v>
                </c:pt>
              </c:numCache>
            </c:numRef>
          </c:val>
          <c:extLst>
            <c:ext xmlns:c16="http://schemas.microsoft.com/office/drawing/2014/chart" uri="{C3380CC4-5D6E-409C-BE32-E72D297353CC}">
              <c16:uniqueId val="{00000000-B92A-43DD-A117-9E3D54B73B83}"/>
            </c:ext>
          </c:extLst>
        </c:ser>
        <c:dLbls>
          <c:showLegendKey val="0"/>
          <c:showVal val="0"/>
          <c:showCatName val="0"/>
          <c:showSerName val="0"/>
          <c:showPercent val="0"/>
          <c:showBubbleSize val="0"/>
        </c:dLbls>
        <c:gapWidth val="150"/>
        <c:axId val="70261760"/>
        <c:axId val="112008576"/>
      </c:barChart>
      <c:catAx>
        <c:axId val="70261760"/>
        <c:scaling>
          <c:orientation val="minMax"/>
        </c:scaling>
        <c:delete val="0"/>
        <c:axPos val="b"/>
        <c:numFmt formatCode="General" sourceLinked="0"/>
        <c:majorTickMark val="none"/>
        <c:minorTickMark val="none"/>
        <c:tickLblPos val="nextTo"/>
        <c:txPr>
          <a:bodyPr/>
          <a:lstStyle/>
          <a:p>
            <a:pPr>
              <a:defRPr sz="700"/>
            </a:pPr>
            <a:endParaRPr lang="zh-CN"/>
          </a:p>
        </c:txPr>
        <c:crossAx val="112008576"/>
        <c:crosses val="autoZero"/>
        <c:auto val="1"/>
        <c:lblAlgn val="ctr"/>
        <c:lblOffset val="100"/>
        <c:noMultiLvlLbl val="0"/>
      </c:catAx>
      <c:valAx>
        <c:axId val="112008576"/>
        <c:scaling>
          <c:orientation val="minMax"/>
        </c:scaling>
        <c:delete val="0"/>
        <c:axPos val="l"/>
        <c:majorGridlines/>
        <c:numFmt formatCode="0_ " sourceLinked="1"/>
        <c:majorTickMark val="none"/>
        <c:minorTickMark val="none"/>
        <c:tickLblPos val="nextTo"/>
        <c:crossAx val="70261760"/>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a:t>Release</a:t>
            </a:r>
            <a:r>
              <a:rPr lang="en-US" altLang="zh-CN" baseline="0"/>
              <a:t> Successful Report 2020</a:t>
            </a:r>
            <a:endParaRPr lang="zh-CN" altLang="en-US"/>
          </a:p>
        </c:rich>
      </c:tx>
      <c:overlay val="0"/>
    </c:title>
    <c:autoTitleDeleted val="0"/>
    <c:plotArea>
      <c:layout/>
      <c:barChart>
        <c:barDir val="col"/>
        <c:grouping val="stacked"/>
        <c:varyColors val="0"/>
        <c:ser>
          <c:idx val="1"/>
          <c:order val="0"/>
          <c:tx>
            <c:strRef>
              <c:f>ReleaseCalendar!$AJ$9</c:f>
              <c:strCache>
                <c:ptCount val="1"/>
                <c:pt idx="0">
                  <c:v>Successful</c:v>
                </c:pt>
              </c:strCache>
            </c:strRef>
          </c:tx>
          <c:spPr>
            <a:solidFill>
              <a:srgbClr val="00B05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ReleaseCalendar!$AK$3:$AV$3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ReleaseCalendar!$AK$9:$AV$9</c:f>
              <c:numCache>
                <c:formatCode>General</c:formatCode>
                <c:ptCount val="12"/>
                <c:pt idx="0">
                  <c:v>79</c:v>
                </c:pt>
                <c:pt idx="1">
                  <c:v>53</c:v>
                </c:pt>
                <c:pt idx="2">
                  <c:v>114</c:v>
                </c:pt>
                <c:pt idx="3">
                  <c:v>114</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0-BFE9-48D2-97DB-40C9C36C5218}"/>
            </c:ext>
          </c:extLst>
        </c:ser>
        <c:ser>
          <c:idx val="2"/>
          <c:order val="1"/>
          <c:tx>
            <c:strRef>
              <c:f>ReleaseCalendar!$AJ$10</c:f>
              <c:strCache>
                <c:ptCount val="1"/>
                <c:pt idx="0">
                  <c:v>Completed with issues</c:v>
                </c:pt>
              </c:strCache>
            </c:strRef>
          </c:tx>
          <c:spPr>
            <a:solidFill>
              <a:srgbClr val="00B0F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ReleaseCalendar!$AK$3:$AV$3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ReleaseCalendar!$AK$10:$AV$10</c:f>
              <c:numCache>
                <c:formatCode>General</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1-BFE9-48D2-97DB-40C9C36C5218}"/>
            </c:ext>
          </c:extLst>
        </c:ser>
        <c:ser>
          <c:idx val="3"/>
          <c:order val="2"/>
          <c:tx>
            <c:strRef>
              <c:f>ReleaseCalendar!$AJ$11</c:f>
              <c:strCache>
                <c:ptCount val="1"/>
                <c:pt idx="0">
                  <c:v>Unsuccessful;no business impact</c:v>
                </c:pt>
              </c:strCache>
            </c:strRef>
          </c:tx>
          <c:spPr>
            <a:solidFill>
              <a:srgbClr val="C00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ReleaseCalendar!$AK$3:$AV$3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ReleaseCalendar!$AK$11:$AV$11</c:f>
              <c:numCache>
                <c:formatCode>General</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2-BFE9-48D2-97DB-40C9C36C5218}"/>
            </c:ext>
          </c:extLst>
        </c:ser>
        <c:ser>
          <c:idx val="4"/>
          <c:order val="3"/>
          <c:tx>
            <c:strRef>
              <c:f>ReleaseCalendar!$AJ$12</c:f>
              <c:strCache>
                <c:ptCount val="1"/>
                <c:pt idx="0">
                  <c:v>Unsuccessful</c:v>
                </c:pt>
              </c:strCache>
            </c:strRef>
          </c:tx>
          <c:spPr>
            <a:solidFill>
              <a:srgbClr val="FF0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ReleaseCalendar!$AK$3:$AV$3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ReleaseCalendar!$AK$12:$AV$12</c:f>
              <c:numCache>
                <c:formatCode>General</c:formatCode>
                <c:ptCount val="12"/>
                <c:pt idx="0">
                  <c:v>1</c:v>
                </c:pt>
                <c:pt idx="1">
                  <c:v>1</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3-BFE9-48D2-97DB-40C9C36C5218}"/>
            </c:ext>
          </c:extLst>
        </c:ser>
        <c:dLbls>
          <c:showLegendKey val="0"/>
          <c:showVal val="0"/>
          <c:showCatName val="0"/>
          <c:showSerName val="0"/>
          <c:showPercent val="0"/>
          <c:showBubbleSize val="0"/>
        </c:dLbls>
        <c:gapWidth val="55"/>
        <c:overlap val="100"/>
        <c:axId val="192907904"/>
        <c:axId val="192913792"/>
      </c:barChart>
      <c:catAx>
        <c:axId val="192907904"/>
        <c:scaling>
          <c:orientation val="minMax"/>
        </c:scaling>
        <c:delete val="0"/>
        <c:axPos val="b"/>
        <c:numFmt formatCode="General" sourceLinked="1"/>
        <c:majorTickMark val="none"/>
        <c:minorTickMark val="none"/>
        <c:tickLblPos val="nextTo"/>
        <c:crossAx val="192913792"/>
        <c:crosses val="autoZero"/>
        <c:auto val="1"/>
        <c:lblAlgn val="ctr"/>
        <c:lblOffset val="100"/>
        <c:noMultiLvlLbl val="0"/>
      </c:catAx>
      <c:valAx>
        <c:axId val="192913792"/>
        <c:scaling>
          <c:orientation val="minMax"/>
        </c:scaling>
        <c:delete val="0"/>
        <c:axPos val="l"/>
        <c:majorGridlines/>
        <c:numFmt formatCode="General" sourceLinked="1"/>
        <c:majorTickMark val="none"/>
        <c:minorTickMark val="none"/>
        <c:tickLblPos val="nextTo"/>
        <c:crossAx val="192907904"/>
        <c:crosses val="autoZero"/>
        <c:crossBetween val="between"/>
      </c:valAx>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6/10/2020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6/10/2020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24</a:t>
            </a:fld>
            <a:endParaRPr lang="en-US"/>
          </a:p>
        </p:txBody>
      </p:sp>
    </p:spTree>
    <p:extLst>
      <p:ext uri="{BB962C8B-B14F-4D97-AF65-F5344CB8AC3E}">
        <p14:creationId xmlns:p14="http://schemas.microsoft.com/office/powerpoint/2010/main" val="110995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25</a:t>
            </a:fld>
            <a:endParaRPr lang="en-US"/>
          </a:p>
        </p:txBody>
      </p:sp>
    </p:spTree>
    <p:extLst>
      <p:ext uri="{BB962C8B-B14F-4D97-AF65-F5344CB8AC3E}">
        <p14:creationId xmlns:p14="http://schemas.microsoft.com/office/powerpoint/2010/main" val="4109397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6/10/2020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dirty="0"/>
              <a:t>Edit Master text styles</a:t>
            </a:r>
          </a:p>
          <a:p>
            <a:pPr lvl="1"/>
            <a:r>
              <a:rPr lang="en-US" dirty="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6/10/2020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dirty="0"/>
              <a:t>Edit Master text styles</a:t>
            </a:r>
          </a:p>
          <a:p>
            <a:pPr lvl="1"/>
            <a:r>
              <a:rPr lang="en-US" dirty="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6/10/2020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dirty="0"/>
              <a:t>Edit Master text styles</a:t>
            </a:r>
          </a:p>
          <a:p>
            <a:pPr lvl="1"/>
            <a:r>
              <a:rPr lang="en-US" dirty="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6/10/2020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6/10/2020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6/10/2020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6/10/2020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6/10/2020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6/10/2020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6/10/2020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6/10/2020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6/10/2020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6/10/2020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6/10/2020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6/10/2020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dirty="0"/>
              <a:t>Click to edit Master title style</a:t>
            </a:r>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6/10/2020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6/10/2020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a:t>Drag picture to placeholder or click icon to add</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6/10/2020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6/10/2020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6/10/2020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6/10/2020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6/10/2020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160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6/10/2020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6/10/2020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6/10/2020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6/10/2020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6/10/2020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6/10/2020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6/10/2020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 id="2147483814" r:id="rId33"/>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457200" y="1968639"/>
            <a:ext cx="5029200" cy="775597"/>
          </a:xfrm>
        </p:spPr>
        <p:txBody>
          <a:bodyPr/>
          <a:lstStyle/>
          <a:p>
            <a:r>
              <a:rPr lang="en-US" sz="2800" kern="0" dirty="0">
                <a:latin typeface="Arial"/>
              </a:rPr>
              <a:t>China AMS – Monthly Governance Dashboard</a:t>
            </a:r>
            <a:endParaRPr lang="en-US" sz="2800" dirty="0"/>
          </a:p>
        </p:txBody>
      </p:sp>
      <p:sp>
        <p:nvSpPr>
          <p:cNvPr id="9" name="Subtitle 8">
            <a:extLst>
              <a:ext uri="{FF2B5EF4-FFF2-40B4-BE49-F238E27FC236}">
                <a16:creationId xmlns:a16="http://schemas.microsoft.com/office/drawing/2014/main" id="{532E6FFD-F894-49A8-A846-C24E1AE929CD}"/>
              </a:ext>
            </a:extLst>
          </p:cNvPr>
          <p:cNvSpPr>
            <a:spLocks noGrp="1"/>
          </p:cNvSpPr>
          <p:nvPr>
            <p:ph type="subTitle" idx="1"/>
          </p:nvPr>
        </p:nvSpPr>
        <p:spPr>
          <a:xfrm>
            <a:off x="457200" y="3118104"/>
            <a:ext cx="5029200" cy="276999"/>
          </a:xfrm>
        </p:spPr>
        <p:txBody>
          <a:bodyPr/>
          <a:lstStyle/>
          <a:p>
            <a:r>
              <a:rPr lang="en-US" dirty="0"/>
              <a:t>Apr 2020</a:t>
            </a:r>
          </a:p>
        </p:txBody>
      </p:sp>
      <p:sp>
        <p:nvSpPr>
          <p:cNvPr id="2" name="Footer Placeholder 1">
            <a:extLst>
              <a:ext uri="{FF2B5EF4-FFF2-40B4-BE49-F238E27FC236}">
                <a16:creationId xmlns:a16="http://schemas.microsoft.com/office/drawing/2014/main" id="{5DB5F4D6-BCDA-4244-BC53-2B0A05DF58E1}"/>
              </a:ext>
            </a:extLst>
          </p:cNvPr>
          <p:cNvSpPr>
            <a:spLocks noGrp="1"/>
          </p:cNvSpPr>
          <p:nvPr>
            <p:ph type="ftr" sz="quarter" idx="11"/>
          </p:nvPr>
        </p:nvSpPr>
        <p:spPr/>
        <p:txBody>
          <a:bodyPr/>
          <a:lstStyle/>
          <a:p>
            <a:r>
              <a:rPr lang="en-US"/>
              <a:t>© 2018 Cognizant</a:t>
            </a:r>
            <a:endParaRPr lang="en-US" dirty="0"/>
          </a:p>
        </p:txBody>
      </p:sp>
    </p:spTree>
    <p:extLst>
      <p:ext uri="{BB962C8B-B14F-4D97-AF65-F5344CB8AC3E}">
        <p14:creationId xmlns:p14="http://schemas.microsoft.com/office/powerpoint/2010/main" val="50550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Release Management</a:t>
            </a:r>
            <a:endParaRPr lang="zh-CN" altLang="en-US" dirty="0"/>
          </a:p>
        </p:txBody>
      </p:sp>
      <p:pic>
        <p:nvPicPr>
          <p:cNvPr id="5" name="Picture 4"/>
          <p:cNvPicPr>
            <a:picLocks noChangeAspect="1"/>
          </p:cNvPicPr>
          <p:nvPr/>
        </p:nvPicPr>
        <p:blipFill>
          <a:blip r:embed="rId2"/>
          <a:stretch>
            <a:fillRect/>
          </a:stretch>
        </p:blipFill>
        <p:spPr>
          <a:xfrm>
            <a:off x="618934" y="782486"/>
            <a:ext cx="7915275" cy="3790950"/>
          </a:xfrm>
          <a:prstGeom prst="rect">
            <a:avLst/>
          </a:prstGeom>
        </p:spPr>
      </p:pic>
      <p:sp>
        <p:nvSpPr>
          <p:cNvPr id="4" name="Oval 3"/>
          <p:cNvSpPr/>
          <p:nvPr/>
        </p:nvSpPr>
        <p:spPr>
          <a:xfrm>
            <a:off x="2459421" y="2669628"/>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85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D7E651CE-83F3-4E50-89B3-C2E5D5D411B5}"/>
              </a:ext>
            </a:extLst>
          </p:cNvPr>
          <p:cNvSpPr>
            <a:spLocks noGrp="1"/>
          </p:cNvSpPr>
          <p:nvPr>
            <p:ph type="ftr" sz="quarter" idx="15"/>
          </p:nvPr>
        </p:nvSpPr>
        <p:spPr/>
        <p:txBody>
          <a:bodyPr/>
          <a:lstStyle/>
          <a:p>
            <a:r>
              <a:rPr lang="en-US"/>
              <a:t>© 2018 Cognizant</a:t>
            </a:r>
            <a:endParaRPr lang="en-US" dirty="0"/>
          </a:p>
        </p:txBody>
      </p:sp>
      <p:sp>
        <p:nvSpPr>
          <p:cNvPr id="12" name="Slide Number Placeholder 11">
            <a:extLst>
              <a:ext uri="{FF2B5EF4-FFF2-40B4-BE49-F238E27FC236}">
                <a16:creationId xmlns:a16="http://schemas.microsoft.com/office/drawing/2014/main" id="{8EE707E1-CB75-4E0E-B629-10DFD115EE10}"/>
              </a:ext>
            </a:extLst>
          </p:cNvPr>
          <p:cNvSpPr>
            <a:spLocks noGrp="1"/>
          </p:cNvSpPr>
          <p:nvPr>
            <p:ph type="sldNum" sz="quarter" idx="16"/>
          </p:nvPr>
        </p:nvSpPr>
        <p:spPr/>
        <p:txBody>
          <a:bodyPr/>
          <a:lstStyle/>
          <a:p>
            <a:fld id="{2EFEF571-C9B4-4D92-A7F7-315B894862A8}" type="slidenum">
              <a:rPr lang="en-US" smtClean="0"/>
              <a:pPr/>
              <a:t>11</a:t>
            </a:fld>
            <a:endParaRPr lang="en-US" dirty="0"/>
          </a:p>
        </p:txBody>
      </p:sp>
      <p:sp>
        <p:nvSpPr>
          <p:cNvPr id="4" name="Rectangle 3"/>
          <p:cNvSpPr/>
          <p:nvPr/>
        </p:nvSpPr>
        <p:spPr>
          <a:xfrm>
            <a:off x="310896" y="440297"/>
            <a:ext cx="1367682" cy="461665"/>
          </a:xfrm>
          <a:prstGeom prst="rect">
            <a:avLst/>
          </a:prstGeom>
        </p:spPr>
        <p:txBody>
          <a:bodyPr wrap="none">
            <a:spAutoFit/>
          </a:bodyPr>
          <a:lstStyle/>
          <a:p>
            <a:r>
              <a:rPr lang="en-US" sz="2400" dirty="0">
                <a:solidFill>
                  <a:schemeClr val="bg1"/>
                </a:solidFill>
                <a:latin typeface="Calibri" panose="020F0502020204030204" pitchFamily="34" charset="0"/>
                <a:cs typeface="Calibri" panose="020F0502020204030204" pitchFamily="34" charset="0"/>
              </a:rPr>
              <a:t>Appendix</a:t>
            </a:r>
            <a:endParaRPr lang="en-US" sz="2400" dirty="0">
              <a:solidFill>
                <a:schemeClr val="bg1"/>
              </a:solidFill>
            </a:endParaRPr>
          </a:p>
        </p:txBody>
      </p:sp>
    </p:spTree>
    <p:extLst>
      <p:ext uri="{BB962C8B-B14F-4D97-AF65-F5344CB8AC3E}">
        <p14:creationId xmlns:p14="http://schemas.microsoft.com/office/powerpoint/2010/main" val="87068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Incidents – AMS China</a:t>
            </a:r>
          </a:p>
        </p:txBody>
      </p:sp>
      <p:sp>
        <p:nvSpPr>
          <p:cNvPr id="13" name="Rectangle 9"/>
          <p:cNvSpPr>
            <a:spLocks noChangeArrowheads="1"/>
          </p:cNvSpPr>
          <p:nvPr/>
        </p:nvSpPr>
        <p:spPr bwMode="gray">
          <a:xfrm>
            <a:off x="5453175" y="797442"/>
            <a:ext cx="2512115" cy="3303070"/>
          </a:xfrm>
          <a:prstGeom prst="rect">
            <a:avLst/>
          </a:prstGeom>
          <a:noFill/>
          <a:ln w="22225">
            <a:solidFill>
              <a:srgbClr val="A3CE4E"/>
            </a:solidFill>
          </a:ln>
          <a:effectLst/>
          <a:extLst/>
        </p:spPr>
        <p:txBody>
          <a:bodyPr wrap="square" lIns="137160" tIns="102870" rIns="137160" bIns="102870" anchor="t" anchorCtr="0">
            <a:noAutofit/>
          </a:bodyPr>
          <a:lstStyle/>
          <a:p>
            <a:pPr marL="133350" indent="-133350">
              <a:spcBef>
                <a:spcPts val="450"/>
              </a:spcBef>
              <a:buClr>
                <a:srgbClr val="000000"/>
              </a:buClr>
            </a:pPr>
            <a:r>
              <a:rPr lang="en-US" sz="788" b="1" dirty="0">
                <a:solidFill>
                  <a:srgbClr val="000000"/>
                </a:solidFill>
              </a:rPr>
              <a:t>Comments</a:t>
            </a:r>
            <a:endParaRPr lang="en-US" sz="788" b="1" dirty="0"/>
          </a:p>
          <a:p>
            <a:pPr marL="228600" indent="-228600">
              <a:spcBef>
                <a:spcPts val="600"/>
              </a:spcBef>
              <a:buFont typeface="+mj-lt"/>
              <a:buAutoNum type="arabicPeriod"/>
            </a:pPr>
            <a:r>
              <a:rPr lang="en-US" sz="800" dirty="0">
                <a:solidFill>
                  <a:schemeClr val="tx2"/>
                </a:solidFill>
              </a:rPr>
              <a:t>Total number of incidents increased by </a:t>
            </a:r>
            <a:r>
              <a:rPr lang="en-US" sz="800" dirty="0">
                <a:solidFill>
                  <a:srgbClr val="FF0000"/>
                </a:solidFill>
              </a:rPr>
              <a:t>18</a:t>
            </a:r>
            <a:r>
              <a:rPr lang="en-US" sz="800" dirty="0">
                <a:solidFill>
                  <a:schemeClr val="tx2"/>
                </a:solidFill>
              </a:rPr>
              <a:t>%, compare to number of month of  Mar 2020.</a:t>
            </a:r>
          </a:p>
          <a:p>
            <a:pPr marL="228600" indent="-228600">
              <a:spcBef>
                <a:spcPts val="600"/>
              </a:spcBef>
              <a:buFont typeface="+mj-lt"/>
              <a:buAutoNum type="arabicPeriod"/>
            </a:pPr>
            <a:r>
              <a:rPr lang="en-US" sz="800" dirty="0">
                <a:solidFill>
                  <a:schemeClr val="tx2"/>
                </a:solidFill>
              </a:rPr>
              <a:t>The number is getting beck to same level as last year.</a:t>
            </a:r>
          </a:p>
          <a:p>
            <a:pPr marL="228600" indent="-228600">
              <a:spcBef>
                <a:spcPts val="600"/>
              </a:spcBef>
              <a:buFont typeface="+mj-lt"/>
              <a:buAutoNum type="arabicPeriod"/>
            </a:pPr>
            <a:r>
              <a:rPr lang="en-US" sz="800" dirty="0">
                <a:solidFill>
                  <a:schemeClr val="tx2"/>
                </a:solidFill>
              </a:rPr>
              <a:t>Top 5 application are PASS, MAP, WeChat Platform, MTS, ODS, </a:t>
            </a:r>
          </a:p>
        </p:txBody>
      </p:sp>
      <p:pic>
        <p:nvPicPr>
          <p:cNvPr id="4" name="Picture 3"/>
          <p:cNvPicPr>
            <a:picLocks noChangeAspect="1"/>
          </p:cNvPicPr>
          <p:nvPr/>
        </p:nvPicPr>
        <p:blipFill>
          <a:blip r:embed="rId2"/>
          <a:stretch>
            <a:fillRect/>
          </a:stretch>
        </p:blipFill>
        <p:spPr>
          <a:xfrm>
            <a:off x="718947" y="797441"/>
            <a:ext cx="4431122" cy="3303071"/>
          </a:xfrm>
          <a:prstGeom prst="rect">
            <a:avLst/>
          </a:prstGeom>
        </p:spPr>
      </p:pic>
      <p:sp>
        <p:nvSpPr>
          <p:cNvPr id="5" name="Oval 4"/>
          <p:cNvSpPr/>
          <p:nvPr/>
        </p:nvSpPr>
        <p:spPr>
          <a:xfrm>
            <a:off x="2537548" y="1387366"/>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869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192205"/>
            <a:ext cx="6456107" cy="568481"/>
          </a:xfrm>
        </p:spPr>
        <p:txBody>
          <a:bodyPr/>
          <a:lstStyle/>
          <a:p>
            <a:r>
              <a:rPr lang="en-US" dirty="0"/>
              <a:t>Incidents – Top Applications – AMS China</a:t>
            </a:r>
          </a:p>
        </p:txBody>
      </p:sp>
      <p:sp>
        <p:nvSpPr>
          <p:cNvPr id="8" name="Rectangle 9"/>
          <p:cNvSpPr>
            <a:spLocks noChangeArrowheads="1"/>
          </p:cNvSpPr>
          <p:nvPr/>
        </p:nvSpPr>
        <p:spPr bwMode="gray">
          <a:xfrm>
            <a:off x="5691692" y="984123"/>
            <a:ext cx="2600970" cy="3339208"/>
          </a:xfrm>
          <a:prstGeom prst="rect">
            <a:avLst/>
          </a:prstGeom>
          <a:noFill/>
          <a:ln w="22225">
            <a:solidFill>
              <a:srgbClr val="007DBC"/>
            </a:solidFill>
          </a:ln>
          <a:effectLst/>
          <a:extLst/>
        </p:spPr>
        <p:txBody>
          <a:bodyPr wrap="square" lIns="137160" tIns="102870" rIns="137160" bIns="102870" anchor="t" anchorCtr="0">
            <a:noAutofit/>
          </a:bodyPr>
          <a:lstStyle/>
          <a:p>
            <a:pPr marL="133350" indent="-133350">
              <a:spcBef>
                <a:spcPts val="450"/>
              </a:spcBef>
              <a:buClr>
                <a:srgbClr val="000000"/>
              </a:buClr>
            </a:pPr>
            <a:r>
              <a:rPr lang="en-US" sz="788" b="1" dirty="0">
                <a:solidFill>
                  <a:srgbClr val="000000"/>
                </a:solidFill>
              </a:rPr>
              <a:t>Comments</a:t>
            </a:r>
          </a:p>
          <a:p>
            <a:pPr>
              <a:spcBef>
                <a:spcPts val="600"/>
              </a:spcBef>
            </a:pPr>
            <a:endParaRPr lang="en-US" altLang="zh-CN" sz="800" dirty="0">
              <a:solidFill>
                <a:schemeClr val="tx2"/>
              </a:solidFill>
            </a:endParaRPr>
          </a:p>
          <a:p>
            <a:pPr marL="228600" indent="-228600">
              <a:spcBef>
                <a:spcPts val="600"/>
              </a:spcBef>
              <a:buAutoNum type="arabicPeriod"/>
            </a:pPr>
            <a:r>
              <a:rPr lang="en-US" altLang="zh-CN" sz="800" dirty="0">
                <a:solidFill>
                  <a:srgbClr val="000000"/>
                </a:solidFill>
              </a:rPr>
              <a:t>There is</a:t>
            </a:r>
            <a:r>
              <a:rPr lang="en-US" sz="800" dirty="0">
                <a:solidFill>
                  <a:srgbClr val="000000"/>
                </a:solidFill>
              </a:rPr>
              <a:t> no P1, P2 incident in Apr.    </a:t>
            </a:r>
          </a:p>
          <a:p>
            <a:pPr>
              <a:spcBef>
                <a:spcPts val="600"/>
              </a:spcBef>
            </a:pPr>
            <a:r>
              <a:rPr lang="en-US" altLang="zh-CN" sz="800" dirty="0">
                <a:solidFill>
                  <a:schemeClr val="tx2"/>
                </a:solidFill>
              </a:rPr>
              <a:t>2.    Top 5 applications are PASS, MAP, WeChat, MTS and ODS,</a:t>
            </a:r>
          </a:p>
          <a:p>
            <a:pPr>
              <a:spcBef>
                <a:spcPts val="450"/>
              </a:spcBef>
            </a:pPr>
            <a:endParaRPr lang="en-US" sz="788" dirty="0">
              <a:solidFill>
                <a:srgbClr val="000000"/>
              </a:solidFill>
            </a:endParaRPr>
          </a:p>
        </p:txBody>
      </p:sp>
      <p:pic>
        <p:nvPicPr>
          <p:cNvPr id="7" name="Picture 6"/>
          <p:cNvPicPr>
            <a:picLocks noChangeAspect="1"/>
          </p:cNvPicPr>
          <p:nvPr/>
        </p:nvPicPr>
        <p:blipFill>
          <a:blip r:embed="rId2"/>
          <a:stretch>
            <a:fillRect/>
          </a:stretch>
        </p:blipFill>
        <p:spPr>
          <a:xfrm>
            <a:off x="371475" y="984124"/>
            <a:ext cx="5114925" cy="3556346"/>
          </a:xfrm>
          <a:prstGeom prst="rect">
            <a:avLst/>
          </a:prstGeom>
        </p:spPr>
      </p:pic>
      <p:sp>
        <p:nvSpPr>
          <p:cNvPr id="5" name="Oval 4"/>
          <p:cNvSpPr/>
          <p:nvPr/>
        </p:nvSpPr>
        <p:spPr>
          <a:xfrm>
            <a:off x="2537548" y="1387366"/>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9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06" y="161415"/>
            <a:ext cx="6456107" cy="568481"/>
          </a:xfrm>
        </p:spPr>
        <p:txBody>
          <a:bodyPr/>
          <a:lstStyle/>
          <a:p>
            <a:r>
              <a:rPr lang="en-US" dirty="0"/>
              <a:t>Service Requests – AMS China</a:t>
            </a:r>
          </a:p>
        </p:txBody>
      </p:sp>
      <p:sp>
        <p:nvSpPr>
          <p:cNvPr id="8" name="Rectangle 9"/>
          <p:cNvSpPr>
            <a:spLocks noChangeArrowheads="1"/>
          </p:cNvSpPr>
          <p:nvPr/>
        </p:nvSpPr>
        <p:spPr bwMode="gray">
          <a:xfrm>
            <a:off x="5593842" y="1241298"/>
            <a:ext cx="2287542" cy="2703351"/>
          </a:xfrm>
          <a:prstGeom prst="rect">
            <a:avLst/>
          </a:prstGeom>
          <a:noFill/>
          <a:ln w="22225">
            <a:solidFill>
              <a:srgbClr val="A3CE4E"/>
            </a:solidFill>
          </a:ln>
          <a:effectLst/>
          <a:extLst/>
        </p:spPr>
        <p:txBody>
          <a:bodyPr wrap="square" lIns="137160" tIns="102870" rIns="137160" bIns="102870" anchor="t" anchorCtr="0">
            <a:noAutofit/>
          </a:bodyPr>
          <a:lstStyle/>
          <a:p>
            <a:pPr marL="133350" indent="-133350">
              <a:spcBef>
                <a:spcPts val="450"/>
              </a:spcBef>
              <a:buClr>
                <a:srgbClr val="000000"/>
              </a:buClr>
            </a:pPr>
            <a:r>
              <a:rPr lang="en-US" sz="788" b="1" dirty="0">
                <a:solidFill>
                  <a:srgbClr val="000000"/>
                </a:solidFill>
              </a:rPr>
              <a:t>Comments</a:t>
            </a:r>
          </a:p>
          <a:p>
            <a:pPr marL="182880" indent="-182880">
              <a:spcBef>
                <a:spcPts val="600"/>
              </a:spcBef>
              <a:buFont typeface="Arial" panose="020B0604020202020204" pitchFamily="34" charset="0"/>
              <a:buChar char="•"/>
            </a:pPr>
            <a:r>
              <a:rPr lang="en-US" sz="800" dirty="0">
                <a:solidFill>
                  <a:srgbClr val="000000"/>
                </a:solidFill>
              </a:rPr>
              <a:t>Service Request tickets increased by </a:t>
            </a:r>
            <a:r>
              <a:rPr lang="en-US" sz="800" dirty="0">
                <a:solidFill>
                  <a:srgbClr val="FF0000"/>
                </a:solidFill>
              </a:rPr>
              <a:t>12.9</a:t>
            </a:r>
            <a:r>
              <a:rPr lang="en-US" sz="800" dirty="0">
                <a:solidFill>
                  <a:srgbClr val="000000"/>
                </a:solidFill>
              </a:rPr>
              <a:t>% compare to number of month of Mar. </a:t>
            </a:r>
          </a:p>
          <a:p>
            <a:pPr>
              <a:spcBef>
                <a:spcPts val="600"/>
              </a:spcBef>
            </a:pPr>
            <a:endParaRPr lang="en-US" sz="800" dirty="0">
              <a:solidFill>
                <a:srgbClr val="000000"/>
              </a:solidFill>
            </a:endParaRPr>
          </a:p>
        </p:txBody>
      </p:sp>
      <p:pic>
        <p:nvPicPr>
          <p:cNvPr id="4" name="Picture 3"/>
          <p:cNvPicPr>
            <a:picLocks noChangeAspect="1"/>
          </p:cNvPicPr>
          <p:nvPr/>
        </p:nvPicPr>
        <p:blipFill>
          <a:blip r:embed="rId2"/>
          <a:stretch>
            <a:fillRect/>
          </a:stretch>
        </p:blipFill>
        <p:spPr>
          <a:xfrm>
            <a:off x="1042166" y="1035635"/>
            <a:ext cx="4095750" cy="3114675"/>
          </a:xfrm>
          <a:prstGeom prst="rect">
            <a:avLst/>
          </a:prstGeom>
        </p:spPr>
      </p:pic>
      <p:sp>
        <p:nvSpPr>
          <p:cNvPr id="5" name="Oval 4"/>
          <p:cNvSpPr/>
          <p:nvPr/>
        </p:nvSpPr>
        <p:spPr>
          <a:xfrm>
            <a:off x="2537548" y="1387366"/>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68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74" y="125354"/>
            <a:ext cx="5996204" cy="353585"/>
          </a:xfrm>
        </p:spPr>
        <p:txBody>
          <a:bodyPr/>
          <a:lstStyle/>
          <a:p>
            <a:r>
              <a:rPr lang="en-US" sz="1800" dirty="0"/>
              <a:t>Service Requests – Top Applications – AMS China</a:t>
            </a:r>
          </a:p>
        </p:txBody>
      </p:sp>
      <p:sp>
        <p:nvSpPr>
          <p:cNvPr id="8" name="Rectangle 9"/>
          <p:cNvSpPr>
            <a:spLocks noChangeArrowheads="1"/>
          </p:cNvSpPr>
          <p:nvPr/>
        </p:nvSpPr>
        <p:spPr bwMode="gray">
          <a:xfrm>
            <a:off x="5593842" y="1073706"/>
            <a:ext cx="2343363" cy="2703351"/>
          </a:xfrm>
          <a:prstGeom prst="rect">
            <a:avLst/>
          </a:prstGeom>
          <a:noFill/>
          <a:ln w="22225">
            <a:solidFill>
              <a:srgbClr val="007DBC"/>
            </a:solidFill>
          </a:ln>
          <a:effectLst/>
          <a:extLst/>
        </p:spPr>
        <p:txBody>
          <a:bodyPr wrap="square" lIns="137160" tIns="102870" rIns="137160" bIns="102870" anchor="t" anchorCtr="0">
            <a:noAutofit/>
          </a:bodyPr>
          <a:lstStyle/>
          <a:p>
            <a:pPr marL="133350" indent="-133350">
              <a:spcBef>
                <a:spcPts val="450"/>
              </a:spcBef>
              <a:buClr>
                <a:srgbClr val="000000"/>
              </a:buClr>
            </a:pPr>
            <a:r>
              <a:rPr lang="en-US" sz="788" b="1" dirty="0">
                <a:solidFill>
                  <a:srgbClr val="000000"/>
                </a:solidFill>
              </a:rPr>
              <a:t>Comments</a:t>
            </a:r>
          </a:p>
          <a:p>
            <a:pPr>
              <a:spcBef>
                <a:spcPts val="600"/>
              </a:spcBef>
            </a:pPr>
            <a:r>
              <a:rPr lang="en-US" sz="800" dirty="0">
                <a:solidFill>
                  <a:srgbClr val="000000"/>
                </a:solidFill>
              </a:rPr>
              <a:t>1. </a:t>
            </a:r>
            <a:r>
              <a:rPr lang="en-US" sz="800" dirty="0" err="1">
                <a:solidFill>
                  <a:srgbClr val="000000"/>
                </a:solidFill>
              </a:rPr>
              <a:t>iMap</a:t>
            </a:r>
            <a:r>
              <a:rPr lang="en-US" sz="800" dirty="0">
                <a:solidFill>
                  <a:srgbClr val="000000"/>
                </a:solidFill>
              </a:rPr>
              <a:t>, </a:t>
            </a:r>
            <a:r>
              <a:rPr lang="en-US" altLang="zh-CN" sz="800" dirty="0">
                <a:solidFill>
                  <a:srgbClr val="000000"/>
                </a:solidFill>
              </a:rPr>
              <a:t>MTS and</a:t>
            </a:r>
            <a:r>
              <a:rPr lang="en-US" sz="800" dirty="0">
                <a:solidFill>
                  <a:srgbClr val="000000"/>
                </a:solidFill>
              </a:rPr>
              <a:t> </a:t>
            </a:r>
            <a:r>
              <a:rPr lang="en-US" altLang="zh-CN" sz="800" dirty="0">
                <a:solidFill>
                  <a:srgbClr val="000000"/>
                </a:solidFill>
              </a:rPr>
              <a:t>ARS </a:t>
            </a:r>
            <a:r>
              <a:rPr lang="en-US" sz="800" dirty="0">
                <a:solidFill>
                  <a:srgbClr val="000000"/>
                </a:solidFill>
              </a:rPr>
              <a:t>are top 3 </a:t>
            </a:r>
            <a:r>
              <a:rPr lang="en-US" altLang="zh-CN" sz="800" dirty="0">
                <a:solidFill>
                  <a:srgbClr val="000000"/>
                </a:solidFill>
              </a:rPr>
              <a:t>applications of s</a:t>
            </a:r>
            <a:r>
              <a:rPr lang="en-US" sz="800" dirty="0">
                <a:solidFill>
                  <a:srgbClr val="000000"/>
                </a:solidFill>
              </a:rPr>
              <a:t>ervice </a:t>
            </a:r>
            <a:r>
              <a:rPr lang="en-US" altLang="zh-CN" sz="800" dirty="0">
                <a:solidFill>
                  <a:srgbClr val="000000"/>
                </a:solidFill>
              </a:rPr>
              <a:t>r</a:t>
            </a:r>
            <a:r>
              <a:rPr lang="en-US" sz="800" dirty="0">
                <a:solidFill>
                  <a:srgbClr val="000000"/>
                </a:solidFill>
              </a:rPr>
              <a:t>equest for current month.</a:t>
            </a:r>
          </a:p>
          <a:p>
            <a:pPr>
              <a:spcBef>
                <a:spcPts val="600"/>
              </a:spcBef>
            </a:pPr>
            <a:endParaRPr lang="en-US" sz="800" dirty="0">
              <a:solidFill>
                <a:srgbClr val="000000"/>
              </a:solidFill>
            </a:endParaRPr>
          </a:p>
          <a:p>
            <a:pPr>
              <a:spcBef>
                <a:spcPts val="450"/>
              </a:spcBef>
            </a:pPr>
            <a:endParaRPr lang="en-US" sz="788" dirty="0">
              <a:solidFill>
                <a:srgbClr val="000000"/>
              </a:solidFill>
            </a:endParaRPr>
          </a:p>
        </p:txBody>
      </p:sp>
      <p:pic>
        <p:nvPicPr>
          <p:cNvPr id="5" name="Picture 4"/>
          <p:cNvPicPr>
            <a:picLocks noChangeAspect="1"/>
          </p:cNvPicPr>
          <p:nvPr/>
        </p:nvPicPr>
        <p:blipFill>
          <a:blip r:embed="rId2"/>
          <a:stretch>
            <a:fillRect/>
          </a:stretch>
        </p:blipFill>
        <p:spPr>
          <a:xfrm>
            <a:off x="640803" y="1009243"/>
            <a:ext cx="4793046" cy="2832276"/>
          </a:xfrm>
          <a:prstGeom prst="rect">
            <a:avLst/>
          </a:prstGeom>
        </p:spPr>
      </p:pic>
      <p:sp>
        <p:nvSpPr>
          <p:cNvPr id="9" name="Title 1"/>
          <p:cNvSpPr txBox="1">
            <a:spLocks/>
          </p:cNvSpPr>
          <p:nvPr/>
        </p:nvSpPr>
        <p:spPr>
          <a:xfrm>
            <a:off x="1190872" y="3841519"/>
            <a:ext cx="2634894" cy="465842"/>
          </a:xfrm>
          <a:prstGeom prst="rect">
            <a:avLst/>
          </a:prstGeom>
        </p:spPr>
        <p:txBody>
          <a:bodyPr vert="horz" lIns="68580" tIns="34290" rIns="68580" bIns="34290" rtlCol="0" anchor="t">
            <a:noAutofit/>
          </a:bodyPr>
          <a:lstStyle>
            <a:lvl1pPr algn="l" defTabSz="685800" rtl="0" eaLnBrk="1" latinLnBrk="0" hangingPunct="1">
              <a:lnSpc>
                <a:spcPct val="90000"/>
              </a:lnSpc>
              <a:spcBef>
                <a:spcPct val="0"/>
              </a:spcBef>
              <a:buNone/>
              <a:defRPr sz="3000" b="1" i="0" kern="1200">
                <a:solidFill>
                  <a:schemeClr val="tx1"/>
                </a:solidFill>
                <a:latin typeface="Georgia" charset="0"/>
                <a:ea typeface="Georgia" charset="0"/>
                <a:cs typeface="Georgia" charset="0"/>
              </a:defRPr>
            </a:lvl1pPr>
          </a:lstStyle>
          <a:p>
            <a:r>
              <a:rPr lang="en-US" sz="1000" dirty="0">
                <a:solidFill>
                  <a:schemeClr val="tx2"/>
                </a:solidFill>
                <a:latin typeface="+mn-lt"/>
              </a:rPr>
              <a:t>Top 3:                  1833  50</a:t>
            </a:r>
            <a:r>
              <a:rPr lang="en-US" altLang="zh-CN" sz="1000" dirty="0">
                <a:solidFill>
                  <a:schemeClr val="tx2"/>
                </a:solidFill>
                <a:latin typeface="+mn-lt"/>
              </a:rPr>
              <a:t>.0</a:t>
            </a:r>
            <a:r>
              <a:rPr lang="en-US" sz="1000" dirty="0">
                <a:solidFill>
                  <a:schemeClr val="tx2"/>
                </a:solidFill>
                <a:latin typeface="+mn-lt"/>
              </a:rPr>
              <a:t>%</a:t>
            </a:r>
          </a:p>
          <a:p>
            <a:r>
              <a:rPr lang="en-US" sz="1000" dirty="0">
                <a:solidFill>
                  <a:schemeClr val="tx2"/>
                </a:solidFill>
                <a:latin typeface="+mn-lt"/>
              </a:rPr>
              <a:t>Top 20:                2806  77.8%</a:t>
            </a:r>
          </a:p>
          <a:p>
            <a:r>
              <a:rPr lang="en-US" sz="1000" dirty="0">
                <a:solidFill>
                  <a:schemeClr val="tx2"/>
                </a:solidFill>
                <a:latin typeface="+mn-lt"/>
              </a:rPr>
              <a:t>_____________________________</a:t>
            </a:r>
          </a:p>
          <a:p>
            <a:r>
              <a:rPr lang="en-US" sz="1000" dirty="0">
                <a:solidFill>
                  <a:schemeClr val="tx2"/>
                </a:solidFill>
                <a:latin typeface="+mn-lt"/>
              </a:rPr>
              <a:t>All:                       3605</a:t>
            </a:r>
          </a:p>
        </p:txBody>
      </p:sp>
      <p:sp>
        <p:nvSpPr>
          <p:cNvPr id="6" name="Oval 5"/>
          <p:cNvSpPr/>
          <p:nvPr/>
        </p:nvSpPr>
        <p:spPr>
          <a:xfrm>
            <a:off x="2537548" y="1387366"/>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1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31" y="122091"/>
            <a:ext cx="6403399" cy="353585"/>
          </a:xfrm>
        </p:spPr>
        <p:txBody>
          <a:bodyPr/>
          <a:lstStyle/>
          <a:p>
            <a:r>
              <a:rPr lang="en-US" sz="1800" dirty="0"/>
              <a:t>Trends for Data Request and Data Patch – AMS China</a:t>
            </a:r>
          </a:p>
        </p:txBody>
      </p:sp>
      <p:sp>
        <p:nvSpPr>
          <p:cNvPr id="8" name="Rectangle 9"/>
          <p:cNvSpPr>
            <a:spLocks noChangeArrowheads="1"/>
          </p:cNvSpPr>
          <p:nvPr/>
        </p:nvSpPr>
        <p:spPr bwMode="gray">
          <a:xfrm>
            <a:off x="5514942" y="1281618"/>
            <a:ext cx="2407976" cy="2703351"/>
          </a:xfrm>
          <a:prstGeom prst="rect">
            <a:avLst/>
          </a:prstGeom>
          <a:noFill/>
          <a:ln w="22225">
            <a:solidFill>
              <a:srgbClr val="007DBC"/>
            </a:solidFill>
          </a:ln>
          <a:effectLst/>
          <a:extLst/>
        </p:spPr>
        <p:txBody>
          <a:bodyPr wrap="square" lIns="137160" tIns="102870" rIns="137160" bIns="102870" anchor="t" anchorCtr="0">
            <a:noAutofit/>
          </a:bodyPr>
          <a:lstStyle/>
          <a:p>
            <a:pPr marL="133350" indent="-133350">
              <a:spcBef>
                <a:spcPts val="450"/>
              </a:spcBef>
              <a:buClr>
                <a:srgbClr val="000000"/>
              </a:buClr>
            </a:pPr>
            <a:r>
              <a:rPr lang="en-US" sz="788" b="1" dirty="0">
                <a:solidFill>
                  <a:srgbClr val="000000"/>
                </a:solidFill>
              </a:rPr>
              <a:t>Comments</a:t>
            </a:r>
          </a:p>
          <a:p>
            <a:pPr marL="228600" indent="-228600">
              <a:spcBef>
                <a:spcPts val="600"/>
              </a:spcBef>
              <a:buFont typeface="+mj-lt"/>
              <a:buAutoNum type="arabicPeriod"/>
            </a:pPr>
            <a:r>
              <a:rPr lang="en-US" sz="800" dirty="0">
                <a:solidFill>
                  <a:srgbClr val="000000"/>
                </a:solidFill>
              </a:rPr>
              <a:t> The total no. of DR tickets decreased by </a:t>
            </a:r>
            <a:r>
              <a:rPr lang="en-US" sz="800" dirty="0">
                <a:solidFill>
                  <a:srgbClr val="FF0000"/>
                </a:solidFill>
              </a:rPr>
              <a:t>11%</a:t>
            </a:r>
            <a:r>
              <a:rPr lang="en-US" sz="800" dirty="0">
                <a:solidFill>
                  <a:srgbClr val="000000"/>
                </a:solidFill>
              </a:rPr>
              <a:t>, </a:t>
            </a:r>
            <a:r>
              <a:rPr lang="en-US" sz="800" dirty="0">
                <a:solidFill>
                  <a:schemeClr val="tx2"/>
                </a:solidFill>
              </a:rPr>
              <a:t>compare to number of month of Mar.</a:t>
            </a:r>
          </a:p>
          <a:p>
            <a:pPr marL="228600" indent="-228600">
              <a:spcBef>
                <a:spcPts val="600"/>
              </a:spcBef>
              <a:buFont typeface="+mj-lt"/>
              <a:buAutoNum type="arabicPeriod"/>
            </a:pPr>
            <a:r>
              <a:rPr lang="en-US" altLang="zh-CN" sz="800" dirty="0">
                <a:solidFill>
                  <a:srgbClr val="000000"/>
                </a:solidFill>
              </a:rPr>
              <a:t>The total no. of DP tickets increased by </a:t>
            </a:r>
            <a:r>
              <a:rPr lang="en-US" altLang="zh-CN" sz="800" dirty="0">
                <a:solidFill>
                  <a:srgbClr val="FF0000"/>
                </a:solidFill>
              </a:rPr>
              <a:t>6.9%</a:t>
            </a:r>
            <a:r>
              <a:rPr lang="en-US" altLang="zh-CN" sz="800" dirty="0">
                <a:solidFill>
                  <a:srgbClr val="000000"/>
                </a:solidFill>
              </a:rPr>
              <a:t>, </a:t>
            </a:r>
            <a:r>
              <a:rPr lang="en-US" sz="800" dirty="0">
                <a:solidFill>
                  <a:schemeClr val="tx2"/>
                </a:solidFill>
              </a:rPr>
              <a:t>compare to number of month of Mar</a:t>
            </a:r>
          </a:p>
        </p:txBody>
      </p:sp>
      <p:pic>
        <p:nvPicPr>
          <p:cNvPr id="4" name="Picture 3"/>
          <p:cNvPicPr>
            <a:picLocks noChangeAspect="1"/>
          </p:cNvPicPr>
          <p:nvPr/>
        </p:nvPicPr>
        <p:blipFill>
          <a:blip r:embed="rId2"/>
          <a:stretch>
            <a:fillRect/>
          </a:stretch>
        </p:blipFill>
        <p:spPr>
          <a:xfrm>
            <a:off x="881226" y="964991"/>
            <a:ext cx="4289863" cy="3019978"/>
          </a:xfrm>
          <a:prstGeom prst="rect">
            <a:avLst/>
          </a:prstGeom>
        </p:spPr>
      </p:pic>
      <p:sp>
        <p:nvSpPr>
          <p:cNvPr id="5" name="Oval 4"/>
          <p:cNvSpPr/>
          <p:nvPr/>
        </p:nvSpPr>
        <p:spPr>
          <a:xfrm>
            <a:off x="2537548" y="1387366"/>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38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Ticket –Ageing – AMS China</a:t>
            </a:r>
          </a:p>
        </p:txBody>
      </p:sp>
      <p:sp>
        <p:nvSpPr>
          <p:cNvPr id="8" name="Rectangle 9"/>
          <p:cNvSpPr>
            <a:spLocks noChangeArrowheads="1"/>
          </p:cNvSpPr>
          <p:nvPr/>
        </p:nvSpPr>
        <p:spPr bwMode="gray">
          <a:xfrm>
            <a:off x="5269953" y="1069848"/>
            <a:ext cx="2578895" cy="2703351"/>
          </a:xfrm>
          <a:prstGeom prst="rect">
            <a:avLst/>
          </a:prstGeom>
          <a:noFill/>
          <a:ln w="22225">
            <a:solidFill>
              <a:srgbClr val="007DBC"/>
            </a:solidFill>
          </a:ln>
          <a:effectLst/>
          <a:extLst/>
        </p:spPr>
        <p:txBody>
          <a:bodyPr wrap="square" lIns="137160" tIns="102870" rIns="137160" bIns="102870" anchor="t" anchorCtr="0">
            <a:noAutofit/>
          </a:bodyPr>
          <a:lstStyle/>
          <a:p>
            <a:pPr marL="133350" indent="-133350">
              <a:spcBef>
                <a:spcPts val="450"/>
              </a:spcBef>
              <a:buClr>
                <a:srgbClr val="000000"/>
              </a:buClr>
            </a:pPr>
            <a:r>
              <a:rPr lang="en-US" sz="788" b="1" dirty="0">
                <a:solidFill>
                  <a:srgbClr val="000000"/>
                </a:solidFill>
              </a:rPr>
              <a:t>Comments</a:t>
            </a:r>
          </a:p>
          <a:p>
            <a:pPr marL="228600" indent="-228600">
              <a:spcBef>
                <a:spcPts val="600"/>
              </a:spcBef>
              <a:buFont typeface="+mj-lt"/>
              <a:buAutoNum type="arabicPeriod"/>
            </a:pPr>
            <a:r>
              <a:rPr lang="en-US" sz="800" dirty="0">
                <a:solidFill>
                  <a:srgbClr val="000000"/>
                </a:solidFill>
              </a:rPr>
              <a:t>There is no High and Medium Open problem tickets until end of </a:t>
            </a:r>
            <a:r>
              <a:rPr lang="en-US" altLang="zh-CN" sz="800" dirty="0">
                <a:solidFill>
                  <a:srgbClr val="000000"/>
                </a:solidFill>
              </a:rPr>
              <a:t>Jan</a:t>
            </a:r>
            <a:endParaRPr lang="en-US" sz="800" dirty="0">
              <a:solidFill>
                <a:srgbClr val="000000"/>
              </a:solidFill>
            </a:endParaRPr>
          </a:p>
          <a:p>
            <a:pPr marL="228600" indent="-228600">
              <a:spcBef>
                <a:spcPts val="600"/>
              </a:spcBef>
              <a:buFont typeface="+mj-lt"/>
              <a:buAutoNum type="arabicPeriod"/>
            </a:pPr>
            <a:r>
              <a:rPr lang="en-US" sz="800" dirty="0">
                <a:solidFill>
                  <a:srgbClr val="FF0000"/>
                </a:solidFill>
              </a:rPr>
              <a:t>6 </a:t>
            </a:r>
            <a:r>
              <a:rPr lang="en-US" sz="800" dirty="0">
                <a:solidFill>
                  <a:srgbClr val="000000"/>
                </a:solidFill>
              </a:rPr>
              <a:t>open problems aging are in 1 month and </a:t>
            </a:r>
            <a:r>
              <a:rPr lang="en-US" sz="800" dirty="0">
                <a:solidFill>
                  <a:srgbClr val="FF0000"/>
                </a:solidFill>
              </a:rPr>
              <a:t>6 </a:t>
            </a:r>
            <a:r>
              <a:rPr lang="en-US" sz="800" dirty="0">
                <a:solidFill>
                  <a:srgbClr val="000000"/>
                </a:solidFill>
              </a:rPr>
              <a:t>open problems are over 2 month at the end of Apr, 2020.</a:t>
            </a:r>
          </a:p>
          <a:p>
            <a:pPr marL="228600" indent="-228600">
              <a:spcBef>
                <a:spcPts val="600"/>
              </a:spcBef>
              <a:buFont typeface="+mj-lt"/>
              <a:buAutoNum type="arabicPeriod"/>
            </a:pPr>
            <a:r>
              <a:rPr lang="en-US" sz="800" dirty="0">
                <a:solidFill>
                  <a:srgbClr val="000000"/>
                </a:solidFill>
              </a:rPr>
              <a:t>6 of 12 open problems are either in UAT phase or waiting for PRD deployment.</a:t>
            </a:r>
          </a:p>
          <a:p>
            <a:pPr marL="228600" indent="-228600">
              <a:spcBef>
                <a:spcPts val="600"/>
              </a:spcBef>
              <a:buFont typeface="+mj-lt"/>
              <a:buAutoNum type="arabicPeriod"/>
            </a:pPr>
            <a:r>
              <a:rPr lang="en-US" sz="800" dirty="0">
                <a:solidFill>
                  <a:srgbClr val="000000"/>
                </a:solidFill>
              </a:rPr>
              <a:t>In recent 12 months, there are </a:t>
            </a:r>
            <a:r>
              <a:rPr lang="en-US" sz="800" dirty="0">
                <a:solidFill>
                  <a:srgbClr val="FF0000"/>
                </a:solidFill>
              </a:rPr>
              <a:t>203 </a:t>
            </a:r>
            <a:r>
              <a:rPr lang="en-US" sz="800" dirty="0">
                <a:solidFill>
                  <a:srgbClr val="000000"/>
                </a:solidFill>
              </a:rPr>
              <a:t>problems resolved. Top 3 application are MTS, Map and CCS.</a:t>
            </a:r>
          </a:p>
        </p:txBody>
      </p:sp>
      <p:pic>
        <p:nvPicPr>
          <p:cNvPr id="5" name="Picture 4"/>
          <p:cNvPicPr>
            <a:picLocks noChangeAspect="1"/>
          </p:cNvPicPr>
          <p:nvPr/>
        </p:nvPicPr>
        <p:blipFill>
          <a:blip r:embed="rId2"/>
          <a:stretch>
            <a:fillRect/>
          </a:stretch>
        </p:blipFill>
        <p:spPr>
          <a:xfrm>
            <a:off x="4217615" y="1397875"/>
            <a:ext cx="866775" cy="876300"/>
          </a:xfrm>
          <a:prstGeom prst="rect">
            <a:avLst/>
          </a:prstGeom>
        </p:spPr>
      </p:pic>
      <p:pic>
        <p:nvPicPr>
          <p:cNvPr id="10" name="Picture 9"/>
          <p:cNvPicPr>
            <a:picLocks noChangeAspect="1"/>
          </p:cNvPicPr>
          <p:nvPr/>
        </p:nvPicPr>
        <p:blipFill>
          <a:blip r:embed="rId3"/>
          <a:stretch>
            <a:fillRect/>
          </a:stretch>
        </p:blipFill>
        <p:spPr>
          <a:xfrm>
            <a:off x="1056724" y="798786"/>
            <a:ext cx="3068109" cy="1639402"/>
          </a:xfrm>
          <a:prstGeom prst="rect">
            <a:avLst/>
          </a:prstGeom>
        </p:spPr>
      </p:pic>
      <p:pic>
        <p:nvPicPr>
          <p:cNvPr id="11" name="Picture 10"/>
          <p:cNvPicPr>
            <a:picLocks noChangeAspect="1"/>
          </p:cNvPicPr>
          <p:nvPr/>
        </p:nvPicPr>
        <p:blipFill>
          <a:blip r:embed="rId4"/>
          <a:stretch>
            <a:fillRect/>
          </a:stretch>
        </p:blipFill>
        <p:spPr>
          <a:xfrm>
            <a:off x="1056724" y="2602202"/>
            <a:ext cx="3497094" cy="1969798"/>
          </a:xfrm>
          <a:prstGeom prst="rect">
            <a:avLst/>
          </a:prstGeom>
        </p:spPr>
      </p:pic>
      <p:sp>
        <p:nvSpPr>
          <p:cNvPr id="7" name="Oval 6"/>
          <p:cNvSpPr/>
          <p:nvPr/>
        </p:nvSpPr>
        <p:spPr>
          <a:xfrm>
            <a:off x="2537548" y="1387366"/>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402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 – AMS China</a:t>
            </a:r>
          </a:p>
        </p:txBody>
      </p:sp>
      <p:sp>
        <p:nvSpPr>
          <p:cNvPr id="13" name="Rectangle 9"/>
          <p:cNvSpPr>
            <a:spLocks noChangeArrowheads="1"/>
          </p:cNvSpPr>
          <p:nvPr/>
        </p:nvSpPr>
        <p:spPr bwMode="gray">
          <a:xfrm>
            <a:off x="5284906" y="1070147"/>
            <a:ext cx="2512115" cy="2828926"/>
          </a:xfrm>
          <a:prstGeom prst="rect">
            <a:avLst/>
          </a:prstGeom>
          <a:noFill/>
          <a:ln w="22225">
            <a:solidFill>
              <a:srgbClr val="A3CE4E"/>
            </a:solidFill>
          </a:ln>
          <a:effectLst/>
          <a:extLst/>
        </p:spPr>
        <p:txBody>
          <a:bodyPr wrap="square" lIns="137160" tIns="102870" rIns="137160" bIns="102870" anchor="t" anchorCtr="0">
            <a:noAutofit/>
          </a:bodyPr>
          <a:lstStyle/>
          <a:p>
            <a:pPr marL="133350" indent="-133350">
              <a:spcBef>
                <a:spcPts val="450"/>
              </a:spcBef>
              <a:buClr>
                <a:srgbClr val="000000"/>
              </a:buClr>
            </a:pPr>
            <a:r>
              <a:rPr lang="en-US" sz="788" b="1" dirty="0">
                <a:solidFill>
                  <a:srgbClr val="000000"/>
                </a:solidFill>
              </a:rPr>
              <a:t>Comments</a:t>
            </a:r>
            <a:endParaRPr lang="en-US" sz="788" b="1" dirty="0"/>
          </a:p>
          <a:p>
            <a:pPr marL="228600" indent="-228600">
              <a:spcBef>
                <a:spcPts val="600"/>
              </a:spcBef>
              <a:buAutoNum type="arabicPeriod"/>
            </a:pPr>
            <a:r>
              <a:rPr lang="en-US" altLang="zh-CN" sz="800" dirty="0">
                <a:solidFill>
                  <a:schemeClr val="tx2"/>
                </a:solidFill>
              </a:rPr>
              <a:t>Incident SLA are all green for AMS overall.</a:t>
            </a:r>
          </a:p>
          <a:p>
            <a:pPr marL="228600" indent="-228600">
              <a:spcBef>
                <a:spcPts val="600"/>
              </a:spcBef>
              <a:buAutoNum type="arabicPeriod"/>
            </a:pPr>
            <a:r>
              <a:rPr lang="en-US" altLang="zh-CN" sz="800" dirty="0">
                <a:solidFill>
                  <a:schemeClr val="tx2"/>
                </a:solidFill>
              </a:rPr>
              <a:t>Service Request SLA are all green for AMS overall</a:t>
            </a:r>
          </a:p>
        </p:txBody>
      </p:sp>
      <p:pic>
        <p:nvPicPr>
          <p:cNvPr id="9" name="Picture 8"/>
          <p:cNvPicPr>
            <a:picLocks noChangeAspect="1"/>
          </p:cNvPicPr>
          <p:nvPr/>
        </p:nvPicPr>
        <p:blipFill>
          <a:blip r:embed="rId2"/>
          <a:stretch>
            <a:fillRect/>
          </a:stretch>
        </p:blipFill>
        <p:spPr>
          <a:xfrm>
            <a:off x="1399855" y="768162"/>
            <a:ext cx="3434903" cy="1880445"/>
          </a:xfrm>
          <a:prstGeom prst="rect">
            <a:avLst/>
          </a:prstGeom>
        </p:spPr>
      </p:pic>
      <p:pic>
        <p:nvPicPr>
          <p:cNvPr id="10" name="Picture 9"/>
          <p:cNvPicPr>
            <a:picLocks noChangeAspect="1"/>
          </p:cNvPicPr>
          <p:nvPr/>
        </p:nvPicPr>
        <p:blipFill>
          <a:blip r:embed="rId3"/>
          <a:stretch>
            <a:fillRect/>
          </a:stretch>
        </p:blipFill>
        <p:spPr>
          <a:xfrm>
            <a:off x="1399854" y="2747206"/>
            <a:ext cx="3434903" cy="1635608"/>
          </a:xfrm>
          <a:prstGeom prst="rect">
            <a:avLst/>
          </a:prstGeom>
        </p:spPr>
      </p:pic>
      <p:sp>
        <p:nvSpPr>
          <p:cNvPr id="6" name="Oval 5"/>
          <p:cNvSpPr/>
          <p:nvPr/>
        </p:nvSpPr>
        <p:spPr>
          <a:xfrm>
            <a:off x="2537548" y="1387366"/>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896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B0C8604-07C0-435C-B55E-62F74B856696}"/>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F593C9F1-7DD4-4829-9D81-68A1AE53860C}"/>
              </a:ext>
            </a:extLst>
          </p:cNvPr>
          <p:cNvSpPr>
            <a:spLocks noGrp="1"/>
          </p:cNvSpPr>
          <p:nvPr>
            <p:ph type="sldNum" sz="quarter" idx="12"/>
          </p:nvPr>
        </p:nvSpPr>
        <p:spPr/>
        <p:txBody>
          <a:bodyPr/>
          <a:lstStyle/>
          <a:p>
            <a:fld id="{2EFEF571-C9B4-4D92-A7F7-315B894862A8}" type="slidenum">
              <a:rPr lang="en-US" smtClean="0"/>
              <a:pPr/>
              <a:t>19</a:t>
            </a:fld>
            <a:endParaRPr lang="en-US" dirty="0"/>
          </a:p>
        </p:txBody>
      </p:sp>
      <p:sp>
        <p:nvSpPr>
          <p:cNvPr id="9" name="Rectangle 8"/>
          <p:cNvSpPr/>
          <p:nvPr/>
        </p:nvSpPr>
        <p:spPr>
          <a:xfrm>
            <a:off x="4656888" y="79630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4752513" y="2654659"/>
            <a:ext cx="4219779" cy="212475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4656888" y="953624"/>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4656888" y="904460"/>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4752513" y="2654659"/>
            <a:ext cx="4219779" cy="212475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656888" y="776644"/>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4752513" y="2536675"/>
            <a:ext cx="4219779" cy="212475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93CD1251-6DDB-4BD8-BFB1-9E8264645C94}"/>
              </a:ext>
            </a:extLst>
          </p:cNvPr>
          <p:cNvSpPr txBox="1">
            <a:spLocks/>
          </p:cNvSpPr>
          <p:nvPr/>
        </p:nvSpPr>
        <p:spPr>
          <a:xfrm>
            <a:off x="135858" y="51411"/>
            <a:ext cx="8385048" cy="43360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sz="2200" dirty="0">
                <a:latin typeface="+mj-lt"/>
              </a:rPr>
              <a:t>List of Applications Supported by Cognizant</a:t>
            </a:r>
          </a:p>
        </p:txBody>
      </p:sp>
      <p:sp>
        <p:nvSpPr>
          <p:cNvPr id="29" name="Rectangle 28"/>
          <p:cNvSpPr/>
          <p:nvPr/>
        </p:nvSpPr>
        <p:spPr>
          <a:xfrm>
            <a:off x="4656888" y="79630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4752513" y="2556339"/>
            <a:ext cx="4219779" cy="212475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94402" y="345987"/>
            <a:ext cx="864647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4048" y="587352"/>
            <a:ext cx="8306089" cy="553998"/>
          </a:xfrm>
          <a:prstGeom prst="rect">
            <a:avLst/>
          </a:prstGeom>
        </p:spPr>
        <p:txBody>
          <a:bodyPr wrap="square" lIns="0" tIns="0" rIns="0" bIns="0" rtlCol="0">
            <a:spAutoFit/>
          </a:bodyPr>
          <a:lstStyle/>
          <a:p>
            <a:pPr algn="l"/>
            <a:endParaRPr lang="en-US" dirty="0">
              <a:solidFill>
                <a:schemeClr val="tx2"/>
              </a:solidFill>
            </a:endParaRPr>
          </a:p>
          <a:p>
            <a:pPr algn="l"/>
            <a:endParaRPr lang="en-US" dirty="0">
              <a:solidFill>
                <a:schemeClr val="tx2"/>
              </a:solidFill>
            </a:endParaRPr>
          </a:p>
        </p:txBody>
      </p:sp>
      <p:graphicFrame>
        <p:nvGraphicFramePr>
          <p:cNvPr id="11" name="Table 10"/>
          <p:cNvGraphicFramePr>
            <a:graphicFrameLocks noGrp="1"/>
          </p:cNvGraphicFramePr>
          <p:nvPr>
            <p:extLst/>
          </p:nvPr>
        </p:nvGraphicFramePr>
        <p:xfrm>
          <a:off x="3066534" y="548337"/>
          <a:ext cx="3022857" cy="3941259"/>
        </p:xfrm>
        <a:graphic>
          <a:graphicData uri="http://schemas.openxmlformats.org/drawingml/2006/table">
            <a:tbl>
              <a:tblPr>
                <a:tableStyleId>{5C22544A-7EE6-4342-B048-85BDC9FD1C3A}</a:tableStyleId>
              </a:tblPr>
              <a:tblGrid>
                <a:gridCol w="532662">
                  <a:extLst>
                    <a:ext uri="{9D8B030D-6E8A-4147-A177-3AD203B41FA5}">
                      <a16:colId xmlns:a16="http://schemas.microsoft.com/office/drawing/2014/main" val="3785915089"/>
                    </a:ext>
                  </a:extLst>
                </a:gridCol>
                <a:gridCol w="583128">
                  <a:extLst>
                    <a:ext uri="{9D8B030D-6E8A-4147-A177-3AD203B41FA5}">
                      <a16:colId xmlns:a16="http://schemas.microsoft.com/office/drawing/2014/main" val="1703016629"/>
                    </a:ext>
                  </a:extLst>
                </a:gridCol>
                <a:gridCol w="1907067">
                  <a:extLst>
                    <a:ext uri="{9D8B030D-6E8A-4147-A177-3AD203B41FA5}">
                      <a16:colId xmlns:a16="http://schemas.microsoft.com/office/drawing/2014/main" val="4036770337"/>
                    </a:ext>
                  </a:extLst>
                </a:gridCol>
              </a:tblGrid>
              <a:tr h="187679">
                <a:tc>
                  <a:txBody>
                    <a:bodyPr/>
                    <a:lstStyle/>
                    <a:p>
                      <a:pPr algn="ctr" fontAlgn="ctr"/>
                      <a:r>
                        <a:rPr lang="en-US" sz="1100" u="none" strike="noStrike" dirty="0">
                          <a:solidFill>
                            <a:schemeClr val="tx1"/>
                          </a:solidFill>
                          <a:effectLst/>
                        </a:rPr>
                        <a:t>20</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dirty="0">
                          <a:solidFill>
                            <a:schemeClr val="tx1"/>
                          </a:solidFill>
                          <a:effectLst/>
                        </a:rPr>
                        <a:t>8886</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Re-Insurance ETL</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3503998646"/>
                  </a:ext>
                </a:extLst>
              </a:tr>
              <a:tr h="187679">
                <a:tc>
                  <a:txBody>
                    <a:bodyPr/>
                    <a:lstStyle/>
                    <a:p>
                      <a:pPr algn="ctr" fontAlgn="ctr"/>
                      <a:r>
                        <a:rPr lang="en-US" sz="1100" u="none" strike="noStrike" dirty="0">
                          <a:solidFill>
                            <a:schemeClr val="tx1"/>
                          </a:solidFill>
                          <a:effectLst/>
                        </a:rPr>
                        <a:t>21</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dirty="0">
                          <a:solidFill>
                            <a:schemeClr val="tx1"/>
                          </a:solidFill>
                          <a:effectLst/>
                        </a:rPr>
                        <a:t>10730</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Reporting CSO</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1522416243"/>
                  </a:ext>
                </a:extLst>
              </a:tr>
              <a:tr h="187679">
                <a:tc>
                  <a:txBody>
                    <a:bodyPr/>
                    <a:lstStyle/>
                    <a:p>
                      <a:pPr algn="ctr" fontAlgn="ctr"/>
                      <a:r>
                        <a:rPr lang="en-US" sz="1100" u="none" strike="noStrike" dirty="0">
                          <a:solidFill>
                            <a:schemeClr val="tx1"/>
                          </a:solidFill>
                          <a:effectLst/>
                        </a:rPr>
                        <a:t>22</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dirty="0">
                          <a:solidFill>
                            <a:schemeClr val="tx1"/>
                          </a:solidFill>
                          <a:effectLst/>
                        </a:rPr>
                        <a:t>9160</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SAP BO Reporting</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328068031"/>
                  </a:ext>
                </a:extLst>
              </a:tr>
              <a:tr h="187679">
                <a:tc>
                  <a:txBody>
                    <a:bodyPr/>
                    <a:lstStyle/>
                    <a:p>
                      <a:pPr algn="ctr" fontAlgn="ctr"/>
                      <a:r>
                        <a:rPr lang="en-US" sz="1100" u="none" strike="noStrike" dirty="0">
                          <a:solidFill>
                            <a:schemeClr val="tx1"/>
                          </a:solidFill>
                          <a:effectLst/>
                        </a:rPr>
                        <a:t>23</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a:solidFill>
                            <a:schemeClr val="tx1"/>
                          </a:solidFill>
                          <a:effectLst/>
                        </a:rPr>
                        <a:t>10777</a:t>
                      </a:r>
                      <a:endParaRPr lang="en-US" sz="1100" b="0" i="0" u="none" strike="noStrike">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Scanning</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1254549504"/>
                  </a:ext>
                </a:extLst>
              </a:tr>
              <a:tr h="187679">
                <a:tc>
                  <a:txBody>
                    <a:bodyPr/>
                    <a:lstStyle/>
                    <a:p>
                      <a:pPr algn="ctr" fontAlgn="ctr"/>
                      <a:r>
                        <a:rPr lang="en-US" sz="1100" u="none" strike="noStrike" dirty="0">
                          <a:solidFill>
                            <a:schemeClr val="tx1"/>
                          </a:solidFill>
                          <a:effectLst/>
                        </a:rPr>
                        <a:t>24</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dirty="0">
                          <a:solidFill>
                            <a:schemeClr val="tx1"/>
                          </a:solidFill>
                          <a:effectLst/>
                        </a:rPr>
                        <a:t>11466</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SMIS</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2422314717"/>
                  </a:ext>
                </a:extLst>
              </a:tr>
              <a:tr h="187679">
                <a:tc>
                  <a:txBody>
                    <a:bodyPr/>
                    <a:lstStyle/>
                    <a:p>
                      <a:pPr algn="ctr" fontAlgn="ctr"/>
                      <a:r>
                        <a:rPr lang="en-US" sz="1100" u="none" strike="noStrike" dirty="0">
                          <a:solidFill>
                            <a:schemeClr val="tx1"/>
                          </a:solidFill>
                          <a:effectLst/>
                        </a:rPr>
                        <a:t>25</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dirty="0">
                          <a:solidFill>
                            <a:schemeClr val="tx1"/>
                          </a:solidFill>
                          <a:effectLst/>
                        </a:rPr>
                        <a:t>9165</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SMS</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714802137"/>
                  </a:ext>
                </a:extLst>
              </a:tr>
              <a:tr h="187679">
                <a:tc>
                  <a:txBody>
                    <a:bodyPr/>
                    <a:lstStyle/>
                    <a:p>
                      <a:pPr algn="ctr" fontAlgn="ctr"/>
                      <a:r>
                        <a:rPr lang="en-US" sz="1100" u="none" strike="noStrike" dirty="0">
                          <a:solidFill>
                            <a:schemeClr val="tx1"/>
                          </a:solidFill>
                          <a:effectLst/>
                        </a:rPr>
                        <a:t>26</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dirty="0">
                          <a:solidFill>
                            <a:schemeClr val="tx1"/>
                          </a:solidFill>
                          <a:effectLst/>
                        </a:rPr>
                        <a:t>9166</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Web Portal</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2127986585"/>
                  </a:ext>
                </a:extLst>
              </a:tr>
              <a:tr h="187679">
                <a:tc>
                  <a:txBody>
                    <a:bodyPr/>
                    <a:lstStyle/>
                    <a:p>
                      <a:pPr algn="ctr" fontAlgn="ctr"/>
                      <a:r>
                        <a:rPr lang="en-US" sz="1100" u="none" strike="noStrike" dirty="0">
                          <a:solidFill>
                            <a:schemeClr val="tx1"/>
                          </a:solidFill>
                          <a:effectLst/>
                        </a:rPr>
                        <a:t>27</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dirty="0">
                          <a:solidFill>
                            <a:schemeClr val="tx1"/>
                          </a:solidFill>
                          <a:effectLst/>
                        </a:rPr>
                        <a:t>9591</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WeChat Platform-</a:t>
                      </a:r>
                      <a:r>
                        <a:rPr lang="zh-CN" altLang="en-US" sz="1100" u="none" strike="noStrike" dirty="0">
                          <a:solidFill>
                            <a:schemeClr val="tx1"/>
                          </a:solidFill>
                          <a:effectLst/>
                        </a:rPr>
                        <a:t>官微</a:t>
                      </a:r>
                      <a:endParaRPr lang="zh-CN" alt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3407309693"/>
                  </a:ext>
                </a:extLst>
              </a:tr>
              <a:tr h="187679">
                <a:tc>
                  <a:txBody>
                    <a:bodyPr/>
                    <a:lstStyle/>
                    <a:p>
                      <a:pPr algn="ctr" fontAlgn="ctr"/>
                      <a:r>
                        <a:rPr lang="en-US" sz="1100" b="0" i="0" u="none" strike="noStrike" dirty="0">
                          <a:solidFill>
                            <a:schemeClr val="tx1"/>
                          </a:solidFill>
                          <a:effectLst/>
                          <a:latin typeface="+mn-lt"/>
                          <a:ea typeface="+mn-ea"/>
                        </a:rPr>
                        <a:t>28</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dirty="0">
                          <a:solidFill>
                            <a:schemeClr val="tx1"/>
                          </a:solidFill>
                          <a:effectLst/>
                        </a:rPr>
                        <a:t>10302</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WeChat Platform-</a:t>
                      </a:r>
                      <a:r>
                        <a:rPr lang="zh-CN" altLang="en-US" sz="1100" u="none" strike="noStrike" dirty="0">
                          <a:solidFill>
                            <a:schemeClr val="tx1"/>
                          </a:solidFill>
                          <a:effectLst/>
                        </a:rPr>
                        <a:t>都会堂</a:t>
                      </a:r>
                      <a:endParaRPr lang="zh-CN" alt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3626456407"/>
                  </a:ext>
                </a:extLst>
              </a:tr>
              <a:tr h="187679">
                <a:tc>
                  <a:txBody>
                    <a:bodyPr/>
                    <a:lstStyle/>
                    <a:p>
                      <a:pPr algn="ctr" fontAlgn="ctr"/>
                      <a:r>
                        <a:rPr lang="en-US" sz="1100" b="0" i="0" u="none" strike="noStrike" dirty="0">
                          <a:solidFill>
                            <a:schemeClr val="tx1"/>
                          </a:solidFill>
                          <a:effectLst/>
                          <a:latin typeface="+mn-lt"/>
                          <a:ea typeface="+mn-ea"/>
                        </a:rPr>
                        <a:t>29</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a:solidFill>
                            <a:schemeClr val="tx1"/>
                          </a:solidFill>
                          <a:effectLst/>
                        </a:rPr>
                        <a:t>10723</a:t>
                      </a:r>
                      <a:endParaRPr lang="en-US" sz="1100" b="0" i="0" u="none" strike="noStrike">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WTS</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1501091830"/>
                  </a:ext>
                </a:extLst>
              </a:tr>
              <a:tr h="187679">
                <a:tc>
                  <a:txBody>
                    <a:bodyPr/>
                    <a:lstStyle/>
                    <a:p>
                      <a:pPr algn="ctr" fontAlgn="ctr"/>
                      <a:r>
                        <a:rPr lang="en-US" sz="1100" b="0" i="0" u="none" strike="noStrike" dirty="0">
                          <a:solidFill>
                            <a:schemeClr val="tx1"/>
                          </a:solidFill>
                          <a:effectLst/>
                          <a:latin typeface="+mn-lt"/>
                          <a:ea typeface="+mn-ea"/>
                        </a:rPr>
                        <a:t>30</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dirty="0">
                          <a:solidFill>
                            <a:schemeClr val="tx1"/>
                          </a:solidFill>
                          <a:effectLst/>
                        </a:rPr>
                        <a:t>11239</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err="1">
                          <a:solidFill>
                            <a:schemeClr val="tx1"/>
                          </a:solidFill>
                          <a:effectLst/>
                        </a:rPr>
                        <a:t>Xiehui</a:t>
                      </a:r>
                      <a:r>
                        <a:rPr lang="en-US" sz="1100" u="none" strike="noStrike" dirty="0">
                          <a:solidFill>
                            <a:schemeClr val="tx1"/>
                          </a:solidFill>
                          <a:effectLst/>
                        </a:rPr>
                        <a:t> Database</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2894700285"/>
                  </a:ext>
                </a:extLst>
              </a:tr>
              <a:tr h="187679">
                <a:tc>
                  <a:txBody>
                    <a:bodyPr/>
                    <a:lstStyle/>
                    <a:p>
                      <a:pPr algn="ctr" fontAlgn="ctr"/>
                      <a:r>
                        <a:rPr lang="en-US" sz="1100" u="none" strike="noStrike" dirty="0">
                          <a:solidFill>
                            <a:schemeClr val="tx1"/>
                          </a:solidFill>
                          <a:effectLst/>
                        </a:rPr>
                        <a:t>31</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altLang="zh-CN" sz="1100" u="none" strike="noStrike" kern="1200" dirty="0">
                          <a:solidFill>
                            <a:schemeClr val="tx1"/>
                          </a:solidFill>
                          <a:effectLst/>
                          <a:latin typeface="+mn-lt"/>
                          <a:ea typeface="+mn-ea"/>
                          <a:cs typeface="+mn-cs"/>
                        </a:rPr>
                        <a:t>11862</a:t>
                      </a: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marL="0" algn="l" defTabSz="914400" rtl="0" eaLnBrk="1" fontAlgn="ctr" latinLnBrk="0" hangingPunct="1"/>
                      <a:r>
                        <a:rPr lang="en-US" altLang="zh-CN" sz="1100" u="none" strike="noStrike" kern="1200" dirty="0">
                          <a:solidFill>
                            <a:schemeClr val="tx1"/>
                          </a:solidFill>
                          <a:effectLst/>
                          <a:latin typeface="+mn-lt"/>
                          <a:ea typeface="+mn-ea"/>
                          <a:cs typeface="+mn-cs"/>
                        </a:rPr>
                        <a:t>JIRA</a:t>
                      </a:r>
                      <a:endParaRPr lang="en-US" sz="1100" u="none" strike="noStrike" kern="1200" dirty="0">
                        <a:solidFill>
                          <a:schemeClr val="tx1"/>
                        </a:solidFill>
                        <a:effectLst/>
                        <a:latin typeface="+mn-lt"/>
                        <a:ea typeface="+mn-ea"/>
                        <a:cs typeface="+mn-cs"/>
                      </a:endParaRPr>
                    </a:p>
                  </a:txBody>
                  <a:tcPr marL="8626" marR="8626" marT="8626" marB="0" anchor="ctr"/>
                </a:tc>
                <a:extLst>
                  <a:ext uri="{0D108BD9-81ED-4DB2-BD59-A6C34878D82A}">
                    <a16:rowId xmlns:a16="http://schemas.microsoft.com/office/drawing/2014/main" val="3656646251"/>
                  </a:ext>
                </a:extLst>
              </a:tr>
              <a:tr h="187679">
                <a:tc>
                  <a:txBody>
                    <a:bodyPr/>
                    <a:lstStyle/>
                    <a:p>
                      <a:pPr algn="ctr" fontAlgn="ctr"/>
                      <a:r>
                        <a:rPr lang="en-US" sz="1100" u="none" strike="noStrike" dirty="0">
                          <a:solidFill>
                            <a:schemeClr val="tx1"/>
                          </a:solidFill>
                          <a:effectLst/>
                        </a:rPr>
                        <a:t>32</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r>
                        <a:rPr lang="en-US" sz="1100" u="none" strike="noStrike" kern="1200" dirty="0">
                          <a:solidFill>
                            <a:schemeClr val="tx1"/>
                          </a:solidFill>
                          <a:effectLst/>
                          <a:latin typeface="+mn-lt"/>
                          <a:ea typeface="+mn-ea"/>
                          <a:cs typeface="+mn-cs"/>
                        </a:rPr>
                        <a:t>10839</a:t>
                      </a:r>
                    </a:p>
                  </a:txBody>
                  <a:tcPr marL="8626" marR="8626" marT="8626"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100" u="none" strike="noStrike" kern="1200" dirty="0">
                          <a:solidFill>
                            <a:schemeClr val="tx1"/>
                          </a:solidFill>
                          <a:effectLst/>
                          <a:latin typeface="+mn-lt"/>
                          <a:ea typeface="+mn-ea"/>
                          <a:cs typeface="+mn-cs"/>
                        </a:rPr>
                        <a:t>VMS </a:t>
                      </a:r>
                      <a:endParaRPr lang="en-US" sz="1100" u="none" strike="noStrike" kern="1200" dirty="0">
                        <a:solidFill>
                          <a:schemeClr val="tx1"/>
                        </a:solidFill>
                        <a:effectLst/>
                        <a:latin typeface="+mn-lt"/>
                        <a:ea typeface="+mn-ea"/>
                        <a:cs typeface="+mn-cs"/>
                      </a:endParaRPr>
                    </a:p>
                  </a:txBody>
                  <a:tcPr marL="8626" marR="8626" marT="8626" marB="0" anchor="ctr"/>
                </a:tc>
                <a:extLst>
                  <a:ext uri="{0D108BD9-81ED-4DB2-BD59-A6C34878D82A}">
                    <a16:rowId xmlns:a16="http://schemas.microsoft.com/office/drawing/2014/main" val="2796717789"/>
                  </a:ext>
                </a:extLst>
              </a:tr>
              <a:tr h="187679">
                <a:tc>
                  <a:txBody>
                    <a:bodyPr/>
                    <a:lstStyle/>
                    <a:p>
                      <a:pPr algn="ctr" fontAlgn="ctr"/>
                      <a:r>
                        <a:rPr lang="en-US" altLang="zh-CN" sz="1100" u="none" strike="noStrike" kern="1200" dirty="0">
                          <a:solidFill>
                            <a:schemeClr val="tx1"/>
                          </a:solidFill>
                          <a:effectLst/>
                          <a:latin typeface="+mn-lt"/>
                          <a:ea typeface="+mn-ea"/>
                          <a:cs typeface="+mn-cs"/>
                        </a:rPr>
                        <a:t>33</a:t>
                      </a: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algn="ctr" fontAlgn="ctr"/>
                      <a:r>
                        <a:rPr lang="en-US" altLang="zh-CN" sz="1100" u="none" strike="noStrike" kern="1200" dirty="0">
                          <a:solidFill>
                            <a:schemeClr val="tx1"/>
                          </a:solidFill>
                          <a:effectLst/>
                          <a:latin typeface="+mn-lt"/>
                          <a:ea typeface="+mn-ea"/>
                          <a:cs typeface="+mn-cs"/>
                        </a:rPr>
                        <a:t>11430</a:t>
                      </a: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100" u="none" strike="noStrike" kern="1200" dirty="0">
                          <a:solidFill>
                            <a:schemeClr val="tx1"/>
                          </a:solidFill>
                          <a:effectLst/>
                          <a:latin typeface="+mn-lt"/>
                          <a:ea typeface="+mn-ea"/>
                          <a:cs typeface="+mn-cs"/>
                        </a:rPr>
                        <a:t>DTC(SWAN)</a:t>
                      </a:r>
                      <a:endParaRPr lang="en-US" sz="1100" u="none" strike="noStrike" kern="1200" dirty="0">
                        <a:solidFill>
                          <a:schemeClr val="tx1"/>
                        </a:solidFill>
                        <a:effectLst/>
                        <a:latin typeface="+mn-lt"/>
                        <a:ea typeface="+mn-ea"/>
                        <a:cs typeface="+mn-cs"/>
                      </a:endParaRPr>
                    </a:p>
                  </a:txBody>
                  <a:tcPr marL="8626" marR="8626" marT="8626" marB="0" anchor="ctr"/>
                </a:tc>
                <a:extLst>
                  <a:ext uri="{0D108BD9-81ED-4DB2-BD59-A6C34878D82A}">
                    <a16:rowId xmlns:a16="http://schemas.microsoft.com/office/drawing/2014/main" val="494419019"/>
                  </a:ext>
                </a:extLst>
              </a:tr>
              <a:tr h="187679">
                <a:tc>
                  <a:txBody>
                    <a:bodyPr/>
                    <a:lstStyle/>
                    <a:p>
                      <a:pPr algn="ctr" fontAlgn="ctr"/>
                      <a:r>
                        <a:rPr lang="en-US" altLang="zh-CN" sz="1100" u="none" strike="noStrike" kern="1200" dirty="0">
                          <a:solidFill>
                            <a:schemeClr val="tx1"/>
                          </a:solidFill>
                          <a:effectLst/>
                          <a:latin typeface="+mn-lt"/>
                          <a:ea typeface="+mn-ea"/>
                          <a:cs typeface="+mn-cs"/>
                        </a:rPr>
                        <a:t>34</a:t>
                      </a: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algn="ctr" fontAlgn="ctr"/>
                      <a:r>
                        <a:rPr lang="en-US" sz="1100" u="none" strike="noStrike" kern="1200" dirty="0">
                          <a:solidFill>
                            <a:schemeClr val="tx1"/>
                          </a:solidFill>
                          <a:effectLst/>
                          <a:latin typeface="+mn-lt"/>
                          <a:ea typeface="+mn-ea"/>
                          <a:cs typeface="+mn-cs"/>
                        </a:rPr>
                        <a:t>10279</a:t>
                      </a:r>
                    </a:p>
                  </a:txBody>
                  <a:tcPr marL="8626" marR="8626" marT="8626" marB="0" anchor="ctr"/>
                </a:tc>
                <a:tc>
                  <a:txBody>
                    <a:bodyPr/>
                    <a:lstStyle/>
                    <a:p>
                      <a:pPr algn="l" fontAlgn="ctr"/>
                      <a:r>
                        <a:rPr lang="en-US" sz="1100" u="none" strike="noStrike" kern="1200" dirty="0">
                          <a:solidFill>
                            <a:schemeClr val="tx1"/>
                          </a:solidFill>
                          <a:effectLst/>
                          <a:latin typeface="+mn-lt"/>
                          <a:ea typeface="+mn-ea"/>
                          <a:cs typeface="+mn-cs"/>
                        </a:rPr>
                        <a:t>BMP</a:t>
                      </a:r>
                    </a:p>
                  </a:txBody>
                  <a:tcPr marL="8626" marR="8626" marT="8626" marB="0" anchor="ctr"/>
                </a:tc>
                <a:extLst>
                  <a:ext uri="{0D108BD9-81ED-4DB2-BD59-A6C34878D82A}">
                    <a16:rowId xmlns:a16="http://schemas.microsoft.com/office/drawing/2014/main" val="2119384892"/>
                  </a:ext>
                </a:extLst>
              </a:tr>
              <a:tr h="187679">
                <a:tc>
                  <a:txBody>
                    <a:bodyPr/>
                    <a:lstStyle/>
                    <a:p>
                      <a:pPr algn="ctr" fontAlgn="ctr"/>
                      <a:r>
                        <a:rPr lang="en-US" altLang="zh-CN" sz="1100" u="none" strike="noStrike" kern="1200" dirty="0">
                          <a:solidFill>
                            <a:schemeClr val="tx1"/>
                          </a:solidFill>
                          <a:effectLst/>
                          <a:latin typeface="+mn-lt"/>
                          <a:ea typeface="+mn-ea"/>
                          <a:cs typeface="+mn-cs"/>
                        </a:rPr>
                        <a:t>35</a:t>
                      </a: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algn="ctr" fontAlgn="ctr"/>
                      <a:r>
                        <a:rPr lang="en-US" sz="1100" u="none" strike="noStrike" kern="1200" dirty="0">
                          <a:solidFill>
                            <a:schemeClr val="tx1"/>
                          </a:solidFill>
                          <a:effectLst/>
                          <a:latin typeface="+mn-lt"/>
                          <a:ea typeface="+mn-ea"/>
                          <a:cs typeface="+mn-cs"/>
                        </a:rPr>
                        <a:t>10281</a:t>
                      </a:r>
                    </a:p>
                  </a:txBody>
                  <a:tcPr marL="8626" marR="8626" marT="8626"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100" u="none" strike="noStrike" kern="1200" dirty="0">
                          <a:solidFill>
                            <a:schemeClr val="tx1"/>
                          </a:solidFill>
                          <a:effectLst/>
                          <a:latin typeface="+mn-lt"/>
                          <a:ea typeface="+mn-ea"/>
                          <a:cs typeface="+mn-cs"/>
                        </a:rPr>
                        <a:t>ARS</a:t>
                      </a:r>
                      <a:endParaRPr lang="en-US" sz="1100" u="none" strike="noStrike" kern="1200" dirty="0">
                        <a:solidFill>
                          <a:schemeClr val="tx1"/>
                        </a:solidFill>
                        <a:effectLst/>
                        <a:latin typeface="+mn-lt"/>
                        <a:ea typeface="+mn-ea"/>
                        <a:cs typeface="+mn-cs"/>
                      </a:endParaRPr>
                    </a:p>
                  </a:txBody>
                  <a:tcPr marL="8626" marR="8626" marT="8626" marB="0" anchor="ctr"/>
                </a:tc>
                <a:extLst>
                  <a:ext uri="{0D108BD9-81ED-4DB2-BD59-A6C34878D82A}">
                    <a16:rowId xmlns:a16="http://schemas.microsoft.com/office/drawing/2014/main" val="4274408052"/>
                  </a:ext>
                </a:extLst>
              </a:tr>
              <a:tr h="187679">
                <a:tc>
                  <a:txBody>
                    <a:bodyPr/>
                    <a:lstStyle/>
                    <a:p>
                      <a:pPr algn="ctr" fontAlgn="ctr"/>
                      <a:r>
                        <a:rPr lang="en-US" altLang="zh-CN" sz="1100" u="none" strike="noStrike" kern="1200" dirty="0">
                          <a:solidFill>
                            <a:schemeClr val="tx1"/>
                          </a:solidFill>
                          <a:effectLst/>
                          <a:latin typeface="+mn-lt"/>
                          <a:ea typeface="+mn-ea"/>
                          <a:cs typeface="+mn-cs"/>
                        </a:rPr>
                        <a:t>36</a:t>
                      </a: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algn="ctr" fontAlgn="ctr"/>
                      <a:r>
                        <a:rPr lang="en-US" sz="1100" u="none" strike="noStrike" kern="1200" dirty="0">
                          <a:solidFill>
                            <a:schemeClr val="tx1"/>
                          </a:solidFill>
                          <a:effectLst/>
                          <a:latin typeface="+mn-lt"/>
                          <a:ea typeface="+mn-ea"/>
                          <a:cs typeface="+mn-cs"/>
                        </a:rPr>
                        <a:t>10321</a:t>
                      </a:r>
                    </a:p>
                  </a:txBody>
                  <a:tcPr marL="8626" marR="8626" marT="8626"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100" u="none" strike="noStrike" kern="1200" dirty="0">
                          <a:solidFill>
                            <a:schemeClr val="tx1"/>
                          </a:solidFill>
                          <a:effectLst/>
                          <a:latin typeface="+mn-lt"/>
                          <a:ea typeface="+mn-ea"/>
                          <a:cs typeface="+mn-cs"/>
                        </a:rPr>
                        <a:t>RPIS</a:t>
                      </a:r>
                      <a:endParaRPr lang="en-US" sz="1100" u="none" strike="noStrike" kern="1200" dirty="0">
                        <a:solidFill>
                          <a:schemeClr val="tx1"/>
                        </a:solidFill>
                        <a:effectLst/>
                        <a:latin typeface="+mn-lt"/>
                        <a:ea typeface="+mn-ea"/>
                        <a:cs typeface="+mn-cs"/>
                      </a:endParaRPr>
                    </a:p>
                  </a:txBody>
                  <a:tcPr marL="8626" marR="8626" marT="8626" marB="0" anchor="ctr"/>
                </a:tc>
                <a:extLst>
                  <a:ext uri="{0D108BD9-81ED-4DB2-BD59-A6C34878D82A}">
                    <a16:rowId xmlns:a16="http://schemas.microsoft.com/office/drawing/2014/main" val="3217966572"/>
                  </a:ext>
                </a:extLst>
              </a:tr>
              <a:tr h="187679">
                <a:tc>
                  <a:txBody>
                    <a:bodyPr/>
                    <a:lstStyle/>
                    <a:p>
                      <a:pPr algn="ctr" fontAlgn="ctr"/>
                      <a:r>
                        <a:rPr lang="en-US" sz="1100" u="none" strike="noStrike" kern="1200" dirty="0">
                          <a:solidFill>
                            <a:schemeClr val="tx1"/>
                          </a:solidFill>
                          <a:effectLst/>
                          <a:latin typeface="+mn-lt"/>
                          <a:ea typeface="+mn-ea"/>
                          <a:cs typeface="+mn-cs"/>
                        </a:rPr>
                        <a:t>37</a:t>
                      </a:r>
                    </a:p>
                  </a:txBody>
                  <a:tcPr marL="8626" marR="8626" marT="8626" marB="0" anchor="ctr"/>
                </a:tc>
                <a:tc>
                  <a:txBody>
                    <a:bodyPr/>
                    <a:lstStyle/>
                    <a:p>
                      <a:pPr algn="ctr" fontAlgn="ctr"/>
                      <a:r>
                        <a:rPr lang="en-US" sz="1100" u="none" strike="noStrike" kern="1200" dirty="0">
                          <a:solidFill>
                            <a:schemeClr val="tx1"/>
                          </a:solidFill>
                          <a:effectLst/>
                          <a:latin typeface="+mn-lt"/>
                          <a:ea typeface="+mn-ea"/>
                          <a:cs typeface="+mn-cs"/>
                        </a:rPr>
                        <a:t>10838</a:t>
                      </a:r>
                    </a:p>
                  </a:txBody>
                  <a:tcPr marL="8626" marR="8626" marT="8626"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100" u="none" strike="noStrike" kern="1200" dirty="0">
                          <a:solidFill>
                            <a:schemeClr val="tx1"/>
                          </a:solidFill>
                          <a:effectLst/>
                          <a:latin typeface="+mn-lt"/>
                          <a:ea typeface="+mn-ea"/>
                          <a:cs typeface="+mn-cs"/>
                        </a:rPr>
                        <a:t>EZT</a:t>
                      </a:r>
                      <a:endParaRPr lang="en-US" sz="1100" u="none" strike="noStrike" kern="1200" dirty="0">
                        <a:solidFill>
                          <a:schemeClr val="tx1"/>
                        </a:solidFill>
                        <a:effectLst/>
                        <a:latin typeface="+mn-lt"/>
                        <a:ea typeface="+mn-ea"/>
                        <a:cs typeface="+mn-cs"/>
                      </a:endParaRPr>
                    </a:p>
                  </a:txBody>
                  <a:tcPr marL="8626" marR="8626" marT="8626" marB="0" anchor="ctr"/>
                </a:tc>
                <a:extLst>
                  <a:ext uri="{0D108BD9-81ED-4DB2-BD59-A6C34878D82A}">
                    <a16:rowId xmlns:a16="http://schemas.microsoft.com/office/drawing/2014/main" val="750314025"/>
                  </a:ext>
                </a:extLst>
              </a:tr>
              <a:tr h="187679">
                <a:tc>
                  <a:txBody>
                    <a:bodyPr/>
                    <a:lstStyle/>
                    <a:p>
                      <a:pPr algn="ctr" fontAlgn="ctr"/>
                      <a:r>
                        <a:rPr lang="en-US" sz="1100" u="none" strike="noStrike" kern="1200" dirty="0">
                          <a:solidFill>
                            <a:schemeClr val="tx1"/>
                          </a:solidFill>
                          <a:effectLst/>
                          <a:latin typeface="+mn-lt"/>
                          <a:ea typeface="+mn-ea"/>
                          <a:cs typeface="+mn-cs"/>
                        </a:rPr>
                        <a:t>38</a:t>
                      </a:r>
                    </a:p>
                  </a:txBody>
                  <a:tcPr marL="8626" marR="8626" marT="8626" marB="0" anchor="ctr"/>
                </a:tc>
                <a:tc>
                  <a:txBody>
                    <a:bodyPr/>
                    <a:lstStyle/>
                    <a:p>
                      <a:pPr algn="ctr" fontAlgn="ctr"/>
                      <a:r>
                        <a:rPr lang="en-US" altLang="zh-CN" sz="1100" u="none" strike="noStrike" kern="1200" dirty="0">
                          <a:solidFill>
                            <a:schemeClr val="tx1"/>
                          </a:solidFill>
                          <a:effectLst/>
                          <a:latin typeface="+mn-lt"/>
                          <a:ea typeface="+mn-ea"/>
                          <a:cs typeface="+mn-cs"/>
                        </a:rPr>
                        <a:t>10904</a:t>
                      </a: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100" u="none" strike="noStrike" kern="1200" dirty="0" err="1">
                          <a:solidFill>
                            <a:schemeClr val="tx1"/>
                          </a:solidFill>
                          <a:effectLst/>
                          <a:latin typeface="+mn-lt"/>
                          <a:ea typeface="+mn-ea"/>
                          <a:cs typeface="+mn-cs"/>
                        </a:rPr>
                        <a:t>EBWechat</a:t>
                      </a:r>
                      <a:endParaRPr lang="en-US" sz="1100" u="none" strike="noStrike" kern="1200" dirty="0">
                        <a:solidFill>
                          <a:schemeClr val="tx1"/>
                        </a:solidFill>
                        <a:effectLst/>
                        <a:latin typeface="+mn-lt"/>
                        <a:ea typeface="+mn-ea"/>
                        <a:cs typeface="+mn-cs"/>
                      </a:endParaRPr>
                    </a:p>
                  </a:txBody>
                  <a:tcPr marL="8626" marR="8626" marT="8626" marB="0" anchor="ctr"/>
                </a:tc>
                <a:extLst>
                  <a:ext uri="{0D108BD9-81ED-4DB2-BD59-A6C34878D82A}">
                    <a16:rowId xmlns:a16="http://schemas.microsoft.com/office/drawing/2014/main" val="3395930577"/>
                  </a:ext>
                </a:extLst>
              </a:tr>
              <a:tr h="187679">
                <a:tc>
                  <a:txBody>
                    <a:bodyPr/>
                    <a:lstStyle/>
                    <a:p>
                      <a:pPr algn="ctr" fontAlgn="ct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algn="ctr" fontAlgn="ct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00" u="none" strike="noStrike" kern="1200" dirty="0">
                        <a:solidFill>
                          <a:schemeClr val="tx1"/>
                        </a:solidFill>
                        <a:effectLst/>
                        <a:latin typeface="+mn-lt"/>
                        <a:ea typeface="+mn-ea"/>
                        <a:cs typeface="+mn-cs"/>
                      </a:endParaRPr>
                    </a:p>
                  </a:txBody>
                  <a:tcPr marL="8626" marR="8626" marT="8626" marB="0" anchor="ctr"/>
                </a:tc>
                <a:extLst>
                  <a:ext uri="{0D108BD9-81ED-4DB2-BD59-A6C34878D82A}">
                    <a16:rowId xmlns:a16="http://schemas.microsoft.com/office/drawing/2014/main" val="2987274300"/>
                  </a:ext>
                </a:extLst>
              </a:tr>
              <a:tr h="187679">
                <a:tc>
                  <a:txBody>
                    <a:bodyPr/>
                    <a:lstStyle/>
                    <a:p>
                      <a:pPr algn="ctr" fontAlgn="ct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algn="ctr" fontAlgn="ctr"/>
                      <a:endParaRPr lang="en-US" sz="1100" u="none" strike="noStrike" kern="1200" dirty="0">
                        <a:solidFill>
                          <a:schemeClr val="tx1"/>
                        </a:solidFill>
                        <a:effectLst/>
                        <a:latin typeface="+mn-lt"/>
                        <a:ea typeface="+mn-ea"/>
                        <a:cs typeface="+mn-cs"/>
                      </a:endParaRPr>
                    </a:p>
                  </a:txBody>
                  <a:tcPr marL="8626" marR="8626" marT="8626"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00" u="none" strike="noStrike" kern="1200" dirty="0">
                        <a:solidFill>
                          <a:schemeClr val="tx1"/>
                        </a:solidFill>
                        <a:effectLst/>
                        <a:latin typeface="+mn-lt"/>
                        <a:ea typeface="+mn-ea"/>
                        <a:cs typeface="+mn-cs"/>
                      </a:endParaRPr>
                    </a:p>
                  </a:txBody>
                  <a:tcPr marL="8626" marR="8626" marT="8626" marB="0" anchor="ctr"/>
                </a:tc>
                <a:extLst>
                  <a:ext uri="{0D108BD9-81ED-4DB2-BD59-A6C34878D82A}">
                    <a16:rowId xmlns:a16="http://schemas.microsoft.com/office/drawing/2014/main" val="647813742"/>
                  </a:ext>
                </a:extLst>
              </a:tr>
            </a:tbl>
          </a:graphicData>
        </a:graphic>
      </p:graphicFrame>
      <p:graphicFrame>
        <p:nvGraphicFramePr>
          <p:cNvPr id="18" name="Table 17"/>
          <p:cNvGraphicFramePr>
            <a:graphicFrameLocks noGrp="1"/>
          </p:cNvGraphicFramePr>
          <p:nvPr>
            <p:extLst/>
          </p:nvPr>
        </p:nvGraphicFramePr>
        <p:xfrm>
          <a:off x="352220" y="548338"/>
          <a:ext cx="2604910" cy="3946617"/>
        </p:xfrm>
        <a:graphic>
          <a:graphicData uri="http://schemas.openxmlformats.org/drawingml/2006/table">
            <a:tbl>
              <a:tblPr>
                <a:tableStyleId>{5C22544A-7EE6-4342-B048-85BDC9FD1C3A}</a:tableStyleId>
              </a:tblPr>
              <a:tblGrid>
                <a:gridCol w="459015">
                  <a:extLst>
                    <a:ext uri="{9D8B030D-6E8A-4147-A177-3AD203B41FA5}">
                      <a16:colId xmlns:a16="http://schemas.microsoft.com/office/drawing/2014/main" val="2021218169"/>
                    </a:ext>
                  </a:extLst>
                </a:gridCol>
                <a:gridCol w="631146">
                  <a:extLst>
                    <a:ext uri="{9D8B030D-6E8A-4147-A177-3AD203B41FA5}">
                      <a16:colId xmlns:a16="http://schemas.microsoft.com/office/drawing/2014/main" val="431075655"/>
                    </a:ext>
                  </a:extLst>
                </a:gridCol>
                <a:gridCol w="1514749">
                  <a:extLst>
                    <a:ext uri="{9D8B030D-6E8A-4147-A177-3AD203B41FA5}">
                      <a16:colId xmlns:a16="http://schemas.microsoft.com/office/drawing/2014/main" val="1502215730"/>
                    </a:ext>
                  </a:extLst>
                </a:gridCol>
              </a:tblGrid>
              <a:tr h="173583">
                <a:tc>
                  <a:txBody>
                    <a:bodyPr/>
                    <a:lstStyle/>
                    <a:p>
                      <a:pPr algn="ctr" fontAlgn="ctr"/>
                      <a:r>
                        <a:rPr lang="en-US" sz="1050" b="1" u="none" strike="noStrike" dirty="0" err="1">
                          <a:effectLst/>
                        </a:rPr>
                        <a:t>SI.No</a:t>
                      </a:r>
                      <a:endParaRPr lang="en-US" sz="1050" b="1" i="0" u="none" strike="noStrike" dirty="0">
                        <a:solidFill>
                          <a:srgbClr val="FFFFFF"/>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50" b="1" u="none" strike="noStrike" dirty="0">
                          <a:effectLst/>
                        </a:rPr>
                        <a:t>EAI Code</a:t>
                      </a:r>
                      <a:endParaRPr lang="en-US" sz="1050" b="1" i="0" u="none" strike="noStrike" dirty="0">
                        <a:solidFill>
                          <a:srgbClr val="FFFFFF"/>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50" b="1" u="none" strike="noStrike" dirty="0">
                          <a:effectLst/>
                        </a:rPr>
                        <a:t>Application Name</a:t>
                      </a:r>
                      <a:endParaRPr lang="en-US" sz="1050" b="1" i="0" u="none" strike="noStrike" dirty="0">
                        <a:solidFill>
                          <a:srgbClr val="FFFFFF"/>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3052943231"/>
                  </a:ext>
                </a:extLst>
              </a:tr>
              <a:tr h="173583">
                <a:tc>
                  <a:txBody>
                    <a:bodyPr/>
                    <a:lstStyle/>
                    <a:p>
                      <a:pPr algn="ctr" fontAlgn="ctr"/>
                      <a:r>
                        <a:rPr lang="en-US" sz="1000" u="none" strike="noStrike" dirty="0">
                          <a:solidFill>
                            <a:schemeClr val="tx1"/>
                          </a:solidFill>
                          <a:effectLst/>
                        </a:rPr>
                        <a:t>1</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dirty="0">
                          <a:solidFill>
                            <a:schemeClr val="tx1"/>
                          </a:solidFill>
                          <a:effectLst/>
                        </a:rPr>
                        <a:t>9500</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AEM, </a:t>
                      </a:r>
                      <a:r>
                        <a:rPr lang="en-US" sz="1000" u="none" strike="noStrike" dirty="0" err="1">
                          <a:solidFill>
                            <a:schemeClr val="tx1"/>
                          </a:solidFill>
                          <a:effectLst/>
                        </a:rPr>
                        <a:t>Gsvp</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3005199792"/>
                  </a:ext>
                </a:extLst>
              </a:tr>
              <a:tr h="173583">
                <a:tc>
                  <a:txBody>
                    <a:bodyPr/>
                    <a:lstStyle/>
                    <a:p>
                      <a:pPr algn="ctr" fontAlgn="ctr"/>
                      <a:r>
                        <a:rPr lang="en-US" sz="1000" u="none" strike="noStrike">
                          <a:solidFill>
                            <a:schemeClr val="tx1"/>
                          </a:solidFill>
                          <a:effectLst/>
                        </a:rPr>
                        <a:t>2</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dirty="0">
                          <a:solidFill>
                            <a:schemeClr val="tx1"/>
                          </a:solidFill>
                          <a:effectLst/>
                        </a:rPr>
                        <a:t>10727</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AURA</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1138908603"/>
                  </a:ext>
                </a:extLst>
              </a:tr>
              <a:tr h="173583">
                <a:tc>
                  <a:txBody>
                    <a:bodyPr/>
                    <a:lstStyle/>
                    <a:p>
                      <a:pPr algn="ctr" fontAlgn="ctr"/>
                      <a:r>
                        <a:rPr lang="en-US" sz="1000" u="none" strike="noStrike">
                          <a:solidFill>
                            <a:schemeClr val="tx1"/>
                          </a:solidFill>
                          <a:effectLst/>
                        </a:rPr>
                        <a:t>3</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dirty="0">
                          <a:solidFill>
                            <a:schemeClr val="tx1"/>
                          </a:solidFill>
                          <a:effectLst/>
                        </a:rPr>
                        <a:t>10729</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AV&amp;CDR</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442612789"/>
                  </a:ext>
                </a:extLst>
              </a:tr>
              <a:tr h="173583">
                <a:tc>
                  <a:txBody>
                    <a:bodyPr/>
                    <a:lstStyle/>
                    <a:p>
                      <a:pPr algn="ctr" fontAlgn="ctr"/>
                      <a:r>
                        <a:rPr lang="en-US" sz="1000" u="none" strike="noStrike" dirty="0">
                          <a:solidFill>
                            <a:schemeClr val="tx1"/>
                          </a:solidFill>
                          <a:effectLst/>
                        </a:rPr>
                        <a:t>4</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dirty="0">
                          <a:solidFill>
                            <a:schemeClr val="tx1"/>
                          </a:solidFill>
                          <a:effectLst/>
                        </a:rPr>
                        <a:t>7373</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CIRC Reporting</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1491374616"/>
                  </a:ext>
                </a:extLst>
              </a:tr>
              <a:tr h="173583">
                <a:tc>
                  <a:txBody>
                    <a:bodyPr/>
                    <a:lstStyle/>
                    <a:p>
                      <a:pPr algn="ctr" fontAlgn="ctr"/>
                      <a:r>
                        <a:rPr lang="en-US" sz="1000" u="none" strike="noStrike" dirty="0">
                          <a:solidFill>
                            <a:schemeClr val="tx1"/>
                          </a:solidFill>
                          <a:effectLst/>
                        </a:rPr>
                        <a:t>5</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dirty="0">
                          <a:solidFill>
                            <a:schemeClr val="tx1"/>
                          </a:solidFill>
                          <a:effectLst/>
                        </a:rPr>
                        <a:t>11225</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err="1">
                          <a:solidFill>
                            <a:schemeClr val="tx1"/>
                          </a:solidFill>
                          <a:effectLst/>
                        </a:rPr>
                        <a:t>eClaim</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2632503674"/>
                  </a:ext>
                </a:extLst>
              </a:tr>
              <a:tr h="173583">
                <a:tc>
                  <a:txBody>
                    <a:bodyPr/>
                    <a:lstStyle/>
                    <a:p>
                      <a:pPr algn="ctr" fontAlgn="ctr"/>
                      <a:r>
                        <a:rPr lang="en-US" sz="1000" u="none" strike="noStrike">
                          <a:solidFill>
                            <a:schemeClr val="tx1"/>
                          </a:solidFill>
                          <a:effectLst/>
                        </a:rPr>
                        <a:t>6</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dirty="0">
                          <a:solidFill>
                            <a:schemeClr val="tx1"/>
                          </a:solidFill>
                          <a:effectLst/>
                        </a:rPr>
                        <a:t>11360</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Email Management System</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632669497"/>
                  </a:ext>
                </a:extLst>
              </a:tr>
              <a:tr h="173583">
                <a:tc>
                  <a:txBody>
                    <a:bodyPr/>
                    <a:lstStyle/>
                    <a:p>
                      <a:pPr algn="ctr" fontAlgn="ctr"/>
                      <a:r>
                        <a:rPr lang="en-US" sz="1000" u="none" strike="noStrike">
                          <a:solidFill>
                            <a:schemeClr val="tx1"/>
                          </a:solidFill>
                          <a:effectLst/>
                        </a:rPr>
                        <a:t>7</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a:solidFill>
                            <a:schemeClr val="tx1"/>
                          </a:solidFill>
                          <a:effectLst/>
                        </a:rPr>
                        <a:t>11465</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err="1">
                          <a:solidFill>
                            <a:schemeClr val="tx1"/>
                          </a:solidFill>
                          <a:effectLst/>
                        </a:rPr>
                        <a:t>eNotice</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3760736049"/>
                  </a:ext>
                </a:extLst>
              </a:tr>
              <a:tr h="339016">
                <a:tc>
                  <a:txBody>
                    <a:bodyPr/>
                    <a:lstStyle/>
                    <a:p>
                      <a:pPr algn="ctr" fontAlgn="ctr"/>
                      <a:r>
                        <a:rPr lang="en-US" sz="1000" u="none" strike="noStrike" dirty="0">
                          <a:solidFill>
                            <a:schemeClr val="tx1"/>
                          </a:solidFill>
                          <a:effectLst/>
                        </a:rPr>
                        <a:t>8</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a:solidFill>
                            <a:schemeClr val="tx1"/>
                          </a:solidFill>
                          <a:effectLst/>
                        </a:rPr>
                        <a:t>10739</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E-Opening</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1562963306"/>
                  </a:ext>
                </a:extLst>
              </a:tr>
              <a:tr h="173583">
                <a:tc>
                  <a:txBody>
                    <a:bodyPr/>
                    <a:lstStyle/>
                    <a:p>
                      <a:pPr algn="ctr" fontAlgn="ctr"/>
                      <a:r>
                        <a:rPr lang="en-US" sz="1000" u="none" strike="noStrike">
                          <a:solidFill>
                            <a:schemeClr val="tx1"/>
                          </a:solidFill>
                          <a:effectLst/>
                        </a:rPr>
                        <a:t>9</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a:solidFill>
                            <a:schemeClr val="tx1"/>
                          </a:solidFill>
                          <a:effectLst/>
                        </a:rPr>
                        <a:t>10778</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FileNet</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910107900"/>
                  </a:ext>
                </a:extLst>
              </a:tr>
              <a:tr h="173583">
                <a:tc>
                  <a:txBody>
                    <a:bodyPr/>
                    <a:lstStyle/>
                    <a:p>
                      <a:pPr algn="ctr" fontAlgn="ctr"/>
                      <a:r>
                        <a:rPr lang="en-US" sz="1000" u="none" strike="noStrike">
                          <a:solidFill>
                            <a:schemeClr val="tx1"/>
                          </a:solidFill>
                          <a:effectLst/>
                        </a:rPr>
                        <a:t>10</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a:solidFill>
                            <a:schemeClr val="tx1"/>
                          </a:solidFill>
                          <a:effectLst/>
                        </a:rPr>
                        <a:t>10740</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err="1">
                          <a:solidFill>
                            <a:schemeClr val="tx1"/>
                          </a:solidFill>
                          <a:effectLst/>
                        </a:rPr>
                        <a:t>Gonghui</a:t>
                      </a:r>
                      <a:r>
                        <a:rPr lang="en-US" sz="1000" u="none" strike="noStrike" dirty="0">
                          <a:solidFill>
                            <a:schemeClr val="tx1"/>
                          </a:solidFill>
                          <a:effectLst/>
                        </a:rPr>
                        <a:t> Database</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1860868116"/>
                  </a:ext>
                </a:extLst>
              </a:tr>
              <a:tr h="173583">
                <a:tc>
                  <a:txBody>
                    <a:bodyPr/>
                    <a:lstStyle/>
                    <a:p>
                      <a:pPr algn="ctr" fontAlgn="ctr"/>
                      <a:r>
                        <a:rPr lang="en-US" sz="1000" u="none" strike="noStrike">
                          <a:solidFill>
                            <a:schemeClr val="tx1"/>
                          </a:solidFill>
                          <a:effectLst/>
                        </a:rPr>
                        <a:t>11</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dirty="0">
                          <a:solidFill>
                            <a:schemeClr val="tx1"/>
                          </a:solidFill>
                          <a:effectLst/>
                        </a:rPr>
                        <a:t>10074</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err="1">
                          <a:solidFill>
                            <a:schemeClr val="tx1"/>
                          </a:solidFill>
                          <a:effectLst/>
                        </a:rPr>
                        <a:t>iBox</a:t>
                      </a:r>
                      <a:r>
                        <a:rPr lang="en-US" sz="1000" u="none" strike="noStrike" dirty="0">
                          <a:solidFill>
                            <a:schemeClr val="tx1"/>
                          </a:solidFill>
                          <a:effectLst/>
                        </a:rPr>
                        <a:t> EB</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4021612789"/>
                  </a:ext>
                </a:extLst>
              </a:tr>
              <a:tr h="173583">
                <a:tc>
                  <a:txBody>
                    <a:bodyPr/>
                    <a:lstStyle/>
                    <a:p>
                      <a:pPr algn="ctr" fontAlgn="ctr"/>
                      <a:r>
                        <a:rPr lang="en-US" sz="1000" u="none" strike="noStrike" dirty="0">
                          <a:solidFill>
                            <a:schemeClr val="tx1"/>
                          </a:solidFill>
                          <a:effectLst/>
                        </a:rPr>
                        <a:t>12</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b="0" i="0" u="none" strike="noStrike" dirty="0">
                          <a:solidFill>
                            <a:schemeClr val="tx1"/>
                          </a:solidFill>
                          <a:effectLst/>
                          <a:latin typeface="+mn-lt"/>
                          <a:ea typeface="+mn-ea"/>
                        </a:rPr>
                        <a:t>11714</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err="1">
                          <a:solidFill>
                            <a:schemeClr val="tx1"/>
                          </a:solidFill>
                          <a:effectLst/>
                        </a:rPr>
                        <a:t>iMap</a:t>
                      </a:r>
                      <a:r>
                        <a:rPr lang="en-US" sz="1000" u="none" strike="noStrike" baseline="0" dirty="0">
                          <a:solidFill>
                            <a:schemeClr val="tx1"/>
                          </a:solidFill>
                          <a:effectLst/>
                        </a:rPr>
                        <a:t> 2.0</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2607654713"/>
                  </a:ext>
                </a:extLst>
              </a:tr>
              <a:tr h="173583">
                <a:tc>
                  <a:txBody>
                    <a:bodyPr/>
                    <a:lstStyle/>
                    <a:p>
                      <a:pPr algn="ctr" fontAlgn="ctr"/>
                      <a:r>
                        <a:rPr lang="en-US" sz="1000" u="none" strike="noStrike">
                          <a:solidFill>
                            <a:schemeClr val="tx1"/>
                          </a:solidFill>
                          <a:effectLst/>
                        </a:rPr>
                        <a:t>13</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dirty="0">
                          <a:solidFill>
                            <a:schemeClr val="tx1"/>
                          </a:solidFill>
                          <a:effectLst/>
                        </a:rPr>
                        <a:t>8883</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iMAP1.0</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3013249488"/>
                  </a:ext>
                </a:extLst>
              </a:tr>
              <a:tr h="339016">
                <a:tc>
                  <a:txBody>
                    <a:bodyPr/>
                    <a:lstStyle/>
                    <a:p>
                      <a:pPr algn="ctr" fontAlgn="ctr"/>
                      <a:r>
                        <a:rPr lang="en-US" sz="1000" u="none" strike="noStrike">
                          <a:solidFill>
                            <a:schemeClr val="tx1"/>
                          </a:solidFill>
                          <a:effectLst/>
                        </a:rPr>
                        <a:t>14</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a:solidFill>
                            <a:schemeClr val="tx1"/>
                          </a:solidFill>
                          <a:effectLst/>
                        </a:rPr>
                        <a:t>10779</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Printing</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1097894285"/>
                  </a:ext>
                </a:extLst>
              </a:tr>
              <a:tr h="173583">
                <a:tc>
                  <a:txBody>
                    <a:bodyPr/>
                    <a:lstStyle/>
                    <a:p>
                      <a:pPr algn="ctr" fontAlgn="ctr"/>
                      <a:r>
                        <a:rPr lang="en-US" sz="1000" u="none" strike="noStrike" dirty="0">
                          <a:solidFill>
                            <a:schemeClr val="tx1"/>
                          </a:solidFill>
                          <a:effectLst/>
                        </a:rPr>
                        <a:t>15</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a:solidFill>
                            <a:schemeClr val="tx1"/>
                          </a:solidFill>
                          <a:effectLst/>
                        </a:rPr>
                        <a:t>10742</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MDES</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1336898065"/>
                  </a:ext>
                </a:extLst>
              </a:tr>
              <a:tr h="173583">
                <a:tc>
                  <a:txBody>
                    <a:bodyPr/>
                    <a:lstStyle/>
                    <a:p>
                      <a:pPr algn="ctr" fontAlgn="ctr"/>
                      <a:r>
                        <a:rPr lang="en-US" sz="1000" u="none" strike="noStrike">
                          <a:solidFill>
                            <a:schemeClr val="tx1"/>
                          </a:solidFill>
                          <a:effectLst/>
                        </a:rPr>
                        <a:t>16</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a:solidFill>
                            <a:schemeClr val="tx1"/>
                          </a:solidFill>
                          <a:effectLst/>
                        </a:rPr>
                        <a:t>6857</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MTS</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361415582"/>
                  </a:ext>
                </a:extLst>
              </a:tr>
              <a:tr h="173583">
                <a:tc>
                  <a:txBody>
                    <a:bodyPr/>
                    <a:lstStyle/>
                    <a:p>
                      <a:pPr algn="ctr" fontAlgn="ctr"/>
                      <a:r>
                        <a:rPr lang="en-US" sz="1000" u="none" strike="noStrike">
                          <a:solidFill>
                            <a:schemeClr val="tx1"/>
                          </a:solidFill>
                          <a:effectLst/>
                        </a:rPr>
                        <a:t>17</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000" u="none" strike="noStrike" dirty="0">
                          <a:solidFill>
                            <a:schemeClr val="tx1"/>
                          </a:solidFill>
                          <a:effectLst/>
                        </a:rPr>
                        <a:t>8886</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tx1"/>
                          </a:solidFill>
                          <a:effectLst/>
                        </a:rPr>
                        <a:t>ODS</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4005055458"/>
                  </a:ext>
                </a:extLst>
              </a:tr>
              <a:tr h="173583">
                <a:tc>
                  <a:txBody>
                    <a:bodyPr/>
                    <a:lstStyle/>
                    <a:p>
                      <a:pPr algn="ctr" fontAlgn="ctr"/>
                      <a:r>
                        <a:rPr lang="en-US" sz="1000" u="none" strike="noStrike">
                          <a:solidFill>
                            <a:schemeClr val="tx1"/>
                          </a:solidFill>
                          <a:effectLst/>
                        </a:rPr>
                        <a:t>18</a:t>
                      </a:r>
                      <a:endParaRPr lang="en-US" sz="1000" b="0" i="0" u="none" strike="noStrike">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100" u="none" strike="noStrike" dirty="0">
                          <a:solidFill>
                            <a:schemeClr val="tx1"/>
                          </a:solidFill>
                          <a:effectLst/>
                        </a:rPr>
                        <a:t>7200</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One Quotation</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359962590"/>
                  </a:ext>
                </a:extLst>
              </a:tr>
              <a:tr h="173583">
                <a:tc>
                  <a:txBody>
                    <a:bodyPr/>
                    <a:lstStyle/>
                    <a:p>
                      <a:pPr algn="ctr" fontAlgn="ctr"/>
                      <a:r>
                        <a:rPr lang="en-US" sz="1000" u="none" strike="noStrike" dirty="0">
                          <a:solidFill>
                            <a:schemeClr val="tx1"/>
                          </a:solidFill>
                          <a:effectLst/>
                        </a:rPr>
                        <a:t>19</a:t>
                      </a:r>
                      <a:endParaRPr lang="en-US" sz="1000" b="0" i="0" u="none" strike="noStrike" dirty="0">
                        <a:solidFill>
                          <a:schemeClr val="tx1"/>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ctr" fontAlgn="ctr"/>
                      <a:r>
                        <a:rPr lang="en-US" sz="1100" u="none" strike="noStrike" dirty="0">
                          <a:solidFill>
                            <a:schemeClr val="tx1"/>
                          </a:solidFill>
                          <a:effectLst/>
                        </a:rPr>
                        <a:t>10736</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tx1"/>
                          </a:solidFill>
                          <a:effectLst/>
                        </a:rPr>
                        <a:t>PASS</a:t>
                      </a:r>
                      <a:endParaRPr lang="en-US" sz="1100" b="0" i="0" u="none" strike="noStrike" dirty="0">
                        <a:solidFill>
                          <a:schemeClr val="tx1"/>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3452597914"/>
                  </a:ext>
                </a:extLst>
              </a:tr>
            </a:tbl>
          </a:graphicData>
        </a:graphic>
      </p:graphicFrame>
      <p:graphicFrame>
        <p:nvGraphicFramePr>
          <p:cNvPr id="25" name="Table 24"/>
          <p:cNvGraphicFramePr>
            <a:graphicFrameLocks noGrp="1"/>
          </p:cNvGraphicFramePr>
          <p:nvPr>
            <p:extLst/>
          </p:nvPr>
        </p:nvGraphicFramePr>
        <p:xfrm>
          <a:off x="6198795" y="524120"/>
          <a:ext cx="2882900" cy="3976106"/>
        </p:xfrm>
        <a:graphic>
          <a:graphicData uri="http://schemas.openxmlformats.org/drawingml/2006/table">
            <a:tbl>
              <a:tblPr>
                <a:tableStyleId>{5C22544A-7EE6-4342-B048-85BDC9FD1C3A}</a:tableStyleId>
              </a:tblPr>
              <a:tblGrid>
                <a:gridCol w="508000">
                  <a:extLst>
                    <a:ext uri="{9D8B030D-6E8A-4147-A177-3AD203B41FA5}">
                      <a16:colId xmlns:a16="http://schemas.microsoft.com/office/drawing/2014/main" val="3785915089"/>
                    </a:ext>
                  </a:extLst>
                </a:gridCol>
                <a:gridCol w="556129">
                  <a:extLst>
                    <a:ext uri="{9D8B030D-6E8A-4147-A177-3AD203B41FA5}">
                      <a16:colId xmlns:a16="http://schemas.microsoft.com/office/drawing/2014/main" val="1703016629"/>
                    </a:ext>
                  </a:extLst>
                </a:gridCol>
                <a:gridCol w="1818771">
                  <a:extLst>
                    <a:ext uri="{9D8B030D-6E8A-4147-A177-3AD203B41FA5}">
                      <a16:colId xmlns:a16="http://schemas.microsoft.com/office/drawing/2014/main" val="4036770337"/>
                    </a:ext>
                  </a:extLst>
                </a:gridCol>
              </a:tblGrid>
              <a:tr h="181610">
                <a:tc>
                  <a:txBody>
                    <a:bodyPr/>
                    <a:lstStyle/>
                    <a:p>
                      <a:pPr algn="ctr" fontAlgn="ctr"/>
                      <a:endParaRPr lang="en-US" sz="1100" u="none" strike="noStrike" kern="1200" dirty="0">
                        <a:solidFill>
                          <a:srgbClr val="FF0000"/>
                        </a:solidFill>
                        <a:effectLst/>
                        <a:latin typeface="+mn-lt"/>
                        <a:ea typeface="+mn-ea"/>
                        <a:cs typeface="+mn-cs"/>
                      </a:endParaRPr>
                    </a:p>
                  </a:txBody>
                  <a:tcPr marL="8626" marR="8626" marT="8626" marB="0" anchor="ctr"/>
                </a:tc>
                <a:tc>
                  <a:txBody>
                    <a:bodyPr/>
                    <a:lstStyle/>
                    <a:p>
                      <a:pPr algn="ctr" fontAlgn="ctr"/>
                      <a:endParaRPr lang="en-US" sz="1100" u="none" strike="noStrike" kern="1200" dirty="0">
                        <a:solidFill>
                          <a:srgbClr val="FF0000"/>
                        </a:solidFill>
                        <a:effectLst/>
                        <a:latin typeface="+mn-lt"/>
                        <a:ea typeface="+mn-ea"/>
                        <a:cs typeface="+mn-cs"/>
                      </a:endParaRPr>
                    </a:p>
                  </a:txBody>
                  <a:tcPr marL="8626" marR="8626" marT="8626"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00" u="none" strike="noStrike" kern="1200" dirty="0">
                        <a:solidFill>
                          <a:srgbClr val="FF0000"/>
                        </a:solidFill>
                        <a:effectLst/>
                        <a:latin typeface="+mn-lt"/>
                        <a:ea typeface="+mn-ea"/>
                        <a:cs typeface="+mn-cs"/>
                      </a:endParaRPr>
                    </a:p>
                  </a:txBody>
                  <a:tcPr marL="8626" marR="8626" marT="8626" marB="0" anchor="ctr"/>
                </a:tc>
                <a:extLst>
                  <a:ext uri="{0D108BD9-81ED-4DB2-BD59-A6C34878D82A}">
                    <a16:rowId xmlns:a16="http://schemas.microsoft.com/office/drawing/2014/main" val="3503998646"/>
                  </a:ext>
                </a:extLst>
              </a:tr>
              <a:tr h="181610">
                <a:tc>
                  <a:txBody>
                    <a:bodyPr/>
                    <a:lstStyle/>
                    <a:p>
                      <a:pPr algn="ctr" fontAlgn="ctr"/>
                      <a:endParaRPr lang="en-US" sz="1100" u="none" strike="noStrike" kern="1200" dirty="0">
                        <a:solidFill>
                          <a:srgbClr val="FF0000"/>
                        </a:solidFill>
                        <a:effectLst/>
                        <a:latin typeface="+mn-lt"/>
                        <a:ea typeface="+mn-ea"/>
                        <a:cs typeface="+mn-cs"/>
                      </a:endParaRPr>
                    </a:p>
                  </a:txBody>
                  <a:tcPr marL="8626" marR="8626" marT="8626" marB="0" anchor="ctr"/>
                </a:tc>
                <a:tc>
                  <a:txBody>
                    <a:bodyPr/>
                    <a:lstStyle/>
                    <a:p>
                      <a:pPr algn="ctr" fontAlgn="ctr"/>
                      <a:endParaRPr lang="en-US" sz="1100" u="none" strike="noStrike" kern="1200" dirty="0">
                        <a:solidFill>
                          <a:srgbClr val="FF0000"/>
                        </a:solidFill>
                        <a:effectLst/>
                        <a:latin typeface="+mn-lt"/>
                        <a:ea typeface="+mn-ea"/>
                        <a:cs typeface="+mn-cs"/>
                      </a:endParaRPr>
                    </a:p>
                  </a:txBody>
                  <a:tcPr marL="8626" marR="8626" marT="8626"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00" u="none" strike="noStrike" kern="1200" dirty="0">
                        <a:solidFill>
                          <a:srgbClr val="FF0000"/>
                        </a:solidFill>
                        <a:effectLst/>
                        <a:latin typeface="+mn-lt"/>
                        <a:ea typeface="+mn-ea"/>
                        <a:cs typeface="+mn-cs"/>
                      </a:endParaRPr>
                    </a:p>
                  </a:txBody>
                  <a:tcPr marL="8626" marR="8626" marT="8626" marB="0" anchor="ctr"/>
                </a:tc>
                <a:extLst>
                  <a:ext uri="{0D108BD9-81ED-4DB2-BD59-A6C34878D82A}">
                    <a16:rowId xmlns:a16="http://schemas.microsoft.com/office/drawing/2014/main" val="1522416243"/>
                  </a:ext>
                </a:extLst>
              </a:tr>
              <a:tr h="181610">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328068031"/>
                  </a:ext>
                </a:extLst>
              </a:tr>
              <a:tr h="181610">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1254549504"/>
                  </a:ext>
                </a:extLst>
              </a:tr>
              <a:tr h="181610">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2714823510"/>
                  </a:ext>
                </a:extLst>
              </a:tr>
              <a:tr h="181610">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2422314717"/>
                  </a:ext>
                </a:extLst>
              </a:tr>
              <a:tr h="181610">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714802137"/>
                  </a:ext>
                </a:extLst>
              </a:tr>
              <a:tr h="181610">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2127986585"/>
                  </a:ext>
                </a:extLst>
              </a:tr>
              <a:tr h="181610">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3407309693"/>
                  </a:ext>
                </a:extLst>
              </a:tr>
              <a:tr h="181610">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3626456407"/>
                  </a:ext>
                </a:extLst>
              </a:tr>
              <a:tr h="181610">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1719487997"/>
                  </a:ext>
                </a:extLst>
              </a:tr>
              <a:tr h="181610">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1501091830"/>
                  </a:ext>
                </a:extLst>
              </a:tr>
              <a:tr h="181610">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2894700285"/>
                  </a:ext>
                </a:extLst>
              </a:tr>
              <a:tr h="181610">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ctr"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3656646251"/>
                  </a:ext>
                </a:extLst>
              </a:tr>
              <a:tr h="181610">
                <a:tc>
                  <a:txBody>
                    <a:bodyPr/>
                    <a:lstStyle/>
                    <a:p>
                      <a:pPr algn="ctr" fontAlgn="ctr"/>
                      <a:r>
                        <a:rPr lang="en-US" sz="1100" u="none" strike="noStrike" kern="1200" dirty="0">
                          <a:solidFill>
                            <a:schemeClr val="bg1">
                              <a:lumMod val="50000"/>
                            </a:schemeClr>
                          </a:solidFill>
                          <a:effectLst/>
                          <a:latin typeface="+mn-lt"/>
                          <a:ea typeface="+mn-ea"/>
                          <a:cs typeface="+mn-cs"/>
                        </a:rPr>
                        <a:t>1</a:t>
                      </a:r>
                    </a:p>
                  </a:txBody>
                  <a:tcPr marL="8626" marR="8626" marT="8626" marB="0" anchor="ctr"/>
                </a:tc>
                <a:tc>
                  <a:txBody>
                    <a:bodyPr/>
                    <a:lstStyle/>
                    <a:p>
                      <a:pPr algn="ctr" fontAlgn="ctr"/>
                      <a:r>
                        <a:rPr lang="en-US" sz="1100" u="none" strike="noStrike" dirty="0">
                          <a:solidFill>
                            <a:schemeClr val="bg1">
                              <a:lumMod val="50000"/>
                            </a:schemeClr>
                          </a:solidFill>
                          <a:effectLst/>
                        </a:rPr>
                        <a:t>10725</a:t>
                      </a:r>
                      <a:endParaRPr lang="en-US" sz="11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err="1">
                          <a:solidFill>
                            <a:schemeClr val="bg1">
                              <a:lumMod val="50000"/>
                            </a:schemeClr>
                          </a:solidFill>
                          <a:effectLst/>
                        </a:rPr>
                        <a:t>WebERP</a:t>
                      </a:r>
                      <a:r>
                        <a:rPr lang="en-US" sz="1100" u="none" strike="noStrike" dirty="0">
                          <a:solidFill>
                            <a:schemeClr val="bg1">
                              <a:lumMod val="50000"/>
                            </a:schemeClr>
                          </a:solidFill>
                          <a:effectLst/>
                        </a:rPr>
                        <a:t> (Offline)</a:t>
                      </a:r>
                      <a:endParaRPr lang="en-US" sz="11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2796717789"/>
                  </a:ext>
                </a:extLst>
              </a:tr>
              <a:tr h="181610">
                <a:tc>
                  <a:txBody>
                    <a:bodyPr/>
                    <a:lstStyle/>
                    <a:p>
                      <a:pPr algn="ctr" fontAlgn="ctr"/>
                      <a:r>
                        <a:rPr lang="en-US" sz="1100" u="none" strike="noStrike" kern="1200" dirty="0">
                          <a:solidFill>
                            <a:schemeClr val="bg1">
                              <a:lumMod val="50000"/>
                            </a:schemeClr>
                          </a:solidFill>
                          <a:effectLst/>
                          <a:latin typeface="+mn-lt"/>
                          <a:ea typeface="+mn-ea"/>
                          <a:cs typeface="+mn-cs"/>
                        </a:rPr>
                        <a:t>2</a:t>
                      </a:r>
                    </a:p>
                  </a:txBody>
                  <a:tcPr marL="8626" marR="8626" marT="8626" marB="0" anchor="ctr"/>
                </a:tc>
                <a:tc>
                  <a:txBody>
                    <a:bodyPr/>
                    <a:lstStyle/>
                    <a:p>
                      <a:pPr algn="ctr" fontAlgn="ctr"/>
                      <a:r>
                        <a:rPr lang="en-US" sz="1100" u="none" strike="noStrike" dirty="0">
                          <a:solidFill>
                            <a:schemeClr val="bg1">
                              <a:lumMod val="50000"/>
                            </a:schemeClr>
                          </a:solidFill>
                          <a:effectLst/>
                        </a:rPr>
                        <a:t>10728</a:t>
                      </a:r>
                      <a:endParaRPr lang="en-US" sz="11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8626" marR="8626" marT="8626" marB="0" anchor="ctr"/>
                </a:tc>
                <a:tc>
                  <a:txBody>
                    <a:bodyPr/>
                    <a:lstStyle/>
                    <a:p>
                      <a:pPr algn="l" fontAlgn="ctr"/>
                      <a:r>
                        <a:rPr lang="en-US" sz="1100" u="none" strike="noStrike" dirty="0">
                          <a:solidFill>
                            <a:schemeClr val="bg1">
                              <a:lumMod val="50000"/>
                            </a:schemeClr>
                          </a:solidFill>
                          <a:effectLst/>
                        </a:rPr>
                        <a:t>Sales portal (Offline in May 2019)</a:t>
                      </a:r>
                      <a:endParaRPr lang="en-US" sz="11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8626" marR="8626" marT="8626" marB="0" anchor="ctr"/>
                </a:tc>
                <a:extLst>
                  <a:ext uri="{0D108BD9-81ED-4DB2-BD59-A6C34878D82A}">
                    <a16:rowId xmlns:a16="http://schemas.microsoft.com/office/drawing/2014/main" val="494419019"/>
                  </a:ext>
                </a:extLst>
              </a:tr>
              <a:tr h="181610">
                <a:tc>
                  <a:txBody>
                    <a:bodyPr/>
                    <a:lstStyle/>
                    <a:p>
                      <a:pPr algn="ctr" fontAlgn="ctr"/>
                      <a:r>
                        <a:rPr lang="en-US" sz="1100" u="none" strike="noStrike" kern="1200" dirty="0">
                          <a:solidFill>
                            <a:schemeClr val="bg1">
                              <a:lumMod val="50000"/>
                            </a:schemeClr>
                          </a:solidFill>
                          <a:effectLst/>
                          <a:latin typeface="+mn-lt"/>
                          <a:ea typeface="+mn-ea"/>
                          <a:cs typeface="+mn-cs"/>
                        </a:rPr>
                        <a:t>3</a:t>
                      </a:r>
                    </a:p>
                  </a:txBody>
                  <a:tcPr marL="8626" marR="8626" marT="8626" marB="0" anchor="ctr"/>
                </a:tc>
                <a:tc>
                  <a:txBody>
                    <a:bodyPr/>
                    <a:lstStyle/>
                    <a:p>
                      <a:pPr algn="ctr" fontAlgn="ctr"/>
                      <a:r>
                        <a:rPr lang="en-US" sz="1000" u="none" strike="noStrike" dirty="0">
                          <a:solidFill>
                            <a:schemeClr val="bg1">
                              <a:lumMod val="50000"/>
                            </a:schemeClr>
                          </a:solidFill>
                          <a:effectLst/>
                        </a:rPr>
                        <a:t>7796</a:t>
                      </a:r>
                      <a:endParaRPr lang="en-US" sz="10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err="1">
                          <a:solidFill>
                            <a:schemeClr val="bg1">
                              <a:lumMod val="50000"/>
                            </a:schemeClr>
                          </a:solidFill>
                          <a:effectLst/>
                        </a:rPr>
                        <a:t>iCare</a:t>
                      </a:r>
                      <a:r>
                        <a:rPr lang="en-US" sz="1000" u="none" strike="noStrike" dirty="0">
                          <a:solidFill>
                            <a:schemeClr val="bg1">
                              <a:lumMod val="50000"/>
                            </a:schemeClr>
                          </a:solidFill>
                          <a:effectLst/>
                        </a:rPr>
                        <a:t> (Offline)</a:t>
                      </a:r>
                      <a:endParaRPr lang="en-US" sz="10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2119384892"/>
                  </a:ext>
                </a:extLst>
              </a:tr>
              <a:tr h="181610">
                <a:tc>
                  <a:txBody>
                    <a:bodyPr/>
                    <a:lstStyle/>
                    <a:p>
                      <a:pPr algn="ctr" fontAlgn="ctr"/>
                      <a:r>
                        <a:rPr lang="en-US" sz="1100" u="none" strike="noStrike" kern="1200" dirty="0">
                          <a:solidFill>
                            <a:schemeClr val="bg1">
                              <a:lumMod val="50000"/>
                            </a:schemeClr>
                          </a:solidFill>
                          <a:effectLst/>
                          <a:latin typeface="+mn-lt"/>
                          <a:ea typeface="+mn-ea"/>
                          <a:cs typeface="+mn-cs"/>
                        </a:rPr>
                        <a:t>4</a:t>
                      </a:r>
                    </a:p>
                  </a:txBody>
                  <a:tcPr marL="8626" marR="8626" marT="8626" marB="0" anchor="ctr"/>
                </a:tc>
                <a:tc>
                  <a:txBody>
                    <a:bodyPr/>
                    <a:lstStyle/>
                    <a:p>
                      <a:pPr algn="ctr" fontAlgn="ctr"/>
                      <a:r>
                        <a:rPr lang="en-US" sz="1000" u="none" strike="noStrike" dirty="0">
                          <a:solidFill>
                            <a:schemeClr val="bg1">
                              <a:lumMod val="50000"/>
                            </a:schemeClr>
                          </a:solidFill>
                          <a:effectLst/>
                        </a:rPr>
                        <a:t>7374</a:t>
                      </a:r>
                      <a:endParaRPr lang="en-US" sz="10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r>
                        <a:rPr lang="en-US" sz="1000" u="none" strike="noStrike" dirty="0">
                          <a:solidFill>
                            <a:schemeClr val="bg1">
                              <a:lumMod val="50000"/>
                            </a:schemeClr>
                          </a:solidFill>
                          <a:effectLst/>
                        </a:rPr>
                        <a:t>CIRC Audit (Out of scope)</a:t>
                      </a:r>
                      <a:endParaRPr lang="en-US" sz="10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4274408052"/>
                  </a:ext>
                </a:extLst>
              </a:tr>
              <a:tr h="181610">
                <a:tc>
                  <a:txBody>
                    <a:bodyPr/>
                    <a:lstStyle/>
                    <a:p>
                      <a:pPr marL="0" algn="ctr" defTabSz="914400" rtl="0" eaLnBrk="1" fontAlgn="ctr" latinLnBrk="0" hangingPunct="1"/>
                      <a:r>
                        <a:rPr lang="en-US" sz="1100" u="none" strike="noStrike" kern="1200" dirty="0">
                          <a:solidFill>
                            <a:schemeClr val="bg1">
                              <a:lumMod val="50000"/>
                            </a:schemeClr>
                          </a:solidFill>
                          <a:effectLst/>
                          <a:latin typeface="+mn-lt"/>
                          <a:ea typeface="+mn-ea"/>
                          <a:cs typeface="+mn-cs"/>
                        </a:rPr>
                        <a:t>5</a:t>
                      </a:r>
                    </a:p>
                  </a:txBody>
                  <a:tcPr marL="7508" marR="7508" marT="7508" marB="0" anchor="ctr"/>
                </a:tc>
                <a:tc>
                  <a:txBody>
                    <a:bodyPr/>
                    <a:lstStyle/>
                    <a:p>
                      <a:pPr marL="0" algn="ctr" defTabSz="914400" rtl="0" eaLnBrk="1" fontAlgn="ctr" latinLnBrk="0" hangingPunct="1"/>
                      <a:r>
                        <a:rPr lang="en-US" sz="1100" u="none" strike="noStrike" kern="1200" dirty="0">
                          <a:solidFill>
                            <a:schemeClr val="bg1">
                              <a:lumMod val="50000"/>
                            </a:schemeClr>
                          </a:solidFill>
                          <a:effectLst/>
                          <a:latin typeface="+mn-lt"/>
                          <a:ea typeface="+mn-ea"/>
                          <a:cs typeface="+mn-cs"/>
                        </a:rPr>
                        <a:t>10638</a:t>
                      </a:r>
                    </a:p>
                  </a:txBody>
                  <a:tcPr marL="7508" marR="7508" marT="7508"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u="none" strike="noStrike" kern="1200" dirty="0">
                          <a:solidFill>
                            <a:schemeClr val="bg1">
                              <a:lumMod val="50000"/>
                            </a:schemeClr>
                          </a:solidFill>
                          <a:effectLst/>
                          <a:latin typeface="+mn-lt"/>
                          <a:ea typeface="+mn-ea"/>
                          <a:cs typeface="+mn-cs"/>
                        </a:rPr>
                        <a:t>DM/TM BI </a:t>
                      </a:r>
                      <a:r>
                        <a:rPr lang="en-US" sz="1100" u="none" strike="noStrike" dirty="0">
                          <a:solidFill>
                            <a:schemeClr val="bg1">
                              <a:lumMod val="50000"/>
                            </a:schemeClr>
                          </a:solidFill>
                          <a:effectLst/>
                        </a:rPr>
                        <a:t>(Offline)</a:t>
                      </a:r>
                      <a:endParaRPr lang="en-US" sz="11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3217966572"/>
                  </a:ext>
                </a:extLst>
              </a:tr>
              <a:tr h="181610">
                <a:tc>
                  <a:txBody>
                    <a:bodyPr/>
                    <a:lstStyle/>
                    <a:p>
                      <a:pPr marL="0" algn="ctr" defTabSz="914400" rtl="0" eaLnBrk="1" fontAlgn="ctr" latinLnBrk="0" hangingPunct="1"/>
                      <a:r>
                        <a:rPr lang="en-US" sz="1100" u="none" strike="noStrike" kern="1200" dirty="0">
                          <a:solidFill>
                            <a:schemeClr val="bg1">
                              <a:lumMod val="50000"/>
                            </a:schemeClr>
                          </a:solidFill>
                          <a:effectLst/>
                          <a:latin typeface="+mn-lt"/>
                          <a:ea typeface="+mn-ea"/>
                          <a:cs typeface="+mn-cs"/>
                        </a:rPr>
                        <a:t>6</a:t>
                      </a:r>
                    </a:p>
                  </a:txBody>
                  <a:tcPr marL="7508" marR="7508" marT="7508" marB="0" anchor="ctr"/>
                </a:tc>
                <a:tc>
                  <a:txBody>
                    <a:bodyPr/>
                    <a:lstStyle/>
                    <a:p>
                      <a:pPr marL="0" algn="ctr" defTabSz="914400" rtl="0" eaLnBrk="1" fontAlgn="ctr" latinLnBrk="0" hangingPunct="1"/>
                      <a:r>
                        <a:rPr lang="en-US" sz="1100" u="none" strike="noStrike" kern="1200" dirty="0">
                          <a:solidFill>
                            <a:schemeClr val="bg1">
                              <a:lumMod val="50000"/>
                            </a:schemeClr>
                          </a:solidFill>
                          <a:effectLst/>
                          <a:latin typeface="+mn-lt"/>
                          <a:ea typeface="+mn-ea"/>
                          <a:cs typeface="+mn-cs"/>
                        </a:rPr>
                        <a:t>9524</a:t>
                      </a:r>
                    </a:p>
                  </a:txBody>
                  <a:tcPr marL="7508" marR="7508" marT="7508"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u="none" strike="noStrike" kern="1200" dirty="0">
                          <a:solidFill>
                            <a:schemeClr val="bg1">
                              <a:lumMod val="50000"/>
                            </a:schemeClr>
                          </a:solidFill>
                          <a:effectLst/>
                          <a:latin typeface="+mn-lt"/>
                          <a:ea typeface="+mn-ea"/>
                          <a:cs typeface="+mn-cs"/>
                        </a:rPr>
                        <a:t>Helpdesk </a:t>
                      </a:r>
                      <a:r>
                        <a:rPr lang="en-US" sz="1100" u="none" strike="noStrike" dirty="0">
                          <a:solidFill>
                            <a:schemeClr val="bg1">
                              <a:lumMod val="50000"/>
                            </a:schemeClr>
                          </a:solidFill>
                          <a:effectLst/>
                        </a:rPr>
                        <a:t>(Offline)</a:t>
                      </a:r>
                      <a:endParaRPr lang="en-US" sz="11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750314025"/>
                  </a:ext>
                </a:extLst>
              </a:tr>
              <a:tr h="181610">
                <a:tc>
                  <a:txBody>
                    <a:bodyPr/>
                    <a:lstStyle/>
                    <a:p>
                      <a:pPr algn="ctr" fontAlgn="ctr"/>
                      <a:endParaRPr lang="en-US" sz="1100" u="none" strike="noStrike" kern="1200" dirty="0">
                        <a:solidFill>
                          <a:schemeClr val="bg1">
                            <a:lumMod val="50000"/>
                          </a:schemeClr>
                        </a:solidFill>
                        <a:effectLst/>
                        <a:latin typeface="+mn-lt"/>
                        <a:ea typeface="+mn-ea"/>
                        <a:cs typeface="+mn-cs"/>
                      </a:endParaRPr>
                    </a:p>
                  </a:txBody>
                  <a:tcPr marL="8626" marR="8626" marT="8626" marB="0" anchor="ctr"/>
                </a:tc>
                <a:tc>
                  <a:txBody>
                    <a:bodyPr/>
                    <a:lstStyle/>
                    <a:p>
                      <a:pPr algn="ctr" fontAlgn="ctr"/>
                      <a:endParaRPr lang="en-US" sz="10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7508" marR="7508" marT="7508" marB="0" anchor="ctr"/>
                </a:tc>
                <a:tc>
                  <a:txBody>
                    <a:bodyPr/>
                    <a:lstStyle/>
                    <a:p>
                      <a:pPr algn="l" fontAlgn="ctr"/>
                      <a:endParaRPr lang="en-US" sz="1000" b="0" i="0" u="none" strike="noStrike" dirty="0">
                        <a:solidFill>
                          <a:schemeClr val="bg1">
                            <a:lumMod val="50000"/>
                          </a:schemeClr>
                        </a:solidFill>
                        <a:effectLst/>
                        <a:latin typeface="宋体" panose="02010600030101010101" pitchFamily="2" charset="-122"/>
                        <a:ea typeface="宋体" panose="02010600030101010101" pitchFamily="2" charset="-122"/>
                      </a:endParaRPr>
                    </a:p>
                  </a:txBody>
                  <a:tcPr marL="7508" marR="7508" marT="7508" marB="0" anchor="ctr"/>
                </a:tc>
                <a:extLst>
                  <a:ext uri="{0D108BD9-81ED-4DB2-BD59-A6C34878D82A}">
                    <a16:rowId xmlns:a16="http://schemas.microsoft.com/office/drawing/2014/main" val="3395930577"/>
                  </a:ext>
                </a:extLst>
              </a:tr>
            </a:tbl>
          </a:graphicData>
        </a:graphic>
      </p:graphicFrame>
    </p:spTree>
    <p:extLst>
      <p:ext uri="{BB962C8B-B14F-4D97-AF65-F5344CB8AC3E}">
        <p14:creationId xmlns:p14="http://schemas.microsoft.com/office/powerpoint/2010/main" val="63991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E28E-A7CB-44C8-BE21-9BA13B37C26B}"/>
              </a:ext>
            </a:extLst>
          </p:cNvPr>
          <p:cNvSpPr>
            <a:spLocks noGrp="1"/>
          </p:cNvSpPr>
          <p:nvPr>
            <p:ph type="title"/>
          </p:nvPr>
        </p:nvSpPr>
        <p:spPr/>
        <p:txBody>
          <a:bodyPr/>
          <a:lstStyle/>
          <a:p>
            <a:r>
              <a:rPr lang="en-US" dirty="0"/>
              <a:t>Agenda</a:t>
            </a:r>
          </a:p>
        </p:txBody>
      </p:sp>
      <p:sp>
        <p:nvSpPr>
          <p:cNvPr id="4" name="Footer Placeholder 3">
            <a:extLst>
              <a:ext uri="{FF2B5EF4-FFF2-40B4-BE49-F238E27FC236}">
                <a16:creationId xmlns:a16="http://schemas.microsoft.com/office/drawing/2014/main" id="{6BC26DED-2294-4E79-AC4A-E249E5CE89C9}"/>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7D8D38C-D5DB-4EDC-BD13-5FF3E333CEF2}"/>
              </a:ext>
            </a:extLst>
          </p:cNvPr>
          <p:cNvSpPr>
            <a:spLocks noGrp="1"/>
          </p:cNvSpPr>
          <p:nvPr>
            <p:ph type="sldNum" sz="quarter" idx="12"/>
          </p:nvPr>
        </p:nvSpPr>
        <p:spPr/>
        <p:txBody>
          <a:bodyPr/>
          <a:lstStyle/>
          <a:p>
            <a:fld id="{2EFEF571-C9B4-4D92-A7F7-315B894862A8}" type="slidenum">
              <a:rPr lang="en-US" smtClean="0"/>
              <a:pPr/>
              <a:t>2</a:t>
            </a:fld>
            <a:endParaRPr lang="en-US" dirty="0"/>
          </a:p>
        </p:txBody>
      </p:sp>
      <p:pic>
        <p:nvPicPr>
          <p:cNvPr id="93" name="Picture 4" descr="Image result for meeting agenda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rot="20789830">
            <a:off x="279459" y="1620339"/>
            <a:ext cx="1873443" cy="1557548"/>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34"/>
          <p:cNvGrpSpPr>
            <a:grpSpLocks/>
          </p:cNvGrpSpPr>
          <p:nvPr/>
        </p:nvGrpSpPr>
        <p:grpSpPr bwMode="auto">
          <a:xfrm>
            <a:off x="2827506" y="880991"/>
            <a:ext cx="3965862" cy="312574"/>
            <a:chOff x="624638" y="1077412"/>
            <a:chExt cx="5963586" cy="365760"/>
          </a:xfrm>
        </p:grpSpPr>
        <p:grpSp>
          <p:nvGrpSpPr>
            <p:cNvPr id="95" name="Group 62"/>
            <p:cNvGrpSpPr>
              <a:grpSpLocks/>
            </p:cNvGrpSpPr>
            <p:nvPr/>
          </p:nvGrpSpPr>
          <p:grpSpPr bwMode="auto">
            <a:xfrm>
              <a:off x="624638" y="1077412"/>
              <a:ext cx="5963586" cy="365760"/>
              <a:chOff x="1358856" y="3063869"/>
              <a:chExt cx="6864444" cy="438156"/>
            </a:xfrm>
          </p:grpSpPr>
          <p:pic>
            <p:nvPicPr>
              <p:cNvPr id="98" name="Picture 97" descr="menu"/>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358856" y="3063869"/>
                <a:ext cx="6864444" cy="4381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99" name="Straight Connector 98"/>
              <p:cNvCxnSpPr>
                <a:cxnSpLocks noChangeShapeType="1"/>
              </p:cNvCxnSpPr>
              <p:nvPr/>
            </p:nvCxnSpPr>
            <p:spPr bwMode="auto">
              <a:xfrm rot="5400000">
                <a:off x="1838513" y="3278754"/>
                <a:ext cx="429768" cy="0"/>
              </a:xfrm>
              <a:prstGeom prst="line">
                <a:avLst/>
              </a:prstGeom>
              <a:noFill/>
              <a:ln w="101600" cmpd="thickThin" algn="ctr">
                <a:solidFill>
                  <a:srgbClr val="00B0F0"/>
                </a:solidFill>
                <a:round/>
                <a:headEnd/>
                <a:tailEnd/>
              </a:ln>
              <a:extLst>
                <a:ext uri="{909E8E84-426E-40DD-AFC4-6F175D3DCCD1}">
                  <a14:hiddenFill xmlns:a14="http://schemas.microsoft.com/office/drawing/2010/main">
                    <a:noFill/>
                  </a14:hiddenFill>
                </a:ext>
              </a:extLst>
            </p:spPr>
          </p:cxnSp>
        </p:grpSp>
        <p:sp>
          <p:nvSpPr>
            <p:cNvPr id="96" name="Rectangle 4"/>
            <p:cNvSpPr>
              <a:spLocks noChangeArrowheads="1"/>
            </p:cNvSpPr>
            <p:nvPr/>
          </p:nvSpPr>
          <p:spPr bwMode="auto">
            <a:xfrm>
              <a:off x="726800" y="1111405"/>
              <a:ext cx="436961" cy="324394"/>
            </a:xfrm>
            <a:prstGeom prst="rect">
              <a:avLst/>
            </a:prstGeom>
            <a:noFill/>
            <a:ln w="9525">
              <a:noFill/>
              <a:miter lim="800000"/>
              <a:headEnd/>
              <a:tailEnd/>
            </a:ln>
          </p:spPr>
          <p:txBody>
            <a:bodyPr wrap="none" lIns="72000" tIns="72000" rIns="72000" bIns="72000" anchor="ctr"/>
            <a:lstStyle/>
            <a:p>
              <a:pPr algn="ctr" eaLnBrk="0" hangingPunct="0">
                <a:lnSpc>
                  <a:spcPct val="90000"/>
                </a:lnSpc>
                <a:defRPr/>
              </a:pPr>
              <a:r>
                <a:rPr lang="en-US" sz="1000" b="1" kern="0" dirty="0">
                  <a:solidFill>
                    <a:prstClr val="black"/>
                  </a:solidFill>
                  <a:latin typeface="Calibri" panose="020F0502020204030204" pitchFamily="34" charset="0"/>
                  <a:ea typeface="Tahoma" pitchFamily="34" charset="0"/>
                  <a:cs typeface="Tahoma" pitchFamily="34" charset="0"/>
                </a:rPr>
                <a:t>2</a:t>
              </a:r>
            </a:p>
          </p:txBody>
        </p:sp>
        <p:sp>
          <p:nvSpPr>
            <p:cNvPr id="97" name="TextBox 50"/>
            <p:cNvSpPr txBox="1">
              <a:spLocks noChangeArrowheads="1"/>
            </p:cNvSpPr>
            <p:nvPr/>
          </p:nvSpPr>
          <p:spPr bwMode="auto">
            <a:xfrm>
              <a:off x="1354549" y="1086812"/>
              <a:ext cx="5201675" cy="350222"/>
            </a:xfrm>
            <a:prstGeom prst="rect">
              <a:avLst/>
            </a:prstGeom>
            <a:noFill/>
            <a:ln w="9525">
              <a:noFill/>
              <a:miter lim="800000"/>
              <a:headEnd/>
              <a:tailEnd/>
            </a:ln>
          </p:spPr>
          <p:txBody>
            <a:bodyPr lIns="72000" tIns="72000" rIns="72000" bIns="72000" anchor="ctr">
              <a:spAutoFit/>
            </a:bodyPr>
            <a:lstStyle/>
            <a:p>
              <a:pPr eaLnBrk="0" hangingPunct="0">
                <a:defRPr/>
              </a:pPr>
              <a:r>
                <a:rPr lang="en-US" sz="1000" b="1" kern="0" dirty="0">
                  <a:solidFill>
                    <a:sysClr val="windowText" lastClr="000000"/>
                  </a:solidFill>
                  <a:latin typeface="Calibri" panose="020F0502020204030204" pitchFamily="34" charset="0"/>
                  <a:ea typeface="Tahoma" pitchFamily="34" charset="0"/>
                  <a:cs typeface="Tahoma" pitchFamily="34" charset="0"/>
                </a:rPr>
                <a:t>Executive Summary</a:t>
              </a:r>
            </a:p>
          </p:txBody>
        </p:sp>
      </p:grpSp>
      <p:grpSp>
        <p:nvGrpSpPr>
          <p:cNvPr id="100" name="Group 34"/>
          <p:cNvGrpSpPr>
            <a:grpSpLocks/>
          </p:cNvGrpSpPr>
          <p:nvPr/>
        </p:nvGrpSpPr>
        <p:grpSpPr bwMode="auto">
          <a:xfrm>
            <a:off x="2838306" y="997039"/>
            <a:ext cx="3965862" cy="791737"/>
            <a:chOff x="624638" y="738994"/>
            <a:chExt cx="5963586" cy="926455"/>
          </a:xfrm>
        </p:grpSpPr>
        <p:grpSp>
          <p:nvGrpSpPr>
            <p:cNvPr id="101" name="Group 62"/>
            <p:cNvGrpSpPr>
              <a:grpSpLocks/>
            </p:cNvGrpSpPr>
            <p:nvPr/>
          </p:nvGrpSpPr>
          <p:grpSpPr bwMode="auto">
            <a:xfrm>
              <a:off x="624638" y="1077412"/>
              <a:ext cx="5963586" cy="365760"/>
              <a:chOff x="1358856" y="3063869"/>
              <a:chExt cx="6864444" cy="438156"/>
            </a:xfrm>
          </p:grpSpPr>
          <p:pic>
            <p:nvPicPr>
              <p:cNvPr id="104" name="Picture 103" descr="menu"/>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358856" y="3063869"/>
                <a:ext cx="6864444" cy="4381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105" name="Straight Connector 104"/>
              <p:cNvCxnSpPr>
                <a:cxnSpLocks noChangeShapeType="1"/>
              </p:cNvCxnSpPr>
              <p:nvPr/>
            </p:nvCxnSpPr>
            <p:spPr bwMode="auto">
              <a:xfrm rot="5400000">
                <a:off x="1838513" y="3278754"/>
                <a:ext cx="429768" cy="0"/>
              </a:xfrm>
              <a:prstGeom prst="line">
                <a:avLst/>
              </a:prstGeom>
              <a:noFill/>
              <a:ln w="101600" cmpd="thickThin" algn="ctr">
                <a:solidFill>
                  <a:srgbClr val="00B0F0"/>
                </a:solidFill>
                <a:round/>
                <a:headEnd/>
                <a:tailEnd/>
              </a:ln>
              <a:extLst>
                <a:ext uri="{909E8E84-426E-40DD-AFC4-6F175D3DCCD1}">
                  <a14:hiddenFill xmlns:a14="http://schemas.microsoft.com/office/drawing/2010/main">
                    <a:noFill/>
                  </a14:hiddenFill>
                </a:ext>
              </a:extLst>
            </p:spPr>
          </p:cxnSp>
        </p:grpSp>
        <p:sp>
          <p:nvSpPr>
            <p:cNvPr id="102" name="Rectangle 4"/>
            <p:cNvSpPr>
              <a:spLocks noChangeArrowheads="1"/>
            </p:cNvSpPr>
            <p:nvPr/>
          </p:nvSpPr>
          <p:spPr bwMode="auto">
            <a:xfrm>
              <a:off x="726800" y="1111405"/>
              <a:ext cx="436961" cy="324394"/>
            </a:xfrm>
            <a:prstGeom prst="rect">
              <a:avLst/>
            </a:prstGeom>
            <a:noFill/>
            <a:ln w="9525">
              <a:noFill/>
              <a:miter lim="800000"/>
              <a:headEnd/>
              <a:tailEnd/>
            </a:ln>
          </p:spPr>
          <p:txBody>
            <a:bodyPr wrap="none" lIns="72000" tIns="72000" rIns="72000" bIns="72000" anchor="ctr"/>
            <a:lstStyle/>
            <a:p>
              <a:pPr algn="ctr" eaLnBrk="0" hangingPunct="0">
                <a:lnSpc>
                  <a:spcPct val="90000"/>
                </a:lnSpc>
                <a:defRPr/>
              </a:pPr>
              <a:r>
                <a:rPr lang="en-US" sz="1000" b="1" kern="0" dirty="0">
                  <a:solidFill>
                    <a:prstClr val="black"/>
                  </a:solidFill>
                  <a:latin typeface="Calibri" panose="020F0502020204030204" pitchFamily="34" charset="0"/>
                  <a:ea typeface="Tahoma" pitchFamily="34" charset="0"/>
                  <a:cs typeface="Tahoma" pitchFamily="34" charset="0"/>
                </a:rPr>
                <a:t>3</a:t>
              </a:r>
            </a:p>
          </p:txBody>
        </p:sp>
        <p:sp>
          <p:nvSpPr>
            <p:cNvPr id="103" name="TextBox 50"/>
            <p:cNvSpPr txBox="1">
              <a:spLocks noChangeArrowheads="1"/>
            </p:cNvSpPr>
            <p:nvPr/>
          </p:nvSpPr>
          <p:spPr bwMode="auto">
            <a:xfrm>
              <a:off x="1338308" y="738994"/>
              <a:ext cx="5201675" cy="926455"/>
            </a:xfrm>
            <a:prstGeom prst="rect">
              <a:avLst/>
            </a:prstGeom>
            <a:noFill/>
            <a:ln w="9525">
              <a:noFill/>
              <a:miter lim="800000"/>
              <a:headEnd/>
              <a:tailEnd/>
            </a:ln>
          </p:spPr>
          <p:txBody>
            <a:bodyPr lIns="72000" tIns="72000" rIns="72000" bIns="72000" anchor="ctr">
              <a:spAutoFit/>
            </a:bodyPr>
            <a:lstStyle/>
            <a:p>
              <a:pPr eaLnBrk="0" hangingPunct="0">
                <a:defRPr/>
              </a:pPr>
              <a:endParaRPr lang="en-US" sz="1000" b="1" kern="0" dirty="0">
                <a:solidFill>
                  <a:schemeClr val="tx2"/>
                </a:solidFill>
                <a:latin typeface="Calibri" panose="020F0502020204030204" pitchFamily="34" charset="0"/>
                <a:ea typeface="Tahoma" pitchFamily="34" charset="0"/>
                <a:cs typeface="Tahoma" pitchFamily="34" charset="0"/>
              </a:endParaRPr>
            </a:p>
            <a:p>
              <a:pPr marL="342900" indent="-342900">
                <a:lnSpc>
                  <a:spcPct val="200000"/>
                </a:lnSpc>
                <a:spcBef>
                  <a:spcPct val="20000"/>
                </a:spcBef>
                <a:buClr>
                  <a:prstClr val="black"/>
                </a:buClr>
                <a:defRPr/>
              </a:pPr>
              <a:r>
                <a:rPr lang="en-US" sz="1000" b="1" kern="0" dirty="0">
                  <a:solidFill>
                    <a:schemeClr val="tx2"/>
                  </a:solidFill>
                  <a:latin typeface="Calibri" panose="020F0502020204030204" pitchFamily="34" charset="0"/>
                </a:rPr>
                <a:t>Open Issues &amp; Risks &amp; Suggestions</a:t>
              </a:r>
            </a:p>
            <a:p>
              <a:pPr eaLnBrk="0" hangingPunct="0">
                <a:defRPr/>
              </a:pPr>
              <a:endParaRPr lang="en-US" sz="1000" b="1" kern="0" dirty="0">
                <a:solidFill>
                  <a:sysClr val="windowText" lastClr="000000"/>
                </a:solidFill>
                <a:latin typeface="Calibri" panose="020F0502020204030204" pitchFamily="34" charset="0"/>
                <a:ea typeface="Tahoma" pitchFamily="34" charset="0"/>
                <a:cs typeface="Tahoma" pitchFamily="34" charset="0"/>
              </a:endParaRPr>
            </a:p>
          </p:txBody>
        </p:sp>
      </p:grpSp>
      <p:grpSp>
        <p:nvGrpSpPr>
          <p:cNvPr id="106" name="Group 34"/>
          <p:cNvGrpSpPr>
            <a:grpSpLocks/>
          </p:cNvGrpSpPr>
          <p:nvPr/>
        </p:nvGrpSpPr>
        <p:grpSpPr bwMode="auto">
          <a:xfrm>
            <a:off x="2838306" y="1526399"/>
            <a:ext cx="3965862" cy="607071"/>
            <a:chOff x="624638" y="906739"/>
            <a:chExt cx="5963586" cy="710367"/>
          </a:xfrm>
        </p:grpSpPr>
        <p:grpSp>
          <p:nvGrpSpPr>
            <p:cNvPr id="107" name="Group 62"/>
            <p:cNvGrpSpPr>
              <a:grpSpLocks/>
            </p:cNvGrpSpPr>
            <p:nvPr/>
          </p:nvGrpSpPr>
          <p:grpSpPr bwMode="auto">
            <a:xfrm>
              <a:off x="624638" y="1077412"/>
              <a:ext cx="5963586" cy="365760"/>
              <a:chOff x="1358856" y="3063869"/>
              <a:chExt cx="6864444" cy="438156"/>
            </a:xfrm>
          </p:grpSpPr>
          <p:pic>
            <p:nvPicPr>
              <p:cNvPr id="110" name="Picture 109" descr="menu"/>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358856" y="3063869"/>
                <a:ext cx="6864444" cy="4381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111" name="Straight Connector 110"/>
              <p:cNvCxnSpPr>
                <a:cxnSpLocks noChangeShapeType="1"/>
              </p:cNvCxnSpPr>
              <p:nvPr/>
            </p:nvCxnSpPr>
            <p:spPr bwMode="auto">
              <a:xfrm rot="5400000">
                <a:off x="1838513" y="3278754"/>
                <a:ext cx="429768" cy="0"/>
              </a:xfrm>
              <a:prstGeom prst="line">
                <a:avLst/>
              </a:prstGeom>
              <a:noFill/>
              <a:ln w="101600" cmpd="thickThin" algn="ctr">
                <a:solidFill>
                  <a:srgbClr val="00B0F0"/>
                </a:solidFill>
                <a:round/>
                <a:headEnd/>
                <a:tailEnd/>
              </a:ln>
              <a:extLst>
                <a:ext uri="{909E8E84-426E-40DD-AFC4-6F175D3DCCD1}">
                  <a14:hiddenFill xmlns:a14="http://schemas.microsoft.com/office/drawing/2010/main">
                    <a:noFill/>
                  </a14:hiddenFill>
                </a:ext>
              </a:extLst>
            </p:spPr>
          </p:cxnSp>
        </p:grpSp>
        <p:sp>
          <p:nvSpPr>
            <p:cNvPr id="108" name="Rectangle 4"/>
            <p:cNvSpPr>
              <a:spLocks noChangeArrowheads="1"/>
            </p:cNvSpPr>
            <p:nvPr/>
          </p:nvSpPr>
          <p:spPr bwMode="auto">
            <a:xfrm>
              <a:off x="726800" y="1111405"/>
              <a:ext cx="436961" cy="324394"/>
            </a:xfrm>
            <a:prstGeom prst="rect">
              <a:avLst/>
            </a:prstGeom>
            <a:noFill/>
            <a:ln w="9525">
              <a:noFill/>
              <a:miter lim="800000"/>
              <a:headEnd/>
              <a:tailEnd/>
            </a:ln>
          </p:spPr>
          <p:txBody>
            <a:bodyPr wrap="none" lIns="72000" tIns="72000" rIns="72000" bIns="72000" anchor="ctr"/>
            <a:lstStyle/>
            <a:p>
              <a:pPr algn="ctr" eaLnBrk="0" hangingPunct="0">
                <a:lnSpc>
                  <a:spcPct val="90000"/>
                </a:lnSpc>
                <a:defRPr/>
              </a:pPr>
              <a:r>
                <a:rPr lang="en-US" sz="1000" b="1" kern="0" dirty="0">
                  <a:solidFill>
                    <a:prstClr val="black"/>
                  </a:solidFill>
                  <a:latin typeface="Calibri" panose="020F0502020204030204" pitchFamily="34" charset="0"/>
                  <a:ea typeface="Tahoma" pitchFamily="34" charset="0"/>
                  <a:cs typeface="Tahoma" pitchFamily="34" charset="0"/>
                </a:rPr>
                <a:t>4</a:t>
              </a:r>
            </a:p>
          </p:txBody>
        </p:sp>
        <p:sp>
          <p:nvSpPr>
            <p:cNvPr id="109" name="TextBox 50"/>
            <p:cNvSpPr txBox="1">
              <a:spLocks noChangeArrowheads="1"/>
            </p:cNvSpPr>
            <p:nvPr/>
          </p:nvSpPr>
          <p:spPr bwMode="auto">
            <a:xfrm>
              <a:off x="1354549" y="906739"/>
              <a:ext cx="5201675" cy="710367"/>
            </a:xfrm>
            <a:prstGeom prst="rect">
              <a:avLst/>
            </a:prstGeom>
            <a:noFill/>
            <a:ln w="9525">
              <a:noFill/>
              <a:miter lim="800000"/>
              <a:headEnd/>
              <a:tailEnd/>
            </a:ln>
          </p:spPr>
          <p:txBody>
            <a:bodyPr lIns="72000" tIns="72000" rIns="72000" bIns="72000" anchor="ctr">
              <a:spAutoFit/>
            </a:bodyPr>
            <a:lstStyle/>
            <a:p>
              <a:pPr eaLnBrk="0" hangingPunct="0">
                <a:defRPr/>
              </a:pPr>
              <a:endParaRPr lang="en-US" sz="1000" b="1" kern="0" dirty="0">
                <a:solidFill>
                  <a:sysClr val="windowText" lastClr="000000"/>
                </a:solidFill>
                <a:latin typeface="Calibri" panose="020F0502020204030204" pitchFamily="34" charset="0"/>
                <a:ea typeface="Tahoma" pitchFamily="34" charset="0"/>
                <a:cs typeface="Tahoma" pitchFamily="34" charset="0"/>
              </a:endParaRPr>
            </a:p>
            <a:p>
              <a:pPr eaLnBrk="0" hangingPunct="0">
                <a:defRPr/>
              </a:pPr>
              <a:r>
                <a:rPr lang="en-US" sz="1000" b="1" kern="0" dirty="0">
                  <a:solidFill>
                    <a:sysClr val="windowText" lastClr="000000"/>
                  </a:solidFill>
                  <a:latin typeface="Calibri" panose="020F0502020204030204" pitchFamily="34" charset="0"/>
                  <a:ea typeface="Tahoma" pitchFamily="34" charset="0"/>
                  <a:cs typeface="Tahoma" pitchFamily="34" charset="0"/>
                </a:rPr>
                <a:t>AMS Operations Summary</a:t>
              </a:r>
            </a:p>
            <a:p>
              <a:pPr eaLnBrk="0" hangingPunct="0">
                <a:defRPr/>
              </a:pPr>
              <a:endParaRPr lang="en-US" sz="1000" b="1" kern="0" dirty="0">
                <a:solidFill>
                  <a:sysClr val="windowText" lastClr="000000"/>
                </a:solidFill>
                <a:latin typeface="Calibri" panose="020F0502020204030204" pitchFamily="34" charset="0"/>
                <a:ea typeface="Tahoma" pitchFamily="34" charset="0"/>
                <a:cs typeface="Tahoma" pitchFamily="34" charset="0"/>
              </a:endParaRPr>
            </a:p>
          </p:txBody>
        </p:sp>
      </p:grpSp>
      <p:grpSp>
        <p:nvGrpSpPr>
          <p:cNvPr id="112" name="Group 34"/>
          <p:cNvGrpSpPr>
            <a:grpSpLocks/>
          </p:cNvGrpSpPr>
          <p:nvPr/>
        </p:nvGrpSpPr>
        <p:grpSpPr bwMode="auto">
          <a:xfrm>
            <a:off x="2838306" y="1921434"/>
            <a:ext cx="3965862" cy="607071"/>
            <a:chOff x="624638" y="906739"/>
            <a:chExt cx="5963586" cy="710367"/>
          </a:xfrm>
        </p:grpSpPr>
        <p:grpSp>
          <p:nvGrpSpPr>
            <p:cNvPr id="113" name="Group 62"/>
            <p:cNvGrpSpPr>
              <a:grpSpLocks/>
            </p:cNvGrpSpPr>
            <p:nvPr/>
          </p:nvGrpSpPr>
          <p:grpSpPr bwMode="auto">
            <a:xfrm>
              <a:off x="624638" y="1077412"/>
              <a:ext cx="5963586" cy="365760"/>
              <a:chOff x="1358856" y="3063869"/>
              <a:chExt cx="6864444" cy="438156"/>
            </a:xfrm>
          </p:grpSpPr>
          <p:pic>
            <p:nvPicPr>
              <p:cNvPr id="116" name="Picture 115" descr="menu"/>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358856" y="3063869"/>
                <a:ext cx="6864444" cy="4381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117" name="Straight Connector 116"/>
              <p:cNvCxnSpPr>
                <a:cxnSpLocks noChangeShapeType="1"/>
              </p:cNvCxnSpPr>
              <p:nvPr/>
            </p:nvCxnSpPr>
            <p:spPr bwMode="auto">
              <a:xfrm rot="5400000">
                <a:off x="1838513" y="3278754"/>
                <a:ext cx="429768" cy="0"/>
              </a:xfrm>
              <a:prstGeom prst="line">
                <a:avLst/>
              </a:prstGeom>
              <a:noFill/>
              <a:ln w="101600" cmpd="thickThin" algn="ctr">
                <a:solidFill>
                  <a:srgbClr val="00B0F0"/>
                </a:solidFill>
                <a:round/>
                <a:headEnd/>
                <a:tailEnd/>
              </a:ln>
              <a:extLst>
                <a:ext uri="{909E8E84-426E-40DD-AFC4-6F175D3DCCD1}">
                  <a14:hiddenFill xmlns:a14="http://schemas.microsoft.com/office/drawing/2010/main">
                    <a:noFill/>
                  </a14:hiddenFill>
                </a:ext>
              </a:extLst>
            </p:spPr>
          </p:cxnSp>
        </p:grpSp>
        <p:sp>
          <p:nvSpPr>
            <p:cNvPr id="114" name="Rectangle 4"/>
            <p:cNvSpPr>
              <a:spLocks noChangeArrowheads="1"/>
            </p:cNvSpPr>
            <p:nvPr/>
          </p:nvSpPr>
          <p:spPr bwMode="auto">
            <a:xfrm>
              <a:off x="726800" y="1111405"/>
              <a:ext cx="436961" cy="324394"/>
            </a:xfrm>
            <a:prstGeom prst="rect">
              <a:avLst/>
            </a:prstGeom>
            <a:noFill/>
            <a:ln w="9525">
              <a:noFill/>
              <a:miter lim="800000"/>
              <a:headEnd/>
              <a:tailEnd/>
            </a:ln>
          </p:spPr>
          <p:txBody>
            <a:bodyPr wrap="none" lIns="72000" tIns="72000" rIns="72000" bIns="72000" anchor="ctr"/>
            <a:lstStyle/>
            <a:p>
              <a:pPr algn="ctr" eaLnBrk="0" hangingPunct="0">
                <a:lnSpc>
                  <a:spcPct val="90000"/>
                </a:lnSpc>
                <a:defRPr/>
              </a:pPr>
              <a:r>
                <a:rPr lang="en-US" sz="1000" b="1" kern="0" dirty="0">
                  <a:solidFill>
                    <a:prstClr val="black"/>
                  </a:solidFill>
                  <a:latin typeface="Calibri" panose="020F0502020204030204" pitchFamily="34" charset="0"/>
                  <a:ea typeface="Tahoma" pitchFamily="34" charset="0"/>
                  <a:cs typeface="Tahoma" pitchFamily="34" charset="0"/>
                </a:rPr>
                <a:t>5</a:t>
              </a:r>
            </a:p>
          </p:txBody>
        </p:sp>
        <p:sp>
          <p:nvSpPr>
            <p:cNvPr id="115" name="TextBox 50"/>
            <p:cNvSpPr txBox="1">
              <a:spLocks noChangeArrowheads="1"/>
            </p:cNvSpPr>
            <p:nvPr/>
          </p:nvSpPr>
          <p:spPr bwMode="auto">
            <a:xfrm>
              <a:off x="1354549" y="906739"/>
              <a:ext cx="5201675" cy="710367"/>
            </a:xfrm>
            <a:prstGeom prst="rect">
              <a:avLst/>
            </a:prstGeom>
            <a:noFill/>
            <a:ln w="9525">
              <a:noFill/>
              <a:miter lim="800000"/>
              <a:headEnd/>
              <a:tailEnd/>
            </a:ln>
          </p:spPr>
          <p:txBody>
            <a:bodyPr lIns="72000" tIns="72000" rIns="72000" bIns="72000" anchor="ctr">
              <a:spAutoFit/>
            </a:bodyPr>
            <a:lstStyle/>
            <a:p>
              <a:pPr eaLnBrk="0" hangingPunct="0">
                <a:defRPr/>
              </a:pPr>
              <a:endParaRPr lang="en-US" sz="1000" b="1" kern="0" dirty="0">
                <a:solidFill>
                  <a:sysClr val="windowText" lastClr="000000"/>
                </a:solidFill>
                <a:latin typeface="Calibri" panose="020F0502020204030204" pitchFamily="34" charset="0"/>
                <a:ea typeface="Tahoma" pitchFamily="34" charset="0"/>
                <a:cs typeface="Tahoma" pitchFamily="34" charset="0"/>
              </a:endParaRPr>
            </a:p>
            <a:p>
              <a:pPr eaLnBrk="0" hangingPunct="0">
                <a:defRPr/>
              </a:pPr>
              <a:r>
                <a:rPr lang="en-US" sz="1000" b="1" kern="0" dirty="0">
                  <a:solidFill>
                    <a:sysClr val="windowText" lastClr="000000"/>
                  </a:solidFill>
                  <a:latin typeface="Calibri" panose="020F0502020204030204" pitchFamily="34" charset="0"/>
                  <a:ea typeface="Tahoma" pitchFamily="34" charset="0"/>
                  <a:cs typeface="Tahoma" pitchFamily="34" charset="0"/>
                </a:rPr>
                <a:t>Release management updates</a:t>
              </a:r>
            </a:p>
            <a:p>
              <a:pPr eaLnBrk="0" hangingPunct="0">
                <a:defRPr/>
              </a:pPr>
              <a:endParaRPr lang="en-US" sz="1000" b="1" kern="0" dirty="0">
                <a:solidFill>
                  <a:sysClr val="windowText" lastClr="000000"/>
                </a:solidFill>
                <a:latin typeface="Calibri" panose="020F0502020204030204" pitchFamily="34" charset="0"/>
                <a:ea typeface="Tahoma" pitchFamily="34" charset="0"/>
                <a:cs typeface="Tahoma" pitchFamily="34" charset="0"/>
              </a:endParaRPr>
            </a:p>
          </p:txBody>
        </p:sp>
      </p:grpSp>
      <p:grpSp>
        <p:nvGrpSpPr>
          <p:cNvPr id="118" name="Group 34"/>
          <p:cNvGrpSpPr>
            <a:grpSpLocks/>
          </p:cNvGrpSpPr>
          <p:nvPr/>
        </p:nvGrpSpPr>
        <p:grpSpPr bwMode="auto">
          <a:xfrm>
            <a:off x="2838306" y="2309249"/>
            <a:ext cx="3965862" cy="607071"/>
            <a:chOff x="624638" y="906739"/>
            <a:chExt cx="5963586" cy="710367"/>
          </a:xfrm>
        </p:grpSpPr>
        <p:grpSp>
          <p:nvGrpSpPr>
            <p:cNvPr id="119" name="Group 62"/>
            <p:cNvGrpSpPr>
              <a:grpSpLocks/>
            </p:cNvGrpSpPr>
            <p:nvPr/>
          </p:nvGrpSpPr>
          <p:grpSpPr bwMode="auto">
            <a:xfrm>
              <a:off x="624638" y="1077412"/>
              <a:ext cx="5963586" cy="365760"/>
              <a:chOff x="1358856" y="3063869"/>
              <a:chExt cx="6864444" cy="438156"/>
            </a:xfrm>
          </p:grpSpPr>
          <p:pic>
            <p:nvPicPr>
              <p:cNvPr id="122" name="Picture 121" descr="menu"/>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358856" y="3063869"/>
                <a:ext cx="6864444" cy="4381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123" name="Straight Connector 122"/>
              <p:cNvCxnSpPr>
                <a:cxnSpLocks noChangeShapeType="1"/>
              </p:cNvCxnSpPr>
              <p:nvPr/>
            </p:nvCxnSpPr>
            <p:spPr bwMode="auto">
              <a:xfrm rot="5400000">
                <a:off x="1838513" y="3278754"/>
                <a:ext cx="429768" cy="0"/>
              </a:xfrm>
              <a:prstGeom prst="line">
                <a:avLst/>
              </a:prstGeom>
              <a:noFill/>
              <a:ln w="101600" cmpd="thickThin" algn="ctr">
                <a:solidFill>
                  <a:srgbClr val="00B0F0"/>
                </a:solidFill>
                <a:round/>
                <a:headEnd/>
                <a:tailEnd/>
              </a:ln>
              <a:extLst>
                <a:ext uri="{909E8E84-426E-40DD-AFC4-6F175D3DCCD1}">
                  <a14:hiddenFill xmlns:a14="http://schemas.microsoft.com/office/drawing/2010/main">
                    <a:noFill/>
                  </a14:hiddenFill>
                </a:ext>
              </a:extLst>
            </p:spPr>
          </p:cxnSp>
        </p:grpSp>
        <p:sp>
          <p:nvSpPr>
            <p:cNvPr id="120" name="Rectangle 4"/>
            <p:cNvSpPr>
              <a:spLocks noChangeArrowheads="1"/>
            </p:cNvSpPr>
            <p:nvPr/>
          </p:nvSpPr>
          <p:spPr bwMode="auto">
            <a:xfrm>
              <a:off x="726800" y="1111405"/>
              <a:ext cx="436961" cy="324394"/>
            </a:xfrm>
            <a:prstGeom prst="rect">
              <a:avLst/>
            </a:prstGeom>
            <a:noFill/>
            <a:ln w="9525">
              <a:noFill/>
              <a:miter lim="800000"/>
              <a:headEnd/>
              <a:tailEnd/>
            </a:ln>
          </p:spPr>
          <p:txBody>
            <a:bodyPr wrap="none" lIns="72000" tIns="72000" rIns="72000" bIns="72000" anchor="ctr"/>
            <a:lstStyle/>
            <a:p>
              <a:pPr algn="ctr" eaLnBrk="0" hangingPunct="0">
                <a:lnSpc>
                  <a:spcPct val="90000"/>
                </a:lnSpc>
                <a:defRPr/>
              </a:pPr>
              <a:r>
                <a:rPr lang="en-US" sz="1000" b="1" kern="0" dirty="0">
                  <a:solidFill>
                    <a:prstClr val="black"/>
                  </a:solidFill>
                  <a:latin typeface="Calibri" panose="020F0502020204030204" pitchFamily="34" charset="0"/>
                  <a:ea typeface="Tahoma" pitchFamily="34" charset="0"/>
                  <a:cs typeface="Tahoma" pitchFamily="34" charset="0"/>
                </a:rPr>
                <a:t>6</a:t>
              </a:r>
            </a:p>
          </p:txBody>
        </p:sp>
        <p:sp>
          <p:nvSpPr>
            <p:cNvPr id="121" name="TextBox 50"/>
            <p:cNvSpPr txBox="1">
              <a:spLocks noChangeArrowheads="1"/>
            </p:cNvSpPr>
            <p:nvPr/>
          </p:nvSpPr>
          <p:spPr bwMode="auto">
            <a:xfrm>
              <a:off x="1354549" y="906739"/>
              <a:ext cx="5201675" cy="710367"/>
            </a:xfrm>
            <a:prstGeom prst="rect">
              <a:avLst/>
            </a:prstGeom>
            <a:noFill/>
            <a:ln w="9525">
              <a:noFill/>
              <a:miter lim="800000"/>
              <a:headEnd/>
              <a:tailEnd/>
            </a:ln>
          </p:spPr>
          <p:txBody>
            <a:bodyPr lIns="72000" tIns="72000" rIns="72000" bIns="72000" anchor="ctr">
              <a:spAutoFit/>
            </a:bodyPr>
            <a:lstStyle/>
            <a:p>
              <a:pPr eaLnBrk="0" hangingPunct="0">
                <a:defRPr/>
              </a:pPr>
              <a:endParaRPr lang="en-US" sz="1000" b="1" kern="0" dirty="0">
                <a:solidFill>
                  <a:sysClr val="windowText" lastClr="000000"/>
                </a:solidFill>
                <a:latin typeface="Calibri" panose="020F0502020204030204" pitchFamily="34" charset="0"/>
                <a:ea typeface="Tahoma" pitchFamily="34" charset="0"/>
                <a:cs typeface="Tahoma" pitchFamily="34" charset="0"/>
              </a:endParaRPr>
            </a:p>
            <a:p>
              <a:pPr eaLnBrk="0" hangingPunct="0">
                <a:defRPr/>
              </a:pPr>
              <a:r>
                <a:rPr lang="en-US" sz="1000" b="1" kern="0" dirty="0">
                  <a:solidFill>
                    <a:sysClr val="windowText" lastClr="000000"/>
                  </a:solidFill>
                  <a:latin typeface="Calibri" panose="020F0502020204030204" pitchFamily="34" charset="0"/>
                  <a:ea typeface="Tahoma" pitchFamily="34" charset="0"/>
                  <a:cs typeface="Tahoma" pitchFamily="34" charset="0"/>
                </a:rPr>
                <a:t>Appendix</a:t>
              </a:r>
            </a:p>
            <a:p>
              <a:pPr eaLnBrk="0" hangingPunct="0">
                <a:defRPr/>
              </a:pPr>
              <a:endParaRPr lang="en-US" sz="1000" b="1" kern="0" dirty="0">
                <a:solidFill>
                  <a:sysClr val="windowText" lastClr="000000"/>
                </a:solidFill>
                <a:latin typeface="Calibri" panose="020F0502020204030204" pitchFamily="34" charset="0"/>
                <a:ea typeface="Tahoma" pitchFamily="34" charset="0"/>
                <a:cs typeface="Tahoma" pitchFamily="34" charset="0"/>
              </a:endParaRPr>
            </a:p>
          </p:txBody>
        </p:sp>
      </p:grpSp>
      <p:grpSp>
        <p:nvGrpSpPr>
          <p:cNvPr id="60" name="Group 34"/>
          <p:cNvGrpSpPr>
            <a:grpSpLocks/>
          </p:cNvGrpSpPr>
          <p:nvPr/>
        </p:nvGrpSpPr>
        <p:grpSpPr bwMode="auto">
          <a:xfrm>
            <a:off x="2831045" y="480496"/>
            <a:ext cx="3965862" cy="312574"/>
            <a:chOff x="624638" y="1077412"/>
            <a:chExt cx="5963586" cy="365760"/>
          </a:xfrm>
        </p:grpSpPr>
        <p:grpSp>
          <p:nvGrpSpPr>
            <p:cNvPr id="61" name="Group 62"/>
            <p:cNvGrpSpPr>
              <a:grpSpLocks/>
            </p:cNvGrpSpPr>
            <p:nvPr/>
          </p:nvGrpSpPr>
          <p:grpSpPr bwMode="auto">
            <a:xfrm>
              <a:off x="624638" y="1077412"/>
              <a:ext cx="5963586" cy="365760"/>
              <a:chOff x="1358856" y="3063869"/>
              <a:chExt cx="6864444" cy="438156"/>
            </a:xfrm>
          </p:grpSpPr>
          <p:pic>
            <p:nvPicPr>
              <p:cNvPr id="64" name="Picture 63" descr="menu"/>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358856" y="3063869"/>
                <a:ext cx="6864444" cy="4381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65" name="Straight Connector 64"/>
              <p:cNvCxnSpPr>
                <a:cxnSpLocks noChangeShapeType="1"/>
              </p:cNvCxnSpPr>
              <p:nvPr/>
            </p:nvCxnSpPr>
            <p:spPr bwMode="auto">
              <a:xfrm rot="5400000">
                <a:off x="1838513" y="3278754"/>
                <a:ext cx="429768" cy="0"/>
              </a:xfrm>
              <a:prstGeom prst="line">
                <a:avLst/>
              </a:prstGeom>
              <a:noFill/>
              <a:ln w="101600" cmpd="thickThin" algn="ctr">
                <a:solidFill>
                  <a:srgbClr val="00B0F0"/>
                </a:solidFill>
                <a:round/>
                <a:headEnd/>
                <a:tailEnd/>
              </a:ln>
              <a:extLst>
                <a:ext uri="{909E8E84-426E-40DD-AFC4-6F175D3DCCD1}">
                  <a14:hiddenFill xmlns:a14="http://schemas.microsoft.com/office/drawing/2010/main">
                    <a:noFill/>
                  </a14:hiddenFill>
                </a:ext>
              </a:extLst>
            </p:spPr>
          </p:cxnSp>
        </p:grpSp>
        <p:sp>
          <p:nvSpPr>
            <p:cNvPr id="62" name="Rectangle 4"/>
            <p:cNvSpPr>
              <a:spLocks noChangeArrowheads="1"/>
            </p:cNvSpPr>
            <p:nvPr/>
          </p:nvSpPr>
          <p:spPr bwMode="auto">
            <a:xfrm>
              <a:off x="726800" y="1111405"/>
              <a:ext cx="436961" cy="324394"/>
            </a:xfrm>
            <a:prstGeom prst="rect">
              <a:avLst/>
            </a:prstGeom>
            <a:noFill/>
            <a:ln w="9525">
              <a:noFill/>
              <a:miter lim="800000"/>
              <a:headEnd/>
              <a:tailEnd/>
            </a:ln>
          </p:spPr>
          <p:txBody>
            <a:bodyPr wrap="none" lIns="72000" tIns="72000" rIns="72000" bIns="72000" anchor="ctr"/>
            <a:lstStyle/>
            <a:p>
              <a:pPr algn="ctr" eaLnBrk="0" hangingPunct="0">
                <a:lnSpc>
                  <a:spcPct val="90000"/>
                </a:lnSpc>
                <a:defRPr/>
              </a:pPr>
              <a:r>
                <a:rPr lang="en-US" sz="1000" b="1" kern="0" dirty="0">
                  <a:solidFill>
                    <a:prstClr val="black"/>
                  </a:solidFill>
                  <a:latin typeface="Calibri" panose="020F0502020204030204" pitchFamily="34" charset="0"/>
                  <a:ea typeface="Tahoma" pitchFamily="34" charset="0"/>
                  <a:cs typeface="Tahoma" pitchFamily="34" charset="0"/>
                </a:rPr>
                <a:t>1</a:t>
              </a:r>
            </a:p>
          </p:txBody>
        </p:sp>
        <p:sp>
          <p:nvSpPr>
            <p:cNvPr id="63" name="TextBox 50"/>
            <p:cNvSpPr txBox="1">
              <a:spLocks noChangeArrowheads="1"/>
            </p:cNvSpPr>
            <p:nvPr/>
          </p:nvSpPr>
          <p:spPr bwMode="auto">
            <a:xfrm>
              <a:off x="1354549" y="1086812"/>
              <a:ext cx="5201675" cy="350222"/>
            </a:xfrm>
            <a:prstGeom prst="rect">
              <a:avLst/>
            </a:prstGeom>
            <a:noFill/>
            <a:ln w="9525">
              <a:noFill/>
              <a:miter lim="800000"/>
              <a:headEnd/>
              <a:tailEnd/>
            </a:ln>
          </p:spPr>
          <p:txBody>
            <a:bodyPr lIns="72000" tIns="72000" rIns="72000" bIns="72000" anchor="ctr">
              <a:spAutoFit/>
            </a:bodyPr>
            <a:lstStyle/>
            <a:p>
              <a:pPr eaLnBrk="0" hangingPunct="0">
                <a:defRPr/>
              </a:pPr>
              <a:r>
                <a:rPr lang="en-US" sz="1000" b="1" kern="0" dirty="0">
                  <a:solidFill>
                    <a:sysClr val="windowText" lastClr="000000"/>
                  </a:solidFill>
                  <a:latin typeface="Calibri" panose="020F0502020204030204" pitchFamily="34" charset="0"/>
                  <a:ea typeface="Tahoma" pitchFamily="34" charset="0"/>
                  <a:cs typeface="Tahoma" pitchFamily="34" charset="0"/>
                </a:rPr>
                <a:t>Action items – Previous Meeting</a:t>
              </a:r>
            </a:p>
          </p:txBody>
        </p:sp>
      </p:grpSp>
    </p:spTree>
    <p:extLst>
      <p:ext uri="{BB962C8B-B14F-4D97-AF65-F5344CB8AC3E}">
        <p14:creationId xmlns:p14="http://schemas.microsoft.com/office/powerpoint/2010/main" val="1915511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B0C8604-07C0-435C-B55E-62F74B856696}"/>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F593C9F1-7DD4-4829-9D81-68A1AE53860C}"/>
              </a:ext>
            </a:extLst>
          </p:cNvPr>
          <p:cNvSpPr>
            <a:spLocks noGrp="1"/>
          </p:cNvSpPr>
          <p:nvPr>
            <p:ph type="sldNum" sz="quarter" idx="12"/>
          </p:nvPr>
        </p:nvSpPr>
        <p:spPr/>
        <p:txBody>
          <a:bodyPr/>
          <a:lstStyle/>
          <a:p>
            <a:fld id="{2EFEF571-C9B4-4D92-A7F7-315B894862A8}" type="slidenum">
              <a:rPr lang="en-US" smtClean="0"/>
              <a:pPr/>
              <a:t>20</a:t>
            </a:fld>
            <a:endParaRPr lang="en-US" dirty="0"/>
          </a:p>
        </p:txBody>
      </p:sp>
      <p:sp>
        <p:nvSpPr>
          <p:cNvPr id="9" name="Rectangle 8"/>
          <p:cNvSpPr/>
          <p:nvPr/>
        </p:nvSpPr>
        <p:spPr>
          <a:xfrm>
            <a:off x="4656888" y="79630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4656888" y="953624"/>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4656888" y="904460"/>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656888" y="776644"/>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93CD1251-6DDB-4BD8-BFB1-9E8264645C94}"/>
              </a:ext>
            </a:extLst>
          </p:cNvPr>
          <p:cNvSpPr txBox="1">
            <a:spLocks/>
          </p:cNvSpPr>
          <p:nvPr/>
        </p:nvSpPr>
        <p:spPr>
          <a:xfrm>
            <a:off x="94402" y="30371"/>
            <a:ext cx="8385048" cy="43360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sz="2200" b="1" dirty="0">
                <a:latin typeface="+mj-lt"/>
              </a:rPr>
              <a:t>Summary - </a:t>
            </a:r>
            <a:r>
              <a:rPr lang="en-US" sz="2200" dirty="0">
                <a:latin typeface="+mj-lt"/>
              </a:rPr>
              <a:t>Incident Management &amp; Service Requests</a:t>
            </a:r>
          </a:p>
        </p:txBody>
      </p:sp>
      <p:sp>
        <p:nvSpPr>
          <p:cNvPr id="29" name="Rectangle 28"/>
          <p:cNvSpPr/>
          <p:nvPr/>
        </p:nvSpPr>
        <p:spPr>
          <a:xfrm>
            <a:off x="4656888" y="79630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94402" y="345987"/>
            <a:ext cx="864647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33528" y="483638"/>
            <a:ext cx="4840238" cy="302835"/>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050" b="1" i="0" u="none" strike="noStrike" kern="0" cap="none" spc="0" normalizeH="0" baseline="0">
                <a:ln>
                  <a:noFill/>
                </a:ln>
                <a:solidFill>
                  <a:schemeClr val="tx1"/>
                </a:solidFill>
                <a:effectLst/>
                <a:uLnTx/>
                <a:uFillTx/>
                <a:latin typeface="Verdana" pitchFamily="34" charset="0"/>
                <a:ea typeface="Verdana" pitchFamily="34" charset="0"/>
                <a:cs typeface="Verdana" pitchFamily="34" charset="0"/>
              </a:defRPr>
            </a:lvl1pPr>
          </a:lstStyle>
          <a:p>
            <a:pPr>
              <a:defRPr/>
            </a:pPr>
            <a:r>
              <a:rPr lang="en-US" sz="1000" dirty="0">
                <a:solidFill>
                  <a:prstClr val="white"/>
                </a:solidFill>
                <a:latin typeface="Calibri"/>
              </a:rPr>
              <a:t>Incoming Trend – Incident Management </a:t>
            </a:r>
          </a:p>
        </p:txBody>
      </p:sp>
      <p:pic>
        <p:nvPicPr>
          <p:cNvPr id="6" name="Picture 5"/>
          <p:cNvPicPr>
            <a:picLocks noChangeAspect="1"/>
          </p:cNvPicPr>
          <p:nvPr/>
        </p:nvPicPr>
        <p:blipFill>
          <a:blip r:embed="rId2"/>
          <a:stretch>
            <a:fillRect/>
          </a:stretch>
        </p:blipFill>
        <p:spPr>
          <a:xfrm>
            <a:off x="278945" y="894628"/>
            <a:ext cx="8675623" cy="3583473"/>
          </a:xfrm>
          <a:prstGeom prst="rect">
            <a:avLst/>
          </a:prstGeom>
        </p:spPr>
      </p:pic>
      <p:sp>
        <p:nvSpPr>
          <p:cNvPr id="15" name="Oval 14"/>
          <p:cNvSpPr/>
          <p:nvPr/>
        </p:nvSpPr>
        <p:spPr>
          <a:xfrm>
            <a:off x="2459421" y="2669628"/>
            <a:ext cx="4645572" cy="13768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866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24770"/>
          </a:xfrm>
        </p:spPr>
        <p:txBody>
          <a:bodyPr>
            <a:normAutofit fontScale="90000"/>
          </a:bodyPr>
          <a:lstStyle/>
          <a:p>
            <a:r>
              <a:rPr lang="en-US" sz="2800" b="1" dirty="0">
                <a:latin typeface="Calibri"/>
              </a:rPr>
              <a:t>Summary - </a:t>
            </a:r>
            <a:r>
              <a:rPr lang="en-US" sz="2800" dirty="0">
                <a:latin typeface="Calibri"/>
              </a:rPr>
              <a:t>Incident Management &amp; Service Requests</a:t>
            </a:r>
            <a:br>
              <a:rPr lang="en-US" sz="2800" dirty="0">
                <a:latin typeface="Calibri"/>
              </a:rPr>
            </a:br>
            <a:br>
              <a:rPr lang="en-US" dirty="0"/>
            </a:br>
            <a:endParaRPr lang="en-US" dirty="0"/>
          </a:p>
        </p:txBody>
      </p:sp>
      <p:sp>
        <p:nvSpPr>
          <p:cNvPr id="5" name="Footer Placeholder 4"/>
          <p:cNvSpPr>
            <a:spLocks noGrp="1"/>
          </p:cNvSpPr>
          <p:nvPr>
            <p:ph type="ftr" sz="quarter" idx="11"/>
          </p:nvPr>
        </p:nvSpPr>
        <p:spPr/>
        <p:txBody>
          <a:bodyPr/>
          <a:lstStyle/>
          <a:p>
            <a:r>
              <a:rPr lang="en-US"/>
              <a:t>© 2018 Cognizant</a:t>
            </a:r>
            <a:endParaRPr lang="en-US" dirty="0"/>
          </a:p>
        </p:txBody>
      </p:sp>
      <p:sp>
        <p:nvSpPr>
          <p:cNvPr id="6" name="Slide Number Placeholder 5"/>
          <p:cNvSpPr>
            <a:spLocks noGrp="1"/>
          </p:cNvSpPr>
          <p:nvPr>
            <p:ph type="sldNum" sz="quarter" idx="12"/>
          </p:nvPr>
        </p:nvSpPr>
        <p:spPr/>
        <p:txBody>
          <a:bodyPr/>
          <a:lstStyle/>
          <a:p>
            <a:fld id="{2EFEF571-C9B4-4D92-A7F7-315B894862A8}" type="slidenum">
              <a:rPr lang="en-US" smtClean="0"/>
              <a:pPr/>
              <a:t>21</a:t>
            </a:fld>
            <a:endParaRPr lang="en-US" dirty="0"/>
          </a:p>
        </p:txBody>
      </p:sp>
      <p:cxnSp>
        <p:nvCxnSpPr>
          <p:cNvPr id="11" name="Straight Connector 10"/>
          <p:cNvCxnSpPr/>
          <p:nvPr/>
        </p:nvCxnSpPr>
        <p:spPr>
          <a:xfrm>
            <a:off x="384048" y="599090"/>
            <a:ext cx="8385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12080" y="2848258"/>
            <a:ext cx="3356267" cy="1590253"/>
          </a:xfrm>
          <a:prstGeom prst="round2SameRect">
            <a:avLst>
              <a:gd name="adj1" fmla="val 0"/>
              <a:gd name="adj2" fmla="val 0"/>
            </a:avLst>
          </a:prstGeom>
          <a:solidFill>
            <a:sysClr val="window" lastClr="FFFFFF"/>
          </a:solidFill>
          <a:ln w="9525" cap="flat" cmpd="sng" algn="ctr">
            <a:solidFill>
              <a:schemeClr val="tx1"/>
            </a:solidFill>
            <a:prstDash val="solid"/>
          </a:ln>
          <a:effectLst/>
        </p:spPr>
        <p:txBody>
          <a:bodyPr rtlCol="0" anchor="ctr"/>
          <a:lstStyle>
            <a:defPPr>
              <a:defRPr lang="en-US"/>
            </a:defPPr>
            <a:lvl1pPr marL="171450" indent="-171450">
              <a:lnSpc>
                <a:spcPct val="100000"/>
              </a:lnSpc>
              <a:spcBef>
                <a:spcPts val="0"/>
              </a:spcBef>
              <a:buFont typeface="Arial" pitchFamily="34" charset="0"/>
              <a:buChar char="•"/>
              <a:defRPr sz="1200" kern="0">
                <a:solidFill>
                  <a:prstClr val="black"/>
                </a:solidFill>
                <a:latin typeface="Calibri"/>
                <a:ea typeface="Verdana" pitchFamily="34" charset="0"/>
                <a:cs typeface="Verdana" pitchFamily="34" charset="0"/>
              </a:defRPr>
            </a:lvl1pPr>
          </a:lstStyle>
          <a:p>
            <a:pPr marL="0" indent="0" fontAlgn="base">
              <a:spcBef>
                <a:spcPct val="0"/>
              </a:spcBef>
              <a:spcAft>
                <a:spcPct val="0"/>
              </a:spcAft>
              <a:buNone/>
              <a:defRPr/>
            </a:pPr>
            <a:endParaRPr lang="en-US" dirty="0">
              <a:solidFill>
                <a:srgbClr val="000000"/>
              </a:solidFill>
              <a:latin typeface="Calibri" panose="020F0502020204030204" pitchFamily="34" charset="0"/>
            </a:endParaRPr>
          </a:p>
          <a:p>
            <a:pPr fontAlgn="base">
              <a:spcBef>
                <a:spcPct val="0"/>
              </a:spcBef>
              <a:spcAft>
                <a:spcPct val="0"/>
              </a:spcAft>
              <a:defRPr/>
            </a:pPr>
            <a:r>
              <a:rPr lang="en-US" dirty="0">
                <a:solidFill>
                  <a:srgbClr val="000000"/>
                </a:solidFill>
                <a:latin typeface="Calibri" panose="020F0502020204030204" pitchFamily="34" charset="0"/>
              </a:rPr>
              <a:t>Handled 222 Incidents in Apr’20.</a:t>
            </a:r>
          </a:p>
          <a:p>
            <a:pPr fontAlgn="base">
              <a:spcBef>
                <a:spcPct val="0"/>
              </a:spcBef>
              <a:spcAft>
                <a:spcPct val="0"/>
              </a:spcAft>
              <a:defRPr/>
            </a:pPr>
            <a:r>
              <a:rPr lang="en-US" dirty="0">
                <a:solidFill>
                  <a:srgbClr val="000000"/>
                </a:solidFill>
                <a:latin typeface="Calibri" panose="020F0502020204030204" pitchFamily="34" charset="0"/>
              </a:rPr>
              <a:t>PASS, WeChat and ODS are the Top 3 Applications</a:t>
            </a:r>
          </a:p>
          <a:p>
            <a:pPr fontAlgn="base">
              <a:spcBef>
                <a:spcPct val="0"/>
              </a:spcBef>
              <a:spcAft>
                <a:spcPct val="0"/>
              </a:spcAft>
              <a:defRPr/>
            </a:pPr>
            <a:r>
              <a:rPr lang="en-US" dirty="0">
                <a:ea typeface="Calibri"/>
                <a:cs typeface="Times New Roman"/>
              </a:rPr>
              <a:t>Handled 279 service requests in Apr’20.</a:t>
            </a:r>
          </a:p>
          <a:p>
            <a:pPr marL="0" indent="0" fontAlgn="base">
              <a:spcBef>
                <a:spcPct val="0"/>
              </a:spcBef>
              <a:spcAft>
                <a:spcPct val="0"/>
              </a:spcAft>
              <a:buNone/>
              <a:defRPr/>
            </a:pPr>
            <a:endParaRPr lang="en-US" dirty="0">
              <a:ea typeface="Calibri"/>
              <a:cs typeface="Times New Roman"/>
            </a:endParaRPr>
          </a:p>
          <a:p>
            <a:pPr marL="0" indent="0" fontAlgn="base">
              <a:spcBef>
                <a:spcPct val="0"/>
              </a:spcBef>
              <a:spcAft>
                <a:spcPct val="0"/>
              </a:spcAft>
              <a:buNone/>
              <a:defRPr/>
            </a:pPr>
            <a:endParaRPr lang="en-US" dirty="0">
              <a:ea typeface="Calibri"/>
              <a:cs typeface="Times New Roman"/>
            </a:endParaRPr>
          </a:p>
        </p:txBody>
      </p:sp>
      <p:sp>
        <p:nvSpPr>
          <p:cNvPr id="9" name="TextBox 8"/>
          <p:cNvSpPr txBox="1"/>
          <p:nvPr/>
        </p:nvSpPr>
        <p:spPr>
          <a:xfrm>
            <a:off x="206672" y="625667"/>
            <a:ext cx="4060528" cy="298193"/>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prstClr val="white"/>
                </a:solidFill>
                <a:effectLst/>
                <a:uLnTx/>
                <a:uFillTx/>
                <a:latin typeface="Calibri"/>
                <a:ea typeface="Verdana" pitchFamily="34" charset="0"/>
                <a:cs typeface="Verdana"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a:ea typeface="Verdana" pitchFamily="34" charset="0"/>
                <a:cs typeface="Verdana" pitchFamily="34" charset="0"/>
              </a:rPr>
              <a:t>Incident Management – </a:t>
            </a:r>
            <a:r>
              <a:rPr kumimoji="0" lang="en-US" sz="1000" b="1" i="0" u="none" strike="noStrike" kern="0" cap="none" spc="0" normalizeH="0" baseline="0" noProof="0" dirty="0" err="1">
                <a:ln>
                  <a:noFill/>
                </a:ln>
                <a:solidFill>
                  <a:prstClr val="white"/>
                </a:solidFill>
                <a:effectLst/>
                <a:uLnTx/>
                <a:uFillTx/>
                <a:latin typeface="Calibri"/>
                <a:ea typeface="Verdana" pitchFamily="34" charset="0"/>
                <a:cs typeface="Verdana" pitchFamily="34" charset="0"/>
              </a:rPr>
              <a:t>AppWise</a:t>
            </a:r>
            <a:r>
              <a:rPr kumimoji="0" lang="en-US" sz="1000" b="1" i="0" u="none" strike="noStrike" kern="0" cap="none" spc="0" normalizeH="0" baseline="0" noProof="0" dirty="0">
                <a:ln>
                  <a:noFill/>
                </a:ln>
                <a:solidFill>
                  <a:prstClr val="white"/>
                </a:solidFill>
                <a:effectLst/>
                <a:uLnTx/>
                <a:uFillTx/>
                <a:latin typeface="Calibri"/>
                <a:ea typeface="Verdana" pitchFamily="34" charset="0"/>
                <a:cs typeface="Verdana" pitchFamily="34" charset="0"/>
              </a:rPr>
              <a:t> - </a:t>
            </a:r>
            <a:r>
              <a:rPr lang="en-US" sz="1000" noProof="0" dirty="0" err="1"/>
              <a:t>Ap</a:t>
            </a:r>
            <a:r>
              <a:rPr lang="en-US" sz="1000" dirty="0"/>
              <a:t>r</a:t>
            </a:r>
            <a:r>
              <a:rPr kumimoji="0" lang="en-US" sz="1000" b="1" i="0" u="none" strike="noStrike" kern="0" cap="none" spc="0" normalizeH="0" baseline="0" noProof="0" dirty="0">
                <a:ln>
                  <a:noFill/>
                </a:ln>
                <a:solidFill>
                  <a:prstClr val="white"/>
                </a:solidFill>
                <a:effectLst/>
                <a:uLnTx/>
                <a:uFillTx/>
                <a:latin typeface="Calibri"/>
                <a:ea typeface="Verdana" pitchFamily="34" charset="0"/>
                <a:cs typeface="Verdana" pitchFamily="34" charset="0"/>
              </a:rPr>
              <a:t>’20</a:t>
            </a:r>
          </a:p>
        </p:txBody>
      </p:sp>
      <p:sp>
        <p:nvSpPr>
          <p:cNvPr id="10" name="TextBox 9"/>
          <p:cNvSpPr txBox="1"/>
          <p:nvPr/>
        </p:nvSpPr>
        <p:spPr>
          <a:xfrm>
            <a:off x="4366397" y="625667"/>
            <a:ext cx="4591103" cy="278466"/>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050" b="1" i="0" u="none" strike="noStrike" kern="0" cap="none" spc="0" normalizeH="0" baseline="0">
                <a:ln>
                  <a:noFill/>
                </a:ln>
                <a:solidFill>
                  <a:schemeClr val="tx1"/>
                </a:solidFill>
                <a:effectLst/>
                <a:uLnTx/>
                <a:uFillTx/>
                <a:latin typeface="Verdana" pitchFamily="34" charset="0"/>
                <a:ea typeface="Verdana" pitchFamily="34" charset="0"/>
                <a:cs typeface="Verdana" pitchFamily="34" charset="0"/>
              </a:defRPr>
            </a:lvl1pPr>
          </a:lstStyle>
          <a:p>
            <a:pPr>
              <a:defRPr/>
            </a:pPr>
            <a:r>
              <a:rPr lang="en-US" sz="1000" dirty="0">
                <a:solidFill>
                  <a:prstClr val="white"/>
                </a:solidFill>
                <a:latin typeface="Calibri"/>
              </a:rPr>
              <a:t>Incoming Trend – Service Management </a:t>
            </a:r>
          </a:p>
        </p:txBody>
      </p:sp>
      <p:sp>
        <p:nvSpPr>
          <p:cNvPr id="12" name="TextBox 11"/>
          <p:cNvSpPr txBox="1"/>
          <p:nvPr/>
        </p:nvSpPr>
        <p:spPr>
          <a:xfrm>
            <a:off x="151201" y="2628614"/>
            <a:ext cx="4115999" cy="258481"/>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050" b="1" i="0" u="none" strike="noStrike" kern="0" cap="none" spc="0" normalizeH="0" baseline="0">
                <a:ln>
                  <a:noFill/>
                </a:ln>
                <a:solidFill>
                  <a:schemeClr val="tx1"/>
                </a:solidFill>
                <a:effectLst/>
                <a:uLnTx/>
                <a:uFillTx/>
                <a:latin typeface="Verdana" pitchFamily="34" charset="0"/>
                <a:ea typeface="Verdana" pitchFamily="34" charset="0"/>
                <a:cs typeface="Verdana" pitchFamily="34" charset="0"/>
              </a:defRPr>
            </a:lvl1pPr>
          </a:lstStyle>
          <a:p>
            <a:pPr>
              <a:defRPr/>
            </a:pPr>
            <a:r>
              <a:rPr lang="en-US" sz="1000" dirty="0">
                <a:solidFill>
                  <a:prstClr val="white"/>
                </a:solidFill>
                <a:latin typeface="Calibri"/>
              </a:rPr>
              <a:t>Incoming Trend – Problem Management </a:t>
            </a:r>
          </a:p>
        </p:txBody>
      </p:sp>
      <p:pic>
        <p:nvPicPr>
          <p:cNvPr id="4" name="Picture 3"/>
          <p:cNvPicPr>
            <a:picLocks noChangeAspect="1"/>
          </p:cNvPicPr>
          <p:nvPr/>
        </p:nvPicPr>
        <p:blipFill>
          <a:blip r:embed="rId2"/>
          <a:stretch>
            <a:fillRect/>
          </a:stretch>
        </p:blipFill>
        <p:spPr>
          <a:xfrm>
            <a:off x="4366397" y="923861"/>
            <a:ext cx="4591103" cy="1872344"/>
          </a:xfrm>
          <a:prstGeom prst="rect">
            <a:avLst/>
          </a:prstGeom>
        </p:spPr>
      </p:pic>
      <p:pic>
        <p:nvPicPr>
          <p:cNvPr id="3" name="Picture 2"/>
          <p:cNvPicPr>
            <a:picLocks noChangeAspect="1"/>
          </p:cNvPicPr>
          <p:nvPr/>
        </p:nvPicPr>
        <p:blipFill>
          <a:blip r:embed="rId3"/>
          <a:stretch>
            <a:fillRect/>
          </a:stretch>
        </p:blipFill>
        <p:spPr>
          <a:xfrm>
            <a:off x="219824" y="950436"/>
            <a:ext cx="4034223" cy="1653049"/>
          </a:xfrm>
          <a:prstGeom prst="rect">
            <a:avLst/>
          </a:prstGeom>
        </p:spPr>
      </p:pic>
      <p:pic>
        <p:nvPicPr>
          <p:cNvPr id="7" name="Picture 6"/>
          <p:cNvPicPr>
            <a:picLocks noChangeAspect="1"/>
          </p:cNvPicPr>
          <p:nvPr/>
        </p:nvPicPr>
        <p:blipFill>
          <a:blip r:embed="rId4"/>
          <a:stretch>
            <a:fillRect/>
          </a:stretch>
        </p:blipFill>
        <p:spPr>
          <a:xfrm>
            <a:off x="151201" y="2912224"/>
            <a:ext cx="4115999" cy="1695656"/>
          </a:xfrm>
          <a:prstGeom prst="rect">
            <a:avLst/>
          </a:prstGeom>
        </p:spPr>
      </p:pic>
      <p:sp>
        <p:nvSpPr>
          <p:cNvPr id="13" name="Oval 12"/>
          <p:cNvSpPr/>
          <p:nvPr/>
        </p:nvSpPr>
        <p:spPr>
          <a:xfrm>
            <a:off x="2459421" y="2669628"/>
            <a:ext cx="4645572" cy="13768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456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24770"/>
          </a:xfrm>
        </p:spPr>
        <p:txBody>
          <a:bodyPr>
            <a:noAutofit/>
          </a:bodyPr>
          <a:lstStyle/>
          <a:p>
            <a:r>
              <a:rPr lang="en-US" sz="2200" b="1" dirty="0">
                <a:latin typeface="Calibri"/>
              </a:rPr>
              <a:t>Executive Summary - </a:t>
            </a:r>
            <a:r>
              <a:rPr lang="en-US" sz="2200" dirty="0">
                <a:latin typeface="Calibri"/>
              </a:rPr>
              <a:t>Incident Management &amp; Service Requests</a:t>
            </a:r>
            <a:br>
              <a:rPr lang="en-US" sz="2200" dirty="0">
                <a:latin typeface="Calibri"/>
              </a:rPr>
            </a:br>
            <a:br>
              <a:rPr lang="en-US" sz="2200" dirty="0"/>
            </a:br>
            <a:endParaRPr lang="en-US" sz="2200" dirty="0"/>
          </a:p>
        </p:txBody>
      </p:sp>
      <p:sp>
        <p:nvSpPr>
          <p:cNvPr id="5" name="Footer Placeholder 4"/>
          <p:cNvSpPr>
            <a:spLocks noGrp="1"/>
          </p:cNvSpPr>
          <p:nvPr>
            <p:ph type="ftr" sz="quarter" idx="11"/>
          </p:nvPr>
        </p:nvSpPr>
        <p:spPr/>
        <p:txBody>
          <a:bodyPr/>
          <a:lstStyle/>
          <a:p>
            <a:r>
              <a:rPr lang="en-US"/>
              <a:t>© 2018 Cognizant</a:t>
            </a:r>
            <a:endParaRPr lang="en-US" dirty="0"/>
          </a:p>
        </p:txBody>
      </p:sp>
      <p:sp>
        <p:nvSpPr>
          <p:cNvPr id="6" name="Slide Number Placeholder 5"/>
          <p:cNvSpPr>
            <a:spLocks noGrp="1"/>
          </p:cNvSpPr>
          <p:nvPr>
            <p:ph type="sldNum" sz="quarter" idx="12"/>
          </p:nvPr>
        </p:nvSpPr>
        <p:spPr/>
        <p:txBody>
          <a:bodyPr/>
          <a:lstStyle/>
          <a:p>
            <a:fld id="{2EFEF571-C9B4-4D92-A7F7-315B894862A8}" type="slidenum">
              <a:rPr lang="en-US" smtClean="0"/>
              <a:pPr/>
              <a:t>22</a:t>
            </a:fld>
            <a:endParaRPr lang="en-US" dirty="0"/>
          </a:p>
        </p:txBody>
      </p:sp>
      <p:cxnSp>
        <p:nvCxnSpPr>
          <p:cNvPr id="11" name="Straight Connector 10"/>
          <p:cNvCxnSpPr/>
          <p:nvPr/>
        </p:nvCxnSpPr>
        <p:spPr>
          <a:xfrm>
            <a:off x="384048" y="599090"/>
            <a:ext cx="8385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5126" y="690564"/>
            <a:ext cx="2696928" cy="223921"/>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050" b="1" i="0" u="none" strike="noStrike" kern="0" cap="none" spc="0" normalizeH="0" baseline="0">
                <a:ln>
                  <a:noFill/>
                </a:ln>
                <a:solidFill>
                  <a:schemeClr val="tx1"/>
                </a:solidFill>
                <a:effectLst/>
                <a:uLnTx/>
                <a:uFillTx/>
                <a:latin typeface="Verdana" pitchFamily="34" charset="0"/>
                <a:ea typeface="Verdana" pitchFamily="34" charset="0"/>
                <a:cs typeface="Verdana" pitchFamily="34" charset="0"/>
              </a:defRPr>
            </a:lvl1pPr>
          </a:lstStyle>
          <a:p>
            <a:pPr>
              <a:defRPr/>
            </a:pPr>
            <a:r>
              <a:rPr lang="en-US" sz="1200" dirty="0">
                <a:solidFill>
                  <a:prstClr val="white"/>
                </a:solidFill>
                <a:latin typeface="Calibri"/>
              </a:rPr>
              <a:t>INCIDENT TREND-PASS</a:t>
            </a:r>
          </a:p>
        </p:txBody>
      </p:sp>
      <p:sp>
        <p:nvSpPr>
          <p:cNvPr id="9" name="TextBox 8"/>
          <p:cNvSpPr txBox="1"/>
          <p:nvPr/>
        </p:nvSpPr>
        <p:spPr>
          <a:xfrm>
            <a:off x="2971800" y="690564"/>
            <a:ext cx="2743200" cy="223921"/>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prstClr val="white"/>
                </a:solidFill>
                <a:effectLst/>
                <a:uLnTx/>
                <a:uFillTx/>
                <a:latin typeface="Calibri"/>
                <a:ea typeface="Verdana" pitchFamily="34" charset="0"/>
                <a:cs typeface="Verdana" pitchFamily="34" charset="0"/>
              </a:defRPr>
            </a:lvl1pPr>
          </a:lstStyle>
          <a:p>
            <a:pPr>
              <a:defRPr/>
            </a:pPr>
            <a:r>
              <a:rPr lang="en-US" dirty="0"/>
              <a:t>INCIDENT TREND-WeChat</a:t>
            </a:r>
          </a:p>
        </p:txBody>
      </p:sp>
      <p:sp>
        <p:nvSpPr>
          <p:cNvPr id="10" name="TextBox 9"/>
          <p:cNvSpPr txBox="1"/>
          <p:nvPr/>
        </p:nvSpPr>
        <p:spPr>
          <a:xfrm>
            <a:off x="5894856" y="708214"/>
            <a:ext cx="3007821" cy="223921"/>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prstClr val="white"/>
                </a:solidFill>
                <a:effectLst/>
                <a:uLnTx/>
                <a:uFillTx/>
                <a:latin typeface="Calibri"/>
                <a:ea typeface="Verdana" pitchFamily="34" charset="0"/>
                <a:cs typeface="Verdana" pitchFamily="34" charset="0"/>
              </a:defRPr>
            </a:lvl1pPr>
          </a:lstStyle>
          <a:p>
            <a:pPr>
              <a:defRPr/>
            </a:pPr>
            <a:r>
              <a:rPr lang="en-US" dirty="0"/>
              <a:t>INCIDENT TREND-ODS</a:t>
            </a:r>
          </a:p>
        </p:txBody>
      </p:sp>
      <p:sp>
        <p:nvSpPr>
          <p:cNvPr id="12" name="TextBox 11"/>
          <p:cNvSpPr txBox="1"/>
          <p:nvPr/>
        </p:nvSpPr>
        <p:spPr>
          <a:xfrm>
            <a:off x="133002" y="2746454"/>
            <a:ext cx="2689654" cy="223921"/>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050" b="1" i="0" u="none" strike="noStrike" kern="0" cap="none" spc="0" normalizeH="0" baseline="0">
                <a:ln>
                  <a:noFill/>
                </a:ln>
                <a:solidFill>
                  <a:schemeClr val="tx1"/>
                </a:solidFill>
                <a:effectLst/>
                <a:uLnTx/>
                <a:uFillTx/>
                <a:latin typeface="Verdana" pitchFamily="34" charset="0"/>
                <a:ea typeface="Verdana" pitchFamily="34" charset="0"/>
                <a:cs typeface="Verdana" pitchFamily="34" charset="0"/>
              </a:defRPr>
            </a:lvl1pPr>
          </a:lstStyle>
          <a:p>
            <a:pPr>
              <a:defRPr/>
            </a:pPr>
            <a:r>
              <a:rPr lang="en-US" sz="1200" dirty="0">
                <a:solidFill>
                  <a:prstClr val="white"/>
                </a:solidFill>
                <a:latin typeface="Calibri"/>
              </a:rPr>
              <a:t>Service Request TREND-MTS</a:t>
            </a:r>
          </a:p>
        </p:txBody>
      </p:sp>
      <p:sp>
        <p:nvSpPr>
          <p:cNvPr id="13" name="TextBox 12"/>
          <p:cNvSpPr txBox="1"/>
          <p:nvPr/>
        </p:nvSpPr>
        <p:spPr>
          <a:xfrm>
            <a:off x="2968750" y="2759154"/>
            <a:ext cx="2726851" cy="223921"/>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prstClr val="white"/>
                </a:solidFill>
                <a:effectLst/>
                <a:uLnTx/>
                <a:uFillTx/>
                <a:latin typeface="Calibri"/>
                <a:ea typeface="Verdana" pitchFamily="34" charset="0"/>
                <a:cs typeface="Verdana" pitchFamily="34" charset="0"/>
              </a:defRPr>
            </a:lvl1pPr>
          </a:lstStyle>
          <a:p>
            <a:pPr>
              <a:defRPr/>
            </a:pPr>
            <a:r>
              <a:rPr lang="en-US" dirty="0"/>
              <a:t>Service Request ODS</a:t>
            </a:r>
          </a:p>
        </p:txBody>
      </p:sp>
      <p:sp>
        <p:nvSpPr>
          <p:cNvPr id="14" name="TextBox 13"/>
          <p:cNvSpPr txBox="1"/>
          <p:nvPr/>
        </p:nvSpPr>
        <p:spPr>
          <a:xfrm>
            <a:off x="5853730" y="2763575"/>
            <a:ext cx="3042272" cy="223921"/>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prstClr val="white"/>
                </a:solidFill>
                <a:effectLst/>
                <a:uLnTx/>
                <a:uFillTx/>
                <a:latin typeface="Calibri"/>
                <a:ea typeface="Verdana" pitchFamily="34" charset="0"/>
                <a:cs typeface="Verdana" pitchFamily="34" charset="0"/>
              </a:defRPr>
            </a:lvl1pPr>
          </a:lstStyle>
          <a:p>
            <a:pPr>
              <a:defRPr/>
            </a:pPr>
            <a:r>
              <a:rPr lang="en-US" dirty="0"/>
              <a:t>Service Request TREND-Blanks</a:t>
            </a:r>
          </a:p>
        </p:txBody>
      </p:sp>
      <p:pic>
        <p:nvPicPr>
          <p:cNvPr id="3" name="Picture 2"/>
          <p:cNvPicPr>
            <a:picLocks noChangeAspect="1"/>
          </p:cNvPicPr>
          <p:nvPr/>
        </p:nvPicPr>
        <p:blipFill>
          <a:blip r:embed="rId2"/>
          <a:stretch>
            <a:fillRect/>
          </a:stretch>
        </p:blipFill>
        <p:spPr>
          <a:xfrm>
            <a:off x="145127" y="931517"/>
            <a:ext cx="2677530" cy="1735335"/>
          </a:xfrm>
          <a:prstGeom prst="rect">
            <a:avLst/>
          </a:prstGeom>
        </p:spPr>
      </p:pic>
      <p:pic>
        <p:nvPicPr>
          <p:cNvPr id="4" name="Picture 3"/>
          <p:cNvPicPr>
            <a:picLocks noChangeAspect="1"/>
          </p:cNvPicPr>
          <p:nvPr/>
        </p:nvPicPr>
        <p:blipFill>
          <a:blip r:embed="rId3"/>
          <a:stretch>
            <a:fillRect/>
          </a:stretch>
        </p:blipFill>
        <p:spPr>
          <a:xfrm>
            <a:off x="2980785" y="939103"/>
            <a:ext cx="2734215" cy="1751546"/>
          </a:xfrm>
          <a:prstGeom prst="rect">
            <a:avLst/>
          </a:prstGeom>
        </p:spPr>
      </p:pic>
      <p:pic>
        <p:nvPicPr>
          <p:cNvPr id="15" name="Picture 14"/>
          <p:cNvPicPr>
            <a:picLocks noChangeAspect="1"/>
          </p:cNvPicPr>
          <p:nvPr/>
        </p:nvPicPr>
        <p:blipFill>
          <a:blip r:embed="rId4"/>
          <a:stretch>
            <a:fillRect/>
          </a:stretch>
        </p:blipFill>
        <p:spPr>
          <a:xfrm>
            <a:off x="5894855" y="961694"/>
            <a:ext cx="3007821" cy="1728955"/>
          </a:xfrm>
          <a:prstGeom prst="rect">
            <a:avLst/>
          </a:prstGeom>
        </p:spPr>
      </p:pic>
      <p:pic>
        <p:nvPicPr>
          <p:cNvPr id="19" name="Picture 18"/>
          <p:cNvPicPr>
            <a:picLocks noChangeAspect="1"/>
          </p:cNvPicPr>
          <p:nvPr/>
        </p:nvPicPr>
        <p:blipFill>
          <a:blip r:embed="rId5"/>
          <a:stretch>
            <a:fillRect/>
          </a:stretch>
        </p:blipFill>
        <p:spPr>
          <a:xfrm>
            <a:off x="145126" y="2999534"/>
            <a:ext cx="2677530" cy="1659246"/>
          </a:xfrm>
          <a:prstGeom prst="rect">
            <a:avLst/>
          </a:prstGeom>
        </p:spPr>
      </p:pic>
      <p:pic>
        <p:nvPicPr>
          <p:cNvPr id="20" name="Picture 19"/>
          <p:cNvPicPr>
            <a:picLocks noChangeAspect="1"/>
          </p:cNvPicPr>
          <p:nvPr/>
        </p:nvPicPr>
        <p:blipFill>
          <a:blip r:embed="rId6"/>
          <a:stretch>
            <a:fillRect/>
          </a:stretch>
        </p:blipFill>
        <p:spPr>
          <a:xfrm>
            <a:off x="2980785" y="2995390"/>
            <a:ext cx="2714816" cy="1663390"/>
          </a:xfrm>
          <a:prstGeom prst="rect">
            <a:avLst/>
          </a:prstGeom>
        </p:spPr>
      </p:pic>
      <p:pic>
        <p:nvPicPr>
          <p:cNvPr id="24" name="Picture 23"/>
          <p:cNvPicPr>
            <a:picLocks noChangeAspect="1"/>
          </p:cNvPicPr>
          <p:nvPr/>
        </p:nvPicPr>
        <p:blipFill>
          <a:blip r:embed="rId7"/>
          <a:stretch>
            <a:fillRect/>
          </a:stretch>
        </p:blipFill>
        <p:spPr>
          <a:xfrm>
            <a:off x="5894855" y="2996495"/>
            <a:ext cx="3001147" cy="1662285"/>
          </a:xfrm>
          <a:prstGeom prst="rect">
            <a:avLst/>
          </a:prstGeom>
        </p:spPr>
      </p:pic>
    </p:spTree>
    <p:extLst>
      <p:ext uri="{BB962C8B-B14F-4D97-AF65-F5344CB8AC3E}">
        <p14:creationId xmlns:p14="http://schemas.microsoft.com/office/powerpoint/2010/main" val="2568399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65" y="238979"/>
            <a:ext cx="8385048" cy="795528"/>
          </a:xfrm>
        </p:spPr>
        <p:txBody>
          <a:bodyPr/>
          <a:lstStyle/>
          <a:p>
            <a:r>
              <a:rPr lang="en-US" dirty="0"/>
              <a:t>SLA – Cognizant</a:t>
            </a:r>
          </a:p>
        </p:txBody>
      </p:sp>
      <p:sp>
        <p:nvSpPr>
          <p:cNvPr id="13" name="Rectangle 9"/>
          <p:cNvSpPr>
            <a:spLocks noChangeArrowheads="1"/>
          </p:cNvSpPr>
          <p:nvPr/>
        </p:nvSpPr>
        <p:spPr bwMode="gray">
          <a:xfrm>
            <a:off x="5178722" y="797442"/>
            <a:ext cx="2512115" cy="2828925"/>
          </a:xfrm>
          <a:prstGeom prst="rect">
            <a:avLst/>
          </a:prstGeom>
          <a:noFill/>
          <a:ln w="22225">
            <a:solidFill>
              <a:srgbClr val="A3CE4E"/>
            </a:solidFill>
          </a:ln>
          <a:effectLst/>
          <a:extLst/>
        </p:spPr>
        <p:txBody>
          <a:bodyPr wrap="square" lIns="137160" tIns="102870" rIns="137160" bIns="102870" anchor="t" anchorCtr="0">
            <a:noAutofit/>
          </a:bodyPr>
          <a:lstStyle/>
          <a:p>
            <a:pPr marL="133350" indent="-133350">
              <a:spcBef>
                <a:spcPts val="450"/>
              </a:spcBef>
              <a:buClr>
                <a:srgbClr val="000000"/>
              </a:buClr>
            </a:pPr>
            <a:r>
              <a:rPr lang="en-US" sz="788" b="1" dirty="0">
                <a:solidFill>
                  <a:srgbClr val="000000"/>
                </a:solidFill>
              </a:rPr>
              <a:t>Comments</a:t>
            </a:r>
            <a:endParaRPr lang="en-US" sz="788" b="1" dirty="0"/>
          </a:p>
          <a:p>
            <a:pPr marL="228600" indent="-228600">
              <a:spcBef>
                <a:spcPts val="600"/>
              </a:spcBef>
              <a:buAutoNum type="arabicPeriod"/>
            </a:pPr>
            <a:r>
              <a:rPr lang="en-US" sz="800" dirty="0">
                <a:solidFill>
                  <a:schemeClr val="tx2"/>
                </a:solidFill>
              </a:rPr>
              <a:t>Incident SLA is all green for Cognizant. </a:t>
            </a:r>
          </a:p>
          <a:p>
            <a:pPr marL="228600" indent="-228600">
              <a:spcBef>
                <a:spcPts val="600"/>
              </a:spcBef>
              <a:buAutoNum type="arabicPeriod"/>
            </a:pPr>
            <a:r>
              <a:rPr lang="en-US" sz="800" dirty="0">
                <a:solidFill>
                  <a:schemeClr val="tx2"/>
                </a:solidFill>
              </a:rPr>
              <a:t>Service Request SLA is all green for Cognizant</a:t>
            </a:r>
          </a:p>
        </p:txBody>
      </p:sp>
      <p:pic>
        <p:nvPicPr>
          <p:cNvPr id="8" name="Picture 7"/>
          <p:cNvPicPr>
            <a:picLocks noChangeAspect="1"/>
          </p:cNvPicPr>
          <p:nvPr/>
        </p:nvPicPr>
        <p:blipFill>
          <a:blip r:embed="rId2"/>
          <a:stretch>
            <a:fillRect/>
          </a:stretch>
        </p:blipFill>
        <p:spPr>
          <a:xfrm>
            <a:off x="1060820" y="672084"/>
            <a:ext cx="3816068" cy="2008820"/>
          </a:xfrm>
          <a:prstGeom prst="rect">
            <a:avLst/>
          </a:prstGeom>
        </p:spPr>
      </p:pic>
      <p:pic>
        <p:nvPicPr>
          <p:cNvPr id="10" name="Picture 9"/>
          <p:cNvPicPr>
            <a:picLocks noChangeAspect="1"/>
          </p:cNvPicPr>
          <p:nvPr/>
        </p:nvPicPr>
        <p:blipFill>
          <a:blip r:embed="rId3"/>
          <a:stretch>
            <a:fillRect/>
          </a:stretch>
        </p:blipFill>
        <p:spPr>
          <a:xfrm>
            <a:off x="1060820" y="2716245"/>
            <a:ext cx="3816068" cy="1820243"/>
          </a:xfrm>
          <a:prstGeom prst="rect">
            <a:avLst/>
          </a:prstGeom>
        </p:spPr>
      </p:pic>
      <p:sp>
        <p:nvSpPr>
          <p:cNvPr id="6" name="Oval 5"/>
          <p:cNvSpPr/>
          <p:nvPr/>
        </p:nvSpPr>
        <p:spPr>
          <a:xfrm>
            <a:off x="2459421" y="2669628"/>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872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B0C8604-07C0-435C-B55E-62F74B856696}"/>
              </a:ext>
            </a:extLst>
          </p:cNvPr>
          <p:cNvSpPr>
            <a:spLocks noGrp="1"/>
          </p:cNvSpPr>
          <p:nvPr>
            <p:ph type="ftr" sz="quarter" idx="11"/>
          </p:nvPr>
        </p:nvSpPr>
        <p:spPr/>
        <p:txBody>
          <a:bodyPr/>
          <a:lstStyle/>
          <a:p>
            <a:r>
              <a:rPr lang="en-US" dirty="0"/>
              <a:t>© 2020 Cognizant</a:t>
            </a:r>
          </a:p>
        </p:txBody>
      </p:sp>
      <p:sp>
        <p:nvSpPr>
          <p:cNvPr id="5" name="Slide Number Placeholder 4">
            <a:extLst>
              <a:ext uri="{FF2B5EF4-FFF2-40B4-BE49-F238E27FC236}">
                <a16:creationId xmlns:a16="http://schemas.microsoft.com/office/drawing/2014/main" id="{F593C9F1-7DD4-4829-9D81-68A1AE53860C}"/>
              </a:ext>
            </a:extLst>
          </p:cNvPr>
          <p:cNvSpPr>
            <a:spLocks noGrp="1"/>
          </p:cNvSpPr>
          <p:nvPr>
            <p:ph type="sldNum" sz="quarter" idx="12"/>
          </p:nvPr>
        </p:nvSpPr>
        <p:spPr/>
        <p:txBody>
          <a:bodyPr/>
          <a:lstStyle/>
          <a:p>
            <a:fld id="{2EFEF571-C9B4-4D92-A7F7-315B894862A8}" type="slidenum">
              <a:rPr lang="en-US" smtClean="0"/>
              <a:pPr/>
              <a:t>24</a:t>
            </a:fld>
            <a:endParaRPr lang="en-US" dirty="0"/>
          </a:p>
        </p:txBody>
      </p:sp>
      <p:sp>
        <p:nvSpPr>
          <p:cNvPr id="9" name="Rectangle 8"/>
          <p:cNvSpPr/>
          <p:nvPr/>
        </p:nvSpPr>
        <p:spPr>
          <a:xfrm>
            <a:off x="4656888" y="79630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4752513" y="2654659"/>
            <a:ext cx="4219779" cy="212475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4656888" y="953624"/>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4656888" y="904460"/>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656888" y="776644"/>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93CD1251-6DDB-4BD8-BFB1-9E8264645C94}"/>
              </a:ext>
            </a:extLst>
          </p:cNvPr>
          <p:cNvSpPr txBox="1">
            <a:spLocks/>
          </p:cNvSpPr>
          <p:nvPr/>
        </p:nvSpPr>
        <p:spPr>
          <a:xfrm>
            <a:off x="94402" y="30371"/>
            <a:ext cx="8385048" cy="43360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dirty="0"/>
              <a:t>SLA Dashboard</a:t>
            </a:r>
          </a:p>
        </p:txBody>
      </p:sp>
      <p:sp>
        <p:nvSpPr>
          <p:cNvPr id="29" name="Rectangle 28"/>
          <p:cNvSpPr/>
          <p:nvPr/>
        </p:nvSpPr>
        <p:spPr>
          <a:xfrm>
            <a:off x="4656888" y="79630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94402" y="345987"/>
            <a:ext cx="86464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831128313"/>
              </p:ext>
            </p:extLst>
          </p:nvPr>
        </p:nvGraphicFramePr>
        <p:xfrm>
          <a:off x="94402" y="428787"/>
          <a:ext cx="8780651" cy="3713707"/>
        </p:xfrm>
        <a:graphic>
          <a:graphicData uri="http://schemas.openxmlformats.org/drawingml/2006/table">
            <a:tbl>
              <a:tblPr/>
              <a:tblGrid>
                <a:gridCol w="743454">
                  <a:extLst>
                    <a:ext uri="{9D8B030D-6E8A-4147-A177-3AD203B41FA5}">
                      <a16:colId xmlns:a16="http://schemas.microsoft.com/office/drawing/2014/main" val="1966164449"/>
                    </a:ext>
                  </a:extLst>
                </a:gridCol>
                <a:gridCol w="354135">
                  <a:extLst>
                    <a:ext uri="{9D8B030D-6E8A-4147-A177-3AD203B41FA5}">
                      <a16:colId xmlns:a16="http://schemas.microsoft.com/office/drawing/2014/main" val="3935900247"/>
                    </a:ext>
                  </a:extLst>
                </a:gridCol>
                <a:gridCol w="548790">
                  <a:extLst>
                    <a:ext uri="{9D8B030D-6E8A-4147-A177-3AD203B41FA5}">
                      <a16:colId xmlns:a16="http://schemas.microsoft.com/office/drawing/2014/main" val="2208583219"/>
                    </a:ext>
                  </a:extLst>
                </a:gridCol>
                <a:gridCol w="533897">
                  <a:extLst>
                    <a:ext uri="{9D8B030D-6E8A-4147-A177-3AD203B41FA5}">
                      <a16:colId xmlns:a16="http://schemas.microsoft.com/office/drawing/2014/main" val="1977734940"/>
                    </a:ext>
                  </a:extLst>
                </a:gridCol>
                <a:gridCol w="563685">
                  <a:extLst>
                    <a:ext uri="{9D8B030D-6E8A-4147-A177-3AD203B41FA5}">
                      <a16:colId xmlns:a16="http://schemas.microsoft.com/office/drawing/2014/main" val="3219363104"/>
                    </a:ext>
                  </a:extLst>
                </a:gridCol>
                <a:gridCol w="548790">
                  <a:extLst>
                    <a:ext uri="{9D8B030D-6E8A-4147-A177-3AD203B41FA5}">
                      <a16:colId xmlns:a16="http://schemas.microsoft.com/office/drawing/2014/main" val="3042890013"/>
                    </a:ext>
                  </a:extLst>
                </a:gridCol>
                <a:gridCol w="548790">
                  <a:extLst>
                    <a:ext uri="{9D8B030D-6E8A-4147-A177-3AD203B41FA5}">
                      <a16:colId xmlns:a16="http://schemas.microsoft.com/office/drawing/2014/main" val="3619154284"/>
                    </a:ext>
                  </a:extLst>
                </a:gridCol>
                <a:gridCol w="548790">
                  <a:extLst>
                    <a:ext uri="{9D8B030D-6E8A-4147-A177-3AD203B41FA5}">
                      <a16:colId xmlns:a16="http://schemas.microsoft.com/office/drawing/2014/main" val="427647223"/>
                    </a:ext>
                  </a:extLst>
                </a:gridCol>
                <a:gridCol w="548790">
                  <a:extLst>
                    <a:ext uri="{9D8B030D-6E8A-4147-A177-3AD203B41FA5}">
                      <a16:colId xmlns:a16="http://schemas.microsoft.com/office/drawing/2014/main" val="223801424"/>
                    </a:ext>
                  </a:extLst>
                </a:gridCol>
                <a:gridCol w="548790">
                  <a:extLst>
                    <a:ext uri="{9D8B030D-6E8A-4147-A177-3AD203B41FA5}">
                      <a16:colId xmlns:a16="http://schemas.microsoft.com/office/drawing/2014/main" val="109873574"/>
                    </a:ext>
                  </a:extLst>
                </a:gridCol>
                <a:gridCol w="548790">
                  <a:extLst>
                    <a:ext uri="{9D8B030D-6E8A-4147-A177-3AD203B41FA5}">
                      <a16:colId xmlns:a16="http://schemas.microsoft.com/office/drawing/2014/main" val="2619384833"/>
                    </a:ext>
                  </a:extLst>
                </a:gridCol>
                <a:gridCol w="548790">
                  <a:extLst>
                    <a:ext uri="{9D8B030D-6E8A-4147-A177-3AD203B41FA5}">
                      <a16:colId xmlns:a16="http://schemas.microsoft.com/office/drawing/2014/main" val="1660786445"/>
                    </a:ext>
                  </a:extLst>
                </a:gridCol>
                <a:gridCol w="548790">
                  <a:extLst>
                    <a:ext uri="{9D8B030D-6E8A-4147-A177-3AD203B41FA5}">
                      <a16:colId xmlns:a16="http://schemas.microsoft.com/office/drawing/2014/main" val="931273590"/>
                    </a:ext>
                  </a:extLst>
                </a:gridCol>
                <a:gridCol w="548790">
                  <a:extLst>
                    <a:ext uri="{9D8B030D-6E8A-4147-A177-3AD203B41FA5}">
                      <a16:colId xmlns:a16="http://schemas.microsoft.com/office/drawing/2014/main" val="1625044474"/>
                    </a:ext>
                  </a:extLst>
                </a:gridCol>
                <a:gridCol w="548790">
                  <a:extLst>
                    <a:ext uri="{9D8B030D-6E8A-4147-A177-3AD203B41FA5}">
                      <a16:colId xmlns:a16="http://schemas.microsoft.com/office/drawing/2014/main" val="2285432647"/>
                    </a:ext>
                  </a:extLst>
                </a:gridCol>
                <a:gridCol w="548790">
                  <a:extLst>
                    <a:ext uri="{9D8B030D-6E8A-4147-A177-3AD203B41FA5}">
                      <a16:colId xmlns:a16="http://schemas.microsoft.com/office/drawing/2014/main" val="2057297134"/>
                    </a:ext>
                  </a:extLst>
                </a:gridCol>
              </a:tblGrid>
              <a:tr h="402119">
                <a:tc>
                  <a:txBody>
                    <a:bodyPr/>
                    <a:lstStyle/>
                    <a:p>
                      <a:pPr algn="ctr" rtl="0" fontAlgn="ctr"/>
                      <a:r>
                        <a:rPr lang="en-US" sz="700" b="1" i="0" u="none" strike="noStrike" dirty="0">
                          <a:solidFill>
                            <a:srgbClr val="FFFFFF"/>
                          </a:solidFill>
                          <a:effectLst/>
                          <a:latin typeface="Calibri" panose="020F0502020204030204" pitchFamily="34" charset="0"/>
                        </a:rPr>
                        <a:t>SLA Metrics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Severity</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a:solidFill>
                            <a:srgbClr val="FFFFFF"/>
                          </a:solidFill>
                          <a:effectLst/>
                          <a:latin typeface="Calibri" panose="020F0502020204030204" pitchFamily="34" charset="0"/>
                        </a:rPr>
                        <a:t>Expected SLA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a:solidFill>
                            <a:srgbClr val="FFFFFF"/>
                          </a:solidFill>
                          <a:effectLst/>
                          <a:latin typeface="Calibri" panose="020F0502020204030204" pitchFamily="34" charset="0"/>
                        </a:rPr>
                        <a:t>SLA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Jun’19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Jul’19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Aug’19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Sep’19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Oct’19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Nov’19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Dec’19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Jan’20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Feb’20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Mar’20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Apr’20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err="1">
                          <a:solidFill>
                            <a:srgbClr val="FFFFFF"/>
                          </a:solidFill>
                          <a:effectLst/>
                          <a:latin typeface="Calibri" panose="020F0502020204030204" pitchFamily="34" charset="0"/>
                        </a:rPr>
                        <a:t>M</a:t>
                      </a:r>
                      <a:r>
                        <a:rPr lang="en-US" altLang="zh-CN" sz="700" b="1" i="0" u="none" strike="noStrike" dirty="0" err="1">
                          <a:solidFill>
                            <a:srgbClr val="FFFFFF"/>
                          </a:solidFill>
                          <a:effectLst/>
                          <a:latin typeface="Calibri" panose="020F0502020204030204" pitchFamily="34" charset="0"/>
                        </a:rPr>
                        <a:t>ay</a:t>
                      </a:r>
                      <a:r>
                        <a:rPr lang="en-US" sz="700" b="1" i="0" u="none" strike="noStrike" dirty="0" err="1">
                          <a:solidFill>
                            <a:srgbClr val="FFFFFF"/>
                          </a:solidFill>
                          <a:effectLst/>
                          <a:latin typeface="Calibri" panose="020F0502020204030204" pitchFamily="34" charset="0"/>
                        </a:rPr>
                        <a:t>’20</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738121194"/>
                  </a:ext>
                </a:extLst>
              </a:tr>
              <a:tr h="236542">
                <a:tc rowSpan="4">
                  <a:txBody>
                    <a:bodyPr/>
                    <a:lstStyle/>
                    <a:p>
                      <a:pPr algn="ctr" rtl="0" fontAlgn="ctr"/>
                      <a:r>
                        <a:rPr lang="en-US" sz="700" b="1" i="0" u="none" strike="noStrike" dirty="0">
                          <a:solidFill>
                            <a:srgbClr val="000000"/>
                          </a:solidFill>
                          <a:effectLst/>
                          <a:latin typeface="Calibri" panose="020F0502020204030204" pitchFamily="34" charset="0"/>
                        </a:rPr>
                        <a:t>INC-Response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95%</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15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2662253413"/>
                  </a:ext>
                </a:extLst>
              </a:tr>
              <a:tr h="236542">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95%</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30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2182622910"/>
                  </a:ext>
                </a:extLst>
              </a:tr>
              <a:tr h="236542">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90%</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hr</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98</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98</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2361368644"/>
                  </a:ext>
                </a:extLst>
              </a:tr>
              <a:tr h="236542">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dirty="0">
                          <a:solidFill>
                            <a:srgbClr val="333333"/>
                          </a:solidFill>
                          <a:effectLst/>
                          <a:latin typeface="Calibri" panose="020F0502020204030204" pitchFamily="34" charset="0"/>
                        </a:rPr>
                        <a:t>90%</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98%</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96</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98.08%</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97.83%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98.5%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4074982455"/>
                  </a:ext>
                </a:extLst>
              </a:tr>
              <a:tr h="236542">
                <a:tc rowSpan="4">
                  <a:txBody>
                    <a:bodyPr/>
                    <a:lstStyle/>
                    <a:p>
                      <a:pPr algn="ctr" rtl="0" fontAlgn="ctr"/>
                      <a:r>
                        <a:rPr lang="en-US" altLang="zh-CN" sz="700" b="1" i="0" u="none" strike="noStrike" dirty="0">
                          <a:solidFill>
                            <a:srgbClr val="000000"/>
                          </a:solidFill>
                          <a:effectLst/>
                          <a:latin typeface="Calibri" panose="020F0502020204030204" pitchFamily="34" charset="0"/>
                        </a:rPr>
                        <a:t>INC-</a:t>
                      </a:r>
                      <a:r>
                        <a:rPr lang="en-US" sz="700" b="1" i="0" u="none" strike="noStrike" dirty="0">
                          <a:solidFill>
                            <a:srgbClr val="000000"/>
                          </a:solidFill>
                          <a:effectLst/>
                          <a:latin typeface="Calibri" panose="020F0502020204030204" pitchFamily="34" charset="0"/>
                        </a:rPr>
                        <a:t>Resolution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693864407"/>
                  </a:ext>
                </a:extLst>
              </a:tr>
              <a:tr h="236542">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3 </a:t>
                      </a:r>
                      <a:r>
                        <a:rPr lang="en-US" sz="700" b="1" i="0" u="none" strike="noStrike" dirty="0" err="1">
                          <a:solidFill>
                            <a:srgbClr val="000000"/>
                          </a:solidFill>
                          <a:effectLst/>
                          <a:latin typeface="Calibri" panose="020F0502020204030204" pitchFamily="34" charset="0"/>
                        </a:rPr>
                        <a:t>hrs</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3029886692"/>
                  </a:ext>
                </a:extLst>
              </a:tr>
              <a:tr h="236542">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6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96</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93.33</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906534944"/>
                  </a:ext>
                </a:extLst>
              </a:tr>
              <a:tr h="236542">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8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100</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98.2%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96.67%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96.72%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3396542083"/>
                  </a:ext>
                </a:extLst>
              </a:tr>
              <a:tr h="236542">
                <a:tc rowSpan="3">
                  <a:txBody>
                    <a:bodyPr/>
                    <a:lstStyle/>
                    <a:p>
                      <a:pPr algn="ctr" rtl="0" fontAlgn="ctr"/>
                      <a:r>
                        <a:rPr lang="en-US" sz="700" b="1" i="0" u="none" strike="noStrike" dirty="0">
                          <a:solidFill>
                            <a:srgbClr val="000000"/>
                          </a:solidFill>
                          <a:effectLst/>
                          <a:latin typeface="Calibri" panose="020F0502020204030204" pitchFamily="34" charset="0"/>
                        </a:rPr>
                        <a:t>SR-Response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30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1885631344"/>
                  </a:ext>
                </a:extLst>
              </a:tr>
              <a:tr h="236542">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hr</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1663033986"/>
                  </a:ext>
                </a:extLst>
              </a:tr>
              <a:tr h="236542">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3843534691"/>
                  </a:ext>
                </a:extLst>
              </a:tr>
              <a:tr h="236542">
                <a:tc rowSpan="3">
                  <a:txBody>
                    <a:bodyPr/>
                    <a:lstStyle/>
                    <a:p>
                      <a:pPr algn="ctr" rtl="0" fontAlgn="ctr"/>
                      <a:r>
                        <a:rPr lang="en-US" sz="700" b="1" i="0" u="none" strike="noStrike" dirty="0">
                          <a:solidFill>
                            <a:srgbClr val="000000"/>
                          </a:solidFill>
                          <a:effectLst/>
                          <a:latin typeface="Calibri" panose="020F0502020204030204" pitchFamily="34" charset="0"/>
                        </a:rPr>
                        <a:t>SR-Resolution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1062200176"/>
                  </a:ext>
                </a:extLst>
              </a:tr>
              <a:tr h="236542">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3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92.65%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95.31%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88.64%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4035023840"/>
                  </a:ext>
                </a:extLst>
              </a:tr>
              <a:tr h="236542">
                <a:tc vMerge="1">
                  <a:txBody>
                    <a:bodyPr/>
                    <a:lstStyle/>
                    <a:p>
                      <a:endParaRPr lang="en-US" dirty="0"/>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5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96.45%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94.85%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99.26%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4261660244"/>
                  </a:ext>
                </a:extLst>
              </a:tr>
            </a:tbl>
          </a:graphicData>
        </a:graphic>
      </p:graphicFrame>
      <p:sp>
        <p:nvSpPr>
          <p:cNvPr id="26" name="TextBox 25"/>
          <p:cNvSpPr txBox="1"/>
          <p:nvPr/>
        </p:nvSpPr>
        <p:spPr>
          <a:xfrm>
            <a:off x="313488" y="3939593"/>
            <a:ext cx="8686799" cy="800219"/>
          </a:xfrm>
          <a:prstGeom prst="rect">
            <a:avLst/>
          </a:prstGeom>
          <a:noFill/>
        </p:spPr>
        <p:txBody>
          <a:bodyPr wrap="square" rtlCol="0">
            <a:spAutoFit/>
          </a:bodyPr>
          <a:lstStyle/>
          <a:p>
            <a:endParaRPr lang="en-US" sz="1600" b="1" dirty="0"/>
          </a:p>
          <a:p>
            <a:r>
              <a:rPr lang="en-US" sz="1200" b="1" dirty="0"/>
              <a:t>SLA analysis. </a:t>
            </a:r>
          </a:p>
          <a:p>
            <a:pPr marL="228600" indent="-228600">
              <a:buFont typeface="Arial" panose="020B0604020202020204" pitchFamily="34" charset="0"/>
              <a:buChar char="•"/>
            </a:pPr>
            <a:r>
              <a:rPr lang="en-US" altLang="zh-CN" sz="900" dirty="0"/>
              <a:t>SLA result is all green for the year 2019.</a:t>
            </a:r>
          </a:p>
          <a:p>
            <a:pPr marL="228600" indent="-228600">
              <a:buFont typeface="Arial" panose="020B0604020202020204" pitchFamily="34" charset="0"/>
              <a:buChar char="•"/>
            </a:pPr>
            <a:r>
              <a:rPr lang="en-US" sz="900" dirty="0"/>
              <a:t>For P3 SLA breach ticket in Feb 2020, there are 3 tickets out of 5 were not closed in time although they were solved. </a:t>
            </a:r>
            <a:r>
              <a:rPr lang="en-US" altLang="zh-CN" sz="900" dirty="0"/>
              <a:t> </a:t>
            </a:r>
          </a:p>
        </p:txBody>
      </p:sp>
    </p:spTree>
    <p:extLst>
      <p:ext uri="{BB962C8B-B14F-4D97-AF65-F5344CB8AC3E}">
        <p14:creationId xmlns:p14="http://schemas.microsoft.com/office/powerpoint/2010/main" val="931484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B0C8604-07C0-435C-B55E-62F74B856696}"/>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F593C9F1-7DD4-4829-9D81-68A1AE53860C}"/>
              </a:ext>
            </a:extLst>
          </p:cNvPr>
          <p:cNvSpPr>
            <a:spLocks noGrp="1"/>
          </p:cNvSpPr>
          <p:nvPr>
            <p:ph type="sldNum" sz="quarter" idx="12"/>
          </p:nvPr>
        </p:nvSpPr>
        <p:spPr/>
        <p:txBody>
          <a:bodyPr/>
          <a:lstStyle/>
          <a:p>
            <a:fld id="{2EFEF571-C9B4-4D92-A7F7-315B894862A8}" type="slidenum">
              <a:rPr lang="en-US" smtClean="0"/>
              <a:pPr/>
              <a:t>25</a:t>
            </a:fld>
            <a:endParaRPr lang="en-US" dirty="0"/>
          </a:p>
        </p:txBody>
      </p:sp>
      <p:sp>
        <p:nvSpPr>
          <p:cNvPr id="9" name="Rectangle 8"/>
          <p:cNvSpPr/>
          <p:nvPr/>
        </p:nvSpPr>
        <p:spPr>
          <a:xfrm>
            <a:off x="4656888" y="79630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4752513" y="2654659"/>
            <a:ext cx="4219779" cy="212475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4656888" y="953624"/>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4656888" y="904460"/>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656888" y="776644"/>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93CD1251-6DDB-4BD8-BFB1-9E8264645C94}"/>
              </a:ext>
            </a:extLst>
          </p:cNvPr>
          <p:cNvSpPr txBox="1">
            <a:spLocks/>
          </p:cNvSpPr>
          <p:nvPr/>
        </p:nvSpPr>
        <p:spPr>
          <a:xfrm>
            <a:off x="94402" y="30371"/>
            <a:ext cx="8385048" cy="43360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altLang="zh-CN" dirty="0"/>
              <a:t>Value Added</a:t>
            </a:r>
            <a:endParaRPr lang="en-US" dirty="0"/>
          </a:p>
        </p:txBody>
      </p:sp>
      <p:sp>
        <p:nvSpPr>
          <p:cNvPr id="29" name="Rectangle 28"/>
          <p:cNvSpPr/>
          <p:nvPr/>
        </p:nvSpPr>
        <p:spPr>
          <a:xfrm>
            <a:off x="4656888" y="79630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94402" y="345987"/>
            <a:ext cx="86464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008345014"/>
              </p:ext>
            </p:extLst>
          </p:nvPr>
        </p:nvGraphicFramePr>
        <p:xfrm>
          <a:off x="94402" y="503867"/>
          <a:ext cx="8846829" cy="3302125"/>
        </p:xfrm>
        <a:graphic>
          <a:graphicData uri="http://schemas.openxmlformats.org/drawingml/2006/table">
            <a:tbl>
              <a:tblPr firstRow="1" firstCol="1" bandRow="1">
                <a:tableStyleId>{8799B23B-EC83-4686-B30A-512413B5E67A}</a:tableStyleId>
              </a:tblPr>
              <a:tblGrid>
                <a:gridCol w="1453987">
                  <a:extLst>
                    <a:ext uri="{9D8B030D-6E8A-4147-A177-3AD203B41FA5}">
                      <a16:colId xmlns:a16="http://schemas.microsoft.com/office/drawing/2014/main" val="20000"/>
                    </a:ext>
                  </a:extLst>
                </a:gridCol>
                <a:gridCol w="98618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3356434">
                  <a:extLst>
                    <a:ext uri="{9D8B030D-6E8A-4147-A177-3AD203B41FA5}">
                      <a16:colId xmlns:a16="http://schemas.microsoft.com/office/drawing/2014/main" val="20003"/>
                    </a:ext>
                  </a:extLst>
                </a:gridCol>
                <a:gridCol w="688027">
                  <a:extLst>
                    <a:ext uri="{9D8B030D-6E8A-4147-A177-3AD203B41FA5}">
                      <a16:colId xmlns:a16="http://schemas.microsoft.com/office/drawing/2014/main" val="20004"/>
                    </a:ext>
                  </a:extLst>
                </a:gridCol>
                <a:gridCol w="984739">
                  <a:extLst>
                    <a:ext uri="{9D8B030D-6E8A-4147-A177-3AD203B41FA5}">
                      <a16:colId xmlns:a16="http://schemas.microsoft.com/office/drawing/2014/main" val="20005"/>
                    </a:ext>
                  </a:extLst>
                </a:gridCol>
                <a:gridCol w="539262">
                  <a:extLst>
                    <a:ext uri="{9D8B030D-6E8A-4147-A177-3AD203B41FA5}">
                      <a16:colId xmlns:a16="http://schemas.microsoft.com/office/drawing/2014/main" val="20006"/>
                    </a:ext>
                  </a:extLst>
                </a:gridCol>
              </a:tblGrid>
              <a:tr h="456322">
                <a:tc>
                  <a:txBody>
                    <a:bodyPr/>
                    <a:lstStyle/>
                    <a:p>
                      <a:pPr marL="0" marR="0">
                        <a:spcBef>
                          <a:spcPts val="0"/>
                        </a:spcBef>
                        <a:spcAft>
                          <a:spcPts val="0"/>
                        </a:spcAft>
                      </a:pPr>
                      <a:r>
                        <a:rPr lang="en-US" sz="1000" dirty="0">
                          <a:effectLst/>
                          <a:latin typeface="+mn-lt"/>
                        </a:rPr>
                        <a:t>Category</a:t>
                      </a:r>
                      <a:endParaRPr lang="en-US" sz="1000" dirty="0">
                        <a:effectLst/>
                        <a:latin typeface="+mn-lt"/>
                        <a:ea typeface="Calibri" panose="020F0502020204030204" pitchFamily="34" charset="0"/>
                        <a:cs typeface="Times New Roman" panose="02020603050405020304" pitchFamily="18" charset="0"/>
                      </a:endParaRPr>
                    </a:p>
                  </a:txBody>
                  <a:tcPr marL="45720" marR="45720" anchor="ctr"/>
                </a:tc>
                <a:tc>
                  <a:txBody>
                    <a:bodyPr/>
                    <a:lstStyle/>
                    <a:p>
                      <a:pPr marL="0" marR="0">
                        <a:spcBef>
                          <a:spcPts val="0"/>
                        </a:spcBef>
                        <a:spcAft>
                          <a:spcPts val="0"/>
                        </a:spcAft>
                      </a:pPr>
                      <a:r>
                        <a:rPr lang="en-US" sz="1000">
                          <a:effectLst/>
                          <a:latin typeface="+mn-lt"/>
                        </a:rPr>
                        <a:t>Sub category</a:t>
                      </a:r>
                      <a:endParaRPr lang="en-US" sz="1000">
                        <a:effectLst/>
                        <a:latin typeface="+mn-lt"/>
                        <a:ea typeface="Calibri" panose="020F0502020204030204" pitchFamily="34" charset="0"/>
                        <a:cs typeface="Times New Roman" panose="02020603050405020304" pitchFamily="18" charset="0"/>
                      </a:endParaRPr>
                    </a:p>
                  </a:txBody>
                  <a:tcPr marL="45720" marR="45720" anchor="ctr"/>
                </a:tc>
                <a:tc>
                  <a:txBody>
                    <a:bodyPr/>
                    <a:lstStyle/>
                    <a:p>
                      <a:pPr marL="0" marR="0">
                        <a:spcBef>
                          <a:spcPts val="0"/>
                        </a:spcBef>
                        <a:spcAft>
                          <a:spcPts val="0"/>
                        </a:spcAft>
                      </a:pPr>
                      <a:r>
                        <a:rPr lang="en-US" sz="1000">
                          <a:effectLst/>
                          <a:latin typeface="+mn-lt"/>
                        </a:rPr>
                        <a:t>Application</a:t>
                      </a:r>
                      <a:endParaRPr lang="en-US" sz="1000">
                        <a:effectLst/>
                        <a:latin typeface="+mn-lt"/>
                        <a:ea typeface="Calibri" panose="020F0502020204030204" pitchFamily="34" charset="0"/>
                        <a:cs typeface="Times New Roman" panose="02020603050405020304" pitchFamily="18" charset="0"/>
                      </a:endParaRPr>
                    </a:p>
                  </a:txBody>
                  <a:tcPr marL="45720" marR="45720" anchor="ctr"/>
                </a:tc>
                <a:tc>
                  <a:txBody>
                    <a:bodyPr/>
                    <a:lstStyle/>
                    <a:p>
                      <a:pPr marL="0" marR="0">
                        <a:spcBef>
                          <a:spcPts val="0"/>
                        </a:spcBef>
                        <a:spcAft>
                          <a:spcPts val="0"/>
                        </a:spcAft>
                      </a:pPr>
                      <a:r>
                        <a:rPr lang="en-US" sz="1000" dirty="0">
                          <a:effectLst/>
                          <a:latin typeface="+mn-lt"/>
                        </a:rPr>
                        <a:t>Description</a:t>
                      </a:r>
                      <a:endParaRPr lang="en-US" sz="1000" dirty="0">
                        <a:effectLst/>
                        <a:latin typeface="+mn-lt"/>
                        <a:ea typeface="Calibri" panose="020F0502020204030204" pitchFamily="34" charset="0"/>
                        <a:cs typeface="Times New Roman" panose="02020603050405020304" pitchFamily="18" charset="0"/>
                      </a:endParaRPr>
                    </a:p>
                  </a:txBody>
                  <a:tcPr marL="45720" marR="45720" anchor="ctr"/>
                </a:tc>
                <a:tc>
                  <a:txBody>
                    <a:bodyPr/>
                    <a:lstStyle/>
                    <a:p>
                      <a:pPr marL="0" marR="0">
                        <a:spcBef>
                          <a:spcPts val="0"/>
                        </a:spcBef>
                        <a:spcAft>
                          <a:spcPts val="0"/>
                        </a:spcAft>
                      </a:pPr>
                      <a:r>
                        <a:rPr lang="en-US" sz="1000" dirty="0">
                          <a:effectLst/>
                          <a:latin typeface="+mn-lt"/>
                        </a:rPr>
                        <a:t>Status</a:t>
                      </a:r>
                      <a:endParaRPr lang="en-US" sz="1000" dirty="0">
                        <a:effectLst/>
                        <a:latin typeface="+mn-lt"/>
                        <a:ea typeface="Calibri" panose="020F0502020204030204" pitchFamily="34" charset="0"/>
                        <a:cs typeface="Times New Roman" panose="02020603050405020304" pitchFamily="18" charset="0"/>
                      </a:endParaRPr>
                    </a:p>
                  </a:txBody>
                  <a:tcPr marL="45720" marR="45720" anchor="ctr"/>
                </a:tc>
                <a:tc>
                  <a:txBody>
                    <a:bodyPr/>
                    <a:lstStyle/>
                    <a:p>
                      <a:pPr marL="0" marR="0">
                        <a:spcBef>
                          <a:spcPts val="0"/>
                        </a:spcBef>
                        <a:spcAft>
                          <a:spcPts val="0"/>
                        </a:spcAft>
                      </a:pPr>
                      <a:r>
                        <a:rPr lang="en-US" sz="1000" dirty="0">
                          <a:effectLst/>
                          <a:latin typeface="+mn-lt"/>
                        </a:rPr>
                        <a:t>Savings </a:t>
                      </a:r>
                      <a:endParaRPr lang="en-US" sz="1000" dirty="0">
                        <a:effectLst/>
                        <a:latin typeface="+mn-lt"/>
                        <a:ea typeface="Calibri" panose="020F0502020204030204" pitchFamily="34" charset="0"/>
                        <a:cs typeface="Times New Roman" panose="02020603050405020304" pitchFamily="18" charset="0"/>
                      </a:endParaRPr>
                    </a:p>
                  </a:txBody>
                  <a:tcPr marL="45720" marR="45720" anchor="ctr"/>
                </a:tc>
                <a:tc>
                  <a:txBody>
                    <a:bodyPr/>
                    <a:lstStyle/>
                    <a:p>
                      <a:pPr marL="0" marR="0">
                        <a:spcBef>
                          <a:spcPts val="0"/>
                        </a:spcBef>
                        <a:spcAft>
                          <a:spcPts val="0"/>
                        </a:spcAft>
                      </a:pPr>
                      <a:r>
                        <a:rPr lang="en-US" sz="1000" dirty="0">
                          <a:effectLst/>
                          <a:latin typeface="+mn-lt"/>
                        </a:rPr>
                        <a:t>Implemented on</a:t>
                      </a:r>
                      <a:endParaRPr lang="en-US" sz="1000" dirty="0">
                        <a:effectLst/>
                        <a:latin typeface="+mn-lt"/>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10000"/>
                  </a:ext>
                </a:extLst>
              </a:tr>
              <a:tr h="1142736">
                <a:tc>
                  <a:txBody>
                    <a:bodyPr/>
                    <a:lstStyle/>
                    <a:p>
                      <a:pPr algn="l" fontAlgn="b"/>
                      <a:r>
                        <a:rPr lang="en-US" sz="1000" b="1" i="0" u="none" strike="noStrike" dirty="0">
                          <a:solidFill>
                            <a:srgbClr val="000000"/>
                          </a:solidFill>
                          <a:effectLst/>
                          <a:latin typeface="+mn-lt"/>
                        </a:rPr>
                        <a:t>Application Hardening</a:t>
                      </a:r>
                    </a:p>
                  </a:txBody>
                  <a:tcPr marL="45720" marR="45720" anchor="b"/>
                </a:tc>
                <a:tc>
                  <a:txBody>
                    <a:bodyPr/>
                    <a:lstStyle/>
                    <a:p>
                      <a:pPr algn="l" fontAlgn="b"/>
                      <a:r>
                        <a:rPr lang="en-US" sz="1000" b="0" i="0" u="none" strike="noStrike" dirty="0">
                          <a:solidFill>
                            <a:srgbClr val="000000"/>
                          </a:solidFill>
                          <a:effectLst/>
                          <a:latin typeface="+mn-lt"/>
                        </a:rPr>
                        <a:t>Performance</a:t>
                      </a:r>
                    </a:p>
                  </a:txBody>
                  <a:tcPr marL="45720" marR="45720" anchor="b"/>
                </a:tc>
                <a:tc>
                  <a:txBody>
                    <a:bodyPr/>
                    <a:lstStyle/>
                    <a:p>
                      <a:pPr algn="l" fontAlgn="b"/>
                      <a:r>
                        <a:rPr lang="en-US" sz="1000" b="0" i="0" u="none" strike="noStrike" dirty="0">
                          <a:solidFill>
                            <a:srgbClr val="000000"/>
                          </a:solidFill>
                          <a:effectLst/>
                          <a:latin typeface="Calibri" panose="020F0502020204030204" pitchFamily="34" charset="0"/>
                        </a:rPr>
                        <a:t>ODS/SAP BO</a:t>
                      </a:r>
                    </a:p>
                  </a:txBody>
                  <a:tcPr marL="0" marR="0" marT="0" marB="0" anchor="b"/>
                </a:tc>
                <a:tc>
                  <a:txBody>
                    <a:bodyPr/>
                    <a:lstStyle/>
                    <a:p>
                      <a:pPr algn="l" fontAlgn="b"/>
                      <a:r>
                        <a:rPr lang="en-US" sz="1000" b="0" i="0" u="none" strike="noStrike" dirty="0">
                          <a:solidFill>
                            <a:srgbClr val="000000"/>
                          </a:solidFill>
                          <a:effectLst/>
                          <a:latin typeface="+mn-lt"/>
                        </a:rPr>
                        <a:t>Job optimization: Daily job run slowly. It lead to the downstream system were not available. ETL job transferred to procedure, and added index for SQL </a:t>
                      </a:r>
                      <a:r>
                        <a:rPr lang="en-US" sz="1000" b="0" i="0" u="none" strike="noStrike" dirty="0" err="1">
                          <a:solidFill>
                            <a:srgbClr val="000000"/>
                          </a:solidFill>
                          <a:effectLst/>
                          <a:latin typeface="+mn-lt"/>
                        </a:rPr>
                        <a:t>optimization.The</a:t>
                      </a:r>
                      <a:r>
                        <a:rPr lang="en-US" sz="1000" b="0" i="0" u="none" strike="noStrike" dirty="0">
                          <a:solidFill>
                            <a:srgbClr val="000000"/>
                          </a:solidFill>
                          <a:effectLst/>
                          <a:latin typeface="+mn-lt"/>
                        </a:rPr>
                        <a:t> job was improved to run quickly.</a:t>
                      </a:r>
                    </a:p>
                    <a:p>
                      <a:pPr algn="l" fontAlgn="b"/>
                      <a:r>
                        <a:rPr lang="en-US" sz="1000" b="0" i="0" u="none" strike="noStrike" dirty="0">
                          <a:solidFill>
                            <a:srgbClr val="000000"/>
                          </a:solidFill>
                          <a:effectLst/>
                          <a:latin typeface="+mn-lt"/>
                        </a:rPr>
                        <a:t>Improved application availability by reducing the daily job running time from 5 hours to 2 hours. (savings of 3 </a:t>
                      </a:r>
                      <a:r>
                        <a:rPr lang="en-US" sz="1000" b="0" i="0" u="none" strike="noStrike" dirty="0" err="1">
                          <a:solidFill>
                            <a:srgbClr val="000000"/>
                          </a:solidFill>
                          <a:effectLst/>
                          <a:latin typeface="+mn-lt"/>
                        </a:rPr>
                        <a:t>hrs</a:t>
                      </a:r>
                      <a:r>
                        <a:rPr lang="en-US" sz="1000" b="0" i="0" u="none" strike="noStrike" dirty="0">
                          <a:solidFill>
                            <a:srgbClr val="000000"/>
                          </a:solidFill>
                          <a:effectLst/>
                          <a:latin typeface="+mn-lt"/>
                        </a:rPr>
                        <a:t> daily - 60 </a:t>
                      </a:r>
                      <a:r>
                        <a:rPr lang="en-US" sz="1000" b="0" i="0" u="none" strike="noStrike" dirty="0" err="1">
                          <a:solidFill>
                            <a:srgbClr val="000000"/>
                          </a:solidFill>
                          <a:effectLst/>
                          <a:latin typeface="+mn-lt"/>
                        </a:rPr>
                        <a:t>hrs</a:t>
                      </a:r>
                      <a:r>
                        <a:rPr lang="en-US" sz="1000" b="0" i="0" u="none" strike="noStrike" dirty="0">
                          <a:solidFill>
                            <a:srgbClr val="000000"/>
                          </a:solidFill>
                          <a:effectLst/>
                          <a:latin typeface="+mn-lt"/>
                        </a:rPr>
                        <a:t> per month)</a:t>
                      </a:r>
                    </a:p>
                  </a:txBody>
                  <a:tcPr marL="45720" marR="45720" anchor="b"/>
                </a:tc>
                <a:tc>
                  <a:txBody>
                    <a:bodyPr/>
                    <a:lstStyle/>
                    <a:p>
                      <a:pPr marL="0" marR="0">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Completed</a:t>
                      </a:r>
                    </a:p>
                  </a:txBody>
                  <a:tcPr marL="45720" marR="45720" anchor="ctr"/>
                </a:tc>
                <a:tc>
                  <a:txBody>
                    <a:bodyPr/>
                    <a:lstStyle/>
                    <a:p>
                      <a:pPr marL="0" marR="0">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60 </a:t>
                      </a:r>
                      <a:r>
                        <a:rPr lang="en-US" sz="1000" dirty="0" err="1">
                          <a:effectLst/>
                          <a:latin typeface="+mn-lt"/>
                          <a:ea typeface="Calibri" panose="020F0502020204030204" pitchFamily="34" charset="0"/>
                          <a:cs typeface="Times New Roman" panose="02020603050405020304" pitchFamily="18" charset="0"/>
                        </a:rPr>
                        <a:t>hrs</a:t>
                      </a:r>
                      <a:r>
                        <a:rPr lang="en-US" sz="1000" dirty="0">
                          <a:effectLst/>
                          <a:latin typeface="+mn-lt"/>
                          <a:ea typeface="Calibri" panose="020F0502020204030204" pitchFamily="34" charset="0"/>
                          <a:cs typeface="Times New Roman" panose="02020603050405020304" pitchFamily="18" charset="0"/>
                        </a:rPr>
                        <a:t> / month savings for job,</a:t>
                      </a:r>
                      <a:r>
                        <a:rPr lang="en-US" sz="1000" baseline="0" dirty="0">
                          <a:effectLst/>
                          <a:latin typeface="+mn-lt"/>
                          <a:ea typeface="Calibri" panose="020F0502020204030204" pitchFamily="34" charset="0"/>
                          <a:cs typeface="Times New Roman" panose="02020603050405020304" pitchFamily="18" charset="0"/>
                        </a:rPr>
                        <a:t> user can see the report at 9:00 </a:t>
                      </a:r>
                      <a:endParaRPr lang="en-US" sz="1000" dirty="0">
                        <a:effectLst/>
                        <a:latin typeface="+mn-lt"/>
                        <a:ea typeface="Calibri" panose="020F0502020204030204" pitchFamily="34" charset="0"/>
                        <a:cs typeface="Times New Roman" panose="02020603050405020304" pitchFamily="18" charset="0"/>
                      </a:endParaRPr>
                    </a:p>
                  </a:txBody>
                  <a:tcPr marL="45720" marR="45720" anchor="ctr"/>
                </a:tc>
                <a:tc>
                  <a:txBody>
                    <a:bodyPr/>
                    <a:lstStyle/>
                    <a:p>
                      <a:pPr marL="0" marR="0">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Jul-16</a:t>
                      </a:r>
                    </a:p>
                  </a:txBody>
                  <a:tcPr marL="45720" marR="45720" anchor="ctr"/>
                </a:tc>
                <a:extLst>
                  <a:ext uri="{0D108BD9-81ED-4DB2-BD59-A6C34878D82A}">
                    <a16:rowId xmlns:a16="http://schemas.microsoft.com/office/drawing/2014/main" val="10001"/>
                  </a:ext>
                </a:extLst>
              </a:tr>
              <a:tr h="714210">
                <a:tc>
                  <a:txBody>
                    <a:bodyPr/>
                    <a:lstStyle/>
                    <a:p>
                      <a:pPr algn="l" fontAlgn="b"/>
                      <a:r>
                        <a:rPr lang="en-US" sz="1000" b="1" i="0" u="none" strike="noStrike" dirty="0">
                          <a:solidFill>
                            <a:srgbClr val="000000"/>
                          </a:solidFill>
                          <a:effectLst/>
                          <a:latin typeface="+mn-lt"/>
                        </a:rPr>
                        <a:t>Automation</a:t>
                      </a:r>
                    </a:p>
                  </a:txBody>
                  <a:tcPr marL="45720" marR="45720" anchor="b"/>
                </a:tc>
                <a:tc>
                  <a:txBody>
                    <a:bodyPr/>
                    <a:lstStyle/>
                    <a:p>
                      <a:pPr algn="l" fontAlgn="b"/>
                      <a:r>
                        <a:rPr lang="en-US" sz="1000" b="0" i="0" u="none" strike="noStrike" dirty="0">
                          <a:solidFill>
                            <a:srgbClr val="000000"/>
                          </a:solidFill>
                          <a:effectLst/>
                          <a:latin typeface="+mn-lt"/>
                        </a:rPr>
                        <a:t>Reduce manual intervention</a:t>
                      </a:r>
                    </a:p>
                  </a:txBody>
                  <a:tcPr marL="45720" marR="45720" anchor="b"/>
                </a:tc>
                <a:tc>
                  <a:txBody>
                    <a:bodyPr/>
                    <a:lstStyle/>
                    <a:p>
                      <a:pPr algn="l" fontAlgn="b"/>
                      <a:r>
                        <a:rPr lang="en-US" sz="1000" b="0" i="0" u="none" strike="noStrike">
                          <a:solidFill>
                            <a:srgbClr val="000000"/>
                          </a:solidFill>
                          <a:effectLst/>
                          <a:latin typeface="Calibri" panose="020F0502020204030204" pitchFamily="34" charset="0"/>
                        </a:rPr>
                        <a:t>ODS/SAP BO</a:t>
                      </a:r>
                    </a:p>
                  </a:txBody>
                  <a:tcPr marL="0" marR="0" marT="0" marB="0" anchor="b"/>
                </a:tc>
                <a:tc>
                  <a:txBody>
                    <a:bodyPr/>
                    <a:lstStyle/>
                    <a:p>
                      <a:pPr algn="l" fontAlgn="b"/>
                      <a:r>
                        <a:rPr lang="en-US" sz="1000" b="0" i="0" u="sng" strike="noStrike" dirty="0">
                          <a:solidFill>
                            <a:srgbClr val="000000"/>
                          </a:solidFill>
                          <a:effectLst/>
                          <a:latin typeface="Calibri" panose="020F0502020204030204" pitchFamily="34" charset="0"/>
                        </a:rPr>
                        <a:t>Long UAT operational time : </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In order to avoid affect production environment, not open automatically job in UAT. Have to call job manually.</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Opened PWX model for automatically job, reduced UAT operational time.</a:t>
                      </a:r>
                    </a:p>
                  </a:txBody>
                  <a:tcPr marL="0" marR="0" marT="0" marB="0" anchor="b"/>
                </a:tc>
                <a:tc>
                  <a:txBody>
                    <a:bodyPr/>
                    <a:lstStyle/>
                    <a:p>
                      <a:pPr marL="0" marR="0">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Completed</a:t>
                      </a:r>
                    </a:p>
                  </a:txBody>
                  <a:tcPr marL="45720" marR="45720" anchor="ctr"/>
                </a:tc>
                <a:tc>
                  <a:txBody>
                    <a:bodyPr/>
                    <a:lstStyle/>
                    <a:p>
                      <a:pPr marL="0" marR="0">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0.5 man days for UAT per day</a:t>
                      </a:r>
                    </a:p>
                  </a:txBody>
                  <a:tcPr marL="45720" marR="45720" anchor="ctr"/>
                </a:tc>
                <a:tc>
                  <a:txBody>
                    <a:bodyPr/>
                    <a:lstStyle/>
                    <a:p>
                      <a:pPr marL="0" marR="0">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Jul-16</a:t>
                      </a:r>
                    </a:p>
                  </a:txBody>
                  <a:tcPr marL="45720" marR="45720" anchor="ctr"/>
                </a:tc>
                <a:extLst>
                  <a:ext uri="{0D108BD9-81ED-4DB2-BD59-A6C34878D82A}">
                    <a16:rowId xmlns:a16="http://schemas.microsoft.com/office/drawing/2014/main" val="10002"/>
                  </a:ext>
                </a:extLst>
              </a:tr>
              <a:tr h="833245">
                <a:tc>
                  <a:txBody>
                    <a:bodyPr/>
                    <a:lstStyle/>
                    <a:p>
                      <a:pPr algn="l" fontAlgn="b"/>
                      <a:r>
                        <a:rPr lang="en-US" sz="1000" b="1" i="0" u="none" strike="noStrike" dirty="0">
                          <a:solidFill>
                            <a:srgbClr val="000000"/>
                          </a:solidFill>
                          <a:effectLst/>
                          <a:latin typeface="+mn-lt"/>
                        </a:rPr>
                        <a:t>Application Hardening</a:t>
                      </a:r>
                    </a:p>
                  </a:txBody>
                  <a:tcPr marL="45720" marR="45720" anchor="b"/>
                </a:tc>
                <a:tc>
                  <a:txBody>
                    <a:bodyPr/>
                    <a:lstStyle/>
                    <a:p>
                      <a:pPr algn="l" fontAlgn="b"/>
                      <a:r>
                        <a:rPr lang="en-US" sz="1000" b="0" i="0" u="none" strike="noStrike" dirty="0">
                          <a:solidFill>
                            <a:srgbClr val="000000"/>
                          </a:solidFill>
                          <a:effectLst/>
                          <a:latin typeface="+mn-lt"/>
                        </a:rPr>
                        <a:t>Performance</a:t>
                      </a:r>
                    </a:p>
                  </a:txBody>
                  <a:tcPr marL="45720" marR="45720" anchor="b"/>
                </a:tc>
                <a:tc>
                  <a:txBody>
                    <a:bodyPr/>
                    <a:lstStyle/>
                    <a:p>
                      <a:pPr algn="l" fontAlgn="b"/>
                      <a:r>
                        <a:rPr lang="en-US" sz="1000" b="0" i="0" u="none" strike="noStrike" dirty="0">
                          <a:solidFill>
                            <a:srgbClr val="000000"/>
                          </a:solidFill>
                          <a:effectLst/>
                          <a:latin typeface="Calibri" panose="020F0502020204030204" pitchFamily="34" charset="0"/>
                        </a:rPr>
                        <a:t>ODS</a:t>
                      </a:r>
                    </a:p>
                  </a:txBody>
                  <a:tcPr marL="0" marR="0" marT="0" marB="0" anchor="b"/>
                </a:tc>
                <a:tc>
                  <a:txBody>
                    <a:bodyPr/>
                    <a:lstStyle/>
                    <a:p>
                      <a:pPr algn="l" fontAlgn="b"/>
                      <a:r>
                        <a:rPr lang="en-US" sz="1000" b="0" i="0" u="sng" strike="noStrike" dirty="0">
                          <a:solidFill>
                            <a:srgbClr val="000000"/>
                          </a:solidFill>
                          <a:effectLst/>
                          <a:latin typeface="Calibri" panose="020F0502020204030204" pitchFamily="34" charset="0"/>
                        </a:rPr>
                        <a:t>ODS restore data slowness: </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ODS mirror database and SAP BO database were deployed  in virtual machine (one blade machine). The concurrent tasks lead to IO resources been pre-empted. </a:t>
                      </a:r>
                    </a:p>
                    <a:p>
                      <a:pPr algn="l" fontAlgn="b"/>
                      <a:r>
                        <a:rPr lang="en-US" sz="1000" b="0" i="0" u="none" strike="noStrike" dirty="0">
                          <a:solidFill>
                            <a:srgbClr val="000000"/>
                          </a:solidFill>
                          <a:effectLst/>
                          <a:latin typeface="Calibri" panose="020F0502020204030204" pitchFamily="34" charset="0"/>
                        </a:rPr>
                        <a:t>Physically separated ODS mirror database and SAP BO database. </a:t>
                      </a:r>
                    </a:p>
                  </a:txBody>
                  <a:tcPr marL="0" marR="0" marT="0" marB="0" anchor="b"/>
                </a:tc>
                <a:tc>
                  <a:txBody>
                    <a:bodyPr/>
                    <a:lstStyle/>
                    <a:p>
                      <a:pPr marL="0" marR="0">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Completed</a:t>
                      </a:r>
                    </a:p>
                  </a:txBody>
                  <a:tcPr marL="45720" marR="45720" anchor="ctr"/>
                </a:tc>
                <a:tc>
                  <a:txBody>
                    <a:bodyPr/>
                    <a:lstStyle/>
                    <a:p>
                      <a:pPr marL="0" marR="0">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Job</a:t>
                      </a:r>
                      <a:r>
                        <a:rPr lang="en-US" sz="1000" baseline="0" dirty="0">
                          <a:effectLst/>
                          <a:latin typeface="+mn-lt"/>
                          <a:ea typeface="Calibri" panose="020F0502020204030204" pitchFamily="34" charset="0"/>
                          <a:cs typeface="Times New Roman" panose="02020603050405020304" pitchFamily="18" charset="0"/>
                        </a:rPr>
                        <a:t> running time is f</a:t>
                      </a:r>
                      <a:r>
                        <a:rPr lang="en-US" sz="1000" dirty="0">
                          <a:effectLst/>
                          <a:latin typeface="+mn-lt"/>
                          <a:ea typeface="Calibri" panose="020F0502020204030204" pitchFamily="34" charset="0"/>
                          <a:cs typeface="Times New Roman" panose="02020603050405020304" pitchFamily="18" charset="0"/>
                        </a:rPr>
                        <a:t>rom 4</a:t>
                      </a:r>
                      <a:r>
                        <a:rPr lang="en-US" sz="1000" baseline="0" dirty="0">
                          <a:effectLst/>
                          <a:latin typeface="+mn-lt"/>
                          <a:ea typeface="Calibri" panose="020F0502020204030204" pitchFamily="34" charset="0"/>
                          <a:cs typeface="Times New Roman" panose="02020603050405020304" pitchFamily="18" charset="0"/>
                        </a:rPr>
                        <a:t> hours to 1 hours </a:t>
                      </a:r>
                      <a:endParaRPr lang="en-US" sz="1000" dirty="0">
                        <a:effectLst/>
                        <a:latin typeface="+mn-lt"/>
                        <a:ea typeface="Calibri" panose="020F0502020204030204" pitchFamily="34" charset="0"/>
                        <a:cs typeface="Times New Roman" panose="02020603050405020304" pitchFamily="18" charset="0"/>
                      </a:endParaRPr>
                    </a:p>
                  </a:txBody>
                  <a:tcPr marL="45720" marR="45720" anchor="ctr"/>
                </a:tc>
                <a:tc>
                  <a:txBody>
                    <a:bodyPr/>
                    <a:lstStyle/>
                    <a:p>
                      <a:pPr marL="0" marR="0">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Jul-16</a:t>
                      </a:r>
                    </a:p>
                  </a:txBody>
                  <a:tcPr marL="45720" marR="4572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62753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F23-C768-4142-9883-3318F953E306}"/>
              </a:ext>
            </a:extLst>
          </p:cNvPr>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178403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937" y="199447"/>
            <a:ext cx="8385048" cy="427874"/>
          </a:xfrm>
        </p:spPr>
        <p:txBody>
          <a:bodyPr>
            <a:normAutofit/>
          </a:bodyPr>
          <a:lstStyle/>
          <a:p>
            <a:r>
              <a:rPr lang="en-US" sz="2300" dirty="0">
                <a:latin typeface="Calibri" panose="020F0502020204030204" pitchFamily="34" charset="0"/>
              </a:rPr>
              <a:t>Action Items – Previous Meeting</a:t>
            </a:r>
            <a:endParaRPr lang="en-US" sz="2300" dirty="0"/>
          </a:p>
        </p:txBody>
      </p:sp>
      <p:sp>
        <p:nvSpPr>
          <p:cNvPr id="4" name="Footer Placeholder 3"/>
          <p:cNvSpPr>
            <a:spLocks noGrp="1"/>
          </p:cNvSpPr>
          <p:nvPr>
            <p:ph type="ftr" sz="quarter" idx="11"/>
          </p:nvPr>
        </p:nvSpPr>
        <p:spPr/>
        <p:txBody>
          <a:bodyPr/>
          <a:lstStyle/>
          <a:p>
            <a:r>
              <a:rPr lang="en-US"/>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15053437"/>
              </p:ext>
            </p:extLst>
          </p:nvPr>
        </p:nvGraphicFramePr>
        <p:xfrm>
          <a:off x="200877" y="627321"/>
          <a:ext cx="8536820" cy="1732731"/>
        </p:xfrm>
        <a:graphic>
          <a:graphicData uri="http://schemas.openxmlformats.org/drawingml/2006/table">
            <a:tbl>
              <a:tblPr firstRow="1" firstCol="1" bandRow="1">
                <a:tableStyleId>{5940675A-B579-460E-94D1-54222C63F5DA}</a:tableStyleId>
              </a:tblPr>
              <a:tblGrid>
                <a:gridCol w="553186">
                  <a:extLst>
                    <a:ext uri="{9D8B030D-6E8A-4147-A177-3AD203B41FA5}">
                      <a16:colId xmlns:a16="http://schemas.microsoft.com/office/drawing/2014/main" val="20000"/>
                    </a:ext>
                  </a:extLst>
                </a:gridCol>
                <a:gridCol w="297455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699237">
                  <a:extLst>
                    <a:ext uri="{9D8B030D-6E8A-4147-A177-3AD203B41FA5}">
                      <a16:colId xmlns:a16="http://schemas.microsoft.com/office/drawing/2014/main" val="20003"/>
                    </a:ext>
                  </a:extLst>
                </a:gridCol>
                <a:gridCol w="685062">
                  <a:extLst>
                    <a:ext uri="{9D8B030D-6E8A-4147-A177-3AD203B41FA5}">
                      <a16:colId xmlns:a16="http://schemas.microsoft.com/office/drawing/2014/main" val="20004"/>
                    </a:ext>
                  </a:extLst>
                </a:gridCol>
                <a:gridCol w="2891355">
                  <a:extLst>
                    <a:ext uri="{9D8B030D-6E8A-4147-A177-3AD203B41FA5}">
                      <a16:colId xmlns:a16="http://schemas.microsoft.com/office/drawing/2014/main" val="20005"/>
                    </a:ext>
                  </a:extLst>
                </a:gridCol>
              </a:tblGrid>
              <a:tr h="531022">
                <a:tc>
                  <a:txBody>
                    <a:bodyPr/>
                    <a:lstStyle/>
                    <a:p>
                      <a:pPr marL="0" marR="0" algn="ctr">
                        <a:lnSpc>
                          <a:spcPct val="115000"/>
                        </a:lnSpc>
                        <a:spcBef>
                          <a:spcPts val="0"/>
                        </a:spcBef>
                        <a:spcAft>
                          <a:spcPts val="1000"/>
                        </a:spcAft>
                      </a:pPr>
                      <a:r>
                        <a:rPr lang="en-US" sz="1000" dirty="0">
                          <a:solidFill>
                            <a:schemeClr val="tx2"/>
                          </a:solidFill>
                          <a:effectLst/>
                        </a:rPr>
                        <a:t>No.</a:t>
                      </a:r>
                      <a:endParaRPr lang="en-US" sz="1000" dirty="0">
                        <a:solidFill>
                          <a:schemeClr val="tx2"/>
                        </a:solidFill>
                        <a:effectLst/>
                        <a:latin typeface="+mn-lt"/>
                        <a:ea typeface="Calibri"/>
                        <a:cs typeface="Times New Roman"/>
                      </a:endParaRPr>
                    </a:p>
                  </a:txBody>
                  <a:tcPr marL="68585" marR="6858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90000"/>
                      </a:schemeClr>
                    </a:solidFill>
                  </a:tcPr>
                </a:tc>
                <a:tc>
                  <a:txBody>
                    <a:bodyPr/>
                    <a:lstStyle/>
                    <a:p>
                      <a:pPr marL="0" marR="0" algn="ctr">
                        <a:lnSpc>
                          <a:spcPct val="115000"/>
                        </a:lnSpc>
                        <a:spcBef>
                          <a:spcPts val="0"/>
                        </a:spcBef>
                        <a:spcAft>
                          <a:spcPts val="1000"/>
                        </a:spcAft>
                      </a:pPr>
                      <a:r>
                        <a:rPr lang="en-US" sz="1000" dirty="0">
                          <a:solidFill>
                            <a:schemeClr val="tx2"/>
                          </a:solidFill>
                          <a:effectLst/>
                        </a:rPr>
                        <a:t>Action Items</a:t>
                      </a:r>
                      <a:endParaRPr lang="en-US" sz="1000" dirty="0">
                        <a:solidFill>
                          <a:schemeClr val="tx2"/>
                        </a:solidFill>
                        <a:effectLst/>
                        <a:latin typeface="+mn-lt"/>
                        <a:ea typeface="Calibri"/>
                        <a:cs typeface="Times New Roman"/>
                      </a:endParaRPr>
                    </a:p>
                  </a:txBody>
                  <a:tcPr marL="68585" marR="6858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90000"/>
                      </a:schemeClr>
                    </a:solidFill>
                  </a:tcPr>
                </a:tc>
                <a:tc>
                  <a:txBody>
                    <a:bodyPr/>
                    <a:lstStyle/>
                    <a:p>
                      <a:pPr marL="0" marR="0" algn="ctr">
                        <a:lnSpc>
                          <a:spcPct val="115000"/>
                        </a:lnSpc>
                        <a:spcBef>
                          <a:spcPts val="0"/>
                        </a:spcBef>
                        <a:spcAft>
                          <a:spcPts val="1000"/>
                        </a:spcAft>
                      </a:pPr>
                      <a:r>
                        <a:rPr lang="en-US" sz="1000" dirty="0">
                          <a:solidFill>
                            <a:schemeClr val="tx2"/>
                          </a:solidFill>
                          <a:effectLst/>
                        </a:rPr>
                        <a:t>Owner</a:t>
                      </a:r>
                      <a:endParaRPr lang="en-US" sz="1000" dirty="0">
                        <a:solidFill>
                          <a:schemeClr val="tx2"/>
                        </a:solidFill>
                        <a:effectLst/>
                        <a:latin typeface="+mn-lt"/>
                        <a:ea typeface="Calibri"/>
                        <a:cs typeface="Times New Roman"/>
                      </a:endParaRPr>
                    </a:p>
                  </a:txBody>
                  <a:tcPr marL="68585" marR="6858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90000"/>
                      </a:schemeClr>
                    </a:solidFill>
                  </a:tcPr>
                </a:tc>
                <a:tc>
                  <a:txBody>
                    <a:bodyPr/>
                    <a:lstStyle/>
                    <a:p>
                      <a:pPr marL="0" marR="0" algn="ctr">
                        <a:lnSpc>
                          <a:spcPct val="115000"/>
                        </a:lnSpc>
                        <a:spcBef>
                          <a:spcPts val="0"/>
                        </a:spcBef>
                        <a:spcAft>
                          <a:spcPts val="1000"/>
                        </a:spcAft>
                      </a:pPr>
                      <a:r>
                        <a:rPr lang="en-US" sz="1000" dirty="0">
                          <a:solidFill>
                            <a:schemeClr val="tx2"/>
                          </a:solidFill>
                          <a:effectLst/>
                        </a:rPr>
                        <a:t>ETA</a:t>
                      </a:r>
                      <a:endParaRPr lang="en-US" sz="1000" dirty="0">
                        <a:solidFill>
                          <a:schemeClr val="tx2"/>
                        </a:solidFill>
                        <a:effectLst/>
                        <a:latin typeface="+mn-lt"/>
                        <a:ea typeface="Calibri"/>
                        <a:cs typeface="Times New Roman"/>
                      </a:endParaRPr>
                    </a:p>
                  </a:txBody>
                  <a:tcPr marL="68585" marR="6858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90000"/>
                      </a:schemeClr>
                    </a:solidFill>
                  </a:tcPr>
                </a:tc>
                <a:tc>
                  <a:txBody>
                    <a:bodyPr/>
                    <a:lstStyle/>
                    <a:p>
                      <a:pPr marL="0" marR="0" algn="ctr">
                        <a:lnSpc>
                          <a:spcPct val="115000"/>
                        </a:lnSpc>
                        <a:spcBef>
                          <a:spcPts val="0"/>
                        </a:spcBef>
                        <a:spcAft>
                          <a:spcPts val="1000"/>
                        </a:spcAft>
                      </a:pPr>
                      <a:r>
                        <a:rPr lang="en-US" sz="1000" dirty="0">
                          <a:solidFill>
                            <a:schemeClr val="tx2"/>
                          </a:solidFill>
                          <a:effectLst/>
                        </a:rPr>
                        <a:t>Status</a:t>
                      </a:r>
                      <a:endParaRPr lang="en-US" sz="1000" dirty="0">
                        <a:solidFill>
                          <a:schemeClr val="tx2"/>
                        </a:solidFill>
                        <a:effectLst/>
                        <a:latin typeface="+mn-lt"/>
                        <a:ea typeface="Calibri"/>
                        <a:cs typeface="Times New Roman"/>
                      </a:endParaRPr>
                    </a:p>
                  </a:txBody>
                  <a:tcPr marL="68585" marR="6858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90000"/>
                      </a:schemeClr>
                    </a:solidFill>
                  </a:tcPr>
                </a:tc>
                <a:tc>
                  <a:txBody>
                    <a:bodyPr/>
                    <a:lstStyle/>
                    <a:p>
                      <a:pPr marL="0" marR="0" algn="ctr">
                        <a:lnSpc>
                          <a:spcPct val="115000"/>
                        </a:lnSpc>
                        <a:spcBef>
                          <a:spcPts val="0"/>
                        </a:spcBef>
                        <a:spcAft>
                          <a:spcPts val="1000"/>
                        </a:spcAft>
                      </a:pPr>
                      <a:r>
                        <a:rPr lang="en-US" sz="1000" dirty="0">
                          <a:solidFill>
                            <a:schemeClr val="tx2"/>
                          </a:solidFill>
                          <a:effectLst/>
                        </a:rPr>
                        <a:t>Tracking Comments</a:t>
                      </a:r>
                      <a:endParaRPr lang="en-US" sz="1000" b="1" dirty="0">
                        <a:solidFill>
                          <a:schemeClr val="tx2"/>
                        </a:solidFill>
                        <a:effectLst/>
                        <a:latin typeface="+mn-lt"/>
                        <a:ea typeface="Calibri"/>
                        <a:cs typeface="Times New Roman"/>
                      </a:endParaRPr>
                    </a:p>
                  </a:txBody>
                  <a:tcPr marL="68585" marR="6858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390352">
                <a:tc>
                  <a:txBody>
                    <a:bodyPr/>
                    <a:lstStyle/>
                    <a:p>
                      <a:pPr marL="0" marR="0" indent="0" algn="ctr" defTabSz="914400" rtl="0" eaLnBrk="1" fontAlgn="auto" latinLnBrk="0" hangingPunct="1">
                        <a:lnSpc>
                          <a:spcPct val="115000"/>
                        </a:lnSpc>
                        <a:spcBef>
                          <a:spcPts val="0"/>
                        </a:spcBef>
                        <a:spcAft>
                          <a:spcPts val="1000"/>
                        </a:spcAft>
                        <a:buClrTx/>
                        <a:buSzTx/>
                        <a:buFontTx/>
                        <a:buNone/>
                        <a:tabLst/>
                        <a:defRPr/>
                      </a:pPr>
                      <a:r>
                        <a:rPr lang="en-US" sz="900" b="0" i="0" u="none" strike="noStrike" kern="1200" baseline="0" dirty="0">
                          <a:solidFill>
                            <a:schemeClr val="tx2"/>
                          </a:solidFill>
                          <a:effectLst/>
                          <a:latin typeface="+mn-lt"/>
                          <a:ea typeface="+mn-ea"/>
                          <a:cs typeface="+mn-cs"/>
                        </a:rPr>
                        <a:t>1</a:t>
                      </a:r>
                    </a:p>
                  </a:txBody>
                  <a:tcPr marL="68585" marR="6858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algn="l">
                        <a:spcBef>
                          <a:spcPts val="0"/>
                        </a:spcBef>
                        <a:spcAft>
                          <a:spcPts val="0"/>
                        </a:spcAft>
                      </a:pPr>
                      <a:r>
                        <a:rPr lang="en-US" sz="900" b="0" dirty="0">
                          <a:solidFill>
                            <a:schemeClr val="tx2"/>
                          </a:solidFill>
                          <a:effectLst/>
                          <a:latin typeface="+mj-lt"/>
                          <a:ea typeface="宋体" panose="02010600030101010101" pitchFamily="2" charset="-122"/>
                          <a:cs typeface="Times New Roman" panose="02020603050405020304" pitchFamily="18" charset="0"/>
                        </a:rPr>
                        <a:t>Interview and focus group discussion with MetLife AMS</a:t>
                      </a:r>
                      <a:r>
                        <a:rPr lang="en-US" sz="900" b="0" baseline="0" dirty="0">
                          <a:solidFill>
                            <a:schemeClr val="tx2"/>
                          </a:solidFill>
                          <a:effectLst/>
                          <a:latin typeface="+mj-lt"/>
                          <a:ea typeface="宋体" panose="02010600030101010101" pitchFamily="2" charset="-122"/>
                          <a:cs typeface="Times New Roman" panose="02020603050405020304" pitchFamily="18" charset="0"/>
                        </a:rPr>
                        <a:t> stakeholders to come up with process improvement plan </a:t>
                      </a:r>
                      <a:endParaRPr lang="en-US" sz="900" b="0" dirty="0">
                        <a:solidFill>
                          <a:schemeClr val="tx2"/>
                        </a:solidFill>
                        <a:effectLst/>
                        <a:latin typeface="+mj-lt"/>
                        <a:ea typeface="宋体" panose="02010600030101010101" pitchFamily="2" charset="-122"/>
                        <a:cs typeface="Times New Roman" panose="02020603050405020304" pitchFamily="18" charset="0"/>
                      </a:endParaRPr>
                    </a:p>
                  </a:txBody>
                  <a:tcPr marL="50800" marR="50800"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kern="1200" dirty="0">
                          <a:solidFill>
                            <a:schemeClr val="tx2"/>
                          </a:solidFill>
                          <a:effectLst/>
                          <a:latin typeface="+mn-lt"/>
                          <a:ea typeface="MS Mincho" panose="02020609040205080304" pitchFamily="49" charset="-128"/>
                          <a:cs typeface="Times New Roman" panose="02020603050405020304" pitchFamily="18" charset="0"/>
                        </a:rPr>
                        <a:t>Cognizant</a:t>
                      </a: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algn="l">
                        <a:spcBef>
                          <a:spcPts val="0"/>
                        </a:spcBef>
                        <a:spcAft>
                          <a:spcPts val="0"/>
                        </a:spcAft>
                      </a:pPr>
                      <a:r>
                        <a:rPr lang="en-US" sz="900" b="0" dirty="0">
                          <a:solidFill>
                            <a:schemeClr val="tx2"/>
                          </a:solidFill>
                          <a:effectLst/>
                          <a:latin typeface="+mj-lt"/>
                          <a:ea typeface="MS Mincho" panose="02020609040205080304" pitchFamily="49" charset="-128"/>
                          <a:cs typeface="Times New Roman" panose="02020603050405020304" pitchFamily="18" charset="0"/>
                        </a:rPr>
                        <a:t>2020/</a:t>
                      </a:r>
                      <a:r>
                        <a:rPr lang="en-US" altLang="zh-CN" sz="900" b="0" dirty="0">
                          <a:solidFill>
                            <a:schemeClr val="tx2"/>
                          </a:solidFill>
                          <a:effectLst/>
                          <a:latin typeface="+mj-lt"/>
                          <a:ea typeface="MS Mincho" panose="02020609040205080304" pitchFamily="49" charset="-128"/>
                          <a:cs typeface="Times New Roman" panose="02020603050405020304" pitchFamily="18" charset="0"/>
                        </a:rPr>
                        <a:t>6</a:t>
                      </a:r>
                      <a:r>
                        <a:rPr lang="en-US" sz="900" b="0" dirty="0">
                          <a:solidFill>
                            <a:schemeClr val="tx2"/>
                          </a:solidFill>
                          <a:effectLst/>
                          <a:latin typeface="+mj-lt"/>
                          <a:ea typeface="MS Mincho" panose="02020609040205080304" pitchFamily="49" charset="-128"/>
                          <a:cs typeface="Times New Roman" panose="02020603050405020304" pitchFamily="18" charset="0"/>
                        </a:rPr>
                        <a:t>/31</a:t>
                      </a: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algn="l">
                        <a:spcBef>
                          <a:spcPts val="0"/>
                        </a:spcBef>
                        <a:spcAft>
                          <a:spcPts val="0"/>
                        </a:spcAft>
                      </a:pPr>
                      <a:r>
                        <a:rPr lang="en-US" altLang="zh-CN" sz="900" b="0" dirty="0">
                          <a:solidFill>
                            <a:schemeClr val="tx2"/>
                          </a:solidFill>
                          <a:effectLst/>
                          <a:latin typeface="+mj-lt"/>
                          <a:ea typeface="MS Mincho" panose="02020609040205080304" pitchFamily="49" charset="-128"/>
                          <a:cs typeface="Times New Roman" panose="02020603050405020304" pitchFamily="18" charset="0"/>
                        </a:rPr>
                        <a:t>Ongoing</a:t>
                      </a: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b="0" baseline="0" dirty="0">
                          <a:solidFill>
                            <a:schemeClr val="tx2"/>
                          </a:solidFill>
                          <a:effectLst/>
                          <a:latin typeface="+mj-lt"/>
                          <a:ea typeface="MS Mincho" panose="02020609040205080304" pitchFamily="49" charset="-128"/>
                          <a:cs typeface="Times New Roman" panose="02020603050405020304" pitchFamily="18" charset="0"/>
                        </a:rPr>
                        <a:t>Partial action is implemented like quick daily report at </a:t>
                      </a:r>
                      <a:r>
                        <a:rPr lang="en-US" altLang="zh-CN" sz="900" b="0" baseline="0" dirty="0" err="1">
                          <a:solidFill>
                            <a:schemeClr val="tx2"/>
                          </a:solidFill>
                          <a:effectLst/>
                          <a:latin typeface="+mj-lt"/>
                          <a:ea typeface="MS Mincho" panose="02020609040205080304" pitchFamily="49" charset="-128"/>
                          <a:cs typeface="Times New Roman" panose="02020603050405020304" pitchFamily="18" charset="0"/>
                        </a:rPr>
                        <a:t>Wechat</a:t>
                      </a:r>
                      <a:r>
                        <a:rPr lang="en-US" altLang="zh-CN" sz="900" b="0" baseline="0" dirty="0">
                          <a:solidFill>
                            <a:schemeClr val="tx2"/>
                          </a:solidFill>
                          <a:effectLst/>
                          <a:latin typeface="+mj-lt"/>
                          <a:ea typeface="MS Mincho" panose="02020609040205080304" pitchFamily="49" charset="-128"/>
                          <a:cs typeface="Times New Roman" panose="02020603050405020304" pitchFamily="18" charset="0"/>
                        </a:rPr>
                        <a:t>, rests communication template plan to implement since Jun</a:t>
                      </a:r>
                      <a:r>
                        <a:rPr lang="en-US" sz="900" b="0" baseline="0" dirty="0">
                          <a:solidFill>
                            <a:schemeClr val="tx2"/>
                          </a:solidFill>
                          <a:effectLst/>
                          <a:latin typeface="+mj-lt"/>
                          <a:ea typeface="MS Mincho" panose="02020609040205080304" pitchFamily="49" charset="-128"/>
                          <a:cs typeface="Times New Roman" panose="02020603050405020304" pitchFamily="18" charset="0"/>
                        </a:rPr>
                        <a:t>. </a:t>
                      </a: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56758507"/>
                  </a:ext>
                </a:extLst>
              </a:tr>
              <a:tr h="390352">
                <a:tc>
                  <a:txBody>
                    <a:bodyPr/>
                    <a:lstStyle/>
                    <a:p>
                      <a:pPr marL="0" marR="0" indent="0" algn="ctr" defTabSz="914400" rtl="0" eaLnBrk="1" fontAlgn="auto" latinLnBrk="0" hangingPunct="1">
                        <a:lnSpc>
                          <a:spcPct val="115000"/>
                        </a:lnSpc>
                        <a:spcBef>
                          <a:spcPts val="0"/>
                        </a:spcBef>
                        <a:spcAft>
                          <a:spcPts val="1000"/>
                        </a:spcAft>
                        <a:buClrTx/>
                        <a:buSzTx/>
                        <a:buFontTx/>
                        <a:buNone/>
                        <a:tabLst/>
                        <a:defRPr/>
                      </a:pPr>
                      <a:endParaRPr lang="en-US" sz="900" b="0" i="0" u="none" strike="noStrike" kern="1200" baseline="0" dirty="0">
                        <a:solidFill>
                          <a:schemeClr val="tx2"/>
                        </a:solidFill>
                        <a:effectLst/>
                        <a:latin typeface="+mn-lt"/>
                        <a:ea typeface="+mn-ea"/>
                        <a:cs typeface="+mn-cs"/>
                      </a:endParaRPr>
                    </a:p>
                  </a:txBody>
                  <a:tcPr marL="68585" marR="6858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algn="l">
                        <a:spcBef>
                          <a:spcPts val="0"/>
                        </a:spcBef>
                        <a:spcAft>
                          <a:spcPts val="0"/>
                        </a:spcAft>
                      </a:pPr>
                      <a:endParaRPr lang="en-US" sz="900" b="0" kern="1200" dirty="0">
                        <a:solidFill>
                          <a:schemeClr val="tx2"/>
                        </a:solidFill>
                        <a:effectLst/>
                        <a:latin typeface="+mj-lt"/>
                        <a:ea typeface="宋体" panose="02010600030101010101" pitchFamily="2" charset="-122"/>
                        <a:cs typeface="Times New Roman" panose="02020603050405020304" pitchFamily="18" charset="0"/>
                      </a:endParaRPr>
                    </a:p>
                  </a:txBody>
                  <a:tcPr marL="50800" marR="50800"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900" b="0" kern="1200" dirty="0">
                        <a:solidFill>
                          <a:schemeClr val="tx2"/>
                        </a:solidFill>
                        <a:effectLst/>
                        <a:latin typeface="+mn-lt"/>
                        <a:ea typeface="MS Mincho" panose="02020609040205080304" pitchFamily="49" charset="-128"/>
                        <a:cs typeface="Times New Roman" panose="02020603050405020304" pitchFamily="18" charset="0"/>
                      </a:endParaRP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algn="l">
                        <a:spcBef>
                          <a:spcPts val="0"/>
                        </a:spcBef>
                        <a:spcAft>
                          <a:spcPts val="0"/>
                        </a:spcAft>
                      </a:pPr>
                      <a:endParaRPr lang="en-US" sz="900" b="0" dirty="0">
                        <a:solidFill>
                          <a:schemeClr val="tx2"/>
                        </a:solidFill>
                        <a:effectLst/>
                        <a:latin typeface="+mj-lt"/>
                        <a:ea typeface="MS Mincho" panose="02020609040205080304" pitchFamily="49" charset="-128"/>
                        <a:cs typeface="Times New Roman" panose="02020603050405020304" pitchFamily="18" charset="0"/>
                      </a:endParaRP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algn="l">
                        <a:spcBef>
                          <a:spcPts val="0"/>
                        </a:spcBef>
                        <a:spcAft>
                          <a:spcPts val="0"/>
                        </a:spcAft>
                      </a:pPr>
                      <a:endParaRPr lang="en-US" altLang="zh-CN" sz="900" b="0" dirty="0">
                        <a:solidFill>
                          <a:schemeClr val="tx2"/>
                        </a:solidFill>
                        <a:effectLst/>
                        <a:latin typeface="+mj-lt"/>
                        <a:ea typeface="MS Mincho" panose="02020609040205080304" pitchFamily="49" charset="-128"/>
                        <a:cs typeface="Times New Roman" panose="02020603050405020304" pitchFamily="18" charset="0"/>
                      </a:endParaRP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kern="1200" baseline="0" dirty="0">
                        <a:solidFill>
                          <a:schemeClr val="tx2"/>
                        </a:solidFill>
                        <a:effectLst/>
                        <a:latin typeface="+mn-lt"/>
                        <a:ea typeface="MS Mincho" panose="02020609040205080304" pitchFamily="49" charset="-128"/>
                        <a:cs typeface="Times New Roman" panose="02020603050405020304" pitchFamily="18" charset="0"/>
                      </a:endParaRP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970493389"/>
                  </a:ext>
                </a:extLst>
              </a:tr>
              <a:tr h="390352">
                <a:tc>
                  <a:txBody>
                    <a:bodyPr/>
                    <a:lstStyle/>
                    <a:p>
                      <a:pPr marL="0" marR="0" indent="0" algn="ctr" defTabSz="914400" rtl="0" eaLnBrk="1" fontAlgn="auto" latinLnBrk="0" hangingPunct="1">
                        <a:lnSpc>
                          <a:spcPct val="115000"/>
                        </a:lnSpc>
                        <a:spcBef>
                          <a:spcPts val="0"/>
                        </a:spcBef>
                        <a:spcAft>
                          <a:spcPts val="1000"/>
                        </a:spcAft>
                        <a:buClrTx/>
                        <a:buSzTx/>
                        <a:buFontTx/>
                        <a:buNone/>
                        <a:tabLst/>
                        <a:defRPr/>
                      </a:pPr>
                      <a:endParaRPr lang="en-US" sz="900" b="0" i="0" u="none" strike="noStrike" kern="1200" baseline="0" dirty="0">
                        <a:solidFill>
                          <a:schemeClr val="tx2"/>
                        </a:solidFill>
                        <a:effectLst/>
                        <a:latin typeface="+mn-lt"/>
                        <a:ea typeface="+mn-ea"/>
                        <a:cs typeface="+mn-cs"/>
                      </a:endParaRPr>
                    </a:p>
                  </a:txBody>
                  <a:tcPr marL="68585" marR="6858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algn="l">
                        <a:spcBef>
                          <a:spcPts val="0"/>
                        </a:spcBef>
                        <a:spcAft>
                          <a:spcPts val="0"/>
                        </a:spcAft>
                      </a:pPr>
                      <a:endParaRPr lang="en-US" sz="900" b="0" dirty="0">
                        <a:solidFill>
                          <a:schemeClr val="tx2"/>
                        </a:solidFill>
                        <a:effectLst/>
                        <a:latin typeface="+mj-lt"/>
                        <a:ea typeface="宋体" panose="02010600030101010101" pitchFamily="2" charset="-122"/>
                        <a:cs typeface="Times New Roman" panose="02020603050405020304" pitchFamily="18" charset="0"/>
                      </a:endParaRPr>
                    </a:p>
                  </a:txBody>
                  <a:tcPr marL="50800" marR="50800"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900" b="0" kern="1200" dirty="0">
                        <a:solidFill>
                          <a:schemeClr val="tx2"/>
                        </a:solidFill>
                        <a:effectLst/>
                        <a:latin typeface="+mn-lt"/>
                        <a:ea typeface="MS Mincho" panose="02020609040205080304" pitchFamily="49" charset="-128"/>
                        <a:cs typeface="Times New Roman" panose="02020603050405020304" pitchFamily="18" charset="0"/>
                      </a:endParaRP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algn="l">
                        <a:spcBef>
                          <a:spcPts val="0"/>
                        </a:spcBef>
                        <a:spcAft>
                          <a:spcPts val="0"/>
                        </a:spcAft>
                      </a:pPr>
                      <a:endParaRPr lang="en-US" sz="900" b="0" dirty="0">
                        <a:solidFill>
                          <a:schemeClr val="tx2"/>
                        </a:solidFill>
                        <a:effectLst/>
                        <a:latin typeface="+mj-lt"/>
                        <a:ea typeface="MS Mincho" panose="02020609040205080304" pitchFamily="49" charset="-128"/>
                        <a:cs typeface="Times New Roman" panose="02020603050405020304" pitchFamily="18" charset="0"/>
                      </a:endParaRP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algn="l">
                        <a:spcBef>
                          <a:spcPts val="0"/>
                        </a:spcBef>
                        <a:spcAft>
                          <a:spcPts val="0"/>
                        </a:spcAft>
                      </a:pPr>
                      <a:endParaRPr lang="en-US" altLang="zh-CN" sz="900" b="0" dirty="0">
                        <a:solidFill>
                          <a:schemeClr val="tx2"/>
                        </a:solidFill>
                        <a:effectLst/>
                        <a:latin typeface="+mj-lt"/>
                        <a:ea typeface="MS Mincho" panose="02020609040205080304" pitchFamily="49" charset="-128"/>
                        <a:cs typeface="Times New Roman" panose="02020603050405020304" pitchFamily="18" charset="0"/>
                      </a:endParaRP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baseline="0" dirty="0">
                        <a:solidFill>
                          <a:schemeClr val="tx2"/>
                        </a:solidFill>
                        <a:effectLst/>
                        <a:latin typeface="+mj-lt"/>
                        <a:ea typeface="MS Mincho" panose="02020609040205080304" pitchFamily="49" charset="-128"/>
                        <a:cs typeface="Times New Roman" panose="02020603050405020304" pitchFamily="18" charset="0"/>
                      </a:endParaRPr>
                    </a:p>
                  </a:txBody>
                  <a:tcPr marL="50800" marR="50800"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713719472"/>
                  </a:ext>
                </a:extLst>
              </a:tr>
            </a:tbl>
          </a:graphicData>
        </a:graphic>
      </p:graphicFrame>
    </p:spTree>
    <p:extLst>
      <p:ext uri="{BB962C8B-B14F-4D97-AF65-F5344CB8AC3E}">
        <p14:creationId xmlns:p14="http://schemas.microsoft.com/office/powerpoint/2010/main" val="253297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120334" y="106405"/>
            <a:ext cx="8385048" cy="492596"/>
          </a:xfrm>
        </p:spPr>
        <p:txBody>
          <a:bodyPr>
            <a:normAutofit/>
          </a:bodyPr>
          <a:lstStyle/>
          <a:p>
            <a:r>
              <a:rPr lang="en-US" sz="2300" dirty="0">
                <a:latin typeface="Calibri" panose="020F0502020204030204" pitchFamily="34" charset="0"/>
              </a:rPr>
              <a:t>Executive Summary</a:t>
            </a:r>
          </a:p>
        </p:txBody>
      </p:sp>
      <p:sp>
        <p:nvSpPr>
          <p:cNvPr id="4" name="Footer Placeholder 3">
            <a:extLst>
              <a:ext uri="{FF2B5EF4-FFF2-40B4-BE49-F238E27FC236}">
                <a16:creationId xmlns:a16="http://schemas.microsoft.com/office/drawing/2014/main" id="{05A7971E-CF66-4CB2-9D2D-16DF55C70BC5}"/>
              </a:ext>
            </a:extLst>
          </p:cNvPr>
          <p:cNvSpPr>
            <a:spLocks noGrp="1"/>
          </p:cNvSpPr>
          <p:nvPr>
            <p:ph type="ftr" sz="quarter" idx="11"/>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CF5B5088-0744-46B7-A23D-DF7B86F1F8A1}"/>
              </a:ext>
            </a:extLst>
          </p:cNvPr>
          <p:cNvSpPr>
            <a:spLocks noGrp="1"/>
          </p:cNvSpPr>
          <p:nvPr>
            <p:ph type="sldNum" sz="quarter" idx="12"/>
          </p:nvPr>
        </p:nvSpPr>
        <p:spPr/>
        <p:txBody>
          <a:bodyPr/>
          <a:lstStyle/>
          <a:p>
            <a:fld id="{2EFEF571-C9B4-4D92-A7F7-315B894862A8}" type="slidenum">
              <a:rPr lang="en-US" smtClean="0"/>
              <a:pPr/>
              <a:t>4</a:t>
            </a:fld>
            <a:endParaRPr lang="en-US" dirty="0"/>
          </a:p>
        </p:txBody>
      </p:sp>
      <p:sp>
        <p:nvSpPr>
          <p:cNvPr id="8" name="Rectangle 7"/>
          <p:cNvSpPr/>
          <p:nvPr/>
        </p:nvSpPr>
        <p:spPr bwMode="auto">
          <a:xfrm>
            <a:off x="120334" y="466077"/>
            <a:ext cx="8903923" cy="4170985"/>
          </a:xfrm>
          <a:prstGeom prst="rect">
            <a:avLst/>
          </a:prstGeom>
          <a:noFill/>
          <a:ln w="9525" cap="flat" cmpd="sng" algn="ctr">
            <a:solidFill>
              <a:schemeClr val="bg1">
                <a:lumMod val="85000"/>
              </a:schemeClr>
            </a:solidFill>
            <a:prstDash val="solid"/>
          </a:ln>
          <a:effectLst/>
          <a:extLst/>
        </p:spPr>
        <p:txBody>
          <a:bodyPr vert="horz" wrap="square" lIns="91440" tIns="0" rIns="0" bIns="0" numCol="1" rtlCol="0" anchor="t" anchorCtr="0" compatLnSpc="1">
            <a:prstTxWarp prst="textNoShape">
              <a:avLst/>
            </a:prstTxWarp>
          </a:bodyPr>
          <a:lstStyle/>
          <a:p>
            <a:pPr marL="171450" indent="-171450" eaLnBrk="0" hangingPunct="0">
              <a:buFont typeface="Arial" panose="020B0604020202020204" pitchFamily="34" charset="0"/>
              <a:buChar char="•"/>
            </a:pPr>
            <a:endParaRPr lang="en-US" sz="950" b="1" u="sng" kern="0" dirty="0">
              <a:solidFill>
                <a:schemeClr val="tx2"/>
              </a:solidFill>
              <a:cs typeface="Calibri" panose="020F0502020204030204" pitchFamily="34" charset="0"/>
            </a:endParaRPr>
          </a:p>
        </p:txBody>
      </p:sp>
      <p:sp>
        <p:nvSpPr>
          <p:cNvPr id="9" name="Rounded Rectangle 8"/>
          <p:cNvSpPr/>
          <p:nvPr/>
        </p:nvSpPr>
        <p:spPr>
          <a:xfrm>
            <a:off x="215579" y="958673"/>
            <a:ext cx="8768115" cy="1098554"/>
          </a:xfrm>
          <a:prstGeom prst="roundRect">
            <a:avLst>
              <a:gd name="adj" fmla="val 19718"/>
            </a:avLst>
          </a:prstGeom>
          <a:noFill/>
          <a:ln w="3175" cap="flat" cmpd="sng" algn="ctr">
            <a:solidFill>
              <a:sysClr val="window" lastClr="FFFFFF">
                <a:lumMod val="50000"/>
              </a:sysClr>
            </a:solidFill>
            <a:prstDash val="dash"/>
          </a:ln>
          <a:effectLst/>
        </p:spPr>
        <p:txBody>
          <a:bodyPr rtlCol="0" anchor="ctr"/>
          <a:lstStyle/>
          <a:p>
            <a:pPr marL="171450" indent="-171450">
              <a:buFont typeface="Arial" panose="020B0604020202020204" pitchFamily="34" charset="0"/>
              <a:buChar char="•"/>
            </a:pPr>
            <a:r>
              <a:rPr lang="en-US" altLang="zh-CN" sz="1100" dirty="0"/>
              <a:t>AMS team did daily support in alternate ways during the 3 days of access revoked, there was no major impact caused by access issue.  </a:t>
            </a:r>
          </a:p>
          <a:p>
            <a:pPr marL="171450" indent="-171450">
              <a:buFont typeface="Arial" panose="020B0604020202020204" pitchFamily="34" charset="0"/>
              <a:buChar char="•"/>
            </a:pPr>
            <a:r>
              <a:rPr lang="en-US" sz="1100" dirty="0"/>
              <a:t>One AMS team member was requested to leverage to support Data team for external audit preparation in end of Apr and OT during labor day holiday.</a:t>
            </a:r>
          </a:p>
          <a:p>
            <a:pPr marL="171450" indent="-171450">
              <a:buFont typeface="Arial" panose="020B0604020202020204" pitchFamily="34" charset="0"/>
              <a:buChar char="•"/>
            </a:pPr>
            <a:r>
              <a:rPr lang="en-US" altLang="zh-CN" sz="1100" dirty="0"/>
              <a:t>MTS team is requested to do urgent support for data correction during Labor day holiday.</a:t>
            </a:r>
          </a:p>
        </p:txBody>
      </p:sp>
      <p:sp>
        <p:nvSpPr>
          <p:cNvPr id="10" name="Text Box 7"/>
          <p:cNvSpPr txBox="1">
            <a:spLocks noChangeArrowheads="1"/>
          </p:cNvSpPr>
          <p:nvPr/>
        </p:nvSpPr>
        <p:spPr bwMode="auto">
          <a:xfrm>
            <a:off x="162866" y="561127"/>
            <a:ext cx="2072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Verdana" pitchFamily="34" charset="0"/>
              </a:defRPr>
            </a:lvl1pPr>
            <a:lvl2pPr marL="742950" indent="-285750" eaLnBrk="0" hangingPunct="0">
              <a:defRPr sz="2400" u="sng">
                <a:solidFill>
                  <a:schemeClr val="tx1"/>
                </a:solidFill>
                <a:latin typeface="Verdana" pitchFamily="34" charset="0"/>
              </a:defRPr>
            </a:lvl2pPr>
            <a:lvl3pPr marL="1143000" indent="-228600" eaLnBrk="0" hangingPunct="0">
              <a:defRPr sz="2400" u="sng">
                <a:solidFill>
                  <a:schemeClr val="tx1"/>
                </a:solidFill>
                <a:latin typeface="Verdana" pitchFamily="34" charset="0"/>
              </a:defRPr>
            </a:lvl3pPr>
            <a:lvl4pPr marL="1600200" indent="-228600" eaLnBrk="0" hangingPunct="0">
              <a:defRPr sz="2400" u="sng">
                <a:solidFill>
                  <a:schemeClr val="tx1"/>
                </a:solidFill>
                <a:latin typeface="Verdana" pitchFamily="34" charset="0"/>
              </a:defRPr>
            </a:lvl4pPr>
            <a:lvl5pPr marL="2057400" indent="-228600" eaLnBrk="0" hangingPunct="0">
              <a:defRPr sz="2400" u="sng">
                <a:solidFill>
                  <a:schemeClr val="tx1"/>
                </a:solidFill>
                <a:latin typeface="Verdana" pitchFamily="34" charset="0"/>
              </a:defRPr>
            </a:lvl5pPr>
            <a:lvl6pPr marL="2514600" indent="-228600" eaLnBrk="0" fontAlgn="base" hangingPunct="0">
              <a:lnSpc>
                <a:spcPct val="150000"/>
              </a:lnSpc>
              <a:spcBef>
                <a:spcPct val="50000"/>
              </a:spcBef>
              <a:spcAft>
                <a:spcPct val="0"/>
              </a:spcAft>
              <a:buClr>
                <a:srgbClr val="33CC33"/>
              </a:buClr>
              <a:buFont typeface="Wingdings" pitchFamily="2" charset="2"/>
              <a:buChar char="•"/>
              <a:defRPr sz="2400" u="sng">
                <a:solidFill>
                  <a:schemeClr val="tx1"/>
                </a:solidFill>
                <a:latin typeface="Verdana" pitchFamily="34" charset="0"/>
              </a:defRPr>
            </a:lvl6pPr>
            <a:lvl7pPr marL="2971800" indent="-228600" eaLnBrk="0" fontAlgn="base" hangingPunct="0">
              <a:lnSpc>
                <a:spcPct val="150000"/>
              </a:lnSpc>
              <a:spcBef>
                <a:spcPct val="50000"/>
              </a:spcBef>
              <a:spcAft>
                <a:spcPct val="0"/>
              </a:spcAft>
              <a:buClr>
                <a:srgbClr val="33CC33"/>
              </a:buClr>
              <a:buFont typeface="Wingdings" pitchFamily="2" charset="2"/>
              <a:buChar char="•"/>
              <a:defRPr sz="2400" u="sng">
                <a:solidFill>
                  <a:schemeClr val="tx1"/>
                </a:solidFill>
                <a:latin typeface="Verdana" pitchFamily="34" charset="0"/>
              </a:defRPr>
            </a:lvl7pPr>
            <a:lvl8pPr marL="3429000" indent="-228600" eaLnBrk="0" fontAlgn="base" hangingPunct="0">
              <a:lnSpc>
                <a:spcPct val="150000"/>
              </a:lnSpc>
              <a:spcBef>
                <a:spcPct val="50000"/>
              </a:spcBef>
              <a:spcAft>
                <a:spcPct val="0"/>
              </a:spcAft>
              <a:buClr>
                <a:srgbClr val="33CC33"/>
              </a:buClr>
              <a:buFont typeface="Wingdings" pitchFamily="2" charset="2"/>
              <a:buChar char="•"/>
              <a:defRPr sz="2400" u="sng">
                <a:solidFill>
                  <a:schemeClr val="tx1"/>
                </a:solidFill>
                <a:latin typeface="Verdana" pitchFamily="34" charset="0"/>
              </a:defRPr>
            </a:lvl8pPr>
            <a:lvl9pPr marL="3886200" indent="-228600" eaLnBrk="0" fontAlgn="base" hangingPunct="0">
              <a:lnSpc>
                <a:spcPct val="150000"/>
              </a:lnSpc>
              <a:spcBef>
                <a:spcPct val="50000"/>
              </a:spcBef>
              <a:spcAft>
                <a:spcPct val="0"/>
              </a:spcAft>
              <a:buClr>
                <a:srgbClr val="33CC33"/>
              </a:buClr>
              <a:buFont typeface="Wingdings" pitchFamily="2" charset="2"/>
              <a:buChar char="•"/>
              <a:defRPr sz="2400" u="sng">
                <a:solidFill>
                  <a:schemeClr val="tx1"/>
                </a:solidFill>
                <a:latin typeface="Verdana" pitchFamily="34" charset="0"/>
              </a:defRPr>
            </a:lvl9pPr>
          </a:lstStyle>
          <a:p>
            <a:pPr eaLnBrk="1" fontAlgn="base" hangingPunct="1">
              <a:spcBef>
                <a:spcPct val="0"/>
              </a:spcBef>
              <a:spcAft>
                <a:spcPct val="0"/>
              </a:spcAft>
            </a:pPr>
            <a:r>
              <a:rPr lang="en-US" sz="1400" b="1" u="none" dirty="0">
                <a:latin typeface="+mn-lt"/>
                <a:cs typeface="Calibri" panose="020F0502020204030204" pitchFamily="34" charset="0"/>
              </a:rPr>
              <a:t>Key Highlights</a:t>
            </a:r>
          </a:p>
        </p:txBody>
      </p:sp>
      <p:cxnSp>
        <p:nvCxnSpPr>
          <p:cNvPr id="11" name="Straight Connector 10"/>
          <p:cNvCxnSpPr/>
          <p:nvPr/>
        </p:nvCxnSpPr>
        <p:spPr>
          <a:xfrm flipV="1">
            <a:off x="79772" y="2175952"/>
            <a:ext cx="8903923" cy="10886"/>
          </a:xfrm>
          <a:prstGeom prst="line">
            <a:avLst/>
          </a:prstGeom>
          <a:noFill/>
          <a:ln w="9525" cap="flat" cmpd="sng" algn="ctr">
            <a:solidFill>
              <a:sysClr val="window" lastClr="FFFFFF">
                <a:lumMod val="50000"/>
              </a:sysClr>
            </a:solidFill>
            <a:prstDash val="dash"/>
          </a:ln>
          <a:effectLst/>
        </p:spPr>
      </p:cxn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2894244665"/>
              </p:ext>
            </p:extLst>
          </p:nvPr>
        </p:nvGraphicFramePr>
        <p:xfrm>
          <a:off x="8158356" y="483564"/>
          <a:ext cx="906463" cy="776287"/>
        </p:xfrm>
        <a:graphic>
          <a:graphicData uri="http://schemas.openxmlformats.org/presentationml/2006/ole">
            <mc:AlternateContent xmlns:mc="http://schemas.openxmlformats.org/markup-compatibility/2006">
              <mc:Choice xmlns:v="urn:schemas-microsoft-com:vml" Requires="v">
                <p:oleObj spid="_x0000_s11015" name="Presentation" showAsIcon="1" r:id="rId3" imgW="905760" imgH="776520" progId="PowerPoint.Show.12">
                  <p:embed/>
                </p:oleObj>
              </mc:Choice>
              <mc:Fallback>
                <p:oleObj name="Presentation" showAsIcon="1" r:id="rId3" imgW="905760" imgH="776520" progId="PowerPoint.Show.12">
                  <p:embed/>
                  <p:pic>
                    <p:nvPicPr>
                      <p:cNvPr id="3" name="Object 2">
                        <a:hlinkClick r:id="" action="ppaction://ole?verb=0"/>
                      </p:cNvPr>
                      <p:cNvPicPr/>
                      <p:nvPr/>
                    </p:nvPicPr>
                    <p:blipFill>
                      <a:blip r:embed="rId4"/>
                      <a:stretch>
                        <a:fillRect/>
                      </a:stretch>
                    </p:blipFill>
                    <p:spPr>
                      <a:xfrm>
                        <a:off x="8158356" y="483564"/>
                        <a:ext cx="906463" cy="776287"/>
                      </a:xfrm>
                      <a:prstGeom prst="rect">
                        <a:avLst/>
                      </a:prstGeom>
                    </p:spPr>
                  </p:pic>
                </p:oleObj>
              </mc:Fallback>
            </mc:AlternateContent>
          </a:graphicData>
        </a:graphic>
      </p:graphicFrame>
      <p:sp>
        <p:nvSpPr>
          <p:cNvPr id="13" name="Rounded Rectangle 12"/>
          <p:cNvSpPr/>
          <p:nvPr/>
        </p:nvSpPr>
        <p:spPr>
          <a:xfrm>
            <a:off x="236616" y="3656488"/>
            <a:ext cx="1524090" cy="760510"/>
          </a:xfrm>
          <a:prstGeom prst="roundRect">
            <a:avLst>
              <a:gd name="adj" fmla="val 12500"/>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000" b="1" i="1" kern="0" dirty="0">
                <a:solidFill>
                  <a:prstClr val="white"/>
                </a:solidFill>
                <a:ea typeface="Segoe UI" panose="020B0502040204020203" pitchFamily="34" charset="0"/>
                <a:cs typeface="Calibri" panose="020F0502020204030204" pitchFamily="34" charset="0"/>
              </a:rPr>
              <a:t>MTS</a:t>
            </a:r>
          </a:p>
        </p:txBody>
      </p:sp>
      <p:sp>
        <p:nvSpPr>
          <p:cNvPr id="15" name="Rounded Rectangle 14"/>
          <p:cNvSpPr/>
          <p:nvPr/>
        </p:nvSpPr>
        <p:spPr>
          <a:xfrm>
            <a:off x="1876988" y="3534656"/>
            <a:ext cx="6746632" cy="983682"/>
          </a:xfrm>
          <a:prstGeom prst="roundRect">
            <a:avLst>
              <a:gd name="adj" fmla="val 19718"/>
            </a:avLst>
          </a:prstGeom>
          <a:noFill/>
          <a:ln w="3175" cap="flat" cmpd="sng" algn="ctr">
            <a:solidFill>
              <a:sysClr val="window" lastClr="FFFFFF">
                <a:lumMod val="50000"/>
              </a:sysClr>
            </a:solidFill>
            <a:prstDash val="dash"/>
          </a:ln>
          <a:effectLst/>
        </p:spPr>
        <p:txBody>
          <a:bodyPr rtlCol="0" anchor="ctr"/>
          <a:lstStyle/>
          <a:p>
            <a:pPr marL="11430" algn="just" fontAlgn="ctr">
              <a:tabLst>
                <a:tab pos="457200" algn="l"/>
              </a:tabLst>
              <a:defRPr/>
            </a:pPr>
            <a:r>
              <a:rPr lang="en-US" altLang="zh-CN" sz="1050" b="1" dirty="0">
                <a:solidFill>
                  <a:schemeClr val="tx2"/>
                </a:solidFill>
              </a:rPr>
              <a:t>PRB0055151</a:t>
            </a:r>
            <a:r>
              <a:rPr lang="en-US" altLang="zh-CN" sz="1050" dirty="0">
                <a:solidFill>
                  <a:schemeClr val="tx2"/>
                </a:solidFill>
              </a:rPr>
              <a:t>: Surrender application data synchronization failed in MTS from CSS system due to table got deadlocked during synchronizing. The Solution is optimizing the job code and add one temporary table for storing the data going to be updated, meanwhile add row lock in terminate table to avoid the deadlock.</a:t>
            </a:r>
          </a:p>
        </p:txBody>
      </p:sp>
      <p:sp>
        <p:nvSpPr>
          <p:cNvPr id="16" name="Rounded Rectangle 15"/>
          <p:cNvSpPr/>
          <p:nvPr/>
        </p:nvSpPr>
        <p:spPr>
          <a:xfrm>
            <a:off x="236616" y="2507219"/>
            <a:ext cx="1524090" cy="723248"/>
          </a:xfrm>
          <a:prstGeom prst="roundRect">
            <a:avLst>
              <a:gd name="adj" fmla="val 12500"/>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000" b="1" i="1" kern="0" dirty="0">
                <a:solidFill>
                  <a:prstClr val="white"/>
                </a:solidFill>
                <a:ea typeface="Segoe UI" panose="020B0502040204020203" pitchFamily="34" charset="0"/>
                <a:cs typeface="Calibri" panose="020F0502020204030204" pitchFamily="34" charset="0"/>
              </a:rPr>
              <a:t>Pass</a:t>
            </a:r>
          </a:p>
        </p:txBody>
      </p:sp>
      <p:sp>
        <p:nvSpPr>
          <p:cNvPr id="17" name="Rounded Rectangle 16"/>
          <p:cNvSpPr/>
          <p:nvPr/>
        </p:nvSpPr>
        <p:spPr>
          <a:xfrm>
            <a:off x="1864955" y="2299062"/>
            <a:ext cx="6746632" cy="1123369"/>
          </a:xfrm>
          <a:prstGeom prst="roundRect">
            <a:avLst>
              <a:gd name="adj" fmla="val 19718"/>
            </a:avLst>
          </a:prstGeom>
          <a:noFill/>
          <a:ln w="3175" cap="flat" cmpd="sng" algn="ctr">
            <a:solidFill>
              <a:sysClr val="window" lastClr="FFFFFF">
                <a:lumMod val="50000"/>
              </a:sysClr>
            </a:solidFill>
            <a:prstDash val="dash"/>
          </a:ln>
          <a:effectLst/>
        </p:spPr>
        <p:txBody>
          <a:bodyPr rtlCol="0" anchor="ctr"/>
          <a:lstStyle/>
          <a:p>
            <a:pPr marL="11430" algn="just" fontAlgn="ctr">
              <a:tabLst>
                <a:tab pos="457200" algn="l"/>
              </a:tabLst>
              <a:defRPr/>
            </a:pPr>
            <a:r>
              <a:rPr lang="en-US" altLang="zh-CN" sz="1050" b="1" dirty="0">
                <a:solidFill>
                  <a:schemeClr val="tx2"/>
                </a:solidFill>
                <a:latin typeface="+mj-lt"/>
              </a:rPr>
              <a:t>PTASK0069139:</a:t>
            </a:r>
            <a:r>
              <a:rPr lang="en-US" altLang="zh-CN" sz="1050" dirty="0">
                <a:solidFill>
                  <a:schemeClr val="tx2"/>
                </a:solidFill>
                <a:latin typeface="+mj-lt"/>
              </a:rPr>
              <a:t>In the policy loan business, manual approval is required for types of credit card such as industrial credit card, China Merchants credit card and Bank of Communications credit card. However, the source code for bank code verification is hard coded in Pass system, result in the manual approval is skipped and transactions can make successfully without manual approval. The code has now been fixed and make it configurable.</a:t>
            </a:r>
            <a:endParaRPr lang="zh-CN" altLang="en-US" sz="1050" dirty="0">
              <a:solidFill>
                <a:schemeClr val="tx2"/>
              </a:solidFill>
            </a:endParaRPr>
          </a:p>
        </p:txBody>
      </p:sp>
      <p:sp>
        <p:nvSpPr>
          <p:cNvPr id="6" name="Oval 5"/>
          <p:cNvSpPr/>
          <p:nvPr/>
        </p:nvSpPr>
        <p:spPr>
          <a:xfrm>
            <a:off x="2459421" y="2669628"/>
            <a:ext cx="4645572" cy="13768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5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131702" y="167109"/>
            <a:ext cx="8385048" cy="356766"/>
          </a:xfrm>
        </p:spPr>
        <p:txBody>
          <a:bodyPr>
            <a:normAutofit/>
          </a:bodyPr>
          <a:lstStyle/>
          <a:p>
            <a:r>
              <a:rPr lang="en-US" sz="2300" dirty="0">
                <a:latin typeface="Calibri" panose="020F0502020204030204" pitchFamily="34" charset="0"/>
              </a:rPr>
              <a:t>AMS Operation Summary</a:t>
            </a:r>
            <a:endParaRPr lang="en-US" altLang="en-US" sz="2300" dirty="0">
              <a:latin typeface="Calibri" panose="020F0502020204030204" pitchFamily="34" charset="0"/>
              <a:ea typeface="ＭＳ Ｐゴシック" panose="020B0600070205080204" pitchFamily="34" charset="-128"/>
            </a:endParaRPr>
          </a:p>
        </p:txBody>
      </p:sp>
      <p:sp>
        <p:nvSpPr>
          <p:cNvPr id="4" name="Footer Placeholder 3">
            <a:extLst>
              <a:ext uri="{FF2B5EF4-FFF2-40B4-BE49-F238E27FC236}">
                <a16:creationId xmlns:a16="http://schemas.microsoft.com/office/drawing/2014/main" id="{E551AE72-89B7-4089-9531-387A1DF4C604}"/>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F6CFE16A-7538-4630-BC73-FD6E703821DF}"/>
              </a:ext>
            </a:extLst>
          </p:cNvPr>
          <p:cNvSpPr>
            <a:spLocks noGrp="1"/>
          </p:cNvSpPr>
          <p:nvPr>
            <p:ph type="sldNum" sz="quarter" idx="12"/>
          </p:nvPr>
        </p:nvSpPr>
        <p:spPr/>
        <p:txBody>
          <a:bodyPr/>
          <a:lstStyle/>
          <a:p>
            <a:fld id="{2EFEF571-C9B4-4D92-A7F7-315B894862A8}" type="slidenum">
              <a:rPr lang="en-US" smtClean="0"/>
              <a:pPr/>
              <a:t>5</a:t>
            </a:fld>
            <a:endParaRPr lang="en-US" dirty="0"/>
          </a:p>
        </p:txBody>
      </p:sp>
      <p:sp>
        <p:nvSpPr>
          <p:cNvPr id="6" name="Rounded Rectangle 5"/>
          <p:cNvSpPr/>
          <p:nvPr/>
        </p:nvSpPr>
        <p:spPr>
          <a:xfrm>
            <a:off x="1942890" y="1037492"/>
            <a:ext cx="6746632" cy="886569"/>
          </a:xfrm>
          <a:prstGeom prst="roundRect">
            <a:avLst>
              <a:gd name="adj" fmla="val 19718"/>
            </a:avLst>
          </a:prstGeom>
          <a:noFill/>
          <a:ln w="3175" cap="flat" cmpd="sng" algn="ctr">
            <a:solidFill>
              <a:sysClr val="window" lastClr="FFFFFF">
                <a:lumMod val="50000"/>
              </a:sysClr>
            </a:solidFill>
            <a:prstDash val="dash"/>
          </a:ln>
          <a:effectLst/>
        </p:spPr>
        <p:txBody>
          <a:bodyPr rtlCol="0" anchor="ctr"/>
          <a:lstStyle/>
          <a:p>
            <a:pPr algn="ctr">
              <a:defRPr/>
            </a:pPr>
            <a:endParaRPr lang="en-US" sz="1400" kern="0" dirty="0">
              <a:solidFill>
                <a:sysClr val="window" lastClr="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Rounded Rectangle 7"/>
          <p:cNvSpPr/>
          <p:nvPr/>
        </p:nvSpPr>
        <p:spPr>
          <a:xfrm>
            <a:off x="1966337" y="2810887"/>
            <a:ext cx="6746632" cy="489247"/>
          </a:xfrm>
          <a:prstGeom prst="roundRect">
            <a:avLst>
              <a:gd name="adj" fmla="val 19718"/>
            </a:avLst>
          </a:prstGeom>
          <a:noFill/>
          <a:ln w="3175" cap="flat" cmpd="sng" algn="ctr">
            <a:solidFill>
              <a:sysClr val="window" lastClr="FFFFFF">
                <a:lumMod val="50000"/>
              </a:sysClr>
            </a:solidFill>
            <a:prstDash val="dash"/>
          </a:ln>
          <a:effectLst/>
        </p:spPr>
        <p:txBody>
          <a:bodyPr rtlCol="0" anchor="ctr"/>
          <a:lstStyle/>
          <a:p>
            <a:pPr marL="182880" indent="-171450" fontAlgn="ctr">
              <a:buFont typeface="Arial" panose="020B0604020202020204" pitchFamily="34" charset="0"/>
              <a:buChar char="•"/>
              <a:tabLst>
                <a:tab pos="457200" algn="l"/>
              </a:tabLst>
              <a:defRPr/>
            </a:pPr>
            <a:r>
              <a:rPr lang="en-US" sz="1000" dirty="0">
                <a:ea typeface="Calibri"/>
                <a:cs typeface="Times New Roman"/>
              </a:rPr>
              <a:t>11 Problem tickets opened and 13 tickets closed in Apr’20, from Service Now. </a:t>
            </a:r>
          </a:p>
        </p:txBody>
      </p:sp>
      <p:sp>
        <p:nvSpPr>
          <p:cNvPr id="9" name="Rounded Rectangle 8"/>
          <p:cNvSpPr/>
          <p:nvPr/>
        </p:nvSpPr>
        <p:spPr>
          <a:xfrm>
            <a:off x="191087" y="1069921"/>
            <a:ext cx="1606740" cy="845316"/>
          </a:xfrm>
          <a:prstGeom prst="roundRect">
            <a:avLst>
              <a:gd name="adj" fmla="val 11163"/>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rtlCol="0" anchor="ctr"/>
          <a:lstStyle/>
          <a:p>
            <a:pPr>
              <a:defRPr/>
            </a:pPr>
            <a:r>
              <a:rPr lang="en-US" sz="1200" b="1" i="1" kern="0" dirty="0">
                <a:solidFill>
                  <a:prstClr val="white"/>
                </a:solidFill>
                <a:ea typeface="Segoe UI" panose="020B0502040204020203" pitchFamily="34" charset="0"/>
                <a:cs typeface="Calibri" panose="020F0502020204030204" pitchFamily="34" charset="0"/>
              </a:rPr>
              <a:t>Incident Management</a:t>
            </a:r>
          </a:p>
        </p:txBody>
      </p:sp>
      <p:sp>
        <p:nvSpPr>
          <p:cNvPr id="10" name="Rounded Rectangle 9"/>
          <p:cNvSpPr/>
          <p:nvPr/>
        </p:nvSpPr>
        <p:spPr>
          <a:xfrm>
            <a:off x="191087" y="1980727"/>
            <a:ext cx="1606740" cy="727264"/>
          </a:xfrm>
          <a:prstGeom prst="roundRect">
            <a:avLst>
              <a:gd name="adj" fmla="val 12500"/>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rtlCol="0" anchor="ctr"/>
          <a:lstStyle/>
          <a:p>
            <a:pPr>
              <a:defRPr/>
            </a:pPr>
            <a:r>
              <a:rPr lang="en-US" sz="1200" b="1" i="1" kern="0" dirty="0">
                <a:solidFill>
                  <a:prstClr val="white"/>
                </a:solidFill>
                <a:ea typeface="Segoe UI" panose="020B0502040204020203" pitchFamily="34" charset="0"/>
                <a:cs typeface="Calibri" panose="020F0502020204030204" pitchFamily="34" charset="0"/>
              </a:rPr>
              <a:t>Service Requests</a:t>
            </a:r>
          </a:p>
        </p:txBody>
      </p:sp>
      <p:sp>
        <p:nvSpPr>
          <p:cNvPr id="11" name="Rounded Rectangle 10"/>
          <p:cNvSpPr/>
          <p:nvPr/>
        </p:nvSpPr>
        <p:spPr>
          <a:xfrm>
            <a:off x="191087" y="2789982"/>
            <a:ext cx="1606740" cy="472198"/>
          </a:xfrm>
          <a:prstGeom prst="roundRect">
            <a:avLst>
              <a:gd name="adj" fmla="val 8696"/>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rtlCol="0" anchor="ctr"/>
          <a:lstStyle/>
          <a:p>
            <a:pPr>
              <a:defRPr/>
            </a:pPr>
            <a:r>
              <a:rPr lang="en-US" sz="1200" b="1" i="1" kern="0" dirty="0">
                <a:solidFill>
                  <a:prstClr val="white"/>
                </a:solidFill>
                <a:ea typeface="Segoe UI" panose="020B0502040204020203" pitchFamily="34" charset="0"/>
                <a:cs typeface="Calibri" panose="020F0502020204030204" pitchFamily="34" charset="0"/>
              </a:rPr>
              <a:t>Problem Management</a:t>
            </a:r>
          </a:p>
        </p:txBody>
      </p:sp>
      <p:sp>
        <p:nvSpPr>
          <p:cNvPr id="3" name="Rectangle 2"/>
          <p:cNvSpPr/>
          <p:nvPr/>
        </p:nvSpPr>
        <p:spPr>
          <a:xfrm>
            <a:off x="2038226" y="1155137"/>
            <a:ext cx="6466476" cy="553998"/>
          </a:xfrm>
          <a:prstGeom prst="rect">
            <a:avLst/>
          </a:prstGeom>
        </p:spPr>
        <p:txBody>
          <a:bodyPr wrap="square">
            <a:spAutoFit/>
          </a:bodyPr>
          <a:lstStyle/>
          <a:p>
            <a:pPr marL="182880" indent="-171450" algn="just" fontAlgn="ctr">
              <a:buFont typeface="Arial" panose="020B0604020202020204" pitchFamily="34" charset="0"/>
              <a:buChar char="•"/>
              <a:tabLst>
                <a:tab pos="457200" algn="l"/>
              </a:tabLst>
              <a:defRPr/>
            </a:pPr>
            <a:r>
              <a:rPr lang="en-US" sz="1000" dirty="0">
                <a:latin typeface="+mj-lt"/>
              </a:rPr>
              <a:t>Handled 222 tickets in Apr’20  </a:t>
            </a:r>
          </a:p>
          <a:p>
            <a:pPr marL="182880" indent="-171450" algn="just" fontAlgn="ctr">
              <a:buFont typeface="Arial" panose="020B0604020202020204" pitchFamily="34" charset="0"/>
              <a:buChar char="•"/>
              <a:tabLst>
                <a:tab pos="457200" algn="l"/>
              </a:tabLst>
              <a:defRPr/>
            </a:pPr>
            <a:r>
              <a:rPr lang="en-US" sz="1000" dirty="0">
                <a:latin typeface="+mj-lt"/>
              </a:rPr>
              <a:t>32.1% </a:t>
            </a:r>
            <a:r>
              <a:rPr lang="en-US" altLang="zh-CN" sz="1000" dirty="0">
                <a:latin typeface="+mj-lt"/>
              </a:rPr>
              <a:t>in</a:t>
            </a:r>
            <a:r>
              <a:rPr lang="en-US" sz="1000" dirty="0">
                <a:latin typeface="+mj-lt"/>
              </a:rPr>
              <a:t>crease in incident trend compared to previous Month.</a:t>
            </a:r>
          </a:p>
          <a:p>
            <a:pPr marL="182880" indent="-171450" algn="just" fontAlgn="ctr">
              <a:buFont typeface="Arial" panose="020B0604020202020204" pitchFamily="34" charset="0"/>
              <a:buChar char="•"/>
              <a:tabLst>
                <a:tab pos="457200" algn="l"/>
              </a:tabLst>
              <a:defRPr/>
            </a:pPr>
            <a:r>
              <a:rPr lang="en-US" sz="1000" dirty="0">
                <a:latin typeface="+mj-lt"/>
              </a:rPr>
              <a:t>Top 3 applications were PASS, </a:t>
            </a:r>
            <a:r>
              <a:rPr lang="en-US" sz="1000" dirty="0"/>
              <a:t>WeChat and</a:t>
            </a:r>
            <a:r>
              <a:rPr lang="en-US" sz="1000" dirty="0">
                <a:latin typeface="+mj-lt"/>
              </a:rPr>
              <a:t> ODS </a:t>
            </a:r>
          </a:p>
        </p:txBody>
      </p:sp>
      <p:sp>
        <p:nvSpPr>
          <p:cNvPr id="15" name="Rounded Rectangle 14"/>
          <p:cNvSpPr/>
          <p:nvPr/>
        </p:nvSpPr>
        <p:spPr>
          <a:xfrm>
            <a:off x="1942890" y="1970063"/>
            <a:ext cx="6746632" cy="739095"/>
          </a:xfrm>
          <a:prstGeom prst="roundRect">
            <a:avLst>
              <a:gd name="adj" fmla="val 19718"/>
            </a:avLst>
          </a:prstGeom>
          <a:noFill/>
          <a:ln w="3175" cap="flat" cmpd="sng" algn="ctr">
            <a:solidFill>
              <a:sysClr val="window" lastClr="FFFFFF">
                <a:lumMod val="50000"/>
              </a:sysClr>
            </a:solidFill>
            <a:prstDash val="dash"/>
          </a:ln>
          <a:effectLst/>
        </p:spPr>
        <p:txBody>
          <a:bodyPr rtlCol="0" anchor="ctr"/>
          <a:lstStyle/>
          <a:p>
            <a:pPr marL="171450" indent="-171450">
              <a:buFont typeface="Arial" panose="020B0604020202020204" pitchFamily="34" charset="0"/>
              <a:buChar char="•"/>
              <a:defRPr/>
            </a:pPr>
            <a:r>
              <a:rPr lang="en-US" sz="1000" dirty="0">
                <a:latin typeface="+mj-lt"/>
              </a:rPr>
              <a:t>Handled 279 service requests in Apr’20</a:t>
            </a:r>
          </a:p>
          <a:p>
            <a:pPr marL="171450" indent="-171450">
              <a:buFont typeface="Arial" panose="020B0604020202020204" pitchFamily="34" charset="0"/>
              <a:buChar char="•"/>
              <a:defRPr/>
            </a:pPr>
            <a:r>
              <a:rPr lang="en-US" sz="1000" dirty="0">
                <a:latin typeface="+mj-lt"/>
              </a:rPr>
              <a:t>MTS system has more SR tickets. </a:t>
            </a:r>
            <a:endParaRPr lang="en-US" sz="1000" dirty="0">
              <a:solidFill>
                <a:schemeClr val="bg1">
                  <a:lumMod val="75000"/>
                </a:schemeClr>
              </a:solidFill>
              <a:latin typeface="+mj-lt"/>
            </a:endParaRPr>
          </a:p>
        </p:txBody>
      </p:sp>
      <p:sp>
        <p:nvSpPr>
          <p:cNvPr id="12" name="Oval 11"/>
          <p:cNvSpPr/>
          <p:nvPr/>
        </p:nvSpPr>
        <p:spPr>
          <a:xfrm>
            <a:off x="2038226" y="3276533"/>
            <a:ext cx="4645572" cy="13768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41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245807" y="114197"/>
            <a:ext cx="8385048" cy="433603"/>
          </a:xfrm>
        </p:spPr>
        <p:txBody>
          <a:bodyPr>
            <a:normAutofit/>
          </a:bodyPr>
          <a:lstStyle/>
          <a:p>
            <a:r>
              <a:rPr lang="en-US" dirty="0">
                <a:ea typeface="ＭＳ Ｐゴシック" charset="-128"/>
              </a:rPr>
              <a:t>Demand vs Capacity (Apr)</a:t>
            </a:r>
          </a:p>
        </p:txBody>
      </p:sp>
      <p:sp>
        <p:nvSpPr>
          <p:cNvPr id="4" name="Footer Placeholder 3">
            <a:extLst>
              <a:ext uri="{FF2B5EF4-FFF2-40B4-BE49-F238E27FC236}">
                <a16:creationId xmlns:a16="http://schemas.microsoft.com/office/drawing/2014/main" id="{EB0C8604-07C0-435C-B55E-62F74B856696}"/>
              </a:ext>
            </a:extLst>
          </p:cNvPr>
          <p:cNvSpPr>
            <a:spLocks noGrp="1"/>
          </p:cNvSpPr>
          <p:nvPr>
            <p:ph type="ftr" sz="quarter" idx="11"/>
          </p:nvPr>
        </p:nvSpPr>
        <p:spPr>
          <a:xfrm>
            <a:off x="640080" y="4811110"/>
            <a:ext cx="4572000" cy="155448"/>
          </a:xfrm>
        </p:spPr>
        <p:txBody>
          <a:bodyPr/>
          <a:lstStyle/>
          <a:p>
            <a:r>
              <a:rPr lang="en-US" dirty="0"/>
              <a:t>© 2018 Cognizant</a:t>
            </a:r>
          </a:p>
        </p:txBody>
      </p:sp>
      <p:sp>
        <p:nvSpPr>
          <p:cNvPr id="5" name="Slide Number Placeholder 4">
            <a:extLst>
              <a:ext uri="{FF2B5EF4-FFF2-40B4-BE49-F238E27FC236}">
                <a16:creationId xmlns:a16="http://schemas.microsoft.com/office/drawing/2014/main" id="{F593C9F1-7DD4-4829-9D81-68A1AE53860C}"/>
              </a:ext>
            </a:extLst>
          </p:cNvPr>
          <p:cNvSpPr>
            <a:spLocks noGrp="1"/>
          </p:cNvSpPr>
          <p:nvPr>
            <p:ph type="sldNum" sz="quarter" idx="12"/>
          </p:nvPr>
        </p:nvSpPr>
        <p:spPr/>
        <p:txBody>
          <a:bodyPr/>
          <a:lstStyle/>
          <a:p>
            <a:fld id="{2EFEF571-C9B4-4D92-A7F7-315B894862A8}" type="slidenum">
              <a:rPr lang="en-US" smtClean="0"/>
              <a:pPr/>
              <a:t>6</a:t>
            </a:fld>
            <a:endParaRPr lang="en-US" dirty="0"/>
          </a:p>
        </p:txBody>
      </p:sp>
      <p:sp>
        <p:nvSpPr>
          <p:cNvPr id="10" name="Rectangle 9"/>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46538" y="491796"/>
            <a:ext cx="4577862" cy="340104"/>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schemeClr val="bg1"/>
                </a:solidFill>
                <a:effectLst/>
                <a:uLnTx/>
                <a:uFillTx/>
                <a:ea typeface="Verdana" pitchFamily="34" charset="0"/>
                <a:cs typeface="Verdana" pitchFamily="34" charset="0"/>
              </a:defRPr>
            </a:lvl1pPr>
          </a:lstStyle>
          <a:p>
            <a:pPr>
              <a:defRPr/>
            </a:pPr>
            <a:r>
              <a:rPr lang="en-US" sz="1000" dirty="0">
                <a:solidFill>
                  <a:prstClr val="white"/>
                </a:solidFill>
              </a:rPr>
              <a:t>Resource  Utilization Percentage - Overall</a:t>
            </a:r>
          </a:p>
        </p:txBody>
      </p:sp>
      <p:sp>
        <p:nvSpPr>
          <p:cNvPr id="19" name="TextBox 18"/>
          <p:cNvSpPr txBox="1"/>
          <p:nvPr/>
        </p:nvSpPr>
        <p:spPr>
          <a:xfrm>
            <a:off x="4864100" y="491796"/>
            <a:ext cx="3733800" cy="326726"/>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schemeClr val="bg1"/>
                </a:solidFill>
                <a:effectLst/>
                <a:uLnTx/>
                <a:uFillTx/>
                <a:ea typeface="Verdana" pitchFamily="34" charset="0"/>
                <a:cs typeface="Verdana" pitchFamily="34" charset="0"/>
              </a:defRPr>
            </a:lvl1pPr>
          </a:lstStyle>
          <a:p>
            <a:pPr>
              <a:defRPr/>
            </a:pPr>
            <a:r>
              <a:rPr lang="en-US" sz="1000" dirty="0">
                <a:solidFill>
                  <a:prstClr val="white"/>
                </a:solidFill>
              </a:rPr>
              <a:t>Effort Split – Service Wise</a:t>
            </a:r>
          </a:p>
        </p:txBody>
      </p:sp>
      <p:sp>
        <p:nvSpPr>
          <p:cNvPr id="21" name="Rounded Rectangle 20"/>
          <p:cNvSpPr/>
          <p:nvPr/>
        </p:nvSpPr>
        <p:spPr bwMode="auto">
          <a:xfrm>
            <a:off x="245807" y="3672749"/>
            <a:ext cx="8484317" cy="804084"/>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Wingdings" panose="05000000000000000000" pitchFamily="2" charset="2"/>
              <a:buChar char="Ø"/>
              <a:defRPr/>
            </a:pPr>
            <a:r>
              <a:rPr lang="en-US" sz="1000" dirty="0">
                <a:solidFill>
                  <a:schemeClr val="tx2"/>
                </a:solidFill>
              </a:rPr>
              <a:t>Overall Apr DCV (Delivered capacity variance) without vacation is 25</a:t>
            </a:r>
            <a:r>
              <a:rPr lang="en-US" sz="1000" b="1" dirty="0">
                <a:solidFill>
                  <a:schemeClr val="tx2"/>
                </a:solidFill>
              </a:rPr>
              <a:t>% ; </a:t>
            </a:r>
            <a:r>
              <a:rPr lang="en-US" sz="1000" dirty="0">
                <a:solidFill>
                  <a:schemeClr val="tx2"/>
                </a:solidFill>
              </a:rPr>
              <a:t>(DCV with Vacation is 29%) </a:t>
            </a:r>
          </a:p>
          <a:p>
            <a:pPr>
              <a:defRPr/>
            </a:pPr>
            <a:endParaRPr lang="en-US" sz="1000" dirty="0">
              <a:solidFill>
                <a:schemeClr val="tx2"/>
              </a:solidFill>
            </a:endParaRPr>
          </a:p>
        </p:txBody>
      </p:sp>
      <p:sp>
        <p:nvSpPr>
          <p:cNvPr id="24" name="TextBox 23"/>
          <p:cNvSpPr txBox="1"/>
          <p:nvPr/>
        </p:nvSpPr>
        <p:spPr>
          <a:xfrm>
            <a:off x="209230" y="3212216"/>
            <a:ext cx="8458201" cy="298649"/>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schemeClr val="bg1"/>
                </a:solidFill>
                <a:effectLst/>
                <a:uLnTx/>
                <a:uFillTx/>
                <a:ea typeface="Verdana" pitchFamily="34" charset="0"/>
                <a:cs typeface="Verdana" pitchFamily="34" charset="0"/>
              </a:defRPr>
            </a:lvl1pPr>
          </a:lstStyle>
          <a:p>
            <a:pPr>
              <a:defRPr/>
            </a:pPr>
            <a:r>
              <a:rPr lang="en-US" sz="1000" dirty="0">
                <a:solidFill>
                  <a:prstClr val="white"/>
                </a:solidFill>
              </a:rPr>
              <a:t>Application-Wise Effort Split (Hours)</a:t>
            </a:r>
          </a:p>
        </p:txBody>
      </p:sp>
      <p:pic>
        <p:nvPicPr>
          <p:cNvPr id="3" name="Picture 2"/>
          <p:cNvPicPr>
            <a:picLocks noChangeAspect="1"/>
          </p:cNvPicPr>
          <p:nvPr/>
        </p:nvPicPr>
        <p:blipFill>
          <a:blip r:embed="rId2"/>
          <a:stretch>
            <a:fillRect/>
          </a:stretch>
        </p:blipFill>
        <p:spPr>
          <a:xfrm>
            <a:off x="4864101" y="856039"/>
            <a:ext cx="3733800" cy="2266398"/>
          </a:xfrm>
          <a:prstGeom prst="rect">
            <a:avLst/>
          </a:prstGeom>
        </p:spPr>
      </p:pic>
      <p:pic>
        <p:nvPicPr>
          <p:cNvPr id="8" name="Picture 7"/>
          <p:cNvPicPr>
            <a:picLocks noChangeAspect="1"/>
          </p:cNvPicPr>
          <p:nvPr/>
        </p:nvPicPr>
        <p:blipFill>
          <a:blip r:embed="rId3"/>
          <a:stretch>
            <a:fillRect/>
          </a:stretch>
        </p:blipFill>
        <p:spPr>
          <a:xfrm>
            <a:off x="144665" y="856039"/>
            <a:ext cx="4579736" cy="2266398"/>
          </a:xfrm>
          <a:prstGeom prst="rect">
            <a:avLst/>
          </a:prstGeom>
        </p:spPr>
      </p:pic>
      <p:sp>
        <p:nvSpPr>
          <p:cNvPr id="12" name="Oval 11"/>
          <p:cNvSpPr/>
          <p:nvPr/>
        </p:nvSpPr>
        <p:spPr>
          <a:xfrm>
            <a:off x="1145627" y="1673477"/>
            <a:ext cx="4645572" cy="13768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26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245807" y="114197"/>
            <a:ext cx="8385048" cy="433603"/>
          </a:xfrm>
        </p:spPr>
        <p:txBody>
          <a:bodyPr>
            <a:normAutofit/>
          </a:bodyPr>
          <a:lstStyle/>
          <a:p>
            <a:r>
              <a:rPr lang="en-US" dirty="0">
                <a:ea typeface="ＭＳ Ｐゴシック" charset="-128"/>
              </a:rPr>
              <a:t>Demand vs Capacity (Apr)</a:t>
            </a:r>
          </a:p>
        </p:txBody>
      </p:sp>
      <p:sp>
        <p:nvSpPr>
          <p:cNvPr id="4" name="Footer Placeholder 3">
            <a:extLst>
              <a:ext uri="{FF2B5EF4-FFF2-40B4-BE49-F238E27FC236}">
                <a16:creationId xmlns:a16="http://schemas.microsoft.com/office/drawing/2014/main" id="{EB0C8604-07C0-435C-B55E-62F74B856696}"/>
              </a:ext>
            </a:extLst>
          </p:cNvPr>
          <p:cNvSpPr>
            <a:spLocks noGrp="1"/>
          </p:cNvSpPr>
          <p:nvPr>
            <p:ph type="ftr" sz="quarter" idx="11"/>
          </p:nvPr>
        </p:nvSpPr>
        <p:spPr>
          <a:xfrm>
            <a:off x="640080" y="4811110"/>
            <a:ext cx="4572000" cy="155448"/>
          </a:xfrm>
        </p:spPr>
        <p:txBody>
          <a:bodyPr/>
          <a:lstStyle/>
          <a:p>
            <a:r>
              <a:rPr lang="en-US" dirty="0"/>
              <a:t>© 2018 Cognizant</a:t>
            </a:r>
          </a:p>
        </p:txBody>
      </p:sp>
      <p:sp>
        <p:nvSpPr>
          <p:cNvPr id="5" name="Slide Number Placeholder 4">
            <a:extLst>
              <a:ext uri="{FF2B5EF4-FFF2-40B4-BE49-F238E27FC236}">
                <a16:creationId xmlns:a16="http://schemas.microsoft.com/office/drawing/2014/main" id="{F593C9F1-7DD4-4829-9D81-68A1AE53860C}"/>
              </a:ext>
            </a:extLst>
          </p:cNvPr>
          <p:cNvSpPr>
            <a:spLocks noGrp="1"/>
          </p:cNvSpPr>
          <p:nvPr>
            <p:ph type="sldNum" sz="quarter" idx="12"/>
          </p:nvPr>
        </p:nvSpPr>
        <p:spPr/>
        <p:txBody>
          <a:bodyPr/>
          <a:lstStyle/>
          <a:p>
            <a:fld id="{2EFEF571-C9B4-4D92-A7F7-315B894862A8}" type="slidenum">
              <a:rPr lang="en-US" smtClean="0"/>
              <a:pPr/>
              <a:t>7</a:t>
            </a:fld>
            <a:endParaRPr lang="en-US" dirty="0"/>
          </a:p>
        </p:txBody>
      </p:sp>
      <p:sp>
        <p:nvSpPr>
          <p:cNvPr id="9" name="Rectangle 8"/>
          <p:cNvSpPr/>
          <p:nvPr/>
        </p:nvSpPr>
        <p:spPr>
          <a:xfrm>
            <a:off x="4656888" y="79630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10" name="Rectangle 9"/>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4656888" y="953624"/>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146538" y="491796"/>
            <a:ext cx="4225228" cy="340104"/>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schemeClr val="bg1"/>
                </a:solidFill>
                <a:effectLst/>
                <a:uLnTx/>
                <a:uFillTx/>
                <a:ea typeface="Verdana" pitchFamily="34" charset="0"/>
                <a:cs typeface="Verdana" pitchFamily="34" charset="0"/>
              </a:defRPr>
            </a:lvl1pPr>
          </a:lstStyle>
          <a:p>
            <a:pPr>
              <a:defRPr/>
            </a:pPr>
            <a:r>
              <a:rPr lang="en-US" sz="1000" dirty="0">
                <a:solidFill>
                  <a:prstClr val="white"/>
                </a:solidFill>
              </a:rPr>
              <a:t>Resource  Utilization Percentage - OBS</a:t>
            </a:r>
          </a:p>
        </p:txBody>
      </p:sp>
      <p:sp>
        <p:nvSpPr>
          <p:cNvPr id="19" name="TextBox 18"/>
          <p:cNvSpPr txBox="1"/>
          <p:nvPr/>
        </p:nvSpPr>
        <p:spPr>
          <a:xfrm>
            <a:off x="4645419" y="491796"/>
            <a:ext cx="3952481" cy="326726"/>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schemeClr val="bg1"/>
                </a:solidFill>
                <a:effectLst/>
                <a:uLnTx/>
                <a:uFillTx/>
                <a:ea typeface="Verdana" pitchFamily="34" charset="0"/>
                <a:cs typeface="Verdana" pitchFamily="34" charset="0"/>
              </a:defRPr>
            </a:lvl1pPr>
          </a:lstStyle>
          <a:p>
            <a:pPr>
              <a:defRPr/>
            </a:pPr>
            <a:r>
              <a:rPr lang="en-US" sz="1000" dirty="0">
                <a:solidFill>
                  <a:prstClr val="white"/>
                </a:solidFill>
              </a:rPr>
              <a:t>Resource  Utilization Percentage - CBS</a:t>
            </a:r>
          </a:p>
        </p:txBody>
      </p:sp>
      <p:sp>
        <p:nvSpPr>
          <p:cNvPr id="21" name="Rounded Rectangle 20"/>
          <p:cNvSpPr/>
          <p:nvPr/>
        </p:nvSpPr>
        <p:spPr bwMode="auto">
          <a:xfrm>
            <a:off x="245807" y="3672749"/>
            <a:ext cx="8484317" cy="804084"/>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Wingdings" panose="05000000000000000000" pitchFamily="2" charset="2"/>
              <a:buChar char="Ø"/>
              <a:defRPr/>
            </a:pPr>
            <a:r>
              <a:rPr lang="en-US" sz="1000" dirty="0">
                <a:solidFill>
                  <a:schemeClr val="tx2"/>
                </a:solidFill>
              </a:rPr>
              <a:t>Overall Apr DCV for OBS without vacation is 58</a:t>
            </a:r>
            <a:r>
              <a:rPr lang="en-US" sz="1000" b="1" dirty="0">
                <a:solidFill>
                  <a:schemeClr val="tx2"/>
                </a:solidFill>
              </a:rPr>
              <a:t>% ; </a:t>
            </a:r>
            <a:r>
              <a:rPr lang="en-US" sz="1000" dirty="0">
                <a:solidFill>
                  <a:schemeClr val="tx2"/>
                </a:solidFill>
              </a:rPr>
              <a:t>(DCV with Vacation is 62</a:t>
            </a:r>
            <a:r>
              <a:rPr lang="en-US" sz="1000" b="1" dirty="0">
                <a:solidFill>
                  <a:schemeClr val="tx2"/>
                </a:solidFill>
              </a:rPr>
              <a:t>%</a:t>
            </a:r>
            <a:r>
              <a:rPr lang="en-US" sz="1000" dirty="0">
                <a:solidFill>
                  <a:schemeClr val="tx2"/>
                </a:solidFill>
              </a:rPr>
              <a:t>)</a:t>
            </a:r>
          </a:p>
          <a:p>
            <a:pPr marL="285750" indent="-285750">
              <a:buFont typeface="Wingdings" panose="05000000000000000000" pitchFamily="2" charset="2"/>
              <a:buChar char="Ø"/>
              <a:defRPr/>
            </a:pPr>
            <a:r>
              <a:rPr lang="en-US" sz="1000" dirty="0">
                <a:solidFill>
                  <a:schemeClr val="tx2"/>
                </a:solidFill>
              </a:rPr>
              <a:t>Overall Apr DCV for CBS without vacation is -64%</a:t>
            </a:r>
            <a:r>
              <a:rPr lang="en-US" sz="1000" b="1" dirty="0">
                <a:solidFill>
                  <a:schemeClr val="tx2"/>
                </a:solidFill>
              </a:rPr>
              <a:t>  ; </a:t>
            </a:r>
            <a:r>
              <a:rPr lang="en-US" sz="1000" dirty="0">
                <a:solidFill>
                  <a:schemeClr val="tx2"/>
                </a:solidFill>
              </a:rPr>
              <a:t>(DCV with Vacation is -50</a:t>
            </a:r>
            <a:r>
              <a:rPr lang="en-US" sz="1000" b="1" dirty="0">
                <a:solidFill>
                  <a:schemeClr val="tx2"/>
                </a:solidFill>
              </a:rPr>
              <a:t>%</a:t>
            </a:r>
            <a:r>
              <a:rPr lang="en-US" sz="1000" dirty="0">
                <a:solidFill>
                  <a:schemeClr val="tx2"/>
                </a:solidFill>
              </a:rPr>
              <a:t>)</a:t>
            </a:r>
          </a:p>
          <a:p>
            <a:pPr marL="285750" indent="-285750">
              <a:buFont typeface="Wingdings" panose="05000000000000000000" pitchFamily="2" charset="2"/>
              <a:buChar char="Ø"/>
              <a:defRPr/>
            </a:pPr>
            <a:endParaRPr lang="en-US" sz="1000" dirty="0">
              <a:solidFill>
                <a:schemeClr val="tx2"/>
              </a:solidFill>
            </a:endParaRPr>
          </a:p>
        </p:txBody>
      </p:sp>
      <p:sp>
        <p:nvSpPr>
          <p:cNvPr id="24" name="TextBox 23"/>
          <p:cNvSpPr txBox="1"/>
          <p:nvPr/>
        </p:nvSpPr>
        <p:spPr>
          <a:xfrm>
            <a:off x="209230" y="3212216"/>
            <a:ext cx="8458201" cy="298649"/>
          </a:xfrm>
          <a:prstGeom prst="round2SameRect">
            <a:avLst/>
          </a:prstGeom>
          <a:solidFill>
            <a:srgbClr val="002060">
              <a:alpha val="56000"/>
            </a:srgbClr>
          </a:solidFill>
          <a:ln w="9525" cap="flat" cmpd="sng" algn="ctr">
            <a:noFill/>
            <a:prstDash val="solid"/>
          </a:ln>
          <a:effectLst/>
        </p:spPr>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solidFill>
                  <a:schemeClr val="bg1"/>
                </a:solidFill>
                <a:effectLst/>
                <a:uLnTx/>
                <a:uFillTx/>
                <a:ea typeface="Verdana" pitchFamily="34" charset="0"/>
                <a:cs typeface="Verdana" pitchFamily="34" charset="0"/>
              </a:defRPr>
            </a:lvl1pPr>
          </a:lstStyle>
          <a:p>
            <a:pPr>
              <a:defRPr/>
            </a:pPr>
            <a:r>
              <a:rPr lang="en-US" sz="1000" dirty="0">
                <a:solidFill>
                  <a:prstClr val="white"/>
                </a:solidFill>
              </a:rPr>
              <a:t>Application-Wise Effort Split (Hours)</a:t>
            </a:r>
          </a:p>
        </p:txBody>
      </p:sp>
      <p:pic>
        <p:nvPicPr>
          <p:cNvPr id="3" name="Picture 2"/>
          <p:cNvPicPr>
            <a:picLocks noChangeAspect="1"/>
          </p:cNvPicPr>
          <p:nvPr/>
        </p:nvPicPr>
        <p:blipFill>
          <a:blip r:embed="rId2"/>
          <a:stretch>
            <a:fillRect/>
          </a:stretch>
        </p:blipFill>
        <p:spPr>
          <a:xfrm>
            <a:off x="146538" y="846728"/>
            <a:ext cx="4225228" cy="2309441"/>
          </a:xfrm>
          <a:prstGeom prst="rect">
            <a:avLst/>
          </a:prstGeom>
        </p:spPr>
      </p:pic>
      <p:pic>
        <p:nvPicPr>
          <p:cNvPr id="6" name="Picture 5"/>
          <p:cNvPicPr>
            <a:picLocks noChangeAspect="1"/>
          </p:cNvPicPr>
          <p:nvPr/>
        </p:nvPicPr>
        <p:blipFill>
          <a:blip r:embed="rId3"/>
          <a:stretch>
            <a:fillRect/>
          </a:stretch>
        </p:blipFill>
        <p:spPr>
          <a:xfrm>
            <a:off x="4645419" y="846728"/>
            <a:ext cx="3952481" cy="2309442"/>
          </a:xfrm>
          <a:prstGeom prst="rect">
            <a:avLst/>
          </a:prstGeom>
        </p:spPr>
      </p:pic>
      <p:sp>
        <p:nvSpPr>
          <p:cNvPr id="15" name="Oval 14"/>
          <p:cNvSpPr/>
          <p:nvPr/>
        </p:nvSpPr>
        <p:spPr>
          <a:xfrm>
            <a:off x="2490952" y="1501084"/>
            <a:ext cx="4645572" cy="13768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272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384048" y="274320"/>
            <a:ext cx="8385048" cy="433603"/>
          </a:xfrm>
        </p:spPr>
        <p:txBody>
          <a:bodyPr>
            <a:normAutofit/>
          </a:bodyPr>
          <a:lstStyle/>
          <a:p>
            <a:r>
              <a:rPr lang="en-US" sz="2300" dirty="0">
                <a:latin typeface="Calibri" panose="020F0502020204030204" pitchFamily="34" charset="0"/>
              </a:rPr>
              <a:t>Release Management Improvement</a:t>
            </a:r>
            <a:endParaRPr lang="en-US" sz="2300" dirty="0"/>
          </a:p>
        </p:txBody>
      </p:sp>
      <p:sp>
        <p:nvSpPr>
          <p:cNvPr id="4" name="Footer Placeholder 3">
            <a:extLst>
              <a:ext uri="{FF2B5EF4-FFF2-40B4-BE49-F238E27FC236}">
                <a16:creationId xmlns:a16="http://schemas.microsoft.com/office/drawing/2014/main" id="{EB0C8604-07C0-435C-B55E-62F74B856696}"/>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F593C9F1-7DD4-4829-9D81-68A1AE53860C}"/>
              </a:ext>
            </a:extLst>
          </p:cNvPr>
          <p:cNvSpPr>
            <a:spLocks noGrp="1"/>
          </p:cNvSpPr>
          <p:nvPr>
            <p:ph type="sldNum" sz="quarter" idx="12"/>
          </p:nvPr>
        </p:nvSpPr>
        <p:spPr/>
        <p:txBody>
          <a:bodyPr/>
          <a:lstStyle/>
          <a:p>
            <a:fld id="{2EFEF571-C9B4-4D92-A7F7-315B894862A8}" type="slidenum">
              <a:rPr lang="en-US" smtClean="0"/>
              <a:pPr/>
              <a:t>8</a:t>
            </a:fld>
            <a:endParaRPr lang="en-US" dirty="0"/>
          </a:p>
        </p:txBody>
      </p:sp>
      <p:sp>
        <p:nvSpPr>
          <p:cNvPr id="10" name="Rectangle 9"/>
          <p:cNvSpPr/>
          <p:nvPr/>
        </p:nvSpPr>
        <p:spPr>
          <a:xfrm>
            <a:off x="4656888" y="894628"/>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4752513" y="2654659"/>
            <a:ext cx="4219779" cy="212475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4656888" y="904460"/>
            <a:ext cx="4297680" cy="16611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350256" y="3570844"/>
            <a:ext cx="1127232" cy="292388"/>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txBody>
          <a:bodyPr rtlCol="0" anchor="ctr"/>
          <a:lstStyle>
            <a:defPPr>
              <a:defRPr lang="en-US"/>
            </a:defPPr>
            <a:lvl1pPr>
              <a:defRPr sz="1300" b="1" i="1" kern="0">
                <a:solidFill>
                  <a:prstClr val="white"/>
                </a:solidFill>
                <a:ea typeface="Segoe UI" panose="020B0502040204020203" pitchFamily="34" charset="0"/>
                <a:cs typeface="Calibri" panose="020F0502020204030204" pitchFamily="34" charset="0"/>
              </a:defRPr>
            </a:lvl1pPr>
          </a:lstStyle>
          <a:p>
            <a:r>
              <a:rPr lang="en-US" sz="1100" dirty="0"/>
              <a:t>Status Report</a:t>
            </a:r>
          </a:p>
        </p:txBody>
      </p:sp>
      <p:sp>
        <p:nvSpPr>
          <p:cNvPr id="6" name="TextBox 5"/>
          <p:cNvSpPr txBox="1"/>
          <p:nvPr/>
        </p:nvSpPr>
        <p:spPr>
          <a:xfrm>
            <a:off x="350256" y="782689"/>
            <a:ext cx="8268227" cy="369332"/>
          </a:xfrm>
          <a:prstGeom prst="rect">
            <a:avLst/>
          </a:prstGeom>
        </p:spPr>
        <p:txBody>
          <a:bodyPr wrap="square" lIns="0" tIns="0" rIns="0" bIns="0" rtlCol="0">
            <a:spAutoFit/>
          </a:bodyPr>
          <a:lstStyle/>
          <a:p>
            <a:pPr marL="171450" indent="-171450">
              <a:buFont typeface="Arial" pitchFamily="34" charset="0"/>
              <a:buChar char="•"/>
            </a:pPr>
            <a:r>
              <a:rPr lang="en-US" altLang="zh-CN" sz="1200" dirty="0"/>
              <a:t>There  is no failure, rollback or incident happened in this month.</a:t>
            </a:r>
          </a:p>
          <a:p>
            <a:pPr marL="171450" indent="-171450">
              <a:buFont typeface="Arial" pitchFamily="34" charset="0"/>
              <a:buChar char="•"/>
            </a:pPr>
            <a:endParaRPr lang="zh-CN" altLang="en-US" sz="1200" dirty="0"/>
          </a:p>
        </p:txBody>
      </p:sp>
      <p:graphicFrame>
        <p:nvGraphicFramePr>
          <p:cNvPr id="3" name="Object 2"/>
          <p:cNvGraphicFramePr>
            <a:graphicFrameLocks noChangeAspect="1"/>
          </p:cNvGraphicFramePr>
          <p:nvPr>
            <p:extLst>
              <p:ext uri="{D42A27DB-BD31-4B8C-83A1-F6EECF244321}">
                <p14:modId xmlns:p14="http://schemas.microsoft.com/office/powerpoint/2010/main" val="575889866"/>
              </p:ext>
            </p:extLst>
          </p:nvPr>
        </p:nvGraphicFramePr>
        <p:xfrm>
          <a:off x="456672" y="4018483"/>
          <a:ext cx="914400" cy="771525"/>
        </p:xfrm>
        <a:graphic>
          <a:graphicData uri="http://schemas.openxmlformats.org/presentationml/2006/ole">
            <mc:AlternateContent xmlns:mc="http://schemas.openxmlformats.org/markup-compatibility/2006">
              <mc:Choice xmlns:v="urn:schemas-microsoft-com:vml" Requires="v">
                <p:oleObj spid="_x0000_s11711"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456672" y="4018483"/>
                        <a:ext cx="914400" cy="771525"/>
                      </a:xfrm>
                      <a:prstGeom prst="rect">
                        <a:avLst/>
                      </a:prstGeom>
                    </p:spPr>
                  </p:pic>
                </p:oleObj>
              </mc:Fallback>
            </mc:AlternateContent>
          </a:graphicData>
        </a:graphic>
      </p:graphicFrame>
      <p:sp>
        <p:nvSpPr>
          <p:cNvPr id="11" name="Oval 10"/>
          <p:cNvSpPr/>
          <p:nvPr/>
        </p:nvSpPr>
        <p:spPr>
          <a:xfrm>
            <a:off x="2253786" y="1566066"/>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19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88" y="107063"/>
            <a:ext cx="8385048" cy="795528"/>
          </a:xfrm>
        </p:spPr>
        <p:txBody>
          <a:bodyPr/>
          <a:lstStyle/>
          <a:p>
            <a:r>
              <a:rPr lang="en-US" altLang="zh-CN" dirty="0"/>
              <a:t>Release Management</a:t>
            </a:r>
            <a:endParaRPr lang="zh-CN" altLang="en-US" dirty="0"/>
          </a:p>
        </p:txBody>
      </p:sp>
      <p:sp>
        <p:nvSpPr>
          <p:cNvPr id="10" name="Rectangle 9"/>
          <p:cNvSpPr>
            <a:spLocks noChangeArrowheads="1"/>
          </p:cNvSpPr>
          <p:nvPr/>
        </p:nvSpPr>
        <p:spPr bwMode="gray">
          <a:xfrm>
            <a:off x="5255153" y="1612371"/>
            <a:ext cx="3224869" cy="1763589"/>
          </a:xfrm>
          <a:prstGeom prst="rect">
            <a:avLst/>
          </a:prstGeom>
          <a:noFill/>
          <a:ln w="22225">
            <a:solidFill>
              <a:srgbClr val="007DBC"/>
            </a:solidFill>
          </a:ln>
          <a:effectLst/>
          <a:extLst/>
        </p:spPr>
        <p:txBody>
          <a:bodyPr wrap="square" lIns="182880" tIns="137160" rIns="182880" bIns="137160" anchor="t" anchorCtr="0">
            <a:noAutofit/>
          </a:bodyPr>
          <a:lstStyle/>
          <a:p>
            <a:pPr marL="177800" indent="-177800">
              <a:spcBef>
                <a:spcPts val="600"/>
              </a:spcBef>
              <a:buClr>
                <a:srgbClr val="000000"/>
              </a:buClr>
              <a:buFont typeface="Wingdings 2" pitchFamily="18" charset="2"/>
              <a:buNone/>
            </a:pPr>
            <a:r>
              <a:rPr lang="en-US" sz="1050" b="1" dirty="0">
                <a:solidFill>
                  <a:srgbClr val="000000"/>
                </a:solidFill>
              </a:rPr>
              <a:t>Comments</a:t>
            </a:r>
          </a:p>
          <a:p>
            <a:endParaRPr lang="en-US" altLang="zh-CN" sz="1000" dirty="0"/>
          </a:p>
          <a:p>
            <a:r>
              <a:rPr lang="en-US" altLang="zh-CN" sz="1000" dirty="0">
                <a:solidFill>
                  <a:schemeClr val="tx2"/>
                </a:solidFill>
              </a:rPr>
              <a:t>Release Result:</a:t>
            </a:r>
          </a:p>
          <a:p>
            <a:pPr marL="571500" lvl="1" indent="-228600">
              <a:buFont typeface="Arial" panose="020B0604020202020204" pitchFamily="34" charset="0"/>
              <a:buChar char="•"/>
            </a:pPr>
            <a:r>
              <a:rPr lang="en-US" altLang="zh-CN" sz="1000" dirty="0">
                <a:solidFill>
                  <a:schemeClr val="tx2"/>
                </a:solidFill>
              </a:rPr>
              <a:t>Successful - 114</a:t>
            </a:r>
          </a:p>
          <a:p>
            <a:pPr marL="571500" lvl="1" indent="-228600">
              <a:buFont typeface="Arial" panose="020B0604020202020204" pitchFamily="34" charset="0"/>
              <a:buChar char="•"/>
            </a:pPr>
            <a:r>
              <a:rPr lang="en-US" altLang="zh-CN" sz="1000" dirty="0">
                <a:solidFill>
                  <a:schemeClr val="tx2"/>
                </a:solidFill>
              </a:rPr>
              <a:t>Completed with issues - 0</a:t>
            </a:r>
          </a:p>
          <a:p>
            <a:pPr marL="571500" lvl="1" indent="-228600">
              <a:buFont typeface="Arial" panose="020B0604020202020204" pitchFamily="34" charset="0"/>
              <a:buChar char="•"/>
            </a:pPr>
            <a:r>
              <a:rPr lang="en-US" altLang="zh-CN" sz="1000" dirty="0">
                <a:solidFill>
                  <a:schemeClr val="tx2"/>
                </a:solidFill>
              </a:rPr>
              <a:t>Unsuccessful (no business impact) - 0</a:t>
            </a:r>
          </a:p>
          <a:p>
            <a:pPr marL="571500" lvl="1" indent="-228600">
              <a:buFont typeface="Arial" panose="020B0604020202020204" pitchFamily="34" charset="0"/>
              <a:buChar char="•"/>
            </a:pPr>
            <a:r>
              <a:rPr lang="en-US" altLang="zh-CN" sz="1000" dirty="0">
                <a:solidFill>
                  <a:schemeClr val="tx2"/>
                </a:solidFill>
              </a:rPr>
              <a:t>Unsuccessful -</a:t>
            </a:r>
            <a:r>
              <a:rPr lang="en-US" altLang="zh-CN" sz="1000" dirty="0">
                <a:solidFill>
                  <a:srgbClr val="FF0000"/>
                </a:solidFill>
              </a:rPr>
              <a:t> </a:t>
            </a:r>
            <a:r>
              <a:rPr lang="en-US" altLang="zh-CN" sz="1000" dirty="0">
                <a:solidFill>
                  <a:schemeClr val="tx2"/>
                </a:solidFill>
              </a:rPr>
              <a:t>0</a:t>
            </a:r>
          </a:p>
          <a:p>
            <a:pPr marL="571500" lvl="1" indent="-228600">
              <a:buFont typeface="Arial" panose="020B0604020202020204" pitchFamily="34" charset="0"/>
              <a:buChar char="•"/>
            </a:pPr>
            <a:r>
              <a:rPr lang="en-US" altLang="zh-CN" sz="1000" dirty="0">
                <a:solidFill>
                  <a:schemeClr val="tx2"/>
                </a:solidFill>
              </a:rPr>
              <a:t>Not Closed - 2</a:t>
            </a:r>
          </a:p>
          <a:p>
            <a:pPr marL="228600" indent="-228600">
              <a:buFont typeface="+mj-lt"/>
              <a:buAutoNum type="arabicPeriod"/>
            </a:pPr>
            <a:endParaRPr lang="en-US" altLang="zh-CN" sz="900" dirty="0"/>
          </a:p>
        </p:txBody>
      </p:sp>
      <p:graphicFrame>
        <p:nvGraphicFramePr>
          <p:cNvPr id="8" name="图表 2">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2925844171"/>
              </p:ext>
            </p:extLst>
          </p:nvPr>
        </p:nvGraphicFramePr>
        <p:xfrm>
          <a:off x="651669" y="713331"/>
          <a:ext cx="4208665" cy="17808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2">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768530251"/>
              </p:ext>
            </p:extLst>
          </p:nvPr>
        </p:nvGraphicFramePr>
        <p:xfrm>
          <a:off x="651669" y="2494165"/>
          <a:ext cx="3930841" cy="2119876"/>
        </p:xfrm>
        <a:graphic>
          <a:graphicData uri="http://schemas.openxmlformats.org/drawingml/2006/chart">
            <c:chart xmlns:c="http://schemas.openxmlformats.org/drawingml/2006/chart" xmlns:r="http://schemas.openxmlformats.org/officeDocument/2006/relationships" r:id="rId3"/>
          </a:graphicData>
        </a:graphic>
      </p:graphicFrame>
      <p:sp>
        <p:nvSpPr>
          <p:cNvPr id="6" name="Oval 5"/>
          <p:cNvSpPr/>
          <p:nvPr/>
        </p:nvSpPr>
        <p:spPr>
          <a:xfrm>
            <a:off x="2537548" y="1387366"/>
            <a:ext cx="4645572" cy="1376855"/>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420538"/>
      </p:ext>
    </p:extLst>
  </p:cSld>
  <p:clrMapOvr>
    <a:masterClrMapping/>
  </p:clrMapOvr>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Malaysia Monthly Dashboard - Aug'18.potx" id="{F993B821-35AD-418C-BAA6-27303A1B824D}" vid="{030C951F-B4FF-45B6-8093-376136D3B7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11389</TotalTime>
  <Words>1717</Words>
  <Application>Microsoft Office PowerPoint</Application>
  <PresentationFormat>全屏显示(16:9)</PresentationFormat>
  <Paragraphs>567</Paragraphs>
  <Slides>26</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43" baseType="lpstr">
      <vt:lpstr>MS Mincho</vt:lpstr>
      <vt:lpstr>ＭＳ Ｐゴシック</vt:lpstr>
      <vt:lpstr>黑体</vt:lpstr>
      <vt:lpstr>宋体</vt:lpstr>
      <vt:lpstr>Arial</vt:lpstr>
      <vt:lpstr>Calibri</vt:lpstr>
      <vt:lpstr>Courier New</vt:lpstr>
      <vt:lpstr>Georgia</vt:lpstr>
      <vt:lpstr>Segoe UI</vt:lpstr>
      <vt:lpstr>Tahoma</vt:lpstr>
      <vt:lpstr>Times New Roman</vt:lpstr>
      <vt:lpstr>Verdana</vt:lpstr>
      <vt:lpstr>Wingdings</vt:lpstr>
      <vt:lpstr>Wingdings 2</vt:lpstr>
      <vt:lpstr>Cognizant</vt:lpstr>
      <vt:lpstr>Presentation</vt:lpstr>
      <vt:lpstr>Worksheet</vt:lpstr>
      <vt:lpstr>China AMS – Monthly Governance Dashboard</vt:lpstr>
      <vt:lpstr>Agenda</vt:lpstr>
      <vt:lpstr>Action Items – Previous Meeting</vt:lpstr>
      <vt:lpstr>Executive Summary</vt:lpstr>
      <vt:lpstr>AMS Operation Summary</vt:lpstr>
      <vt:lpstr>Demand vs Capacity (Apr)</vt:lpstr>
      <vt:lpstr>Demand vs Capacity (Apr)</vt:lpstr>
      <vt:lpstr>Release Management Improvement</vt:lpstr>
      <vt:lpstr>Release Management</vt:lpstr>
      <vt:lpstr>Release Management</vt:lpstr>
      <vt:lpstr>PowerPoint 演示文稿</vt:lpstr>
      <vt:lpstr>Incidents – AMS China</vt:lpstr>
      <vt:lpstr>Incidents – Top Applications – AMS China</vt:lpstr>
      <vt:lpstr>Service Requests – AMS China</vt:lpstr>
      <vt:lpstr>Service Requests – Top Applications – AMS China</vt:lpstr>
      <vt:lpstr>Trends for Data Request and Data Patch – AMS China</vt:lpstr>
      <vt:lpstr>Problem Ticket –Ageing – AMS China</vt:lpstr>
      <vt:lpstr>SLA – AMS China</vt:lpstr>
      <vt:lpstr>PowerPoint 演示文稿</vt:lpstr>
      <vt:lpstr>PowerPoint 演示文稿</vt:lpstr>
      <vt:lpstr>Summary - Incident Management &amp; Service Requests  </vt:lpstr>
      <vt:lpstr>Executive Summary - Incident Management &amp; Service Requests  </vt:lpstr>
      <vt:lpstr>SLA – Cognizant</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George Chan</cp:lastModifiedBy>
  <cp:revision>1397</cp:revision>
  <cp:lastPrinted>2017-02-17T19:35:46Z</cp:lastPrinted>
  <dcterms:created xsi:type="dcterms:W3CDTF">2017-08-18T15:22:14Z</dcterms:created>
  <dcterms:modified xsi:type="dcterms:W3CDTF">2020-06-10T10:10:00Z</dcterms:modified>
</cp:coreProperties>
</file>