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716" r:id="rId4"/>
  </p:sldMasterIdLst>
  <p:notesMasterIdLst>
    <p:notesMasterId r:id="rId25"/>
  </p:notesMasterIdLst>
  <p:handoutMasterIdLst>
    <p:handoutMasterId r:id="rId26"/>
  </p:handoutMasterIdLst>
  <p:sldIdLst>
    <p:sldId id="1167" r:id="rId5"/>
    <p:sldId id="1286" r:id="rId6"/>
    <p:sldId id="1313" r:id="rId7"/>
    <p:sldId id="1311" r:id="rId8"/>
    <p:sldId id="1312" r:id="rId9"/>
    <p:sldId id="1287" r:id="rId10"/>
    <p:sldId id="1291" r:id="rId11"/>
    <p:sldId id="1295" r:id="rId12"/>
    <p:sldId id="1288" r:id="rId13"/>
    <p:sldId id="1309" r:id="rId14"/>
    <p:sldId id="1289" r:id="rId15"/>
    <p:sldId id="1294" r:id="rId16"/>
    <p:sldId id="1310" r:id="rId17"/>
    <p:sldId id="1296" r:id="rId18"/>
    <p:sldId id="1297" r:id="rId19"/>
    <p:sldId id="1298" r:id="rId20"/>
    <p:sldId id="1302" r:id="rId21"/>
    <p:sldId id="1303" r:id="rId22"/>
    <p:sldId id="1304" r:id="rId23"/>
    <p:sldId id="1277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A3CE4E"/>
    <a:srgbClr val="A6A6A6"/>
    <a:srgbClr val="0090DA"/>
    <a:srgbClr val="8BB73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65" autoAdjust="0"/>
    <p:restoredTop sz="84173" autoAdjust="0"/>
  </p:normalViewPr>
  <p:slideViewPr>
    <p:cSldViewPr snapToGrid="0">
      <p:cViewPr varScale="1">
        <p:scale>
          <a:sx n="115" d="100"/>
          <a:sy n="115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2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38310\Desktop\Monthly%20Report\Monthly%20Report%20202005\INC%20-%20Working%20Sheet%20-%20Ap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8310\Desktop\Monthly%20Report\Monthly%20Report%20202005\AMS%20Monthly%20Incidents%20Reports%2020200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Comparison With Same Period of </a:t>
            </a:r>
            <a:r>
              <a:rPr lang="en-US" altLang="zh-CN" sz="1200" b="1" i="0" baseline="0">
                <a:effectLst/>
              </a:rPr>
              <a:t>L</a:t>
            </a:r>
            <a:r>
              <a:rPr lang="en-US" sz="1200" b="1" i="0" baseline="0">
                <a:effectLst/>
              </a:rPr>
              <a:t>ast Year</a:t>
            </a:r>
            <a:endParaRPr lang="en-US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'INC - 同期INC总数量对比'!$A$3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'INC - 同期INC总数量对比'!$B$2:$M$2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'INC - 同期INC总数量对比'!$B$3:$M$3</c:f>
              <c:numCache>
                <c:formatCode>General</c:formatCode>
                <c:ptCount val="12"/>
                <c:pt idx="0">
                  <c:v>419</c:v>
                </c:pt>
                <c:pt idx="1">
                  <c:v>236</c:v>
                </c:pt>
                <c:pt idx="2">
                  <c:v>333</c:v>
                </c:pt>
                <c:pt idx="3">
                  <c:v>433</c:v>
                </c:pt>
                <c:pt idx="4">
                  <c:v>313</c:v>
                </c:pt>
                <c:pt idx="5">
                  <c:v>292</c:v>
                </c:pt>
                <c:pt idx="6">
                  <c:v>359</c:v>
                </c:pt>
                <c:pt idx="7">
                  <c:v>372</c:v>
                </c:pt>
                <c:pt idx="8">
                  <c:v>363</c:v>
                </c:pt>
                <c:pt idx="9">
                  <c:v>307</c:v>
                </c:pt>
                <c:pt idx="10">
                  <c:v>253</c:v>
                </c:pt>
                <c:pt idx="11">
                  <c:v>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D2-4FB5-8B73-D4278895BB21}"/>
            </c:ext>
          </c:extLst>
        </c:ser>
        <c:ser>
          <c:idx val="0"/>
          <c:order val="1"/>
          <c:tx>
            <c:strRef>
              <c:f>'INC - 同期INC总数量对比'!$A$4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'INC - 同期INC总数量对比'!$B$2:$M$2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'INC - 同期INC总数量对比'!$B$4:$M$4</c:f>
              <c:numCache>
                <c:formatCode>General</c:formatCode>
                <c:ptCount val="12"/>
                <c:pt idx="0">
                  <c:v>226</c:v>
                </c:pt>
                <c:pt idx="1">
                  <c:v>155</c:v>
                </c:pt>
                <c:pt idx="2">
                  <c:v>334</c:v>
                </c:pt>
                <c:pt idx="3">
                  <c:v>394</c:v>
                </c:pt>
                <c:pt idx="4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D2-4FB5-8B73-D4278895B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564111"/>
        <c:axId val="1306567439"/>
      </c:lineChart>
      <c:catAx>
        <c:axId val="130656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567439"/>
        <c:crosses val="autoZero"/>
        <c:auto val="1"/>
        <c:lblAlgn val="ctr"/>
        <c:lblOffset val="100"/>
        <c:noMultiLvlLbl val="0"/>
      </c:catAx>
      <c:valAx>
        <c:axId val="130656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56411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baseline="0"/>
              <a:t>Incidents Of Top 5 Application By Month</a:t>
            </a:r>
            <a:endParaRPr lang="zh-CN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Summary!$A$3</c:f>
              <c:strCache>
                <c:ptCount val="1"/>
                <c:pt idx="0">
                  <c:v>11661 Finance Fee Management System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cat>
            <c:strRef>
              <c:f>Summary!$B$1:$M$2</c:f>
              <c:strCache>
                <c:ptCount val="12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  <c:pt idx="9">
                  <c:v>202003</c:v>
                </c:pt>
                <c:pt idx="10">
                  <c:v>202004</c:v>
                </c:pt>
                <c:pt idx="11">
                  <c:v>202005</c:v>
                </c:pt>
              </c:strCache>
            </c:strRef>
          </c:cat>
          <c:val>
            <c:numRef>
              <c:f>Summary!$B$3:$M$3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7</c:v>
                </c:pt>
                <c:pt idx="9">
                  <c:v>19</c:v>
                </c:pt>
                <c:pt idx="10">
                  <c:v>23</c:v>
                </c:pt>
                <c:pt idx="11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1C-44F0-A458-33484FB0C29A}"/>
            </c:ext>
          </c:extLst>
        </c:ser>
        <c:ser>
          <c:idx val="1"/>
          <c:order val="1"/>
          <c:tx>
            <c:strRef>
              <c:f>Summary!$A$4</c:f>
              <c:strCache>
                <c:ptCount val="1"/>
                <c:pt idx="0">
                  <c:v>6857 CN - MTS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Summary!$B$1:$M$2</c:f>
              <c:strCache>
                <c:ptCount val="12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  <c:pt idx="9">
                  <c:v>202003</c:v>
                </c:pt>
                <c:pt idx="10">
                  <c:v>202004</c:v>
                </c:pt>
                <c:pt idx="11">
                  <c:v>202005</c:v>
                </c:pt>
              </c:strCache>
            </c:strRef>
          </c:cat>
          <c:val>
            <c:numRef>
              <c:f>Summary!$B$4:$M$4</c:f>
              <c:numCache>
                <c:formatCode>General</c:formatCode>
                <c:ptCount val="12"/>
                <c:pt idx="0">
                  <c:v>30</c:v>
                </c:pt>
                <c:pt idx="1">
                  <c:v>40</c:v>
                </c:pt>
                <c:pt idx="2">
                  <c:v>24</c:v>
                </c:pt>
                <c:pt idx="3">
                  <c:v>21</c:v>
                </c:pt>
                <c:pt idx="4">
                  <c:v>18</c:v>
                </c:pt>
                <c:pt idx="5">
                  <c:v>21</c:v>
                </c:pt>
                <c:pt idx="6">
                  <c:v>33</c:v>
                </c:pt>
                <c:pt idx="7">
                  <c:v>22</c:v>
                </c:pt>
                <c:pt idx="8">
                  <c:v>8</c:v>
                </c:pt>
                <c:pt idx="9">
                  <c:v>14</c:v>
                </c:pt>
                <c:pt idx="10">
                  <c:v>28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1C-44F0-A458-33484FB0C29A}"/>
            </c:ext>
          </c:extLst>
        </c:ser>
        <c:ser>
          <c:idx val="2"/>
          <c:order val="2"/>
          <c:tx>
            <c:strRef>
              <c:f>Summary!$A$5</c:f>
              <c:strCache>
                <c:ptCount val="1"/>
                <c:pt idx="0">
                  <c:v>10736 CN - PASS</c:v>
                </c:pt>
              </c:strCache>
            </c:strRef>
          </c:tx>
          <c:cat>
            <c:strRef>
              <c:f>Summary!$B$1:$M$2</c:f>
              <c:strCache>
                <c:ptCount val="12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  <c:pt idx="9">
                  <c:v>202003</c:v>
                </c:pt>
                <c:pt idx="10">
                  <c:v>202004</c:v>
                </c:pt>
                <c:pt idx="11">
                  <c:v>202005</c:v>
                </c:pt>
              </c:strCache>
            </c:strRef>
          </c:cat>
          <c:val>
            <c:numRef>
              <c:f>Summary!$B$5:$M$5</c:f>
              <c:numCache>
                <c:formatCode>General</c:formatCode>
                <c:ptCount val="12"/>
                <c:pt idx="0">
                  <c:v>26</c:v>
                </c:pt>
                <c:pt idx="1">
                  <c:v>50</c:v>
                </c:pt>
                <c:pt idx="2">
                  <c:v>34</c:v>
                </c:pt>
                <c:pt idx="3">
                  <c:v>44</c:v>
                </c:pt>
                <c:pt idx="4">
                  <c:v>27</c:v>
                </c:pt>
                <c:pt idx="5">
                  <c:v>14</c:v>
                </c:pt>
                <c:pt idx="6">
                  <c:v>35</c:v>
                </c:pt>
                <c:pt idx="7">
                  <c:v>29</c:v>
                </c:pt>
                <c:pt idx="8">
                  <c:v>21</c:v>
                </c:pt>
                <c:pt idx="9">
                  <c:v>55</c:v>
                </c:pt>
                <c:pt idx="10">
                  <c:v>55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1C-44F0-A458-33484FB0C29A}"/>
            </c:ext>
          </c:extLst>
        </c:ser>
        <c:ser>
          <c:idx val="3"/>
          <c:order val="3"/>
          <c:tx>
            <c:strRef>
              <c:f>Summary!$A$6</c:f>
              <c:strCache>
                <c:ptCount val="1"/>
                <c:pt idx="0">
                  <c:v>8886 CN - ODS</c:v>
                </c:pt>
              </c:strCache>
            </c:strRef>
          </c:tx>
          <c:cat>
            <c:strRef>
              <c:f>Summary!$B$1:$M$2</c:f>
              <c:strCache>
                <c:ptCount val="12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  <c:pt idx="9">
                  <c:v>202003</c:v>
                </c:pt>
                <c:pt idx="10">
                  <c:v>202004</c:v>
                </c:pt>
                <c:pt idx="11">
                  <c:v>202005</c:v>
                </c:pt>
              </c:strCache>
            </c:strRef>
          </c:cat>
          <c:val>
            <c:numRef>
              <c:f>Summary!$B$6:$M$6</c:f>
              <c:numCache>
                <c:formatCode>General</c:formatCode>
                <c:ptCount val="12"/>
                <c:pt idx="0">
                  <c:v>15</c:v>
                </c:pt>
                <c:pt idx="1">
                  <c:v>9</c:v>
                </c:pt>
                <c:pt idx="2">
                  <c:v>24</c:v>
                </c:pt>
                <c:pt idx="3">
                  <c:v>16</c:v>
                </c:pt>
                <c:pt idx="4">
                  <c:v>13</c:v>
                </c:pt>
                <c:pt idx="5">
                  <c:v>13</c:v>
                </c:pt>
                <c:pt idx="6">
                  <c:v>7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1C-44F0-A458-33484FB0C29A}"/>
            </c:ext>
          </c:extLst>
        </c:ser>
        <c:ser>
          <c:idx val="4"/>
          <c:order val="4"/>
          <c:tx>
            <c:strRef>
              <c:f>Summary!$A$7</c:f>
              <c:strCache>
                <c:ptCount val="1"/>
                <c:pt idx="0">
                  <c:v>12242 China - Procurement System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cat>
            <c:strRef>
              <c:f>Summary!$B$1:$M$2</c:f>
              <c:strCache>
                <c:ptCount val="12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  <c:pt idx="9">
                  <c:v>202003</c:v>
                </c:pt>
                <c:pt idx="10">
                  <c:v>202004</c:v>
                </c:pt>
                <c:pt idx="11">
                  <c:v>202005</c:v>
                </c:pt>
              </c:strCache>
            </c:strRef>
          </c:cat>
          <c:val>
            <c:numRef>
              <c:f>Summary!$B$7:$M$7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7</c:v>
                </c:pt>
                <c:pt idx="9">
                  <c:v>13</c:v>
                </c:pt>
                <c:pt idx="10">
                  <c:v>20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1C-44F0-A458-33484FB0C29A}"/>
            </c:ext>
          </c:extLst>
        </c:ser>
        <c:ser>
          <c:idx val="5"/>
          <c:order val="5"/>
          <c:tx>
            <c:strRef>
              <c:f>Summary!$A$89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Summary!$B$1:$M$2</c:f>
              <c:strCache>
                <c:ptCount val="12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  <c:pt idx="9">
                  <c:v>202003</c:v>
                </c:pt>
                <c:pt idx="10">
                  <c:v>202004</c:v>
                </c:pt>
                <c:pt idx="11">
                  <c:v>202005</c:v>
                </c:pt>
              </c:strCache>
            </c:strRef>
          </c:cat>
          <c:val>
            <c:numRef>
              <c:f>Summary!$B$89:$M$89</c:f>
              <c:numCache>
                <c:formatCode>General</c:formatCode>
                <c:ptCount val="12"/>
                <c:pt idx="0">
                  <c:v>292</c:v>
                </c:pt>
                <c:pt idx="1">
                  <c:v>359</c:v>
                </c:pt>
                <c:pt idx="2">
                  <c:v>387</c:v>
                </c:pt>
                <c:pt idx="3">
                  <c:v>365</c:v>
                </c:pt>
                <c:pt idx="4">
                  <c:v>311</c:v>
                </c:pt>
                <c:pt idx="5">
                  <c:v>275</c:v>
                </c:pt>
                <c:pt idx="6">
                  <c:v>310</c:v>
                </c:pt>
                <c:pt idx="7">
                  <c:v>228</c:v>
                </c:pt>
                <c:pt idx="8">
                  <c:v>156</c:v>
                </c:pt>
                <c:pt idx="9">
                  <c:v>334</c:v>
                </c:pt>
                <c:pt idx="10">
                  <c:v>394</c:v>
                </c:pt>
                <c:pt idx="1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1C-44F0-A458-33484FB0C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978688"/>
        <c:axId val="102980608"/>
      </c:lineChart>
      <c:catAx>
        <c:axId val="102978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2980608"/>
        <c:crosses val="autoZero"/>
        <c:auto val="1"/>
        <c:lblAlgn val="ctr"/>
        <c:lblOffset val="100"/>
        <c:noMultiLvlLbl val="0"/>
      </c:catAx>
      <c:valAx>
        <c:axId val="1029806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 baseline="0"/>
                </a:pPr>
                <a:r>
                  <a:rPr lang="en-US" altLang="zh-CN" sz="1400" baseline="0"/>
                  <a:t>No of incidents</a:t>
                </a:r>
                <a:endParaRPr lang="zh-CN" altLang="en-US" sz="1400" baseline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29786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8A4754-911F-AC41-A824-91DA1B8FA50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9FCDCD-E9B1-454F-9FB4-9225198F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4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0F9559-3A8F-9C4B-A8FD-B97B398BF76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BBB689-3E0F-4241-AE49-BB02816D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5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24019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 preferRelativeResize="0"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46" y="947484"/>
            <a:ext cx="1735807" cy="1593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60" y="674175"/>
            <a:ext cx="2200588" cy="520139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6444021"/>
            <a:ext cx="5945444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5945443" y="6444021"/>
            <a:ext cx="918088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6863530" y="6444021"/>
            <a:ext cx="185290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8716436" y="6444021"/>
            <a:ext cx="42756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83013" y="3704884"/>
            <a:ext cx="8146141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45770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30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4953001"/>
            <a:ext cx="4736688" cy="298450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31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5314944"/>
            <a:ext cx="4736688" cy="292106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>
          <a:xfrm>
            <a:off x="0" y="6444021"/>
            <a:ext cx="5945444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945443" y="6444021"/>
            <a:ext cx="918088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63530" y="6444021"/>
            <a:ext cx="185290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8716436" y="6444021"/>
            <a:ext cx="42756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717476" y="2506508"/>
            <a:ext cx="5709049" cy="1844984"/>
            <a:chOff x="1578384" y="2542247"/>
            <a:chExt cx="5709049" cy="1844984"/>
          </a:xfrm>
        </p:grpSpPr>
        <p:pic>
          <p:nvPicPr>
            <p:cNvPr id="10" name="Picture 9"/>
            <p:cNvPicPr preferRelativeResize="0"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130" y="4010560"/>
              <a:ext cx="4103303" cy="3766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78384" y="2542247"/>
              <a:ext cx="5158159" cy="1219199"/>
            </a:xfrm>
            <a:prstGeom prst="rect">
              <a:avLst/>
            </a:prstGeom>
          </p:spPr>
        </p:pic>
      </p:grpSp>
      <p:sp>
        <p:nvSpPr>
          <p:cNvPr id="15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5142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2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59" y="6256979"/>
            <a:ext cx="7406640" cy="358665"/>
          </a:xfrm>
          <a:prstGeom prst="rect">
            <a:avLst/>
          </a:prstGeom>
        </p:spPr>
        <p:txBody>
          <a:bodyPr lIns="91440" tIns="0" rIns="91440" bIns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kern="1200" dirty="0">
                <a:solidFill>
                  <a:schemeClr val="accent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Source text</a:t>
            </a:r>
          </a:p>
        </p:txBody>
      </p:sp>
    </p:spTree>
    <p:extLst>
      <p:ext uri="{BB962C8B-B14F-4D97-AF65-F5344CB8AC3E}">
        <p14:creationId xmlns:p14="http://schemas.microsoft.com/office/powerpoint/2010/main" val="34186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199380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8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69156" y="204829"/>
            <a:ext cx="8608143" cy="75797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4551" y="6458048"/>
            <a:ext cx="54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843ECF-461F-4819-A4F0-ADD4A890588D}" type="slidenum">
              <a:rPr lang="en-US" sz="1600" smtClean="0">
                <a:solidFill>
                  <a:srgbClr val="898989"/>
                </a:solidFill>
                <a:latin typeface="+mn-lt"/>
              </a:rPr>
              <a:pPr algn="r"/>
              <a:t>‹#›</a:t>
            </a:fld>
            <a:endParaRPr lang="en-US" sz="16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3476" y="6318971"/>
            <a:ext cx="1036387" cy="402977"/>
            <a:chOff x="1655154" y="6299399"/>
            <a:chExt cx="1255103" cy="48802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655154" y="6299399"/>
              <a:ext cx="1255103" cy="488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88914" y="6426695"/>
              <a:ext cx="987582" cy="233428"/>
            </a:xfrm>
            <a:prstGeom prst="rect">
              <a:avLst/>
            </a:prstGeom>
          </p:spPr>
        </p:pic>
      </p:grp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269156" y="1067916"/>
            <a:ext cx="8608143" cy="51042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tabLst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v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04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orient="horz" pos="4200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168" userDrawn="1">
          <p15:clr>
            <a:srgbClr val="F26B43"/>
          </p15:clr>
        </p15:guide>
        <p15:guide id="8" pos="5592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604" userDrawn="1">
          <p15:clr>
            <a:srgbClr val="F26B43"/>
          </p15:clr>
        </p15:guide>
        <p15:guide id="11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AMS Reporting Support of </a:t>
            </a:r>
            <a:r>
              <a:rPr lang="en-US" dirty="0" smtClean="0"/>
              <a:t>May</a:t>
            </a:r>
            <a:r>
              <a:rPr lang="en-US" dirty="0" smtClean="0"/>
              <a:t>, </a:t>
            </a:r>
            <a:r>
              <a:rPr lang="en-US" dirty="0" smtClean="0"/>
              <a:t>2020</a:t>
            </a:r>
            <a:endParaRPr lang="en-US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170093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215220"/>
            <a:ext cx="8608143" cy="757974"/>
          </a:xfrm>
        </p:spPr>
        <p:txBody>
          <a:bodyPr/>
          <a:lstStyle/>
          <a:p>
            <a:r>
              <a:rPr lang="en-US" dirty="0"/>
              <a:t>Service Requests – AMS </a:t>
            </a:r>
            <a:r>
              <a:rPr lang="en-US" dirty="0" err="1" smtClean="0"/>
              <a:t>China_Cont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829951" y="1655064"/>
            <a:ext cx="3170357" cy="3604468"/>
          </a:xfrm>
          <a:prstGeom prst="rect">
            <a:avLst/>
          </a:prstGeom>
          <a:noFill/>
          <a:ln w="22225">
            <a:solidFill>
              <a:srgbClr val="A3CE4E"/>
            </a:solidFill>
          </a:ln>
          <a:effectLst/>
          <a:extLst/>
        </p:spPr>
        <p:txBody>
          <a:bodyPr wrap="square" lIns="182880" tIns="137160" rIns="182880" bIns="137160" anchor="t" anchorCtr="0">
            <a:norm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Service Request tickets </a:t>
            </a:r>
            <a:r>
              <a:rPr lang="en-US" sz="1050" dirty="0" smtClean="0">
                <a:solidFill>
                  <a:srgbClr val="000000"/>
                </a:solidFill>
              </a:rPr>
              <a:t>is almost the same as the count of May 2019, which is increased by </a:t>
            </a:r>
            <a:r>
              <a:rPr lang="en-US" sz="1050" dirty="0" smtClean="0">
                <a:solidFill>
                  <a:srgbClr val="FF0000"/>
                </a:solidFill>
              </a:rPr>
              <a:t>82.6%</a:t>
            </a:r>
            <a:r>
              <a:rPr lang="en-US" sz="1050" dirty="0" smtClean="0">
                <a:solidFill>
                  <a:srgbClr val="000000"/>
                </a:solidFill>
              </a:rPr>
              <a:t>.</a:t>
            </a:r>
            <a:endParaRPr lang="en-US" sz="1050" dirty="0"/>
          </a:p>
          <a:p>
            <a:pPr>
              <a:spcBef>
                <a:spcPts val="600"/>
              </a:spcBef>
            </a:pPr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4" y="2122158"/>
            <a:ext cx="5011346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3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" y="204828"/>
            <a:ext cx="7994939" cy="471447"/>
          </a:xfrm>
        </p:spPr>
        <p:txBody>
          <a:bodyPr/>
          <a:lstStyle/>
          <a:p>
            <a:r>
              <a:rPr lang="en-US" sz="2400" dirty="0"/>
              <a:t>Service Requests – Top Applications – AMS China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934456" y="1655064"/>
            <a:ext cx="2582527" cy="3604468"/>
          </a:xfrm>
          <a:prstGeom prst="rect">
            <a:avLst/>
          </a:prstGeom>
          <a:noFill/>
          <a:ln w="22225">
            <a:solidFill>
              <a:srgbClr val="007DBC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sz="1050" dirty="0" err="1" smtClean="0">
                <a:solidFill>
                  <a:srgbClr val="000000"/>
                </a:solidFill>
              </a:rPr>
              <a:t>iMap</a:t>
            </a:r>
            <a:r>
              <a:rPr lang="en-US" sz="1050" dirty="0" smtClean="0">
                <a:solidFill>
                  <a:srgbClr val="000000"/>
                </a:solidFill>
              </a:rPr>
              <a:t>, </a:t>
            </a:r>
            <a:r>
              <a:rPr lang="en-US" altLang="zh-CN" sz="1050" dirty="0" smtClean="0">
                <a:solidFill>
                  <a:srgbClr val="000000"/>
                </a:solidFill>
              </a:rPr>
              <a:t>MTS</a:t>
            </a: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</a:rPr>
              <a:t>and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</a:rPr>
              <a:t>ARS </a:t>
            </a:r>
            <a:r>
              <a:rPr lang="en-US" sz="1050" dirty="0" smtClean="0">
                <a:solidFill>
                  <a:srgbClr val="000000"/>
                </a:solidFill>
              </a:rPr>
              <a:t>are </a:t>
            </a:r>
            <a:r>
              <a:rPr lang="en-US" sz="1050" dirty="0">
                <a:solidFill>
                  <a:srgbClr val="000000"/>
                </a:solidFill>
              </a:rPr>
              <a:t>top </a:t>
            </a:r>
            <a:r>
              <a:rPr lang="en-US" sz="1050" dirty="0" smtClean="0">
                <a:solidFill>
                  <a:srgbClr val="000000"/>
                </a:solidFill>
              </a:rPr>
              <a:t>3 </a:t>
            </a:r>
            <a:r>
              <a:rPr lang="en-US" altLang="zh-CN" sz="1050" dirty="0" smtClean="0">
                <a:solidFill>
                  <a:srgbClr val="000000"/>
                </a:solidFill>
              </a:rPr>
              <a:t>applications of s</a:t>
            </a:r>
            <a:r>
              <a:rPr lang="en-US" sz="1050" dirty="0" smtClean="0">
                <a:solidFill>
                  <a:srgbClr val="000000"/>
                </a:solidFill>
              </a:rPr>
              <a:t>ervice </a:t>
            </a:r>
            <a:r>
              <a:rPr lang="en-US" altLang="zh-CN" sz="1050" dirty="0" smtClean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equest </a:t>
            </a:r>
            <a:r>
              <a:rPr lang="en-US" sz="1050" dirty="0">
                <a:solidFill>
                  <a:srgbClr val="000000"/>
                </a:solidFill>
              </a:rPr>
              <a:t>for current month</a:t>
            </a:r>
            <a:r>
              <a:rPr lang="en-US" sz="1050" dirty="0" smtClean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sz="1050" dirty="0" smtClean="0">
                <a:solidFill>
                  <a:srgbClr val="000000"/>
                </a:solidFill>
              </a:rPr>
              <a:t>99% tickets of </a:t>
            </a:r>
            <a:r>
              <a:rPr lang="en-US" sz="1050" dirty="0" err="1" smtClean="0">
                <a:solidFill>
                  <a:srgbClr val="000000"/>
                </a:solidFill>
              </a:rPr>
              <a:t>iMap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are for L1 Support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424" y="5588350"/>
            <a:ext cx="2818975" cy="49614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1100" dirty="0">
                <a:latin typeface="+mn-lt"/>
              </a:rPr>
              <a:t>Top 3:                            </a:t>
            </a:r>
            <a:r>
              <a:rPr lang="en-US" sz="1100" dirty="0" smtClean="0">
                <a:latin typeface="+mn-lt"/>
              </a:rPr>
              <a:t>2313</a:t>
            </a:r>
            <a:r>
              <a:rPr lang="en-US" sz="1100" dirty="0">
                <a:latin typeface="+mn-lt"/>
              </a:rPr>
              <a:t>	</a:t>
            </a:r>
            <a:r>
              <a:rPr lang="en-US" sz="1100" dirty="0" smtClean="0">
                <a:latin typeface="+mn-lt"/>
              </a:rPr>
              <a:t>61</a:t>
            </a:r>
            <a:r>
              <a:rPr lang="en-US" altLang="zh-CN" sz="1100" dirty="0" smtClean="0">
                <a:latin typeface="+mn-lt"/>
              </a:rPr>
              <a:t>.3</a:t>
            </a:r>
            <a:r>
              <a:rPr lang="en-US" sz="1100" dirty="0" smtClean="0">
                <a:latin typeface="+mn-lt"/>
              </a:rPr>
              <a:t>%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Top 20:                          </a:t>
            </a:r>
            <a:r>
              <a:rPr lang="en-US" sz="1100" dirty="0" smtClean="0">
                <a:latin typeface="+mn-lt"/>
              </a:rPr>
              <a:t>3045</a:t>
            </a:r>
            <a:r>
              <a:rPr lang="en-US" sz="1100" dirty="0">
                <a:latin typeface="+mn-lt"/>
              </a:rPr>
              <a:t>	</a:t>
            </a:r>
            <a:r>
              <a:rPr lang="en-US" sz="1100" dirty="0" smtClean="0">
                <a:latin typeface="+mn-lt"/>
              </a:rPr>
              <a:t>80.7%</a:t>
            </a:r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_____________________________</a:t>
            </a:r>
          </a:p>
          <a:p>
            <a:r>
              <a:rPr lang="en-US" sz="1100" dirty="0">
                <a:latin typeface="+mn-lt"/>
              </a:rPr>
              <a:t>All:                                 </a:t>
            </a:r>
            <a:r>
              <a:rPr lang="en-US" sz="1100" dirty="0" smtClean="0">
                <a:latin typeface="+mn-lt"/>
              </a:rPr>
              <a:t>3773</a:t>
            </a:r>
            <a:endParaRPr lang="en-US" sz="11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659186"/>
            <a:ext cx="5070763" cy="36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0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5" y="204828"/>
            <a:ext cx="8537865" cy="471447"/>
          </a:xfrm>
        </p:spPr>
        <p:txBody>
          <a:bodyPr/>
          <a:lstStyle/>
          <a:p>
            <a:r>
              <a:rPr lang="en-US" sz="2400" dirty="0"/>
              <a:t>Trends for Data Request and Data Patch – AMS China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829255" y="1269342"/>
            <a:ext cx="3210635" cy="3604468"/>
          </a:xfrm>
          <a:prstGeom prst="rect">
            <a:avLst/>
          </a:prstGeom>
          <a:noFill/>
          <a:ln w="22225">
            <a:solidFill>
              <a:srgbClr val="007DBC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000000"/>
                </a:solidFill>
              </a:rPr>
              <a:t>The total no. of DR tickets </a:t>
            </a:r>
            <a:r>
              <a:rPr lang="en-US" sz="1050" dirty="0" smtClean="0">
                <a:solidFill>
                  <a:srgbClr val="000000"/>
                </a:solidFill>
              </a:rPr>
              <a:t>decreased by </a:t>
            </a:r>
            <a:r>
              <a:rPr lang="en-US" sz="1050" dirty="0" smtClean="0">
                <a:solidFill>
                  <a:srgbClr val="FF0000"/>
                </a:solidFill>
              </a:rPr>
              <a:t>25.8%</a:t>
            </a:r>
            <a:r>
              <a:rPr lang="en-US" sz="1050" dirty="0" smtClean="0">
                <a:solidFill>
                  <a:srgbClr val="000000"/>
                </a:solidFill>
              </a:rPr>
              <a:t>, </a:t>
            </a:r>
            <a:r>
              <a:rPr lang="en-US" sz="1050" dirty="0" smtClean="0"/>
              <a:t>compare to </a:t>
            </a:r>
            <a:r>
              <a:rPr lang="en-US" sz="1050" dirty="0"/>
              <a:t>number of month of </a:t>
            </a:r>
            <a:r>
              <a:rPr lang="en-US" sz="1050" dirty="0" smtClean="0"/>
              <a:t>Apr.</a:t>
            </a:r>
            <a:endParaRPr lang="en-US" sz="1050" dirty="0">
              <a:solidFill>
                <a:srgbClr val="000000"/>
              </a:solidFill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000000"/>
                </a:solidFill>
              </a:rPr>
              <a:t>The </a:t>
            </a:r>
            <a:r>
              <a:rPr lang="en-US" altLang="zh-CN" sz="1050" dirty="0">
                <a:solidFill>
                  <a:srgbClr val="000000"/>
                </a:solidFill>
              </a:rPr>
              <a:t>total no. of DP tickets </a:t>
            </a:r>
            <a:r>
              <a:rPr lang="en-US" altLang="zh-CN" sz="1050" dirty="0" smtClean="0">
                <a:solidFill>
                  <a:srgbClr val="000000"/>
                </a:solidFill>
              </a:rPr>
              <a:t>i</a:t>
            </a:r>
            <a:r>
              <a:rPr lang="en-US" altLang="zh-CN" sz="1050" dirty="0">
                <a:solidFill>
                  <a:srgbClr val="000000"/>
                </a:solidFill>
              </a:rPr>
              <a:t>n</a:t>
            </a:r>
            <a:r>
              <a:rPr lang="en-US" altLang="zh-CN" sz="1050" dirty="0" smtClean="0">
                <a:solidFill>
                  <a:srgbClr val="000000"/>
                </a:solidFill>
              </a:rPr>
              <a:t>creased by </a:t>
            </a:r>
            <a:r>
              <a:rPr lang="en-US" altLang="zh-CN" sz="1050" dirty="0" smtClean="0">
                <a:solidFill>
                  <a:srgbClr val="FF0000"/>
                </a:solidFill>
              </a:rPr>
              <a:t>2.8%</a:t>
            </a:r>
            <a:r>
              <a:rPr lang="en-US" altLang="zh-CN" sz="1050" dirty="0" smtClean="0">
                <a:solidFill>
                  <a:srgbClr val="000000"/>
                </a:solidFill>
              </a:rPr>
              <a:t>, </a:t>
            </a:r>
            <a:r>
              <a:rPr lang="en-US" sz="1050" dirty="0" smtClean="0"/>
              <a:t>compare </a:t>
            </a:r>
            <a:r>
              <a:rPr lang="en-US" sz="1050" dirty="0"/>
              <a:t>to number of month of </a:t>
            </a:r>
            <a:r>
              <a:rPr lang="en-US" sz="1050" dirty="0" smtClean="0"/>
              <a:t>Apr.</a:t>
            </a:r>
            <a:endParaRPr lang="en-US" sz="1050" dirty="0"/>
          </a:p>
          <a:p>
            <a:pPr>
              <a:spcBef>
                <a:spcPts val="600"/>
              </a:spcBef>
            </a:pPr>
            <a:endParaRPr lang="en-US" altLang="zh-CN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5" y="1269342"/>
            <a:ext cx="5465620" cy="36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5" y="204828"/>
            <a:ext cx="8537865" cy="471447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Request and Data Patch – AMS China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711690" y="1757396"/>
            <a:ext cx="3210635" cy="3604468"/>
          </a:xfrm>
          <a:prstGeom prst="rect">
            <a:avLst/>
          </a:prstGeom>
          <a:noFill/>
          <a:ln w="22225">
            <a:solidFill>
              <a:srgbClr val="007DBC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</a:rPr>
              <a:t>The top 3 application</a:t>
            </a:r>
            <a:r>
              <a:rPr lang="en-US" altLang="zh-CN" sz="1050" dirty="0" smtClean="0">
                <a:solidFill>
                  <a:srgbClr val="000000"/>
                </a:solidFill>
              </a:rPr>
              <a:t>s</a:t>
            </a:r>
            <a:r>
              <a:rPr lang="en-US" sz="1050" dirty="0" smtClean="0">
                <a:solidFill>
                  <a:srgbClr val="000000"/>
                </a:solidFill>
              </a:rPr>
              <a:t> for DP request </a:t>
            </a:r>
            <a:r>
              <a:rPr lang="en-US" altLang="zh-CN" sz="1050" dirty="0">
                <a:solidFill>
                  <a:srgbClr val="000000"/>
                </a:solidFill>
              </a:rPr>
              <a:t>are</a:t>
            </a:r>
            <a:r>
              <a:rPr lang="en-US" sz="1050" dirty="0">
                <a:solidFill>
                  <a:srgbClr val="000000"/>
                </a:solidFill>
              </a:rPr>
              <a:t> MTS</a:t>
            </a:r>
            <a:r>
              <a:rPr lang="en-US" sz="1050" dirty="0" smtClean="0">
                <a:solidFill>
                  <a:srgbClr val="000000"/>
                </a:solidFill>
              </a:rPr>
              <a:t>, FFMS</a:t>
            </a:r>
            <a:r>
              <a:rPr lang="en-US" sz="1050" dirty="0" smtClean="0"/>
              <a:t> and </a:t>
            </a:r>
            <a:r>
              <a:rPr lang="en-US" sz="1050" dirty="0">
                <a:solidFill>
                  <a:srgbClr val="000000"/>
                </a:solidFill>
              </a:rPr>
              <a:t>Compensation.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</a:rPr>
              <a:t>The top 3 </a:t>
            </a:r>
            <a:r>
              <a:rPr lang="en-US" sz="1050" dirty="0" smtClean="0">
                <a:solidFill>
                  <a:srgbClr val="000000"/>
                </a:solidFill>
              </a:rPr>
              <a:t>application</a:t>
            </a:r>
            <a:r>
              <a:rPr lang="en-US" altLang="zh-CN" sz="1050" dirty="0" smtClean="0">
                <a:solidFill>
                  <a:srgbClr val="000000"/>
                </a:solidFill>
              </a:rPr>
              <a:t>s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000000"/>
                </a:solidFill>
              </a:rPr>
              <a:t>for </a:t>
            </a:r>
            <a:r>
              <a:rPr lang="en-US" sz="1050" dirty="0" smtClean="0">
                <a:solidFill>
                  <a:srgbClr val="000000"/>
                </a:solidFill>
              </a:rPr>
              <a:t>DR </a:t>
            </a:r>
            <a:r>
              <a:rPr lang="en-US" sz="1050" dirty="0">
                <a:solidFill>
                  <a:srgbClr val="000000"/>
                </a:solidFill>
              </a:rPr>
              <a:t>request </a:t>
            </a:r>
            <a:r>
              <a:rPr lang="en-US" altLang="zh-CN" sz="1050" dirty="0">
                <a:solidFill>
                  <a:srgbClr val="000000"/>
                </a:solidFill>
              </a:rPr>
              <a:t>are</a:t>
            </a:r>
            <a:r>
              <a:rPr lang="en-US" sz="1050" dirty="0" smtClean="0">
                <a:solidFill>
                  <a:srgbClr val="000000"/>
                </a:solidFill>
              </a:rPr>
              <a:t> ODS, MTS and </a:t>
            </a:r>
            <a:r>
              <a:rPr lang="en-US" sz="1050" dirty="0">
                <a:solidFill>
                  <a:srgbClr val="000000"/>
                </a:solidFill>
              </a:rPr>
              <a:t>Compensation.</a:t>
            </a:r>
          </a:p>
          <a:p>
            <a:pPr>
              <a:spcBef>
                <a:spcPts val="600"/>
              </a:spcBef>
            </a:pPr>
            <a:endParaRPr lang="en-US" altLang="zh-CN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5" y="803999"/>
            <a:ext cx="4584589" cy="275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85" y="3630948"/>
            <a:ext cx="458458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7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Ticket –Ageing – AMS China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600700" y="920611"/>
            <a:ext cx="3438526" cy="3604468"/>
          </a:xfrm>
          <a:prstGeom prst="rect">
            <a:avLst/>
          </a:prstGeom>
          <a:noFill/>
          <a:ln w="22225">
            <a:solidFill>
              <a:srgbClr val="007DBC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</a:rPr>
              <a:t>There is no High and Medium Open </a:t>
            </a:r>
            <a:r>
              <a:rPr lang="en-US" sz="1050" dirty="0" smtClean="0">
                <a:solidFill>
                  <a:srgbClr val="000000"/>
                </a:solidFill>
              </a:rPr>
              <a:t>problem tickets </a:t>
            </a:r>
            <a:r>
              <a:rPr lang="en-US" sz="1050" dirty="0">
                <a:solidFill>
                  <a:srgbClr val="000000"/>
                </a:solidFill>
              </a:rPr>
              <a:t>until end of </a:t>
            </a:r>
            <a:r>
              <a:rPr lang="en-US" altLang="zh-CN" sz="1050" dirty="0">
                <a:solidFill>
                  <a:srgbClr val="000000"/>
                </a:solidFill>
              </a:rPr>
              <a:t>Jan</a:t>
            </a:r>
            <a:endParaRPr lang="en-US" sz="1050" dirty="0">
              <a:solidFill>
                <a:srgbClr val="000000"/>
              </a:solidFill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 smtClean="0">
                <a:solidFill>
                  <a:srgbClr val="FF0000"/>
                </a:solidFill>
              </a:rPr>
              <a:t>10 </a:t>
            </a:r>
            <a:r>
              <a:rPr lang="en-US" sz="1050" dirty="0" smtClean="0">
                <a:solidFill>
                  <a:srgbClr val="000000"/>
                </a:solidFill>
              </a:rPr>
              <a:t>open </a:t>
            </a:r>
            <a:r>
              <a:rPr lang="en-US" sz="1050" dirty="0">
                <a:solidFill>
                  <a:srgbClr val="000000"/>
                </a:solidFill>
              </a:rPr>
              <a:t>problems aging are in 1 month and </a:t>
            </a:r>
            <a:r>
              <a:rPr lang="en-US" sz="1050" dirty="0">
                <a:solidFill>
                  <a:srgbClr val="FF0000"/>
                </a:solidFill>
              </a:rPr>
              <a:t>5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open </a:t>
            </a:r>
            <a:r>
              <a:rPr lang="en-US" sz="1050" dirty="0">
                <a:solidFill>
                  <a:srgbClr val="000000"/>
                </a:solidFill>
              </a:rPr>
              <a:t>problems are over </a:t>
            </a:r>
            <a:r>
              <a:rPr lang="en-US" sz="1050" dirty="0" smtClean="0">
                <a:solidFill>
                  <a:srgbClr val="000000"/>
                </a:solidFill>
              </a:rPr>
              <a:t>2 </a:t>
            </a:r>
            <a:r>
              <a:rPr lang="en-US" sz="1050" dirty="0">
                <a:solidFill>
                  <a:srgbClr val="000000"/>
                </a:solidFill>
              </a:rPr>
              <a:t>month at the end of </a:t>
            </a:r>
            <a:r>
              <a:rPr lang="en-US" sz="1050" dirty="0" smtClean="0">
                <a:solidFill>
                  <a:srgbClr val="000000"/>
                </a:solidFill>
              </a:rPr>
              <a:t>May, 2020.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</a:rPr>
              <a:t>4</a:t>
            </a:r>
            <a:r>
              <a:rPr lang="en-US" sz="1050" dirty="0" smtClean="0">
                <a:solidFill>
                  <a:srgbClr val="000000"/>
                </a:solidFill>
              </a:rPr>
              <a:t> of 15 open problems are either in UAT phase or waiting for PRD deployment.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</a:rPr>
              <a:t>In </a:t>
            </a:r>
            <a:r>
              <a:rPr lang="en-US" sz="1050" dirty="0">
                <a:solidFill>
                  <a:srgbClr val="000000"/>
                </a:solidFill>
              </a:rPr>
              <a:t>recent 12 months, there are </a:t>
            </a:r>
            <a:r>
              <a:rPr lang="en-US" sz="1050" dirty="0" smtClean="0">
                <a:solidFill>
                  <a:srgbClr val="FF0000"/>
                </a:solidFill>
              </a:rPr>
              <a:t>196 </a:t>
            </a:r>
            <a:r>
              <a:rPr lang="en-US" sz="1050" dirty="0" smtClean="0">
                <a:solidFill>
                  <a:srgbClr val="000000"/>
                </a:solidFill>
              </a:rPr>
              <a:t>problems resolved</a:t>
            </a:r>
            <a:r>
              <a:rPr lang="en-US" sz="1050" dirty="0">
                <a:solidFill>
                  <a:srgbClr val="000000"/>
                </a:solidFill>
              </a:rPr>
              <a:t>. Top 3 application are MTS, </a:t>
            </a:r>
            <a:r>
              <a:rPr lang="en-US" sz="1050" dirty="0" smtClean="0">
                <a:solidFill>
                  <a:srgbClr val="000000"/>
                </a:solidFill>
              </a:rPr>
              <a:t>Map and CCS.</a:t>
            </a: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64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74" y="3240743"/>
            <a:ext cx="1985987" cy="29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1" y="920612"/>
            <a:ext cx="4411179" cy="2227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11" y="3627859"/>
            <a:ext cx="4411179" cy="25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3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Management</a:t>
            </a:r>
            <a:endParaRPr lang="zh-CN" alt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gray">
          <a:xfrm>
            <a:off x="5684028" y="1120972"/>
            <a:ext cx="3286124" cy="4670796"/>
          </a:xfrm>
          <a:prstGeom prst="rect">
            <a:avLst/>
          </a:prstGeom>
          <a:noFill/>
          <a:ln w="22225">
            <a:solidFill>
              <a:srgbClr val="007DBC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 smtClean="0">
                <a:solidFill>
                  <a:srgbClr val="000000"/>
                </a:solidFill>
              </a:rPr>
              <a:t>Comments</a:t>
            </a:r>
          </a:p>
          <a:p>
            <a:pPr marL="228600" indent="-22860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</a:pPr>
            <a:endParaRPr lang="en-US" sz="1050" b="1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 smtClean="0"/>
              <a:t>There  is no failure, rollback or incident happened in this month.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000" dirty="0"/>
          </a:p>
          <a:p>
            <a:pPr marL="228600" indent="-228600">
              <a:buFont typeface="+mj-lt"/>
              <a:buAutoNum type="arabicPeriod"/>
            </a:pPr>
            <a:endParaRPr lang="en-US" altLang="zh-CN" sz="1000" dirty="0"/>
          </a:p>
          <a:p>
            <a:r>
              <a:rPr lang="en-US" altLang="zh-CN" sz="1000" dirty="0" smtClean="0"/>
              <a:t>Release Result:</a:t>
            </a:r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altLang="zh-CN" sz="1000" dirty="0" smtClean="0"/>
              <a:t>Successful - </a:t>
            </a:r>
            <a:r>
              <a:rPr lang="en-US" altLang="zh-CN" sz="1000" dirty="0" smtClean="0"/>
              <a:t>131</a:t>
            </a:r>
            <a:endParaRPr lang="en-US" altLang="zh-CN" sz="1000" dirty="0"/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altLang="zh-CN" sz="1000" dirty="0"/>
              <a:t>Completed with </a:t>
            </a:r>
            <a:r>
              <a:rPr lang="en-US" altLang="zh-CN" sz="1000" dirty="0" smtClean="0"/>
              <a:t>issues - 0</a:t>
            </a:r>
            <a:endParaRPr lang="en-US" altLang="zh-CN" sz="1000" dirty="0"/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altLang="zh-CN" sz="1000" dirty="0" smtClean="0"/>
              <a:t>Unsuccessful (no </a:t>
            </a:r>
            <a:r>
              <a:rPr lang="en-US" altLang="zh-CN" sz="1000" dirty="0"/>
              <a:t>business </a:t>
            </a:r>
            <a:r>
              <a:rPr lang="en-US" altLang="zh-CN" sz="1000" dirty="0" smtClean="0"/>
              <a:t>impact) - 0</a:t>
            </a:r>
            <a:endParaRPr lang="en-US" altLang="zh-CN" sz="1000" dirty="0"/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altLang="zh-CN" sz="1000" dirty="0" smtClean="0"/>
              <a:t>Unsuccessful -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0</a:t>
            </a:r>
            <a:endParaRPr lang="en-US" altLang="zh-CN" sz="1000" dirty="0"/>
          </a:p>
          <a:p>
            <a:pPr marL="571500" lvl="1" indent="-228600">
              <a:buFont typeface="Arial" panose="020B0604020202020204" pitchFamily="34" charset="0"/>
              <a:buChar char="•"/>
            </a:pPr>
            <a:r>
              <a:rPr lang="en-US" altLang="zh-CN" sz="1000" dirty="0"/>
              <a:t>Not </a:t>
            </a:r>
            <a:r>
              <a:rPr lang="en-US" altLang="zh-CN" sz="1000" dirty="0" smtClean="0"/>
              <a:t>Closed - </a:t>
            </a:r>
            <a:r>
              <a:rPr lang="en-US" altLang="zh-CN" sz="1000" dirty="0" smtClean="0"/>
              <a:t>1</a:t>
            </a:r>
            <a:endParaRPr lang="en-US" altLang="zh-CN" sz="1000" dirty="0"/>
          </a:p>
          <a:p>
            <a:pPr marL="228600" indent="-228600">
              <a:buFont typeface="+mj-lt"/>
              <a:buAutoNum type="arabicPeriod"/>
            </a:pPr>
            <a:endParaRPr lang="en-US" altLang="zh-CN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" y="1120972"/>
            <a:ext cx="4584325" cy="252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2" y="3809031"/>
            <a:ext cx="4584325" cy="23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8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Management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3" y="1648510"/>
            <a:ext cx="7917162" cy="37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– AMS China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5480199" y="1063255"/>
            <a:ext cx="3349487" cy="4855407"/>
          </a:xfrm>
          <a:prstGeom prst="rect">
            <a:avLst/>
          </a:prstGeom>
          <a:noFill/>
          <a:ln w="22225">
            <a:solidFill>
              <a:srgbClr val="A3CE4E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 algn="l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  <a:endParaRPr lang="en-US" sz="1050" b="1" dirty="0"/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zh-CN" sz="1000" dirty="0" smtClean="0"/>
              <a:t>Three</a:t>
            </a:r>
            <a:r>
              <a:rPr lang="en-US" altLang="zh-CN" sz="1000" dirty="0" smtClean="0"/>
              <a:t> P3 Incidents with </a:t>
            </a:r>
            <a:r>
              <a:rPr lang="en-US" altLang="zh-CN" sz="1000" dirty="0"/>
              <a:t>SLA Breach are from Procurement </a:t>
            </a:r>
            <a:r>
              <a:rPr lang="en-US" altLang="zh-CN" sz="1000" dirty="0" smtClean="0"/>
              <a:t>System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zh-CN" sz="1000" dirty="0" smtClean="0"/>
              <a:t>24 out of 31 P4 Incident with SLA Breach are </a:t>
            </a:r>
            <a:r>
              <a:rPr lang="en-US" altLang="zh-CN" sz="1000" dirty="0"/>
              <a:t>from Procurement System and Finance Fee Management System</a:t>
            </a:r>
            <a:endParaRPr lang="en-US" altLang="zh-CN" sz="1000" dirty="0" smtClean="0"/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zh-CN" sz="1000" dirty="0" smtClean="0"/>
              <a:t>41 </a:t>
            </a:r>
            <a:r>
              <a:rPr lang="en-US" altLang="zh-CN" sz="1000" dirty="0"/>
              <a:t>out of </a:t>
            </a:r>
            <a:r>
              <a:rPr lang="en-US" altLang="zh-CN" sz="1000" dirty="0" smtClean="0"/>
              <a:t>52 </a:t>
            </a:r>
            <a:r>
              <a:rPr lang="en-US" altLang="zh-CN" sz="1000" dirty="0"/>
              <a:t>P4 Incident with SLA Breach are from Procurement System </a:t>
            </a:r>
            <a:r>
              <a:rPr lang="en-US" altLang="zh-CN" sz="1000" dirty="0" smtClean="0"/>
              <a:t>,  </a:t>
            </a:r>
            <a:r>
              <a:rPr lang="en-US" altLang="zh-CN" sz="1000" dirty="0"/>
              <a:t>Finance Fee Management </a:t>
            </a:r>
            <a:r>
              <a:rPr lang="en-US" altLang="zh-CN" sz="1000" dirty="0" smtClean="0"/>
              <a:t>System and Comp2.0 system </a:t>
            </a:r>
            <a:endParaRPr lang="en-US" altLang="zh-CN" sz="1000" dirty="0"/>
          </a:p>
          <a:p>
            <a:pPr>
              <a:spcBef>
                <a:spcPts val="600"/>
              </a:spcBef>
            </a:pPr>
            <a:endParaRPr lang="en-US" altLang="zh-CN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2" y="962803"/>
            <a:ext cx="4511312" cy="251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2" y="3740727"/>
            <a:ext cx="4511312" cy="21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3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– Cognizant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5480199" y="1063255"/>
            <a:ext cx="3349487" cy="4888657"/>
          </a:xfrm>
          <a:prstGeom prst="rect">
            <a:avLst/>
          </a:prstGeom>
          <a:noFill/>
          <a:ln w="22225">
            <a:solidFill>
              <a:srgbClr val="A3CE4E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 algn="l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  <a:endParaRPr lang="en-US" sz="1050" b="1" dirty="0"/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sz="1000" dirty="0"/>
              <a:t>Incident SLA is all green for Cognizant. 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sz="1000" dirty="0"/>
              <a:t>Service Request SLA </a:t>
            </a:r>
            <a:r>
              <a:rPr lang="en-US" sz="1000" dirty="0" smtClean="0"/>
              <a:t>is all green for Cognizant.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962804"/>
            <a:ext cx="4899320" cy="2577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" y="3540034"/>
            <a:ext cx="4899320" cy="24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6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55" y="1115203"/>
            <a:ext cx="8608143" cy="372211"/>
          </a:xfrm>
        </p:spPr>
        <p:txBody>
          <a:bodyPr/>
          <a:lstStyle/>
          <a:p>
            <a:r>
              <a:rPr lang="en-US" sz="1800" dirty="0"/>
              <a:t>Incident SLA missed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1556" y="357229"/>
            <a:ext cx="8608143" cy="75797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SLA Miss Groups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1554" y="3463752"/>
            <a:ext cx="8608143" cy="3722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1800" dirty="0"/>
              <a:t>SR SLA missed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73" y="1565577"/>
            <a:ext cx="61341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73" y="3993313"/>
            <a:ext cx="6134100" cy="15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– AMS China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5720774" y="1632857"/>
            <a:ext cx="2926838" cy="3553098"/>
          </a:xfrm>
          <a:prstGeom prst="rect">
            <a:avLst/>
          </a:prstGeom>
          <a:noFill/>
          <a:ln w="22225">
            <a:solidFill>
              <a:srgbClr val="A3CE4E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 algn="l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  <a:endParaRPr lang="en-US" sz="1050" b="1" dirty="0"/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00" dirty="0" smtClean="0"/>
              <a:t>Total </a:t>
            </a:r>
            <a:r>
              <a:rPr lang="en-US" sz="1000" dirty="0"/>
              <a:t>number of incidents </a:t>
            </a:r>
            <a:r>
              <a:rPr lang="en-US" sz="1000" dirty="0" smtClean="0">
                <a:solidFill>
                  <a:srgbClr val="FF0000"/>
                </a:solidFill>
              </a:rPr>
              <a:t>34%</a:t>
            </a:r>
            <a:r>
              <a:rPr lang="en-US" sz="1000" dirty="0" smtClean="0"/>
              <a:t> increased, compare to number of month of May</a:t>
            </a:r>
            <a:r>
              <a:rPr lang="en-US" altLang="zh-CN" sz="1000" dirty="0" smtClean="0"/>
              <a:t> </a:t>
            </a:r>
            <a:r>
              <a:rPr lang="en-US" sz="1000" dirty="0" smtClean="0"/>
              <a:t>2019.</a:t>
            </a:r>
          </a:p>
          <a:p>
            <a:pPr>
              <a:spcBef>
                <a:spcPts val="600"/>
              </a:spcBef>
            </a:pPr>
            <a:endParaRPr lang="en-US" sz="1000" dirty="0" smtClean="0"/>
          </a:p>
          <a:p>
            <a:pPr>
              <a:spcBef>
                <a:spcPts val="600"/>
              </a:spcBef>
            </a:pPr>
            <a:endParaRPr lang="en-US" sz="1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111002"/>
              </p:ext>
            </p:extLst>
          </p:nvPr>
        </p:nvGraphicFramePr>
        <p:xfrm>
          <a:off x="340822" y="1632857"/>
          <a:ext cx="5187141" cy="355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1896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38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– AMS China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5720773" y="1063256"/>
            <a:ext cx="3349487" cy="4404093"/>
          </a:xfrm>
          <a:prstGeom prst="rect">
            <a:avLst/>
          </a:prstGeom>
          <a:noFill/>
          <a:ln w="22225">
            <a:solidFill>
              <a:srgbClr val="A3CE4E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 algn="l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  <a:endParaRPr lang="en-US" sz="1050" b="1" dirty="0"/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00" dirty="0" smtClean="0"/>
              <a:t>Total </a:t>
            </a:r>
            <a:r>
              <a:rPr lang="en-US" sz="1000" dirty="0"/>
              <a:t>number of incidents </a:t>
            </a:r>
            <a:r>
              <a:rPr lang="en-US" sz="1000" dirty="0" smtClean="0"/>
              <a:t>increased by 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 smtClean="0">
                <a:solidFill>
                  <a:srgbClr val="FF0000"/>
                </a:solidFill>
              </a:rPr>
              <a:t>%</a:t>
            </a:r>
            <a:r>
              <a:rPr lang="en-US" sz="1000" dirty="0" smtClean="0"/>
              <a:t>, compare to number of month of  Apr 2020.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00" dirty="0" smtClean="0"/>
              <a:t>Top </a:t>
            </a:r>
            <a:r>
              <a:rPr lang="en-US" sz="1000" dirty="0" smtClean="0"/>
              <a:t>5 application are FFMS, MTS, Pass, ODS, China Procurement System</a:t>
            </a:r>
            <a:endParaRPr lang="en-US" sz="1000" dirty="0"/>
          </a:p>
          <a:p>
            <a:pPr>
              <a:spcBef>
                <a:spcPts val="600"/>
              </a:spcBef>
            </a:pPr>
            <a:endParaRPr lang="en-US" sz="1000" dirty="0" smtClean="0"/>
          </a:p>
          <a:p>
            <a:pPr>
              <a:spcBef>
                <a:spcPts val="600"/>
              </a:spcBef>
            </a:pPr>
            <a:endParaRPr lang="en-US" sz="1000" dirty="0"/>
          </a:p>
        </p:txBody>
      </p:sp>
      <p:graphicFrame>
        <p:nvGraphicFramePr>
          <p:cNvPr id="5" name="图表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113970"/>
              </p:ext>
            </p:extLst>
          </p:nvPr>
        </p:nvGraphicFramePr>
        <p:xfrm>
          <a:off x="340822" y="1063256"/>
          <a:ext cx="5270269" cy="440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620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– AMS China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6994" y="1013132"/>
            <a:ext cx="4637314" cy="265106"/>
          </a:xfrm>
          <a:prstGeom prst="rect">
            <a:avLst/>
          </a:prstGeom>
          <a:noFill/>
        </p:spPr>
        <p:txBody>
          <a:bodyPr wrap="none" lIns="91440" tIns="0" rIns="91440" bIns="0" rtlCol="0">
            <a:noAutofit/>
          </a:bodyPr>
          <a:lstStyle/>
          <a:p>
            <a:r>
              <a:rPr lang="en-US" altLang="zh-CN" sz="1800" dirty="0"/>
              <a:t>Incidents </a:t>
            </a:r>
            <a:r>
              <a:rPr lang="en-US" altLang="zh-CN" sz="1800" dirty="0" smtClean="0"/>
              <a:t>Trends Of </a:t>
            </a:r>
            <a:r>
              <a:rPr lang="en-US" altLang="zh-CN" sz="1800" dirty="0"/>
              <a:t>Top 5 </a:t>
            </a:r>
            <a:r>
              <a:rPr lang="en-US" altLang="zh-CN" sz="1800" dirty="0" smtClean="0"/>
              <a:t>Application </a:t>
            </a:r>
            <a:r>
              <a:rPr lang="en-US" altLang="zh-CN" sz="1800" dirty="0"/>
              <a:t>B</a:t>
            </a:r>
            <a:r>
              <a:rPr lang="en-US" altLang="zh-CN" sz="1800" dirty="0" smtClean="0"/>
              <a:t>y Year</a:t>
            </a:r>
            <a:endParaRPr lang="zh-CN" altLang="en-US" sz="1800" dirty="0"/>
          </a:p>
          <a:p>
            <a:endParaRPr lang="en-US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6" y="1760311"/>
            <a:ext cx="8466501" cy="1082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5" y="3266938"/>
            <a:ext cx="3286771" cy="2266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418" y="3266938"/>
            <a:ext cx="3261643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– AMS China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6994" y="882501"/>
            <a:ext cx="4637314" cy="265106"/>
          </a:xfrm>
          <a:prstGeom prst="rect">
            <a:avLst/>
          </a:prstGeom>
          <a:noFill/>
        </p:spPr>
        <p:txBody>
          <a:bodyPr wrap="none" lIns="91440" tIns="0" rIns="91440" bIns="0" rtlCol="0">
            <a:noAutofit/>
          </a:bodyPr>
          <a:lstStyle/>
          <a:p>
            <a:r>
              <a:rPr lang="en-US" altLang="zh-CN" sz="1800" dirty="0"/>
              <a:t>Incidents </a:t>
            </a:r>
            <a:r>
              <a:rPr lang="en-US" altLang="zh-CN" sz="1800" dirty="0" smtClean="0"/>
              <a:t>Trends Of </a:t>
            </a:r>
            <a:r>
              <a:rPr lang="en-US" altLang="zh-CN" sz="1800" dirty="0"/>
              <a:t>Top 5 </a:t>
            </a:r>
            <a:r>
              <a:rPr lang="en-US" altLang="zh-CN" sz="1800" dirty="0" smtClean="0"/>
              <a:t>Application </a:t>
            </a:r>
            <a:r>
              <a:rPr lang="en-US" altLang="zh-CN" sz="1800" dirty="0"/>
              <a:t>B</a:t>
            </a:r>
            <a:r>
              <a:rPr lang="en-US" altLang="zh-CN" sz="1800" dirty="0" smtClean="0"/>
              <a:t>y Year</a:t>
            </a:r>
            <a:endParaRPr lang="zh-CN" altLang="en-US" sz="1800" dirty="0"/>
          </a:p>
          <a:p>
            <a:endParaRPr lang="en-US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0" y="1640475"/>
            <a:ext cx="3301871" cy="2277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38" y="1640475"/>
            <a:ext cx="3293367" cy="22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878" y="4105003"/>
            <a:ext cx="3317038" cy="22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215220"/>
            <a:ext cx="8608143" cy="757974"/>
          </a:xfrm>
        </p:spPr>
        <p:txBody>
          <a:bodyPr/>
          <a:lstStyle/>
          <a:p>
            <a:r>
              <a:rPr lang="en-US" dirty="0"/>
              <a:t>Incidents – Top Applications – AMS China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990108" y="1364415"/>
            <a:ext cx="3009077" cy="3734849"/>
          </a:xfrm>
          <a:prstGeom prst="rect">
            <a:avLst/>
          </a:prstGeom>
          <a:noFill/>
          <a:ln w="22225">
            <a:solidFill>
              <a:srgbClr val="007DBC"/>
            </a:solidFill>
          </a:ln>
          <a:effectLst/>
          <a:extLst/>
        </p:spPr>
        <p:txBody>
          <a:bodyPr wrap="square" lIns="182880" tIns="137160" rIns="182880" bIns="137160" anchor="t" anchorCtr="0">
            <a:no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zh-CN" sz="1050" dirty="0" smtClean="0">
                <a:solidFill>
                  <a:srgbClr val="000000"/>
                </a:solidFill>
              </a:rPr>
              <a:t>There is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000000"/>
                </a:solidFill>
              </a:rPr>
              <a:t>n</a:t>
            </a:r>
            <a:r>
              <a:rPr lang="en-US" sz="1050" dirty="0" smtClean="0">
                <a:solidFill>
                  <a:srgbClr val="000000"/>
                </a:solidFill>
              </a:rPr>
              <a:t>o P1, P2 incident </a:t>
            </a:r>
            <a:r>
              <a:rPr lang="en-US" sz="1050" dirty="0">
                <a:solidFill>
                  <a:srgbClr val="000000"/>
                </a:solidFill>
              </a:rPr>
              <a:t>in </a:t>
            </a:r>
            <a:r>
              <a:rPr lang="en-US" sz="1050" dirty="0" smtClean="0">
                <a:solidFill>
                  <a:srgbClr val="000000"/>
                </a:solidFill>
              </a:rPr>
              <a:t>May.    </a:t>
            </a:r>
          </a:p>
          <a:p>
            <a:pPr>
              <a:spcBef>
                <a:spcPts val="600"/>
              </a:spcBef>
            </a:pPr>
            <a:r>
              <a:rPr lang="en-US" altLang="zh-CN" sz="1050" dirty="0" smtClean="0"/>
              <a:t>2.    Top </a:t>
            </a:r>
            <a:r>
              <a:rPr lang="en-US" altLang="zh-CN" sz="1050" dirty="0"/>
              <a:t>5 applications are </a:t>
            </a:r>
            <a:r>
              <a:rPr lang="en-US" altLang="zh-CN" sz="1050" dirty="0" smtClean="0"/>
              <a:t>FFMS, MTS, PASS, ODS and China Procurement System</a:t>
            </a:r>
            <a:endParaRPr lang="en-US" altLang="zh-CN" sz="1050" dirty="0"/>
          </a:p>
          <a:p>
            <a:pPr>
              <a:spcBef>
                <a:spcPts val="600"/>
              </a:spcBef>
            </a:pP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1364414"/>
            <a:ext cx="5380712" cy="37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1" y="185779"/>
            <a:ext cx="8917585" cy="757974"/>
          </a:xfrm>
        </p:spPr>
        <p:txBody>
          <a:bodyPr/>
          <a:lstStyle/>
          <a:p>
            <a:r>
              <a:rPr lang="en-US" sz="2400" dirty="0"/>
              <a:t>Incidents Summary By Category(Top </a:t>
            </a:r>
            <a:r>
              <a:rPr lang="en-US" sz="2400" dirty="0" smtClean="0"/>
              <a:t>10)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4" y="1041266"/>
            <a:ext cx="4853262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4" y="2740793"/>
            <a:ext cx="4853262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4" y="4766137"/>
            <a:ext cx="4853262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1" y="71479"/>
            <a:ext cx="8917585" cy="757974"/>
          </a:xfrm>
        </p:spPr>
        <p:txBody>
          <a:bodyPr/>
          <a:lstStyle/>
          <a:p>
            <a:r>
              <a:rPr lang="en-US" sz="2400" dirty="0"/>
              <a:t>Incidents Summary By Category(Top 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0" y="991350"/>
            <a:ext cx="3925797" cy="1499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87" y="991351"/>
            <a:ext cx="4048388" cy="102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10" y="2763446"/>
            <a:ext cx="3925797" cy="99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287" y="2456366"/>
            <a:ext cx="4048387" cy="1025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10" y="4065804"/>
            <a:ext cx="3925797" cy="994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287" y="3855636"/>
            <a:ext cx="4048387" cy="1198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2818" y="5352936"/>
            <a:ext cx="4438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215220"/>
            <a:ext cx="8608143" cy="757974"/>
          </a:xfrm>
        </p:spPr>
        <p:txBody>
          <a:bodyPr/>
          <a:lstStyle/>
          <a:p>
            <a:r>
              <a:rPr lang="en-US" dirty="0"/>
              <a:t>Service Requests – AMS China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5829951" y="1655064"/>
            <a:ext cx="3170357" cy="3604468"/>
          </a:xfrm>
          <a:prstGeom prst="rect">
            <a:avLst/>
          </a:prstGeom>
          <a:noFill/>
          <a:ln w="22225">
            <a:solidFill>
              <a:srgbClr val="A3CE4E"/>
            </a:solidFill>
          </a:ln>
          <a:effectLst/>
          <a:extLst/>
        </p:spPr>
        <p:txBody>
          <a:bodyPr wrap="square" lIns="182880" tIns="137160" rIns="182880" bIns="137160" anchor="t" anchorCtr="0">
            <a:normAutofit/>
          </a:bodyPr>
          <a:lstStyle/>
          <a:p>
            <a:pPr marL="177800" indent="-177800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050" b="1" dirty="0">
                <a:solidFill>
                  <a:srgbClr val="000000"/>
                </a:solidFill>
              </a:rPr>
              <a:t>Comments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Service Request tickets </a:t>
            </a:r>
            <a:r>
              <a:rPr lang="en-US" sz="1050" dirty="0" smtClean="0">
                <a:solidFill>
                  <a:srgbClr val="000000"/>
                </a:solidFill>
              </a:rPr>
              <a:t>increased by </a:t>
            </a:r>
            <a:r>
              <a:rPr lang="en-US" sz="1050" dirty="0">
                <a:solidFill>
                  <a:srgbClr val="FF0000"/>
                </a:solidFill>
              </a:rPr>
              <a:t>4</a:t>
            </a:r>
            <a:r>
              <a:rPr lang="en-US" altLang="zh-CN" sz="1050" dirty="0" smtClean="0">
                <a:solidFill>
                  <a:srgbClr val="FF0000"/>
                </a:solidFill>
              </a:rPr>
              <a:t>.7</a:t>
            </a:r>
            <a:r>
              <a:rPr lang="en-US" sz="1050" dirty="0" smtClean="0">
                <a:solidFill>
                  <a:srgbClr val="FF0000"/>
                </a:solidFill>
              </a:rPr>
              <a:t>%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/>
              <a:t>compare </a:t>
            </a:r>
            <a:r>
              <a:rPr lang="en-US" sz="1050" dirty="0"/>
              <a:t>to number of month of </a:t>
            </a:r>
            <a:r>
              <a:rPr lang="en-US" sz="1050" dirty="0" smtClean="0"/>
              <a:t>Apr. </a:t>
            </a:r>
          </a:p>
          <a:p>
            <a:pPr>
              <a:spcBef>
                <a:spcPts val="600"/>
              </a:spcBef>
            </a:pPr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" y="1210504"/>
            <a:ext cx="5584516" cy="40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7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MetLife">
      <a:dk1>
        <a:srgbClr val="000000"/>
      </a:dk1>
      <a:lt1>
        <a:srgbClr val="FFFFFF"/>
      </a:lt1>
      <a:dk2>
        <a:srgbClr val="00ACA0"/>
      </a:dk2>
      <a:lt2>
        <a:srgbClr val="5F259F"/>
      </a:lt2>
      <a:accent1>
        <a:srgbClr val="0090DA"/>
      </a:accent1>
      <a:accent2>
        <a:srgbClr val="0061A0"/>
      </a:accent2>
      <a:accent3>
        <a:srgbClr val="A4CE4E"/>
      </a:accent3>
      <a:accent4>
        <a:srgbClr val="75787B"/>
      </a:accent4>
      <a:accent5>
        <a:srgbClr val="A7A8AA"/>
      </a:accent5>
      <a:accent6>
        <a:srgbClr val="DB0A5B"/>
      </a:accent6>
      <a:hlink>
        <a:srgbClr val="D9D9D6"/>
      </a:hlink>
      <a:folHlink>
        <a:srgbClr val="F2F2F2"/>
      </a:folHlink>
    </a:clrScheme>
    <a:fontScheme name="Custom 30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D800B169682F642B6D289FAD22F94DC" ma:contentTypeVersion="0" ma:contentTypeDescription="新建文档。" ma:contentTypeScope="" ma:versionID="8566439b2bd8ac0f61ba8a52fb681a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2565D9-DFD5-4ED4-84BF-6275159C3393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F54B35-9D41-429F-9D75-CE6C351A0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68B3F2-72BA-4991-854A-E3523D2EF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555</Words>
  <Application>Microsoft Office PowerPoint</Application>
  <PresentationFormat>On-screen Show (4:3)</PresentationFormat>
  <Paragraphs>77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Wingdings</vt:lpstr>
      <vt:lpstr>Wingdings 2</vt:lpstr>
      <vt:lpstr>Blank</vt:lpstr>
      <vt:lpstr>think-cell Slide</vt:lpstr>
      <vt:lpstr>AMS Reporting Support of May, 2020</vt:lpstr>
      <vt:lpstr>Incidents – AMS China</vt:lpstr>
      <vt:lpstr>Incidents – AMS China</vt:lpstr>
      <vt:lpstr>Incidents – AMS China</vt:lpstr>
      <vt:lpstr>Incidents – AMS China</vt:lpstr>
      <vt:lpstr>Incidents – Top Applications – AMS China</vt:lpstr>
      <vt:lpstr>Incidents Summary By Category(Top 10)</vt:lpstr>
      <vt:lpstr>Incidents Summary By Category(Top 10)</vt:lpstr>
      <vt:lpstr>Service Requests – AMS China</vt:lpstr>
      <vt:lpstr>Service Requests – AMS China_Cont.</vt:lpstr>
      <vt:lpstr>Service Requests – Top Applications – AMS China</vt:lpstr>
      <vt:lpstr>Trends for Data Request and Data Patch – AMS China</vt:lpstr>
      <vt:lpstr>Data Request and Data Patch – AMS China</vt:lpstr>
      <vt:lpstr>Problem Ticket –Ageing – AMS China</vt:lpstr>
      <vt:lpstr>Release Management</vt:lpstr>
      <vt:lpstr>Release Management</vt:lpstr>
      <vt:lpstr>SLA – AMS China</vt:lpstr>
      <vt:lpstr>SLA – Cognizant</vt:lpstr>
      <vt:lpstr>Incident SLA missed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2017-03-13T14:53:22Z</dcterms:created>
  <dcterms:modified xsi:type="dcterms:W3CDTF">2020-06-08T03:10:35Z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0x0101001D800B169682F642B6D289FAD22F94DC</vt:lpwstr>
  </property>
  <property fmtid="{D5CDD505-2E9C-101B-9397-08002B2CF9AE}" pid="3" name="TaxKeyword">
    <vt:lpwstr/>
  </property>
</Properties>
</file>