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65" r:id="rId8"/>
    <p:sldId id="262" r:id="rId9"/>
    <p:sldId id="266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8203" y="3139751"/>
            <a:ext cx="5377854" cy="1433293"/>
          </a:xfrm>
        </p:spPr>
        <p:txBody>
          <a:bodyPr/>
          <a:lstStyle/>
          <a:p>
            <a:r>
              <a:rPr lang="en-US" dirty="0"/>
              <a:t>Data Mining project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9BCAAEC-9EDF-18B2-0EB5-276E0C47F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828" y="5225143"/>
            <a:ext cx="4941770" cy="143329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Apetrei</a:t>
            </a:r>
            <a:r>
              <a:rPr lang="en-US" dirty="0"/>
              <a:t> Roxana</a:t>
            </a:r>
          </a:p>
          <a:p>
            <a:r>
              <a:rPr lang="en-US" dirty="0" err="1"/>
              <a:t>Barabas</a:t>
            </a:r>
            <a:r>
              <a:rPr lang="en-US" dirty="0"/>
              <a:t> Elina</a:t>
            </a:r>
          </a:p>
          <a:p>
            <a:r>
              <a:rPr lang="en-US" dirty="0" err="1"/>
              <a:t>Bordei</a:t>
            </a:r>
            <a:r>
              <a:rPr lang="en-US" dirty="0"/>
              <a:t> Amalia</a:t>
            </a:r>
          </a:p>
          <a:p>
            <a:r>
              <a:rPr lang="en-US" dirty="0" err="1"/>
              <a:t>Danicioc</a:t>
            </a:r>
            <a:r>
              <a:rPr lang="en-US" dirty="0"/>
              <a:t> George</a:t>
            </a:r>
          </a:p>
          <a:p>
            <a:r>
              <a:rPr lang="en-US" dirty="0"/>
              <a:t>Suciu Andrei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8E5BDDCB-FEAF-93FD-B1EE-586E67B88FD7}"/>
              </a:ext>
            </a:extLst>
          </p:cNvPr>
          <p:cNvSpPr txBox="1">
            <a:spLocks/>
          </p:cNvSpPr>
          <p:nvPr/>
        </p:nvSpPr>
        <p:spPr>
          <a:xfrm>
            <a:off x="6618203" y="4192556"/>
            <a:ext cx="4941770" cy="640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BUILDING A PART OF WATSON</a:t>
            </a:r>
          </a:p>
        </p:txBody>
      </p:sp>
      <p:pic>
        <p:nvPicPr>
          <p:cNvPr id="19" name="Audio 18">
            <a:hlinkClick r:id="" action="ppaction://media"/>
            <a:extLst>
              <a:ext uri="{FF2B5EF4-FFF2-40B4-BE49-F238E27FC236}">
                <a16:creationId xmlns:a16="http://schemas.microsoft.com/office/drawing/2014/main" id="{BA013FF0-26FF-AD72-9C77-A6A12EF430E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8"/>
    </mc:Choice>
    <mc:Fallback>
      <p:transition spd="slow" advTm="3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56164"/>
            <a:ext cx="2895600" cy="1325563"/>
          </a:xfrm>
        </p:spPr>
        <p:txBody>
          <a:bodyPr/>
          <a:lstStyle/>
          <a:p>
            <a:r>
              <a:rPr lang="en-US" dirty="0"/>
              <a:t>INTRODUCERE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793207"/>
            <a:ext cx="4514849" cy="3352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600" dirty="0" err="1">
                <a:solidFill>
                  <a:srgbClr val="ECECEC"/>
                </a:solidFill>
                <a:ea typeface="+mn-lt"/>
                <a:cs typeface="+mn-lt"/>
              </a:rPr>
              <a:t>Proiectul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ECECEC"/>
                </a:solidFill>
                <a:ea typeface="+mn-lt"/>
                <a:cs typeface="+mn-lt"/>
              </a:rPr>
              <a:t>abordează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ECECEC"/>
                </a:solidFill>
                <a:ea typeface="+mn-lt"/>
                <a:cs typeface="+mn-lt"/>
              </a:rPr>
              <a:t>problema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ECECEC"/>
                </a:solidFill>
                <a:ea typeface="+mn-lt"/>
                <a:cs typeface="+mn-lt"/>
              </a:rPr>
              <a:t>indexării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ECECEC"/>
                </a:solidFill>
                <a:ea typeface="+mn-lt"/>
                <a:cs typeface="+mn-lt"/>
              </a:rPr>
              <a:t>și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ECECEC"/>
                </a:solidFill>
                <a:ea typeface="+mn-lt"/>
                <a:cs typeface="+mn-lt"/>
              </a:rPr>
              <a:t>căutării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ECECEC"/>
                </a:solidFill>
                <a:ea typeface="+mn-lt"/>
                <a:cs typeface="+mn-lt"/>
              </a:rPr>
              <a:t>eficiente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ECECEC"/>
                </a:solidFill>
                <a:ea typeface="+mn-lt"/>
                <a:cs typeface="+mn-lt"/>
              </a:rPr>
              <a:t>în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ECECEC"/>
                </a:solidFill>
                <a:ea typeface="+mn-lt"/>
                <a:cs typeface="+mn-lt"/>
              </a:rPr>
              <a:t>conținutul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 Wikipedia, cu un accent </a:t>
            </a:r>
            <a:r>
              <a:rPr lang="en-US" sz="1600" dirty="0" err="1">
                <a:solidFill>
                  <a:srgbClr val="ECECEC"/>
                </a:solidFill>
                <a:ea typeface="+mn-lt"/>
                <a:cs typeface="+mn-lt"/>
              </a:rPr>
              <a:t>deosebit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 pe </a:t>
            </a:r>
            <a:r>
              <a:rPr lang="en-US" sz="1600" dirty="0" err="1">
                <a:solidFill>
                  <a:srgbClr val="ECECEC"/>
                </a:solidFill>
                <a:ea typeface="+mn-lt"/>
                <a:cs typeface="+mn-lt"/>
              </a:rPr>
              <a:t>evaluarea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ECECEC"/>
                </a:solidFill>
                <a:ea typeface="+mn-lt"/>
                <a:cs typeface="+mn-lt"/>
              </a:rPr>
              <a:t>performanței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ECECEC"/>
                </a:solidFill>
                <a:ea typeface="+mn-lt"/>
                <a:cs typeface="+mn-lt"/>
              </a:rPr>
              <a:t>utilizând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ECECEC"/>
                </a:solidFill>
                <a:ea typeface="+mn-lt"/>
                <a:cs typeface="+mn-lt"/>
              </a:rPr>
              <a:t>și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ECECEC"/>
                </a:solidFill>
                <a:ea typeface="+mn-lt"/>
                <a:cs typeface="+mn-lt"/>
              </a:rPr>
              <a:t>serviciul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 OpenAI. </a:t>
            </a:r>
            <a:r>
              <a:rPr lang="en-US" sz="1600" dirty="0" err="1">
                <a:solidFill>
                  <a:srgbClr val="ECECEC"/>
                </a:solidFill>
                <a:ea typeface="+mn-lt"/>
                <a:cs typeface="+mn-lt"/>
              </a:rPr>
              <a:t>Codul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ECECEC"/>
                </a:solidFill>
                <a:ea typeface="+mn-lt"/>
                <a:cs typeface="+mn-lt"/>
              </a:rPr>
              <a:t>implementează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ECECEC"/>
                </a:solidFill>
                <a:ea typeface="+mn-lt"/>
                <a:cs typeface="+mn-lt"/>
              </a:rPr>
              <a:t>mai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ECECEC"/>
                </a:solidFill>
                <a:ea typeface="+mn-lt"/>
                <a:cs typeface="+mn-lt"/>
              </a:rPr>
              <a:t>multe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ECECEC"/>
                </a:solidFill>
                <a:ea typeface="+mn-lt"/>
                <a:cs typeface="+mn-lt"/>
              </a:rPr>
              <a:t>funcționalități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ECECEC"/>
                </a:solidFill>
                <a:ea typeface="+mn-lt"/>
                <a:cs typeface="+mn-lt"/>
              </a:rPr>
              <a:t>cheie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ECECEC"/>
                </a:solidFill>
                <a:ea typeface="+mn-lt"/>
                <a:cs typeface="+mn-lt"/>
              </a:rPr>
              <a:t>pentru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 a </a:t>
            </a:r>
            <a:r>
              <a:rPr lang="en-US" sz="1600" dirty="0" err="1">
                <a:solidFill>
                  <a:srgbClr val="ECECEC"/>
                </a:solidFill>
                <a:ea typeface="+mn-lt"/>
                <a:cs typeface="+mn-lt"/>
              </a:rPr>
              <a:t>atinge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ECECEC"/>
                </a:solidFill>
                <a:ea typeface="+mn-lt"/>
                <a:cs typeface="+mn-lt"/>
              </a:rPr>
              <a:t>acest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ECECEC"/>
                </a:solidFill>
                <a:ea typeface="+mn-lt"/>
                <a:cs typeface="+mn-lt"/>
              </a:rPr>
              <a:t>obiectiv</a:t>
            </a:r>
            <a:r>
              <a:rPr lang="en-US" sz="1600" dirty="0">
                <a:solidFill>
                  <a:srgbClr val="ECECEC"/>
                </a:solidFill>
                <a:ea typeface="+mn-lt"/>
                <a:cs typeface="+mn-lt"/>
              </a:rPr>
              <a:t>.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Data Mining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104D2EA-A8F1-B8B9-6E6F-1406FCFDE13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778671"/>
            <a:ext cx="5111750" cy="1204912"/>
          </a:xfrm>
        </p:spPr>
        <p:txBody>
          <a:bodyPr/>
          <a:lstStyle/>
          <a:p>
            <a:r>
              <a:rPr lang="en-US" err="1"/>
              <a:t>Abordări</a:t>
            </a:r>
            <a:r>
              <a:rPr lang="en-US" dirty="0"/>
              <a:t> </a:t>
            </a:r>
            <a:r>
              <a:rPr lang="en-US" dirty="0" err="1"/>
              <a:t>implementate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013" y="2458243"/>
            <a:ext cx="6207124" cy="362108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just">
              <a:buAutoNum type="arabicPeriod"/>
            </a:pPr>
            <a:r>
              <a:rPr lang="en-US" sz="1600" b="1" dirty="0" err="1">
                <a:ea typeface="+mn-lt"/>
                <a:cs typeface="+mn-lt"/>
              </a:rPr>
              <a:t>Indexarea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b="1" dirty="0" err="1">
                <a:ea typeface="+mn-lt"/>
                <a:cs typeface="+mn-lt"/>
              </a:rPr>
              <a:t>Documentelor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b="1" dirty="0" err="1">
                <a:ea typeface="+mn-lt"/>
                <a:cs typeface="+mn-lt"/>
              </a:rPr>
              <a:t>folosind</a:t>
            </a:r>
            <a:r>
              <a:rPr lang="en-US" sz="1600" b="1" dirty="0">
                <a:ea typeface="+mn-lt"/>
                <a:cs typeface="+mn-lt"/>
              </a:rPr>
              <a:t> stemming: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Implementarea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funcțiilor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latin typeface="Consolas"/>
              </a:rPr>
              <a:t>process_file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și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latin typeface="Consolas"/>
              </a:rPr>
              <a:t>process_line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pentru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extragerea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și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prelucrarea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conținutului</a:t>
            </a:r>
            <a:r>
              <a:rPr lang="en-US" sz="1600" dirty="0">
                <a:ea typeface="+mn-lt"/>
                <a:cs typeface="+mn-lt"/>
              </a:rPr>
              <a:t> din </a:t>
            </a:r>
            <a:r>
              <a:rPr lang="en-US" sz="1600" dirty="0" err="1">
                <a:ea typeface="+mn-lt"/>
                <a:cs typeface="+mn-lt"/>
              </a:rPr>
              <a:t>fișierele</a:t>
            </a:r>
            <a:r>
              <a:rPr lang="en-US" sz="1600" dirty="0">
                <a:ea typeface="+mn-lt"/>
                <a:cs typeface="+mn-lt"/>
              </a:rPr>
              <a:t> Wikipedia.</a:t>
            </a:r>
            <a:endParaRPr lang="en-US" dirty="0"/>
          </a:p>
          <a:p>
            <a:pPr marL="342900" indent="-342900" algn="just">
              <a:buAutoNum type="arabicPeriod"/>
            </a:pPr>
            <a:r>
              <a:rPr lang="en-US" sz="1600" b="1" dirty="0" err="1">
                <a:ea typeface="+mn-lt"/>
                <a:cs typeface="+mn-lt"/>
              </a:rPr>
              <a:t>Căutare</a:t>
            </a:r>
            <a:r>
              <a:rPr lang="en-US" sz="1600" b="1" dirty="0">
                <a:ea typeface="+mn-lt"/>
                <a:cs typeface="+mn-lt"/>
              </a:rPr>
              <a:t> cu Whoosh: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Utilizarea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bibliotecii</a:t>
            </a:r>
            <a:r>
              <a:rPr lang="en-US" sz="1600" dirty="0">
                <a:ea typeface="+mn-lt"/>
                <a:cs typeface="+mn-lt"/>
              </a:rPr>
              <a:t> Whoosh </a:t>
            </a:r>
            <a:r>
              <a:rPr lang="en-US" sz="1600" dirty="0" err="1">
                <a:ea typeface="+mn-lt"/>
                <a:cs typeface="+mn-lt"/>
              </a:rPr>
              <a:t>pentru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indexarea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și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căutarea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eficientă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în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documente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gestionată</a:t>
            </a:r>
            <a:r>
              <a:rPr lang="en-US" sz="1600" dirty="0">
                <a:ea typeface="+mn-lt"/>
                <a:cs typeface="+mn-lt"/>
              </a:rPr>
              <a:t> de </a:t>
            </a:r>
            <a:r>
              <a:rPr lang="en-US" sz="1600" dirty="0" err="1">
                <a:ea typeface="+mn-lt"/>
                <a:cs typeface="+mn-lt"/>
              </a:rPr>
              <a:t>funcțiile</a:t>
            </a:r>
            <a:r>
              <a:rPr lang="en-US" sz="1600" i="1" dirty="0">
                <a:ea typeface="+mn-lt"/>
                <a:cs typeface="+mn-lt"/>
              </a:rPr>
              <a:t> </a:t>
            </a:r>
            <a:r>
              <a:rPr lang="en-US" sz="1600" i="1" dirty="0" err="1">
                <a:latin typeface="Consolas"/>
              </a:rPr>
              <a:t>create_index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i="1" dirty="0" err="1">
                <a:latin typeface="Consolas"/>
              </a:rPr>
              <a:t>index_documents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și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i="1" dirty="0">
                <a:latin typeface="Consolas"/>
              </a:rPr>
              <a:t>retrieve</a:t>
            </a:r>
            <a:r>
              <a:rPr lang="en-US" sz="1600" dirty="0">
                <a:ea typeface="+mn-lt"/>
                <a:cs typeface="+mn-lt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n-US" sz="1600" b="1" dirty="0" err="1">
                <a:ea typeface="+mn-lt"/>
                <a:cs typeface="+mn-lt"/>
              </a:rPr>
              <a:t>Interacțiune</a:t>
            </a:r>
            <a:r>
              <a:rPr lang="en-US" sz="1600" b="1" dirty="0">
                <a:ea typeface="+mn-lt"/>
                <a:cs typeface="+mn-lt"/>
              </a:rPr>
              <a:t> cu OpenAI: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Evaluarea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performanței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utilizând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serviciul</a:t>
            </a:r>
            <a:r>
              <a:rPr lang="en-US" sz="1600" dirty="0">
                <a:ea typeface="+mn-lt"/>
                <a:cs typeface="+mn-lt"/>
              </a:rPr>
              <a:t> OpenAI </a:t>
            </a:r>
            <a:r>
              <a:rPr lang="en-US" sz="1600" dirty="0" err="1">
                <a:ea typeface="+mn-lt"/>
                <a:cs typeface="+mn-lt"/>
              </a:rPr>
              <a:t>pentru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răspunsuri</a:t>
            </a:r>
            <a:r>
              <a:rPr lang="en-US" sz="1600" dirty="0">
                <a:ea typeface="+mn-lt"/>
                <a:cs typeface="+mn-lt"/>
              </a:rPr>
              <a:t> la </a:t>
            </a:r>
            <a:r>
              <a:rPr lang="en-US" sz="1600" dirty="0" err="1">
                <a:ea typeface="+mn-lt"/>
                <a:cs typeface="+mn-lt"/>
              </a:rPr>
              <a:t>întrebări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inclusiv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implementarea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funcțiilor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i="1" dirty="0" err="1">
                <a:latin typeface="Consolas"/>
              </a:rPr>
              <a:t>test_index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i="1" dirty="0" err="1">
                <a:latin typeface="Consolas"/>
              </a:rPr>
              <a:t>chat_with_gpt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și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funcțiilor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asociate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 dirty="0"/>
          </a:p>
          <a:p>
            <a:endParaRPr lang="en-US" sz="16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Data Mining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8C42BB3-62C7-F67B-4465-4A2EBA5CBCF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291" y="136525"/>
            <a:ext cx="6696075" cy="1909763"/>
          </a:xfrm>
        </p:spPr>
        <p:txBody>
          <a:bodyPr/>
          <a:lstStyle/>
          <a:p>
            <a:r>
              <a:rPr lang="en-US" err="1"/>
              <a:t>Provocările</a:t>
            </a:r>
            <a:r>
              <a:rPr lang="en-US" dirty="0"/>
              <a:t> </a:t>
            </a:r>
            <a:r>
              <a:rPr lang="en-US" err="1"/>
              <a:t>intâlnite</a:t>
            </a:r>
            <a:r>
              <a:rPr lang="en-US"/>
              <a:t> </a:t>
            </a:r>
            <a:r>
              <a:rPr lang="en-US" err="1"/>
              <a:t>în</a:t>
            </a:r>
            <a:r>
              <a:rPr lang="en-US" dirty="0"/>
              <a:t> </a:t>
            </a:r>
            <a:r>
              <a:rPr lang="en-US" err="1"/>
              <a:t>implementarea</a:t>
            </a:r>
            <a:r>
              <a:rPr lang="en-US" dirty="0"/>
              <a:t> </a:t>
            </a:r>
            <a:r>
              <a:rPr lang="en-US" dirty="0" err="1"/>
              <a:t>proiectului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1690" y="2044795"/>
            <a:ext cx="6696074" cy="378862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800" dirty="0" err="1">
                <a:solidFill>
                  <a:schemeClr val="tx1"/>
                </a:solidFill>
              </a:rPr>
              <a:t>Volumul</a:t>
            </a:r>
            <a:r>
              <a:rPr lang="en-US" sz="1800" dirty="0">
                <a:solidFill>
                  <a:schemeClr val="tx1"/>
                </a:solidFill>
              </a:rPr>
              <a:t> mare de date </a:t>
            </a:r>
            <a:r>
              <a:rPr lang="en-US" sz="1800" dirty="0" err="1">
                <a:solidFill>
                  <a:schemeClr val="tx1"/>
                </a:solidFill>
              </a:rPr>
              <a:t>și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fișiere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1800" dirty="0" err="1">
                <a:solidFill>
                  <a:schemeClr val="tx1"/>
                </a:solidFill>
              </a:rPr>
              <a:t>Structura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inconsistentă</a:t>
            </a:r>
            <a:r>
              <a:rPr lang="en-US" sz="1800" dirty="0">
                <a:solidFill>
                  <a:schemeClr val="tx1"/>
                </a:solidFill>
              </a:rPr>
              <a:t> a </a:t>
            </a:r>
            <a:r>
              <a:rPr lang="en-US" sz="1800" dirty="0" err="1">
                <a:solidFill>
                  <a:schemeClr val="tx1"/>
                </a:solidFill>
              </a:rPr>
              <a:t>fișierelor</a:t>
            </a:r>
            <a:r>
              <a:rPr lang="en-US" sz="1800" dirty="0">
                <a:solidFill>
                  <a:schemeClr val="tx1"/>
                </a:solidFill>
              </a:rPr>
              <a:t> de </a:t>
            </a:r>
            <a:r>
              <a:rPr lang="en-US" sz="1800" dirty="0" err="1">
                <a:solidFill>
                  <a:schemeClr val="tx1"/>
                </a:solidFill>
              </a:rPr>
              <a:t>wikipedia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  <a:r>
              <a:rPr lang="en-US" sz="1800" dirty="0" err="1">
                <a:solidFill>
                  <a:schemeClr val="tx1"/>
                </a:solidFill>
              </a:rPr>
              <a:t>și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eliminarea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informațiilor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nerelevante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1800" dirty="0" err="1">
                <a:solidFill>
                  <a:schemeClr val="tx1"/>
                </a:solidFill>
              </a:rPr>
              <a:t>Caracterele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speciale</a:t>
            </a:r>
            <a:r>
              <a:rPr lang="en-US" sz="1800" dirty="0">
                <a:solidFill>
                  <a:schemeClr val="tx1"/>
                </a:solidFill>
              </a:rPr>
              <a:t> din </a:t>
            </a:r>
            <a:r>
              <a:rPr lang="en-US" sz="1800" dirty="0" err="1">
                <a:solidFill>
                  <a:schemeClr val="tx1"/>
                </a:solidFill>
              </a:rPr>
              <a:t>fișiere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1800" dirty="0" err="1">
                <a:solidFill>
                  <a:schemeClr val="tx1"/>
                </a:solidFill>
              </a:rPr>
              <a:t>Timpul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  <a:r>
              <a:rPr lang="en-US" sz="1800" dirty="0" err="1">
                <a:solidFill>
                  <a:schemeClr val="tx1"/>
                </a:solidFill>
              </a:rPr>
              <a:t>îndelungat</a:t>
            </a:r>
            <a:r>
              <a:rPr lang="en-US" sz="1800" dirty="0">
                <a:solidFill>
                  <a:schemeClr val="tx1"/>
                </a:solidFill>
              </a:rPr>
              <a:t> de a </a:t>
            </a:r>
            <a:r>
              <a:rPr lang="en-US" sz="1800" dirty="0" err="1">
                <a:solidFill>
                  <a:schemeClr val="tx1"/>
                </a:solidFill>
              </a:rPr>
              <a:t>crea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indexul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1800" dirty="0" err="1">
                <a:solidFill>
                  <a:schemeClr val="tx1"/>
                </a:solidFill>
              </a:rPr>
              <a:t>Resursele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  <a:r>
              <a:rPr lang="en-US" sz="1800" dirty="0" err="1">
                <a:solidFill>
                  <a:schemeClr val="tx1"/>
                </a:solidFill>
              </a:rPr>
              <a:t>modeste</a:t>
            </a:r>
            <a:r>
              <a:rPr lang="en-US" sz="1800" dirty="0">
                <a:solidFill>
                  <a:schemeClr val="tx1"/>
                </a:solidFill>
              </a:rPr>
              <a:t> ale </a:t>
            </a:r>
            <a:r>
              <a:rPr lang="en-US" sz="1800" dirty="0" err="1">
                <a:solidFill>
                  <a:schemeClr val="tx1"/>
                </a:solidFill>
              </a:rPr>
              <a:t>laptopurilor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noastre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767171"/>
              </a:solidFill>
            </a:endParaRPr>
          </a:p>
          <a:p>
            <a:endParaRPr lang="en-US" dirty="0">
              <a:solidFill>
                <a:srgbClr val="76717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Data Mining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F305B69-BC2E-F4EC-E5BB-E98DB8D33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50" y="2876089"/>
            <a:ext cx="3093243" cy="1100138"/>
          </a:xfrm>
          <a:prstGeom prst="rect">
            <a:avLst/>
          </a:prstGeom>
        </p:spPr>
      </p:pic>
      <p:pic>
        <p:nvPicPr>
          <p:cNvPr id="7" name="Picture 6" descr="A close up of words&#10;&#10;Description automatically generated">
            <a:extLst>
              <a:ext uri="{FF2B5EF4-FFF2-40B4-BE49-F238E27FC236}">
                <a16:creationId xmlns:a16="http://schemas.microsoft.com/office/drawing/2014/main" id="{F88AB0BE-D07D-4C5C-BAD2-C525C473F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47" y="4858886"/>
            <a:ext cx="5650315" cy="1041211"/>
          </a:xfrm>
          <a:prstGeom prst="rect">
            <a:avLst/>
          </a:prstGeom>
        </p:spPr>
      </p:pic>
      <p:pic>
        <p:nvPicPr>
          <p:cNvPr id="8" name="Picture 7" descr="A person sitting at a desk with a clock behind her&#10;&#10;Description automatically generated">
            <a:extLst>
              <a:ext uri="{FF2B5EF4-FFF2-40B4-BE49-F238E27FC236}">
                <a16:creationId xmlns:a16="http://schemas.microsoft.com/office/drawing/2014/main" id="{D7A74EBE-10C1-1FEC-452D-1DFCBEE48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2048" y="4461184"/>
            <a:ext cx="2124502" cy="239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DA8AFAA9-633A-475C-B8ED-840A34F7294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524819" y="2655717"/>
                <a:ext cx="4179570" cy="2644070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Precizia la 1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 </a:t>
                </a:r>
                <a:r>
                  <a:rPr lang="en-US" i="1" dirty="0"/>
                  <a:t>0,2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Precizia la 1  folosind ChatGPT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 </a:t>
                </a:r>
                <a:r>
                  <a:rPr lang="en-US" i="1" dirty="0"/>
                  <a:t>0,53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MRR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 </a:t>
                </a:r>
                <a:r>
                  <a:rPr lang="en-US" i="1" dirty="0"/>
                  <a:t>0,259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DA8AFAA9-633A-475C-B8ED-840A34F72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524819" y="2655717"/>
                <a:ext cx="4179570" cy="2644070"/>
              </a:xfrm>
              <a:blipFill>
                <a:blip r:embed="rId2"/>
                <a:stretch>
                  <a:fillRect l="-583" t="-1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A35C7386-FB74-F1AE-72DD-FC4E2CF02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1970" y="662519"/>
            <a:ext cx="6542935" cy="561335"/>
          </a:xfrm>
        </p:spPr>
        <p:txBody>
          <a:bodyPr/>
          <a:lstStyle/>
          <a:p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obȚinute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 err="1"/>
              <a:t>concluzii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7525" y="3227776"/>
            <a:ext cx="5111750" cy="27773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 err="1">
                <a:ea typeface="+mn-lt"/>
                <a:cs typeface="+mn-lt"/>
              </a:rPr>
              <a:t>În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concluzie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proiectul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abordează</a:t>
            </a:r>
            <a:r>
              <a:rPr lang="en-US" sz="1600" dirty="0">
                <a:ea typeface="+mn-lt"/>
                <a:cs typeface="+mn-lt"/>
              </a:rPr>
              <a:t> cu </a:t>
            </a:r>
            <a:r>
              <a:rPr lang="en-US" sz="1600" dirty="0" err="1">
                <a:ea typeface="+mn-lt"/>
                <a:cs typeface="+mn-lt"/>
              </a:rPr>
              <a:t>succes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provocările</a:t>
            </a:r>
            <a:r>
              <a:rPr lang="en-US" sz="1600" dirty="0">
                <a:ea typeface="+mn-lt"/>
                <a:cs typeface="+mn-lt"/>
              </a:rPr>
              <a:t> legate de </a:t>
            </a:r>
            <a:r>
              <a:rPr lang="en-US" sz="1600" dirty="0" err="1">
                <a:ea typeface="+mn-lt"/>
                <a:cs typeface="+mn-lt"/>
              </a:rPr>
              <a:t>indexarea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și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căutarea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eficientă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în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conținutul</a:t>
            </a:r>
            <a:r>
              <a:rPr lang="en-US" sz="1600" dirty="0">
                <a:ea typeface="+mn-lt"/>
                <a:cs typeface="+mn-lt"/>
              </a:rPr>
              <a:t> Wikipedia, </a:t>
            </a:r>
            <a:r>
              <a:rPr lang="en-US" sz="1600" dirty="0" err="1">
                <a:ea typeface="+mn-lt"/>
                <a:cs typeface="+mn-lt"/>
              </a:rPr>
              <a:t>concentrându</a:t>
            </a:r>
            <a:r>
              <a:rPr lang="en-US" sz="1600" dirty="0">
                <a:ea typeface="+mn-lt"/>
                <a:cs typeface="+mn-lt"/>
              </a:rPr>
              <a:t>-se pe </a:t>
            </a:r>
            <a:r>
              <a:rPr lang="en-US" sz="1600" dirty="0" err="1">
                <a:ea typeface="+mn-lt"/>
                <a:cs typeface="+mn-lt"/>
              </a:rPr>
              <a:t>evaluarea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performanței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utilizând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și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serviciul</a:t>
            </a:r>
            <a:r>
              <a:rPr lang="en-US" sz="1600" dirty="0">
                <a:ea typeface="+mn-lt"/>
                <a:cs typeface="+mn-lt"/>
              </a:rPr>
              <a:t> OpenAI. </a:t>
            </a:r>
            <a:r>
              <a:rPr lang="en-US" sz="1600" dirty="0" err="1">
                <a:ea typeface="+mn-lt"/>
                <a:cs typeface="+mn-lt"/>
              </a:rPr>
              <a:t>Implementarea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funcționalităților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cheie</a:t>
            </a:r>
            <a:r>
              <a:rPr lang="en-US" sz="1600" dirty="0">
                <a:ea typeface="+mn-lt"/>
                <a:cs typeface="+mn-lt"/>
              </a:rPr>
              <a:t>, cum </a:t>
            </a:r>
            <a:r>
              <a:rPr lang="en-US" sz="1600" dirty="0" err="1">
                <a:ea typeface="+mn-lt"/>
                <a:cs typeface="+mn-lt"/>
              </a:rPr>
              <a:t>ar</a:t>
            </a:r>
            <a:r>
              <a:rPr lang="en-US" sz="1600" dirty="0">
                <a:ea typeface="+mn-lt"/>
                <a:cs typeface="+mn-lt"/>
              </a:rPr>
              <a:t> fi </a:t>
            </a:r>
            <a:r>
              <a:rPr lang="en-US" sz="1600" dirty="0" err="1">
                <a:ea typeface="+mn-lt"/>
                <a:cs typeface="+mn-lt"/>
              </a:rPr>
              <a:t>extragerea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și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prelucrarea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conținutului</a:t>
            </a:r>
            <a:r>
              <a:rPr lang="en-US" sz="1600" dirty="0">
                <a:ea typeface="+mn-lt"/>
                <a:cs typeface="+mn-lt"/>
              </a:rPr>
              <a:t> din </a:t>
            </a:r>
            <a:r>
              <a:rPr lang="en-US" sz="1600" dirty="0" err="1">
                <a:ea typeface="+mn-lt"/>
                <a:cs typeface="+mn-lt"/>
              </a:rPr>
              <a:t>fișierele</a:t>
            </a:r>
            <a:r>
              <a:rPr lang="en-US" sz="1600" dirty="0">
                <a:ea typeface="+mn-lt"/>
                <a:cs typeface="+mn-lt"/>
              </a:rPr>
              <a:t> Wikipedia, </a:t>
            </a:r>
            <a:r>
              <a:rPr lang="en-US" sz="1600" dirty="0" err="1">
                <a:ea typeface="+mn-lt"/>
                <a:cs typeface="+mn-lt"/>
              </a:rPr>
              <a:t>indexarea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și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căutarea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eficientă</a:t>
            </a:r>
            <a:r>
              <a:rPr lang="en-US" sz="1600" dirty="0">
                <a:ea typeface="+mn-lt"/>
                <a:cs typeface="+mn-lt"/>
              </a:rPr>
              <a:t> cu </a:t>
            </a:r>
            <a:r>
              <a:rPr lang="en-US" sz="1600" dirty="0" err="1">
                <a:ea typeface="+mn-lt"/>
                <a:cs typeface="+mn-lt"/>
              </a:rPr>
              <a:t>ajutorul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bibliotecii</a:t>
            </a:r>
            <a:r>
              <a:rPr lang="en-US" sz="1600" dirty="0">
                <a:ea typeface="+mn-lt"/>
                <a:cs typeface="+mn-lt"/>
              </a:rPr>
              <a:t> Whoosh, precum </a:t>
            </a:r>
            <a:r>
              <a:rPr lang="en-US" sz="1600" dirty="0" err="1">
                <a:ea typeface="+mn-lt"/>
                <a:cs typeface="+mn-lt"/>
              </a:rPr>
              <a:t>și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interacțiunea</a:t>
            </a:r>
            <a:r>
              <a:rPr lang="en-US" sz="1600" dirty="0">
                <a:ea typeface="+mn-lt"/>
                <a:cs typeface="+mn-lt"/>
              </a:rPr>
              <a:t> cu </a:t>
            </a:r>
            <a:r>
              <a:rPr lang="en-US" sz="1600" dirty="0" err="1">
                <a:ea typeface="+mn-lt"/>
                <a:cs typeface="+mn-lt"/>
              </a:rPr>
              <a:t>serviciul</a:t>
            </a:r>
            <a:r>
              <a:rPr lang="en-US" sz="1600" dirty="0">
                <a:ea typeface="+mn-lt"/>
                <a:cs typeface="+mn-lt"/>
              </a:rPr>
              <a:t> OpenAI </a:t>
            </a:r>
            <a:r>
              <a:rPr lang="en-US" sz="1600" dirty="0" err="1">
                <a:ea typeface="+mn-lt"/>
                <a:cs typeface="+mn-lt"/>
              </a:rPr>
              <a:t>pentru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răspunsuri</a:t>
            </a:r>
            <a:r>
              <a:rPr lang="en-US" sz="1600" dirty="0">
                <a:ea typeface="+mn-lt"/>
                <a:cs typeface="+mn-lt"/>
              </a:rPr>
              <a:t> la </a:t>
            </a:r>
            <a:r>
              <a:rPr lang="en-US" sz="1600" dirty="0" err="1">
                <a:ea typeface="+mn-lt"/>
                <a:cs typeface="+mn-lt"/>
              </a:rPr>
              <a:t>întrebări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demonstrează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abordarea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cuprinzătoare</a:t>
            </a:r>
            <a:r>
              <a:rPr lang="en-US" sz="1600" dirty="0">
                <a:ea typeface="+mn-lt"/>
                <a:cs typeface="+mn-lt"/>
              </a:rPr>
              <a:t> a </a:t>
            </a:r>
            <a:r>
              <a:rPr lang="en-US" sz="1600" dirty="0" err="1">
                <a:ea typeface="+mn-lt"/>
                <a:cs typeface="+mn-lt"/>
              </a:rPr>
              <a:t>proiectului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 Mining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Data Mining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0DCAE733D3F841B4052C53207B64B5" ma:contentTypeVersion="4" ma:contentTypeDescription="Create a new document." ma:contentTypeScope="" ma:versionID="83456ca8224658026468fdfec9425b6b">
  <xsd:schema xmlns:xsd="http://www.w3.org/2001/XMLSchema" xmlns:xs="http://www.w3.org/2001/XMLSchema" xmlns:p="http://schemas.microsoft.com/office/2006/metadata/properties" xmlns:ns3="3c621349-07bb-4f69-bb8c-ca817af798a6" targetNamespace="http://schemas.microsoft.com/office/2006/metadata/properties" ma:root="true" ma:fieldsID="a1ff31028bcb6d048441a6c75e0393df" ns3:_="">
    <xsd:import namespace="3c621349-07bb-4f69-bb8c-ca817af798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621349-07bb-4f69-bb8c-ca817af798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2B14EB-9731-449E-B97B-AE5E036E44C3}">
  <ds:schemaRefs>
    <ds:schemaRef ds:uri="3c621349-07bb-4f69-bb8c-ca817af798a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purl.org/dc/elements/1.1/"/>
    <ds:schemaRef ds:uri="http://purl.org/dc/dcmitype/"/>
    <ds:schemaRef ds:uri="http://www.w3.org/XML/1998/namespace"/>
    <ds:schemaRef ds:uri="http://purl.org/dc/terms/"/>
    <ds:schemaRef ds:uri="http://schemas.microsoft.com/office/2006/documentManagement/types"/>
    <ds:schemaRef ds:uri="3c621349-07bb-4f69-bb8c-ca817af798a6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{497E18F5-54A9-4502-B243-26E1DF7006E7}tf67328976_win32</Template>
  <TotalTime>2447</TotalTime>
  <Words>282</Words>
  <Application>Microsoft Office PowerPoint</Application>
  <PresentationFormat>Widescreen</PresentationFormat>
  <Paragraphs>40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Consolas</vt:lpstr>
      <vt:lpstr>Tenorite</vt:lpstr>
      <vt:lpstr>Office Theme</vt:lpstr>
      <vt:lpstr>Data Mining project </vt:lpstr>
      <vt:lpstr>INTRODUCERE</vt:lpstr>
      <vt:lpstr>Abordări implementate</vt:lpstr>
      <vt:lpstr>Provocările intâlnite în implementarea proiectului</vt:lpstr>
      <vt:lpstr>Rezultate obȚinute</vt:lpstr>
      <vt:lpstr>concluzii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AMALIA BORDEI</dc:creator>
  <cp:lastModifiedBy>AMALIA BORDEI</cp:lastModifiedBy>
  <cp:revision>3</cp:revision>
  <dcterms:created xsi:type="dcterms:W3CDTF">2024-02-16T16:56:39Z</dcterms:created>
  <dcterms:modified xsi:type="dcterms:W3CDTF">2024-02-18T09:43:55Z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0x010100D80DCAE733D3F841B4052C53207B64B5</vt:lpwstr>
  </property>
  <property fmtid="{D5CDD505-2E9C-101B-9397-08002B2CF9AE}" pid="3" name="MediaServiceImageTags">
    <vt:lpwstr/>
  </property>
</Properties>
</file>