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3" r:id="rId4"/>
    <p:sldId id="276" r:id="rId5"/>
    <p:sldId id="259" r:id="rId6"/>
    <p:sldId id="260" r:id="rId7"/>
    <p:sldId id="261" r:id="rId8"/>
    <p:sldId id="263" r:id="rId9"/>
    <p:sldId id="264" r:id="rId10"/>
    <p:sldId id="265" r:id="rId11"/>
    <p:sldId id="275" r:id="rId12"/>
    <p:sldId id="266" r:id="rId13"/>
    <p:sldId id="267" r:id="rId14"/>
    <p:sldId id="272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 D" initials="GD" lastIdx="1" clrIdx="0">
    <p:extLst>
      <p:ext uri="{19B8F6BF-5375-455C-9EA6-DF929625EA0E}">
        <p15:presenceInfo xmlns:p15="http://schemas.microsoft.com/office/powerpoint/2012/main" userId="077b20ffbaa12a7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9CD5"/>
    <a:srgbClr val="3EC5C4"/>
    <a:srgbClr val="EE7A69"/>
    <a:srgbClr val="E9D260"/>
    <a:srgbClr val="E7BD20"/>
    <a:srgbClr val="E6B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B84C7-26A7-405A-9CD2-FD3C536DB016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F80D8-1E76-4860-9FDB-71FAAB78C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74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1C56C-149A-46FF-A23C-E4E441EBE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C88E3-59A5-40CC-B80A-1BC10B27D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20681-0C1D-48C9-8D61-36EBB01AC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3EA9-C37E-41B8-801A-BB16372C9DE5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9AB7F-DA03-49DA-9AC6-84853687B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37093-E6DF-4903-A683-D696F3BD4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0CF8-0029-4B9C-9A3F-F1A72435C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6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E5347-51CF-4EC5-8350-186ED74A8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77848-24A3-4702-969C-AEB639475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A48B9-2C6C-4CA5-AA90-817ADD173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3EA9-C37E-41B8-801A-BB16372C9DE5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98C2B-1231-4411-B96E-97792E5E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FE11D-9692-4AF4-A941-D1862A3F2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0CF8-0029-4B9C-9A3F-F1A72435C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11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414C2-D5CB-4494-8460-CF5516E81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2564C9-8AA5-42D7-9ADF-87B3596FB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2F2BC-01E7-4831-B8B1-1A9CB2A56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3EA9-C37E-41B8-801A-BB16372C9DE5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82B7E-16CB-4884-9E88-292D5E88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03861-8BC0-4957-8B2A-F27882754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0CF8-0029-4B9C-9A3F-F1A72435C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ED68-B935-4359-B035-EFD19105C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3991-65BD-4D6D-BDD3-5001B7211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1B0F2-C573-4BC4-922B-A8A22B29F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3EA9-C37E-41B8-801A-BB16372C9DE5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A9ADB-1DE3-4DDE-9135-1FA4BC6B2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15118-F0F0-4D61-988C-4A70E41EF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0CF8-0029-4B9C-9A3F-F1A72435C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4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8F7A4-5A23-4813-B923-C40E7125E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D9CEB-FC3F-4373-9BDA-100635D26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AB8DE-1FA6-43BF-8B90-A809FC4F4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3EA9-C37E-41B8-801A-BB16372C9DE5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69086-CA2C-451C-A0B1-B4E2B325E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32A0C-A2DA-4708-987E-160725AE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0CF8-0029-4B9C-9A3F-F1A72435C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9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36C21-F2BF-4CDE-B694-92145D01C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8FFC1-33F3-4447-A229-F42D775F2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FBA0F-D483-49E8-B5AE-000292DE8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BFB65-EC5A-4B47-89F8-4C32735EE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3EA9-C37E-41B8-801A-BB16372C9DE5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AB396-CB7E-4C0E-AF6E-28938822E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47896-C767-4FD4-964A-884F02A9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0CF8-0029-4B9C-9A3F-F1A72435C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3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45670-DE29-4C29-8DDC-EB47CBEED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0736E-FECD-4FA9-B725-E51026EA0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BDA74-E174-4EF9-AB39-9018FD9F9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4FEC38-28CF-44CA-AB2D-0D909E1DA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8977F5-FE51-43E3-BECC-98C7A77D1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EEC50A-B86E-4EE8-834A-08E7929F2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3EA9-C37E-41B8-801A-BB16372C9DE5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528247-00EB-4E8F-BD50-975F915B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718EC8-A897-4BB6-9961-4E718FBB8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0CF8-0029-4B9C-9A3F-F1A72435C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2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1C7F-00F9-4047-8007-05282226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0E1FB-60D0-49DB-B857-64981BD02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3EA9-C37E-41B8-801A-BB16372C9DE5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0F513-6237-4A60-A759-5622219A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269CE-9F67-45D3-8D38-3A4A6341A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0CF8-0029-4B9C-9A3F-F1A72435C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8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CEA23A-577E-45C8-8044-BA5A751EE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3EA9-C37E-41B8-801A-BB16372C9DE5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8D012-5D35-4901-9131-AF8ECCF21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A8C2C-1165-4A6D-97D5-E7F4A768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0CF8-0029-4B9C-9A3F-F1A72435C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9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40985-0414-43AB-AC8C-4A49AD64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7926F-1CC4-4ED0-9976-3B4D7CFFA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85188-A853-4AF0-8C37-844CDB2A5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A2769-5D6E-4AD2-BEAC-B167633E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3EA9-C37E-41B8-801A-BB16372C9DE5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F7096-619C-496B-9C4B-8E9BA524D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4CA51-BED0-40DC-AC90-C8F268325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0CF8-0029-4B9C-9A3F-F1A72435C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9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03851-BAA6-4957-9587-7895BA4D8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39D83-2C7C-461B-8D97-CC4D70EB9F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9AA5E-B011-4EC9-A9D0-71946229F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7B3D1-A247-4441-A610-B99080DDB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3EA9-C37E-41B8-801A-BB16372C9DE5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03F67-968B-4190-8F3E-28BE60925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60E5A-9C8C-4312-8778-08E41DE2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0CF8-0029-4B9C-9A3F-F1A72435C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3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A390CE-8D2A-4C9B-9D02-C1938553A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9B607-6545-44AD-A93E-EA3E11BB6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B61AC-6984-4D34-AE37-3417AE818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03EA9-C37E-41B8-801A-BB16372C9DE5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06BAC-B61A-43B1-AE15-0BAD5BB32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68A50-DE84-49CE-B2C3-3606B913E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40CF8-0029-4B9C-9A3F-F1A72435C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42D8C-3CBE-47B6-8598-1598CBAE4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921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l-GR" dirty="0"/>
              <a:t>ΑΝΑΠΤΥΞΗ ΥΒΡΙΔΙΚΗΣ</a:t>
            </a:r>
            <a:r>
              <a:rPr lang="en-US" dirty="0"/>
              <a:t> MOBILE</a:t>
            </a:r>
            <a:r>
              <a:rPr lang="el-GR" dirty="0"/>
              <a:t> ΕΦΑΡΜΟΓΗΣ ΕΞΕΙΔΙΚΕΥΜΕΝΩΝ ΑΘΛΗΤΙΚΩΝ ΠΡΟΓΑΜΜΑΤΩΝ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0393F-44A6-4572-A309-0E8DA1B0B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5702"/>
            <a:ext cx="9144000" cy="2107474"/>
          </a:xfrm>
        </p:spPr>
        <p:txBody>
          <a:bodyPr>
            <a:normAutofit/>
          </a:bodyPr>
          <a:lstStyle/>
          <a:p>
            <a:br>
              <a:rPr lang="el-GR" dirty="0"/>
            </a:br>
            <a:br>
              <a:rPr lang="el-GR" dirty="0"/>
            </a:br>
            <a:r>
              <a:rPr lang="el-GR" dirty="0"/>
              <a:t>ΓΕΩΡΓΙΟΣ ΔΟΪΤΣΙΝΗΣ</a:t>
            </a:r>
            <a:br>
              <a:rPr lang="el-GR" dirty="0"/>
            </a:br>
            <a:br>
              <a:rPr lang="el-GR" dirty="0"/>
            </a:br>
            <a:r>
              <a:rPr lang="el-GR" dirty="0"/>
              <a:t>ΕΠΙΒΛΕΠΩΝ ΚΑΘΗΓΗΤΗΣ</a:t>
            </a:r>
            <a:r>
              <a:rPr lang="en-US" dirty="0"/>
              <a:t>:</a:t>
            </a:r>
            <a:r>
              <a:rPr lang="el-GR" dirty="0"/>
              <a:t> ΜΙΧΑΗΛ ΣΤΕΦΑΝΙΔΑΚΗΣ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B62FB4-7E75-4CE5-975A-CDE2015FD495}"/>
              </a:ext>
            </a:extLst>
          </p:cNvPr>
          <p:cNvSpPr/>
          <p:nvPr/>
        </p:nvSpPr>
        <p:spPr>
          <a:xfrm>
            <a:off x="3048000" y="47603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l-GR" dirty="0"/>
              <a:t>ΙΟΝΙΟ ΠΑΝΕΠΙΣΤΗΜΙΟ</a:t>
            </a:r>
            <a:br>
              <a:rPr lang="el-GR" dirty="0"/>
            </a:br>
            <a:r>
              <a:rPr lang="el-GR" dirty="0"/>
              <a:t>ΤΜΗΜΑ ΠΛΗΡΟΦΟΡΙΚΗΣ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81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A4847-936E-455B-B4BC-FF1BC0B1B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4187"/>
          </a:xfrm>
        </p:spPr>
        <p:txBody>
          <a:bodyPr/>
          <a:lstStyle/>
          <a:p>
            <a:pPr algn="ctr"/>
            <a:r>
              <a:rPr lang="el-GR" dirty="0"/>
              <a:t>Στάδιο Σχεδίασης</a:t>
            </a:r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116222E-DF4B-4137-A702-A13BD8B1B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97"/>
          <a:stretch/>
        </p:blipFill>
        <p:spPr>
          <a:xfrm>
            <a:off x="1555267" y="1044187"/>
            <a:ext cx="9081462" cy="5372008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14F09BC-5288-4DA9-8DC0-1490263A88A2}"/>
              </a:ext>
            </a:extLst>
          </p:cNvPr>
          <p:cNvSpPr txBox="1"/>
          <p:nvPr/>
        </p:nvSpPr>
        <p:spPr>
          <a:xfrm>
            <a:off x="3545845" y="6416195"/>
            <a:ext cx="510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Απόσπασμα από το διάγραμμα ροής προγράμματος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631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A4847-936E-455B-B4BC-FF1BC0B1B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4187"/>
          </a:xfrm>
        </p:spPr>
        <p:txBody>
          <a:bodyPr/>
          <a:lstStyle/>
          <a:p>
            <a:pPr algn="ctr"/>
            <a:r>
              <a:rPr lang="el-GR" dirty="0"/>
              <a:t>Στάδιο Σχεδίασης</a:t>
            </a:r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116222E-DF4B-4137-A702-A13BD8B1B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97"/>
          <a:stretch/>
        </p:blipFill>
        <p:spPr>
          <a:xfrm>
            <a:off x="1555267" y="1044187"/>
            <a:ext cx="9081462" cy="5372008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14F09BC-5288-4DA9-8DC0-1490263A88A2}"/>
              </a:ext>
            </a:extLst>
          </p:cNvPr>
          <p:cNvSpPr txBox="1"/>
          <p:nvPr/>
        </p:nvSpPr>
        <p:spPr>
          <a:xfrm>
            <a:off x="3545845" y="6416195"/>
            <a:ext cx="510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Απόσπασμα από το διάγραμμα ροής προγράμματος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A7A77-2AC7-4330-82C8-7EC1FEABE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267" y="1044187"/>
            <a:ext cx="9081462" cy="537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24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A4847-936E-455B-B4BC-FF1BC0B1B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796"/>
            <a:ext cx="10515600" cy="1325563"/>
          </a:xfrm>
        </p:spPr>
        <p:txBody>
          <a:bodyPr/>
          <a:lstStyle/>
          <a:p>
            <a:pPr algn="ctr"/>
            <a:r>
              <a:rPr lang="el-GR" dirty="0"/>
              <a:t>Στάδιο Υλοποίησης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BC753D7-FB40-40BB-9D04-3BC2F8E7D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438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4142E11-D37C-4A3D-BDD5-254E8DF19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422018" y="2290223"/>
            <a:ext cx="1544954" cy="16438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B7C6A95-D75D-4CC1-8D73-C781EAB093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524" y="2290223"/>
            <a:ext cx="3921686" cy="164385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AB16251-C946-46D4-903C-0BB38F44C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83" y="4293060"/>
            <a:ext cx="3200224" cy="17281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935F506-BB35-490D-9B4C-C608D06756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35" y="2290223"/>
            <a:ext cx="2683456" cy="164385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B22DB8D-286E-4871-B3DB-940AD0232E83}"/>
              </a:ext>
            </a:extLst>
          </p:cNvPr>
          <p:cNvSpPr txBox="1"/>
          <p:nvPr/>
        </p:nvSpPr>
        <p:spPr>
          <a:xfrm>
            <a:off x="4161514" y="1625848"/>
            <a:ext cx="384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Εγκατάσταση απαραίτητων εργαλείων 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049930D-2334-45D0-A4D0-83BF1DF877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972" y="4017998"/>
            <a:ext cx="2278246" cy="227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25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A4847-936E-455B-B4BC-FF1BC0B1B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141"/>
            <a:ext cx="10515600" cy="939114"/>
          </a:xfrm>
        </p:spPr>
        <p:txBody>
          <a:bodyPr/>
          <a:lstStyle/>
          <a:p>
            <a:pPr algn="ctr"/>
            <a:r>
              <a:rPr lang="el-GR" dirty="0"/>
              <a:t>Επίδειξη της εφαρμογής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29480D-584E-41B9-ADD1-3756DEE17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054" y="1198889"/>
            <a:ext cx="6507892" cy="5292436"/>
          </a:xfrm>
        </p:spPr>
      </p:pic>
    </p:spTree>
    <p:extLst>
      <p:ext uri="{BB962C8B-B14F-4D97-AF65-F5344CB8AC3E}">
        <p14:creationId xmlns:p14="http://schemas.microsoft.com/office/powerpoint/2010/main" val="2980611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A4847-936E-455B-B4BC-FF1BC0B1B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813"/>
            <a:ext cx="10515600" cy="1325563"/>
          </a:xfrm>
        </p:spPr>
        <p:txBody>
          <a:bodyPr/>
          <a:lstStyle/>
          <a:p>
            <a:pPr algn="ctr"/>
            <a:r>
              <a:rPr lang="el-GR" dirty="0"/>
              <a:t>Συμπεράσματα 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BC753D7-FB40-40BB-9D04-3BC2F8E7D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842" y="1361294"/>
            <a:ext cx="9163050" cy="1671451"/>
          </a:xfrm>
        </p:spPr>
        <p:txBody>
          <a:bodyPr>
            <a:normAutofit/>
          </a:bodyPr>
          <a:lstStyle/>
          <a:p>
            <a:r>
              <a:rPr lang="el-GR" sz="2400" b="1" dirty="0"/>
              <a:t>Η αναπτυξη μιας </a:t>
            </a:r>
            <a:r>
              <a:rPr lang="en-US" sz="2400" b="1" dirty="0"/>
              <a:t>mobile </a:t>
            </a:r>
            <a:r>
              <a:rPr lang="el-GR" sz="2400" b="1" dirty="0"/>
              <a:t>εφαρμογής απαιτεί έρευνα</a:t>
            </a:r>
            <a:r>
              <a:rPr lang="en-US" sz="2400" b="1" dirty="0"/>
              <a:t> </a:t>
            </a:r>
            <a:r>
              <a:rPr lang="el-GR" sz="2400" b="1" dirty="0"/>
              <a:t>και</a:t>
            </a:r>
            <a:r>
              <a:rPr lang="en-US" sz="2400" b="1" dirty="0"/>
              <a:t> </a:t>
            </a:r>
            <a:r>
              <a:rPr lang="el-GR" sz="2400" b="1" dirty="0"/>
              <a:t>πολλή</a:t>
            </a:r>
            <a:r>
              <a:rPr lang="en-US" sz="2400" b="1" dirty="0"/>
              <a:t> </a:t>
            </a:r>
            <a:r>
              <a:rPr lang="el-GR" sz="2400" b="1" dirty="0"/>
              <a:t>προεργασία</a:t>
            </a:r>
            <a:r>
              <a:rPr lang="en-US" sz="2400" b="1" dirty="0"/>
              <a:t>.</a:t>
            </a:r>
            <a:endParaRPr lang="el-GR" sz="2400" b="1" dirty="0"/>
          </a:p>
          <a:p>
            <a:r>
              <a:rPr lang="el-GR" sz="2400" b="1" dirty="0"/>
              <a:t>Γνώσεις στον</a:t>
            </a:r>
            <a:r>
              <a:rPr lang="en-US" sz="2400" b="1" dirty="0"/>
              <a:t> </a:t>
            </a:r>
            <a:r>
              <a:rPr lang="el-GR" sz="2400" b="1" dirty="0"/>
              <a:t>τομέα</a:t>
            </a:r>
            <a:r>
              <a:rPr lang="en-US" sz="2400" b="1" dirty="0"/>
              <a:t> </a:t>
            </a:r>
            <a:r>
              <a:rPr lang="el-GR" sz="2400" b="1" dirty="0"/>
              <a:t>του</a:t>
            </a:r>
            <a:r>
              <a:rPr lang="en-US" sz="2400" b="1" dirty="0"/>
              <a:t> </a:t>
            </a:r>
            <a:r>
              <a:rPr lang="el-GR" sz="2400" b="1" dirty="0"/>
              <a:t>προγραμματισμού και στις τεχνολογιες των </a:t>
            </a:r>
            <a:r>
              <a:rPr lang="en-US" sz="2400" b="1" dirty="0"/>
              <a:t>smartphone</a:t>
            </a:r>
            <a:r>
              <a:rPr lang="en-US" b="1" dirty="0"/>
              <a:t>.</a:t>
            </a:r>
            <a:endParaRPr lang="el-G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9F1C84-1913-4FD5-888B-8FAE39EC6729}"/>
              </a:ext>
            </a:extLst>
          </p:cNvPr>
          <p:cNvSpPr txBox="1"/>
          <p:nvPr/>
        </p:nvSpPr>
        <p:spPr>
          <a:xfrm>
            <a:off x="3446459" y="1605291"/>
            <a:ext cx="64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lang="en-US" sz="2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6CB625-1470-497B-A91C-27BC02040F79}"/>
              </a:ext>
            </a:extLst>
          </p:cNvPr>
          <p:cNvSpPr txBox="1">
            <a:spLocks/>
          </p:cNvSpPr>
          <p:nvPr/>
        </p:nvSpPr>
        <p:spPr>
          <a:xfrm>
            <a:off x="838200" y="29125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l-GR" dirty="0"/>
              <a:t>Μελλοντικές επεκτάσεις </a:t>
            </a:r>
            <a:endParaRPr lang="en-US" dirty="0"/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69426277-477A-4621-B341-AF35E3183D86}"/>
              </a:ext>
            </a:extLst>
          </p:cNvPr>
          <p:cNvSpPr txBox="1">
            <a:spLocks/>
          </p:cNvSpPr>
          <p:nvPr/>
        </p:nvSpPr>
        <p:spPr>
          <a:xfrm>
            <a:off x="1288842" y="4091781"/>
            <a:ext cx="9163050" cy="2325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400" b="1" dirty="0"/>
              <a:t>Να παρέχει την επιλογή περισσότερων ξένων γλωσσών.</a:t>
            </a:r>
          </a:p>
          <a:p>
            <a:r>
              <a:rPr lang="el-GR" sz="2400" b="1" dirty="0"/>
              <a:t>Να περιλαμβάνει περισσότερες ασκήσεις και προγράμματα διατροφής από ειδικούς</a:t>
            </a:r>
            <a:r>
              <a:rPr lang="en-US" sz="2400" b="1" dirty="0"/>
              <a:t>.</a:t>
            </a:r>
            <a:endParaRPr lang="el-GR" sz="2400" b="1" dirty="0"/>
          </a:p>
          <a:p>
            <a:r>
              <a:rPr lang="el-GR" sz="2400" b="1" dirty="0"/>
              <a:t>Να</a:t>
            </a:r>
            <a:r>
              <a:rPr lang="en-US" sz="2400" b="1" dirty="0"/>
              <a:t> </a:t>
            </a:r>
            <a:r>
              <a:rPr lang="el-GR" sz="2400" b="1" dirty="0"/>
              <a:t>αναβαθμιστεί</a:t>
            </a:r>
            <a:r>
              <a:rPr lang="en-US" sz="2400" b="1" dirty="0"/>
              <a:t> </a:t>
            </a:r>
            <a:r>
              <a:rPr lang="el-GR" sz="2400" b="1" dirty="0"/>
              <a:t>έτσι</a:t>
            </a:r>
            <a:r>
              <a:rPr lang="en-US" sz="2400" b="1" dirty="0"/>
              <a:t> </a:t>
            </a:r>
            <a:r>
              <a:rPr lang="el-GR" sz="2400" b="1" dirty="0"/>
              <a:t>ώστε</a:t>
            </a:r>
            <a:r>
              <a:rPr lang="en-US" sz="2400" b="1" dirty="0"/>
              <a:t> </a:t>
            </a:r>
            <a:r>
              <a:rPr lang="el-GR" sz="2400" b="1" dirty="0"/>
              <a:t>να</a:t>
            </a:r>
            <a:r>
              <a:rPr lang="en-US" sz="2400" b="1" dirty="0"/>
              <a:t> </a:t>
            </a:r>
            <a:r>
              <a:rPr lang="el-GR" sz="2400" b="1" dirty="0"/>
              <a:t>καλύπτει</a:t>
            </a:r>
            <a:r>
              <a:rPr lang="en-US" sz="2400" b="1" dirty="0"/>
              <a:t> </a:t>
            </a:r>
            <a:r>
              <a:rPr lang="el-GR" sz="2400" b="1" dirty="0"/>
              <a:t>περισσότερες</a:t>
            </a:r>
            <a:r>
              <a:rPr lang="en-US" sz="2400" b="1" dirty="0"/>
              <a:t> </a:t>
            </a:r>
            <a:r>
              <a:rPr lang="el-GR" sz="2400" b="1" dirty="0"/>
              <a:t>πολεμικές</a:t>
            </a:r>
            <a:r>
              <a:rPr lang="en-US" sz="2400" b="1" dirty="0"/>
              <a:t> </a:t>
            </a:r>
            <a:r>
              <a:rPr lang="el-GR" sz="2400" b="1" dirty="0"/>
              <a:t>τέχνες</a:t>
            </a:r>
            <a:r>
              <a:rPr lang="el-G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753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A4847-936E-455B-B4BC-FF1BC0B1B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5567"/>
            <a:ext cx="10515600" cy="451533"/>
          </a:xfrm>
        </p:spPr>
        <p:txBody>
          <a:bodyPr>
            <a:normAutofit fontScale="90000"/>
          </a:bodyPr>
          <a:lstStyle/>
          <a:p>
            <a:pPr algn="ctr"/>
            <a:r>
              <a:rPr lang="el-GR" dirty="0"/>
              <a:t>Βιβλιογραφία</a:t>
            </a:r>
            <a:r>
              <a:rPr lang="en-US" dirty="0"/>
              <a:t> - </a:t>
            </a:r>
            <a:r>
              <a:rPr lang="el-GR" dirty="0"/>
              <a:t>Δικτυογραφία</a:t>
            </a:r>
            <a:br>
              <a:rPr lang="el-GR" dirty="0"/>
            </a:b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BC753D7-FB40-40BB-9D04-3BC2F8E7D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7947"/>
            <a:ext cx="10515600" cy="500448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Panhale, Mahesh. </a:t>
            </a:r>
            <a:r>
              <a:rPr lang="en-US" i="1" dirty="0"/>
              <a:t>Beginning Hybrid Mobile Application Development. </a:t>
            </a:r>
            <a:r>
              <a:rPr lang="en-US" dirty="0"/>
              <a:t>n.d., 229. </a:t>
            </a:r>
          </a:p>
          <a:p>
            <a:r>
              <a:rPr lang="en-US" dirty="0"/>
              <a:t>Ravulavaru, Arvind.  </a:t>
            </a:r>
            <a:r>
              <a:rPr lang="en-US" i="1" dirty="0"/>
              <a:t>Learning Ionic: Build Hybrid Mobile Applications with HTML5, SCSS, and Angular. 2017</a:t>
            </a:r>
            <a:r>
              <a:rPr lang="en-US" dirty="0"/>
              <a:t>.</a:t>
            </a:r>
          </a:p>
          <a:p>
            <a:r>
              <a:rPr lang="en-US" dirty="0"/>
              <a:t>Arvind Ravulavaru. </a:t>
            </a:r>
            <a:r>
              <a:rPr lang="en-US" i="1" dirty="0"/>
              <a:t>Learning Ionic Build Real-Time and Hybrid Mobile Applications with Ionic-</a:t>
            </a:r>
            <a:r>
              <a:rPr lang="en-US" i="1" dirty="0" err="1"/>
              <a:t>Packt</a:t>
            </a:r>
            <a:r>
              <a:rPr lang="en-US" i="1" dirty="0"/>
              <a:t>,  </a:t>
            </a:r>
            <a:r>
              <a:rPr lang="en-US" dirty="0"/>
              <a:t>Publishing 2015</a:t>
            </a:r>
          </a:p>
          <a:p>
            <a:r>
              <a:rPr lang="en-US" dirty="0"/>
              <a:t>Coury, Felipe. Ari Lerner, Nate Murray, and Carlos Taborda. </a:t>
            </a:r>
            <a:r>
              <a:rPr lang="en-US" i="1" dirty="0"/>
              <a:t>Ng-Book: The Complete Guide to Angular4</a:t>
            </a:r>
            <a:r>
              <a:rPr lang="en-US" dirty="0"/>
              <a:t>, 2017.</a:t>
            </a:r>
          </a:p>
          <a:p>
            <a:r>
              <a:rPr lang="en-US" dirty="0"/>
              <a:t>Huber, Thomas Claudius. </a:t>
            </a:r>
            <a:r>
              <a:rPr lang="en-US" i="1" dirty="0"/>
              <a:t>Getting Started with TypeScript: Includes, Introduction to Angular</a:t>
            </a:r>
            <a:r>
              <a:rPr lang="en-US" dirty="0"/>
              <a:t>; Write Professional JavaScript Code That Scales, Use Interfaces and Classes to Build Robust Code, Learn about Generics, Modules, Arrow Functions, Decorators, Declarations, Npm and Much More. 1</a:t>
            </a:r>
            <a:r>
              <a:rPr lang="en-US" baseline="30000" dirty="0"/>
              <a:t>st</a:t>
            </a:r>
            <a:r>
              <a:rPr lang="en-US" dirty="0"/>
              <a:t> edition. Erscheinungsort nicht ermittelbar: ThomasClaudiusHuber, 2017.</a:t>
            </a:r>
          </a:p>
          <a:p>
            <a:r>
              <a:rPr lang="en-US" dirty="0"/>
              <a:t>https://cordova.apache.org/docs/en/latest/guide/overview/ https://www.draw.io/ </a:t>
            </a:r>
          </a:p>
          <a:p>
            <a:r>
              <a:rPr lang="en-US" dirty="0"/>
              <a:t>https://www.telerik.com/blogs/what-is-a-hybrid-mobile-apphttps://nordicapis.com/what-is-the-difference-between-an-api-and-an-sdk/ </a:t>
            </a:r>
          </a:p>
          <a:p>
            <a:r>
              <a:rPr lang="en-US" dirty="0"/>
              <a:t>https://blog.codecentric.de/en/2014/11/ionic-angularjs-framework-on-the-ris e/ </a:t>
            </a:r>
          </a:p>
          <a:p>
            <a:r>
              <a:rPr lang="en-US" dirty="0"/>
              <a:t>https://www.freecodecamp.org/news/a-deeply-detailed-but-never-definitiveguide-to-mobile-development-architecture-6b01ce3b1528/</a:t>
            </a:r>
          </a:p>
          <a:p>
            <a:r>
              <a:rPr lang="en-US" dirty="0"/>
              <a:t>https://www.webmd.com/diet/ss/slideshow-best-diet-tips-ever</a:t>
            </a:r>
          </a:p>
          <a:p>
            <a:r>
              <a:rPr lang="en-US" dirty="0"/>
              <a:t>https://medium.com/@javier.ramos1/ionic-4-all-you-need-to-know-d2b9627 aaf03</a:t>
            </a:r>
          </a:p>
          <a:p>
            <a:r>
              <a:rPr lang="en-US" dirty="0"/>
              <a:t>https://www.quora.com/What-is-AngularJS-in-simple-words</a:t>
            </a:r>
          </a:p>
        </p:txBody>
      </p:sp>
    </p:spTree>
    <p:extLst>
      <p:ext uri="{BB962C8B-B14F-4D97-AF65-F5344CB8AC3E}">
        <p14:creationId xmlns:p14="http://schemas.microsoft.com/office/powerpoint/2010/main" val="81705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A4847-936E-455B-B4BC-FF1BC0B1B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273" y="806038"/>
            <a:ext cx="7210501" cy="1245464"/>
          </a:xfrm>
        </p:spPr>
        <p:txBody>
          <a:bodyPr>
            <a:noAutofit/>
          </a:bodyPr>
          <a:lstStyle/>
          <a:p>
            <a:pPr algn="ctr"/>
            <a:r>
              <a:rPr lang="el-GR" dirty="0"/>
              <a:t>Στόχοι της πτυχιακής</a:t>
            </a:r>
            <a:br>
              <a:rPr lang="en-US" dirty="0"/>
            </a:br>
            <a:endParaRPr lang="el-GR" dirty="0"/>
          </a:p>
        </p:txBody>
      </p:sp>
      <p:sp>
        <p:nvSpPr>
          <p:cNvPr id="7" name="Rectangle 6" descr="Εικόνα πυγμαχίας από Ακρωτήρι Θήρας 1500-1600 π.Χ&#10;">
            <a:extLst>
              <a:ext uri="{FF2B5EF4-FFF2-40B4-BE49-F238E27FC236}">
                <a16:creationId xmlns:a16="http://schemas.microsoft.com/office/drawing/2014/main" id="{D0EB800F-3AE8-4FA0-B19F-0A010115E029}"/>
              </a:ext>
            </a:extLst>
          </p:cNvPr>
          <p:cNvSpPr/>
          <p:nvPr/>
        </p:nvSpPr>
        <p:spPr>
          <a:xfrm>
            <a:off x="7868438" y="5252114"/>
            <a:ext cx="33418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dirty="0">
                <a:latin typeface="GFS Elpis" panose="02000000000000000000" pitchFamily="50" charset="0"/>
              </a:rPr>
              <a:t>Εικόνα πυγμαχίας από Ακρωτήρι Θήρας 1500-1600 π.Χ</a:t>
            </a:r>
            <a:endParaRPr lang="en-US" dirty="0">
              <a:latin typeface="GFS Elpis" panose="02000000000000000000" pitchFamily="50" charset="0"/>
            </a:endParaRPr>
          </a:p>
          <a:p>
            <a:pPr algn="ctr"/>
            <a:endParaRPr lang="el-GR" dirty="0">
              <a:latin typeface="GFS Elpis" panose="02000000000000000000" pitchFamily="50" charset="0"/>
            </a:endParaRPr>
          </a:p>
          <a:p>
            <a:endParaRPr lang="en-US" dirty="0">
              <a:latin typeface="GFS Elpis" panose="02000000000000000000" pitchFamily="50" charset="0"/>
            </a:endParaRPr>
          </a:p>
        </p:txBody>
      </p:sp>
      <p:pic>
        <p:nvPicPr>
          <p:cNvPr id="11" name="Content Placeholder 10" descr="Εικόνα πυγμαχίας από Ακρωτήρι Θήρας 1500-1600 π.Χ&#10;">
            <a:extLst>
              <a:ext uri="{FF2B5EF4-FFF2-40B4-BE49-F238E27FC236}">
                <a16:creationId xmlns:a16="http://schemas.microsoft.com/office/drawing/2014/main" id="{2C0E22B5-3FA2-4A5A-9C3B-B12AB3932B7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617" y="1000543"/>
            <a:ext cx="3025510" cy="402564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8789C8-A95A-4537-B2D9-1C58A75ABDAE}"/>
              </a:ext>
            </a:extLst>
          </p:cNvPr>
          <p:cNvSpPr txBox="1"/>
          <p:nvPr/>
        </p:nvSpPr>
        <p:spPr>
          <a:xfrm>
            <a:off x="7506552" y="6273225"/>
            <a:ext cx="4073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/>
              <a:t>Πηγή εικόνας</a:t>
            </a:r>
            <a:r>
              <a:rPr lang="en-US" sz="1400" dirty="0"/>
              <a:t>: Wikimedia Commons</a:t>
            </a:r>
            <a:endParaRPr lang="el-GR" sz="1400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618E1-801C-4708-8A5D-027D111A2D7B}"/>
              </a:ext>
            </a:extLst>
          </p:cNvPr>
          <p:cNvSpPr txBox="1"/>
          <p:nvPr/>
        </p:nvSpPr>
        <p:spPr>
          <a:xfrm>
            <a:off x="1282677" y="2035460"/>
            <a:ext cx="649081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b="1" dirty="0"/>
              <a:t>Να διδάξει το άθλημα της πυγμαχίας.</a:t>
            </a:r>
          </a:p>
          <a:p>
            <a:endParaRPr lang="el-G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b="1" dirty="0"/>
              <a:t>Να δείξει ότι πυγμαχία δεν είναι απλά ένα  </a:t>
            </a:r>
            <a:endParaRPr lang="en-US" sz="2400" b="1" dirty="0"/>
          </a:p>
          <a:p>
            <a:r>
              <a:rPr lang="el-GR" sz="2400" b="1" dirty="0"/>
              <a:t>βάρβαρο  άθλημα.</a:t>
            </a:r>
          </a:p>
          <a:p>
            <a:endParaRPr lang="el-G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b="1" dirty="0"/>
              <a:t>Να δείξει ότι η πυγμαχία προσφέρει σωματικά</a:t>
            </a:r>
            <a:endParaRPr lang="en-US" sz="2400" b="1" dirty="0"/>
          </a:p>
          <a:p>
            <a:r>
              <a:rPr lang="el-GR" sz="2400" b="1" dirty="0"/>
              <a:t>αλλά και</a:t>
            </a:r>
            <a:r>
              <a:rPr lang="en-US" sz="2400" b="1" dirty="0"/>
              <a:t> </a:t>
            </a:r>
            <a:r>
              <a:rPr lang="el-GR" sz="2400" b="1" dirty="0"/>
              <a:t>πνευματικά οφέλη</a:t>
            </a:r>
            <a:r>
              <a:rPr lang="en-US" sz="2400" b="1" dirty="0"/>
              <a:t>.</a:t>
            </a:r>
            <a:endParaRPr lang="el-GR" sz="2400" b="1" dirty="0"/>
          </a:p>
          <a:p>
            <a:endParaRPr lang="el-G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b="1" dirty="0"/>
              <a:t>Να προάγει έναν υγιεινό τρόπο ζωής.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508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02C6591-7F84-4DDB-AC7C-213B03C3B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807" y="1744209"/>
            <a:ext cx="6853988" cy="38553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2A4847-936E-455B-B4BC-FF1BC0B1B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813"/>
            <a:ext cx="10515600" cy="1325563"/>
          </a:xfrm>
        </p:spPr>
        <p:txBody>
          <a:bodyPr/>
          <a:lstStyle/>
          <a:p>
            <a:pPr algn="ctr"/>
            <a:r>
              <a:rPr lang="el-GR" dirty="0"/>
              <a:t>Αναπτύσσοντας μία </a:t>
            </a:r>
            <a:r>
              <a:rPr lang="en-US" dirty="0"/>
              <a:t>mobile </a:t>
            </a:r>
            <a:r>
              <a:rPr lang="el-GR" dirty="0"/>
              <a:t>εφαρμογή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BC753D7-FB40-40BB-9D04-3BC2F8E7D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995" y="1512706"/>
            <a:ext cx="3891714" cy="3981715"/>
          </a:xfrm>
        </p:spPr>
        <p:txBody>
          <a:bodyPr>
            <a:normAutofit fontScale="92500" lnSpcReduction="10000"/>
          </a:bodyPr>
          <a:lstStyle/>
          <a:p>
            <a:endParaRPr lang="el-GR" sz="2400" dirty="0"/>
          </a:p>
          <a:p>
            <a:r>
              <a:rPr lang="en-US" sz="2400" b="1" dirty="0"/>
              <a:t>Native app: Objective C </a:t>
            </a:r>
            <a:r>
              <a:rPr lang="el-GR" sz="2400" b="1" dirty="0"/>
              <a:t>ή </a:t>
            </a:r>
            <a:r>
              <a:rPr lang="en-US" sz="2400" b="1" dirty="0"/>
              <a:t>Java.</a:t>
            </a:r>
            <a:r>
              <a:rPr lang="el-GR" sz="2400" b="1" dirty="0"/>
              <a:t> Δύο εφαρμογές για τα δύο λευτουργικά.</a:t>
            </a: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b="1" dirty="0"/>
              <a:t>Web</a:t>
            </a:r>
            <a:r>
              <a:rPr lang="el-GR" sz="2400" b="1" dirty="0"/>
              <a:t> </a:t>
            </a:r>
            <a:r>
              <a:rPr lang="en-US" sz="2400" b="1" dirty="0"/>
              <a:t>app: </a:t>
            </a:r>
            <a:r>
              <a:rPr lang="el-GR" sz="2400" b="1" dirty="0"/>
              <a:t>Είναι γραμμένες σε </a:t>
            </a:r>
            <a:r>
              <a:rPr lang="en-US" sz="2400" b="1" dirty="0"/>
              <a:t>HTML, CSS </a:t>
            </a:r>
            <a:r>
              <a:rPr lang="el-GR" sz="2400" b="1" dirty="0"/>
              <a:t>και </a:t>
            </a:r>
            <a:r>
              <a:rPr lang="en-US" sz="2400" b="1" dirty="0"/>
              <a:t>Javascript. </a:t>
            </a:r>
            <a:r>
              <a:rPr lang="el-GR" sz="2400" b="1" dirty="0"/>
              <a:t>Ουσιαστικά δεν είναι εφαρμογές.</a:t>
            </a: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b="1" dirty="0"/>
              <a:t>Hybrid: </a:t>
            </a:r>
            <a:r>
              <a:rPr lang="el-GR" sz="2400" b="1" dirty="0"/>
              <a:t>Συνδιασμός </a:t>
            </a:r>
            <a:r>
              <a:rPr lang="en-US" sz="2400" b="1" dirty="0"/>
              <a:t>Native </a:t>
            </a:r>
            <a:r>
              <a:rPr lang="el-GR" sz="2400" b="1" dirty="0"/>
              <a:t>και </a:t>
            </a:r>
            <a:r>
              <a:rPr lang="en-US" sz="2400" b="1" dirty="0"/>
              <a:t>Web</a:t>
            </a:r>
            <a:r>
              <a:rPr lang="el-GR" sz="2400" b="1" dirty="0"/>
              <a:t> εφαρμογών.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43C969-5A39-48D8-AFC7-C9EBDAE253AE}"/>
              </a:ext>
            </a:extLst>
          </p:cNvPr>
          <p:cNvSpPr txBox="1"/>
          <p:nvPr/>
        </p:nvSpPr>
        <p:spPr>
          <a:xfrm>
            <a:off x="7058526" y="5871411"/>
            <a:ext cx="25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Πηγή εικόνας</a:t>
            </a:r>
            <a:r>
              <a:rPr lang="en-US" dirty="0"/>
              <a:t>: tigren.com</a:t>
            </a:r>
          </a:p>
        </p:txBody>
      </p:sp>
    </p:spTree>
    <p:extLst>
      <p:ext uri="{BB962C8B-B14F-4D97-AF65-F5344CB8AC3E}">
        <p14:creationId xmlns:p14="http://schemas.microsoft.com/office/powerpoint/2010/main" val="2260602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A4847-936E-455B-B4BC-FF1BC0B1B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l-GR" dirty="0"/>
              <a:t>Υβριδικές και </a:t>
            </a:r>
            <a:r>
              <a:rPr lang="en-US" dirty="0"/>
              <a:t>Native </a:t>
            </a:r>
            <a:r>
              <a:rPr lang="el-GR" dirty="0"/>
              <a:t>εφαρμογές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984270-17F4-426F-9D1B-EEC897709A6A}"/>
              </a:ext>
            </a:extLst>
          </p:cNvPr>
          <p:cNvSpPr txBox="1"/>
          <p:nvPr/>
        </p:nvSpPr>
        <p:spPr>
          <a:xfrm>
            <a:off x="4743706" y="6198918"/>
            <a:ext cx="361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Πηγή εικόνας</a:t>
            </a:r>
            <a:r>
              <a:rPr lang="en-US" dirty="0"/>
              <a:t>: amiwebsolutions.com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E759FE-BD3D-4767-BB52-97E0739E7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67" y="1576362"/>
            <a:ext cx="8577463" cy="4426438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262CA-402B-4C47-B01C-0FB125703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34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A4847-936E-455B-B4BC-FF1BC0B1B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l-GR" dirty="0"/>
              <a:t>Γραμμένες σε </a:t>
            </a:r>
            <a:r>
              <a:rPr lang="en-US" dirty="0"/>
              <a:t>HTML, CSS </a:t>
            </a:r>
            <a:r>
              <a:rPr lang="el-GR" dirty="0"/>
              <a:t>και </a:t>
            </a:r>
            <a:r>
              <a:rPr lang="en-US" dirty="0"/>
              <a:t>Javascript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BD84A5A-383E-4186-985D-05F732A4E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80" y="1576362"/>
            <a:ext cx="9254838" cy="4430536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984270-17F4-426F-9D1B-EEC897709A6A}"/>
              </a:ext>
            </a:extLst>
          </p:cNvPr>
          <p:cNvSpPr txBox="1"/>
          <p:nvPr/>
        </p:nvSpPr>
        <p:spPr>
          <a:xfrm>
            <a:off x="4743706" y="6198918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Πηγή εικόνας</a:t>
            </a:r>
            <a:r>
              <a:rPr lang="en-US" dirty="0"/>
              <a:t>: brainhub.eu</a:t>
            </a:r>
          </a:p>
        </p:txBody>
      </p:sp>
    </p:spTree>
    <p:extLst>
      <p:ext uri="{BB962C8B-B14F-4D97-AF65-F5344CB8AC3E}">
        <p14:creationId xmlns:p14="http://schemas.microsoft.com/office/powerpoint/2010/main" val="2238070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018EE8D-DB63-4444-94A8-DD8CC855DAF1}"/>
              </a:ext>
            </a:extLst>
          </p:cNvPr>
          <p:cNvSpPr txBox="1"/>
          <p:nvPr/>
        </p:nvSpPr>
        <p:spPr>
          <a:xfrm>
            <a:off x="2635733" y="1567544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46D92DD-334A-4428-941F-26222D9FF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247" y="1567544"/>
            <a:ext cx="6859646" cy="416143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563915-902A-4DE0-B5AA-17EC351E9916}"/>
              </a:ext>
            </a:extLst>
          </p:cNvPr>
          <p:cNvSpPr txBox="1"/>
          <p:nvPr/>
        </p:nvSpPr>
        <p:spPr>
          <a:xfrm>
            <a:off x="9177013" y="2321004"/>
            <a:ext cx="257474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/>
              <a:t>Κόστος ανάπτυξης</a:t>
            </a:r>
          </a:p>
          <a:p>
            <a:endParaRPr lang="el-GR" sz="2400" b="1" dirty="0"/>
          </a:p>
          <a:p>
            <a:r>
              <a:rPr lang="el-GR" sz="2400" b="1" dirty="0"/>
              <a:t>Χρόνος Ανάπτυξης</a:t>
            </a:r>
          </a:p>
          <a:p>
            <a:endParaRPr lang="el-GR" sz="2400" b="1" dirty="0"/>
          </a:p>
          <a:p>
            <a:r>
              <a:rPr lang="el-GR" sz="2400" b="1" dirty="0"/>
              <a:t>Περιπλοκότητα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8A20C5-3C10-4E45-B954-2B624595D378}"/>
              </a:ext>
            </a:extLst>
          </p:cNvPr>
          <p:cNvSpPr txBox="1"/>
          <p:nvPr/>
        </p:nvSpPr>
        <p:spPr>
          <a:xfrm>
            <a:off x="0" y="2124766"/>
            <a:ext cx="20891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sz="2400" b="1" dirty="0"/>
              <a:t>Ταχύτητα</a:t>
            </a:r>
          </a:p>
          <a:p>
            <a:pPr algn="r"/>
            <a:endParaRPr lang="el-GR" sz="2400" b="1" dirty="0"/>
          </a:p>
          <a:p>
            <a:pPr algn="r"/>
            <a:r>
              <a:rPr lang="el-GR" sz="2400" b="1" dirty="0"/>
              <a:t>Ασφάλεια</a:t>
            </a:r>
          </a:p>
          <a:p>
            <a:pPr algn="r"/>
            <a:endParaRPr lang="en-US" sz="2400" b="1" dirty="0"/>
          </a:p>
          <a:p>
            <a:pPr algn="r"/>
            <a:r>
              <a:rPr lang="el-GR" sz="2400" b="1" dirty="0"/>
              <a:t>Εμπειρία χρήστη</a:t>
            </a:r>
          </a:p>
          <a:p>
            <a:pPr algn="r"/>
            <a:endParaRPr lang="el-GR" sz="2400" b="1" dirty="0"/>
          </a:p>
          <a:p>
            <a:pPr algn="r"/>
            <a:r>
              <a:rPr lang="el-GR" sz="2400" b="1" dirty="0"/>
              <a:t>Γραφικά</a:t>
            </a:r>
            <a:endParaRPr 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E94231-0ACB-44E9-A4A2-4DA12D755D0E}"/>
              </a:ext>
            </a:extLst>
          </p:cNvPr>
          <p:cNvSpPr txBox="1"/>
          <p:nvPr/>
        </p:nvSpPr>
        <p:spPr>
          <a:xfrm>
            <a:off x="4300205" y="5773844"/>
            <a:ext cx="266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Πηγή εικόνας</a:t>
            </a:r>
            <a:r>
              <a:rPr lang="en-US" dirty="0"/>
              <a:t>:</a:t>
            </a:r>
            <a:r>
              <a:rPr lang="el-GR" dirty="0"/>
              <a:t> </a:t>
            </a:r>
            <a:r>
              <a:rPr lang="en-US" dirty="0"/>
              <a:t>ideaqu</a:t>
            </a:r>
            <a:r>
              <a:rPr lang="el-GR" dirty="0"/>
              <a:t>.</a:t>
            </a:r>
            <a:r>
              <a:rPr lang="en-US" dirty="0"/>
              <a:t>com</a:t>
            </a:r>
          </a:p>
        </p:txBody>
      </p:sp>
    </p:spTree>
    <p:extLst>
      <p:ext uri="{BB962C8B-B14F-4D97-AF65-F5344CB8AC3E}">
        <p14:creationId xmlns:p14="http://schemas.microsoft.com/office/powerpoint/2010/main" val="1738499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A4847-936E-455B-B4BC-FF1BC0B1B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722"/>
            <a:ext cx="10515600" cy="786350"/>
          </a:xfrm>
        </p:spPr>
        <p:txBody>
          <a:bodyPr/>
          <a:lstStyle/>
          <a:p>
            <a:pPr algn="ctr"/>
            <a:r>
              <a:rPr lang="el-GR" dirty="0"/>
              <a:t>Στάδια ανάπτυξης της εφαρμογής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1A67E5-8725-4FA9-9B93-A129551A6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297" y="877943"/>
            <a:ext cx="6837406" cy="538704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F1B140-8406-4BAA-B5F1-A2DEBA3ED3D1}"/>
              </a:ext>
            </a:extLst>
          </p:cNvPr>
          <p:cNvSpPr txBox="1"/>
          <p:nvPr/>
        </p:nvSpPr>
        <p:spPr>
          <a:xfrm>
            <a:off x="4337345" y="6269862"/>
            <a:ext cx="351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Πηγή εικόνας</a:t>
            </a:r>
            <a:r>
              <a:rPr lang="en-US" dirty="0"/>
              <a:t>:</a:t>
            </a:r>
            <a:r>
              <a:rPr lang="el-GR" dirty="0"/>
              <a:t> </a:t>
            </a:r>
            <a:r>
              <a:rPr lang="en-US" dirty="0"/>
              <a:t>repository.kallipos.gr</a:t>
            </a:r>
          </a:p>
        </p:txBody>
      </p:sp>
    </p:spTree>
    <p:extLst>
      <p:ext uri="{BB962C8B-B14F-4D97-AF65-F5344CB8AC3E}">
        <p14:creationId xmlns:p14="http://schemas.microsoft.com/office/powerpoint/2010/main" val="1276137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A4847-936E-455B-B4BC-FF1BC0B1B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911"/>
            <a:ext cx="10515600" cy="699204"/>
          </a:xfrm>
        </p:spPr>
        <p:txBody>
          <a:bodyPr/>
          <a:lstStyle/>
          <a:p>
            <a:pPr algn="ctr"/>
            <a:r>
              <a:rPr lang="el-GR" dirty="0"/>
              <a:t>Στάδιο Ανάλυσης</a:t>
            </a:r>
            <a:endParaRPr lang="en-US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C4D908E-C4D9-4C67-9045-1E42D1AED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1907"/>
              </p:ext>
            </p:extLst>
          </p:nvPr>
        </p:nvGraphicFramePr>
        <p:xfrm>
          <a:off x="2679859" y="1969398"/>
          <a:ext cx="6832271" cy="2919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9220">
                  <a:extLst>
                    <a:ext uri="{9D8B030D-6E8A-4147-A177-3AD203B41FA5}">
                      <a16:colId xmlns:a16="http://schemas.microsoft.com/office/drawing/2014/main" val="4069145974"/>
                    </a:ext>
                  </a:extLst>
                </a:gridCol>
                <a:gridCol w="2963051">
                  <a:extLst>
                    <a:ext uri="{9D8B030D-6E8A-4147-A177-3AD203B41FA5}">
                      <a16:colId xmlns:a16="http://schemas.microsoft.com/office/drawing/2014/main" val="1647833408"/>
                    </a:ext>
                  </a:extLst>
                </a:gridCol>
              </a:tblGrid>
              <a:tr h="400516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Ερώτηση</a:t>
                      </a:r>
                      <a:endParaRPr lang="en-US" dirty="0"/>
                    </a:p>
                  </a:txBody>
                  <a:tcPr>
                    <a:solidFill>
                      <a:srgbClr val="E6BE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Απά</a:t>
                      </a:r>
                      <a:r>
                        <a:rPr lang="el-GR" b="0" dirty="0"/>
                        <a:t>ντ</a:t>
                      </a:r>
                      <a:r>
                        <a:rPr lang="el-GR" dirty="0"/>
                        <a:t>ηση</a:t>
                      </a:r>
                      <a:endParaRPr lang="en-US" dirty="0"/>
                    </a:p>
                  </a:txBody>
                  <a:tcPr>
                    <a:solidFill>
                      <a:srgbClr val="E6BE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996014"/>
                  </a:ext>
                </a:extLst>
              </a:tr>
              <a:tr h="395496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Τι γλώσσα µιλούν οι χρήστες;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Αγγλικά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235187"/>
                  </a:ext>
                </a:extLst>
              </a:tr>
              <a:tr h="395496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Έχουν χρησιµοποιήσει παρόµοιες  εφαρµογές;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Πιθανώς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50598"/>
                  </a:ext>
                </a:extLst>
              </a:tr>
              <a:tr h="395496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Υφίσταται </a:t>
                      </a:r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διαχωρισμός φύλου;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Όχι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902257"/>
                  </a:ext>
                </a:extLst>
              </a:tr>
              <a:tr h="395496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Χρειάζεται πρόσβαση στο ∆ιαδίκτυο;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Μόνο για την εγγραφή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00601"/>
                  </a:ext>
                </a:extLst>
              </a:tr>
              <a:tr h="692119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Πόσο χρόνο διαθέτουµε για την ανάπτυξη του έργου;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Έξι μήνες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116339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EAC77250-2DCA-4E0C-8B76-3FB1AFF0B561}"/>
              </a:ext>
            </a:extLst>
          </p:cNvPr>
          <p:cNvSpPr/>
          <p:nvPr/>
        </p:nvSpPr>
        <p:spPr>
          <a:xfrm>
            <a:off x="4698752" y="5070300"/>
            <a:ext cx="2794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Πίνακας ερωτοαπαντήσεων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195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A4847-936E-455B-B4BC-FF1BC0B1B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326"/>
            <a:ext cx="10515600" cy="684848"/>
          </a:xfrm>
        </p:spPr>
        <p:txBody>
          <a:bodyPr>
            <a:noAutofit/>
          </a:bodyPr>
          <a:lstStyle/>
          <a:p>
            <a:pPr algn="ctr"/>
            <a:r>
              <a:rPr lang="el-GR" dirty="0"/>
              <a:t>Στάδιο Ανάλυσης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C879AC-0FC6-4FE9-82FE-DC1D4DF7E204}"/>
              </a:ext>
            </a:extLst>
          </p:cNvPr>
          <p:cNvSpPr txBox="1"/>
          <p:nvPr/>
        </p:nvSpPr>
        <p:spPr>
          <a:xfrm>
            <a:off x="5791200" y="1005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79F2FC0-1853-4A4C-99F4-AE3126B75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718" y="960462"/>
            <a:ext cx="8328564" cy="522385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A7AD78-E8B3-45AA-9084-06B434032A08}"/>
              </a:ext>
            </a:extLst>
          </p:cNvPr>
          <p:cNvSpPr txBox="1"/>
          <p:nvPr/>
        </p:nvSpPr>
        <p:spPr>
          <a:xfrm>
            <a:off x="4034346" y="6323607"/>
            <a:ext cx="4123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Πλάνο και </a:t>
            </a:r>
            <a:r>
              <a:rPr lang="el-GR" dirty="0" err="1"/>
              <a:t>χρονοπρογρα</a:t>
            </a:r>
            <a:r>
              <a:rPr lang="el-GR" dirty="0"/>
              <a:t>µµ</a:t>
            </a:r>
            <a:r>
              <a:rPr lang="el-GR" dirty="0" err="1"/>
              <a:t>ατισµός</a:t>
            </a:r>
            <a:r>
              <a:rPr lang="el-GR" dirty="0"/>
              <a:t> έργου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14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2005</TotalTime>
  <Words>507</Words>
  <Application>Microsoft Office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GFS Elpis</vt:lpstr>
      <vt:lpstr>Office Theme</vt:lpstr>
      <vt:lpstr>ΑΝΑΠΤΥΞΗ ΥΒΡΙΔΙΚΗΣ MOBILE ΕΦΑΡΜΟΓΗΣ ΕΞΕΙΔΙΚΕΥΜΕΝΩΝ ΑΘΛΗΤΙΚΩΝ ΠΡΟΓΑΜΜΑΤΩΝ</vt:lpstr>
      <vt:lpstr>Στόχοι της πτυχιακής </vt:lpstr>
      <vt:lpstr>Αναπτύσσοντας μία mobile εφαρμογή</vt:lpstr>
      <vt:lpstr>Υβριδικές και Native εφαρμογές</vt:lpstr>
      <vt:lpstr>Γραμμένες σε HTML, CSS και Javascript</vt:lpstr>
      <vt:lpstr>PowerPoint Presentation</vt:lpstr>
      <vt:lpstr>Στάδια ανάπτυξης της εφαρμογής</vt:lpstr>
      <vt:lpstr>Στάδιο Ανάλυσης</vt:lpstr>
      <vt:lpstr>Στάδιο Ανάλυσης</vt:lpstr>
      <vt:lpstr>Στάδιο Σχεδίασης</vt:lpstr>
      <vt:lpstr>Στάδιο Σχεδίασης</vt:lpstr>
      <vt:lpstr>Στάδιο Υλοποίησης</vt:lpstr>
      <vt:lpstr>Επίδειξη της εφαρμογής</vt:lpstr>
      <vt:lpstr>Συμπεράσματα </vt:lpstr>
      <vt:lpstr>Βιβλιογραφία - Δικτυογραφία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ΑΝΑΠΤΥΞΗ ΥΒΡΙΔΙΚΗΣ ΕΦΑΡΜΟΓΗΣ ΕΞΕΙΔΙΚΕΥΜΕΝΩΝ ΑΘΛΗΤΙΚΩΝ ΠΡΟΓΑΜΜΑΤΩΝ</dc:title>
  <dc:creator>G D</dc:creator>
  <cp:lastModifiedBy>Δημήτρης Γκρίντζος</cp:lastModifiedBy>
  <cp:revision>102</cp:revision>
  <dcterms:created xsi:type="dcterms:W3CDTF">2019-09-18T14:29:35Z</dcterms:created>
  <dcterms:modified xsi:type="dcterms:W3CDTF">2019-09-24T17:54:09Z</dcterms:modified>
</cp:coreProperties>
</file>