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0" r:id="rId2"/>
    <p:sldMasterId id="2147483684" r:id="rId3"/>
    <p:sldMasterId id="2147483688" r:id="rId4"/>
  </p:sldMasterIdLst>
  <p:notesMasterIdLst>
    <p:notesMasterId r:id="rId31"/>
  </p:notesMasterIdLst>
  <p:sldIdLst>
    <p:sldId id="258" r:id="rId5"/>
    <p:sldId id="279" r:id="rId6"/>
    <p:sldId id="280" r:id="rId7"/>
    <p:sldId id="282" r:id="rId8"/>
    <p:sldId id="288" r:id="rId9"/>
    <p:sldId id="290" r:id="rId10"/>
    <p:sldId id="292" r:id="rId11"/>
    <p:sldId id="293" r:id="rId12"/>
    <p:sldId id="294" r:id="rId13"/>
    <p:sldId id="291" r:id="rId14"/>
    <p:sldId id="295" r:id="rId15"/>
    <p:sldId id="307" r:id="rId16"/>
    <p:sldId id="296" r:id="rId17"/>
    <p:sldId id="297" r:id="rId18"/>
    <p:sldId id="298" r:id="rId19"/>
    <p:sldId id="299" r:id="rId20"/>
    <p:sldId id="300" r:id="rId21"/>
    <p:sldId id="301" r:id="rId22"/>
    <p:sldId id="302" r:id="rId23"/>
    <p:sldId id="303" r:id="rId24"/>
    <p:sldId id="304" r:id="rId25"/>
    <p:sldId id="305" r:id="rId26"/>
    <p:sldId id="306" r:id="rId27"/>
    <p:sldId id="308" r:id="rId28"/>
    <p:sldId id="277" r:id="rId29"/>
    <p:sldId id="289"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355600" indent="10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712788" indent="2016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068388" indent="3032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425575" indent="403225"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3" autoAdjust="0"/>
    <p:restoredTop sz="84397" autoAdjust="0"/>
  </p:normalViewPr>
  <p:slideViewPr>
    <p:cSldViewPr snapToGrid="0">
      <p:cViewPr varScale="1">
        <p:scale>
          <a:sx n="83" d="100"/>
          <a:sy n="83" d="100"/>
        </p:scale>
        <p:origin x="874"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B04B0-F740-4ECF-949F-8C39A4AECB47}" type="datetimeFigureOut">
              <a:rPr lang="en-GB" smtClean="0"/>
              <a:t>28/01/2020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4D8FC-708A-4ACC-AEE0-78FFE5F378BF}" type="slidenum">
              <a:rPr lang="en-GB" smtClean="0"/>
              <a:t>‹#›</a:t>
            </a:fld>
            <a:endParaRPr lang="en-GB"/>
          </a:p>
        </p:txBody>
      </p:sp>
    </p:spTree>
    <p:extLst>
      <p:ext uri="{BB962C8B-B14F-4D97-AF65-F5344CB8AC3E}">
        <p14:creationId xmlns:p14="http://schemas.microsoft.com/office/powerpoint/2010/main" val="147624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A4D8FC-708A-4ACC-AEE0-78FFE5F378BF}" type="slidenum">
              <a:rPr lang="en-GB" smtClean="0"/>
              <a:t>1</a:t>
            </a:fld>
            <a:endParaRPr lang="en-GB"/>
          </a:p>
        </p:txBody>
      </p:sp>
    </p:spTree>
    <p:extLst>
      <p:ext uri="{BB962C8B-B14F-4D97-AF65-F5344CB8AC3E}">
        <p14:creationId xmlns:p14="http://schemas.microsoft.com/office/powerpoint/2010/main" val="122364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REpresentational</a:t>
            </a:r>
            <a:r>
              <a:rPr lang="en-GB" baseline="0" dirty="0" smtClean="0"/>
              <a:t> State Transfer</a:t>
            </a:r>
          </a:p>
          <a:p>
            <a:r>
              <a:rPr lang="en-GB" baseline="0" dirty="0" smtClean="0"/>
              <a:t>Uses HTTP</a:t>
            </a:r>
          </a:p>
          <a:p>
            <a:r>
              <a:rPr lang="en-GB" baseline="0" dirty="0" smtClean="0"/>
              <a:t>	- </a:t>
            </a:r>
            <a:r>
              <a:rPr lang="en-GB" baseline="0" dirty="0" err="1" smtClean="0"/>
              <a:t>statless</a:t>
            </a:r>
            <a:endParaRPr lang="en-GB" baseline="0" dirty="0" smtClean="0"/>
          </a:p>
          <a:p>
            <a:r>
              <a:rPr lang="en-GB" baseline="0" dirty="0" smtClean="0"/>
              <a:t>	- uses HTTP methods</a:t>
            </a:r>
            <a:endParaRPr lang="en-GB" dirty="0"/>
          </a:p>
        </p:txBody>
      </p:sp>
      <p:sp>
        <p:nvSpPr>
          <p:cNvPr id="4" name="Slide Number Placeholder 3"/>
          <p:cNvSpPr>
            <a:spLocks noGrp="1"/>
          </p:cNvSpPr>
          <p:nvPr>
            <p:ph type="sldNum" sz="quarter" idx="10"/>
          </p:nvPr>
        </p:nvSpPr>
        <p:spPr/>
        <p:txBody>
          <a:bodyPr/>
          <a:lstStyle/>
          <a:p>
            <a:fld id="{D4A4D8FC-708A-4ACC-AEE0-78FFE5F378BF}" type="slidenum">
              <a:rPr lang="en-GB" smtClean="0"/>
              <a:t>5</a:t>
            </a:fld>
            <a:endParaRPr lang="en-GB"/>
          </a:p>
        </p:txBody>
      </p:sp>
    </p:spTree>
    <p:extLst>
      <p:ext uri="{BB962C8B-B14F-4D97-AF65-F5344CB8AC3E}">
        <p14:creationId xmlns:p14="http://schemas.microsoft.com/office/powerpoint/2010/main" val="138241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A4D8FC-708A-4ACC-AEE0-78FFE5F378BF}" type="slidenum">
              <a:rPr lang="en-GB" smtClean="0"/>
              <a:t>6</a:t>
            </a:fld>
            <a:endParaRPr lang="en-GB"/>
          </a:p>
        </p:txBody>
      </p:sp>
    </p:spTree>
    <p:extLst>
      <p:ext uri="{BB962C8B-B14F-4D97-AF65-F5344CB8AC3E}">
        <p14:creationId xmlns:p14="http://schemas.microsoft.com/office/powerpoint/2010/main" val="242928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Swagger for visualising, documenting,</a:t>
            </a:r>
            <a:r>
              <a:rPr lang="en-GB" baseline="0" dirty="0" smtClean="0"/>
              <a:t> testing, discussing with stakeholders and prototyping</a:t>
            </a:r>
          </a:p>
          <a:p>
            <a:pPr marL="171450" indent="-171450">
              <a:buFontTx/>
              <a:buChar char="-"/>
            </a:pPr>
            <a:r>
              <a:rPr lang="en-GB" baseline="0" dirty="0" smtClean="0"/>
              <a:t>Pull into code and actually validate requests against the API</a:t>
            </a:r>
            <a:endParaRPr lang="en-GB" dirty="0" smtClean="0"/>
          </a:p>
          <a:p>
            <a:endParaRPr lang="en-GB" dirty="0"/>
          </a:p>
        </p:txBody>
      </p:sp>
      <p:sp>
        <p:nvSpPr>
          <p:cNvPr id="4" name="Slide Number Placeholder 3"/>
          <p:cNvSpPr>
            <a:spLocks noGrp="1"/>
          </p:cNvSpPr>
          <p:nvPr>
            <p:ph type="sldNum" sz="quarter" idx="10"/>
          </p:nvPr>
        </p:nvSpPr>
        <p:spPr/>
        <p:txBody>
          <a:bodyPr/>
          <a:lstStyle/>
          <a:p>
            <a:fld id="{D4A4D8FC-708A-4ACC-AEE0-78FFE5F378BF}" type="slidenum">
              <a:rPr lang="en-GB" smtClean="0"/>
              <a:t>9</a:t>
            </a:fld>
            <a:endParaRPr lang="en-GB"/>
          </a:p>
        </p:txBody>
      </p:sp>
    </p:spTree>
    <p:extLst>
      <p:ext uri="{BB962C8B-B14F-4D97-AF65-F5344CB8AC3E}">
        <p14:creationId xmlns:p14="http://schemas.microsoft.com/office/powerpoint/2010/main" val="300661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28/01/2020</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42989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qua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smtClean="0"/>
              <a:t>Click icon to add picture</a:t>
            </a:r>
            <a:endParaRPr lang="en-US" noProof="0" dirty="0"/>
          </a:p>
        </p:txBody>
      </p:sp>
    </p:spTree>
    <p:extLst>
      <p:ext uri="{BB962C8B-B14F-4D97-AF65-F5344CB8AC3E}">
        <p14:creationId xmlns:p14="http://schemas.microsoft.com/office/powerpoint/2010/main" val="179100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2035919"/>
            <a:ext cx="9144000" cy="448668"/>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523201C-D9E4-4BB5-A1FF-96713AA2235A}" type="datetimeFigureOut">
              <a:rPr lang="en-US" altLang="en-US"/>
              <a:pPr/>
              <a:t>1/28/2020</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A25ECE2F-9147-4AED-A100-BE4402161E38}" type="slidenum">
              <a:rPr lang="en-US" altLang="en-US"/>
              <a:pPr/>
              <a:t>‹#›</a:t>
            </a:fld>
            <a:endParaRPr lang="en-US" altLang="en-US"/>
          </a:p>
        </p:txBody>
      </p:sp>
    </p:spTree>
    <p:extLst>
      <p:ext uri="{BB962C8B-B14F-4D97-AF65-F5344CB8AC3E}">
        <p14:creationId xmlns:p14="http://schemas.microsoft.com/office/powerpoint/2010/main" val="181223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smtClean="0"/>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AAA0AA9C-BFBC-4078-8A22-CC74FA874A8B}" type="datetimeFigureOut">
              <a:rPr lang="en-US" altLang="en-US"/>
              <a:pPr/>
              <a:t>1/28/2020</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E5308A39-3E76-4390-B50F-101A3476CB53}" type="slidenum">
              <a:rPr lang="en-US" altLang="en-US"/>
              <a:pPr/>
              <a:t>‹#›</a:t>
            </a:fld>
            <a:endParaRPr lang="en-US" altLang="en-US"/>
          </a:p>
        </p:txBody>
      </p:sp>
    </p:spTree>
    <p:extLst>
      <p:ext uri="{BB962C8B-B14F-4D97-AF65-F5344CB8AC3E}">
        <p14:creationId xmlns:p14="http://schemas.microsoft.com/office/powerpoint/2010/main" val="201136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smtClean="0"/>
              <a:t>Click icon to add picture</a:t>
            </a:r>
            <a:endParaRPr lang="en-US" noProof="0" dirty="0"/>
          </a:p>
        </p:txBody>
      </p:sp>
    </p:spTree>
    <p:extLst>
      <p:ext uri="{BB962C8B-B14F-4D97-AF65-F5344CB8AC3E}">
        <p14:creationId xmlns:p14="http://schemas.microsoft.com/office/powerpoint/2010/main" val="108321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Steel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1996257"/>
            <a:ext cx="9144000" cy="488329"/>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solidFill>
                  <a:schemeClr val="tx1"/>
                </a:solidFill>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B60A2BB-E2C8-4F19-84E9-41E74ECBBA9A}" type="datetimeFigureOut">
              <a:rPr lang="en-US" altLang="en-US"/>
              <a:pPr/>
              <a:t>1/28/2020</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3E255C00-789A-4077-A0CF-1603D0CD4572}" type="slidenum">
              <a:rPr lang="en-US" altLang="en-US"/>
              <a:pPr/>
              <a:t>‹#›</a:t>
            </a:fld>
            <a:endParaRPr lang="en-US" altLang="en-US"/>
          </a:p>
        </p:txBody>
      </p:sp>
    </p:spTree>
    <p:extLst>
      <p:ext uri="{BB962C8B-B14F-4D97-AF65-F5344CB8AC3E}">
        <p14:creationId xmlns:p14="http://schemas.microsoft.com/office/powerpoint/2010/main" val="186106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smtClean="0"/>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1/28/2020</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378472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ue Steel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smtClean="0"/>
              <a:t>Click icon to add picture</a:t>
            </a:r>
            <a:endParaRPr lang="en-US" noProof="0" dirty="0"/>
          </a:p>
        </p:txBody>
      </p:sp>
    </p:spTree>
    <p:extLst>
      <p:ext uri="{BB962C8B-B14F-4D97-AF65-F5344CB8AC3E}">
        <p14:creationId xmlns:p14="http://schemas.microsoft.com/office/powerpoint/2010/main" val="1290659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7B58063-2C25-4F78-9BA9-B5B1D25B9B1F}" type="datetimeFigureOut">
              <a:rPr lang="en-US" altLang="en-US"/>
              <a:pPr/>
              <a:t>1/28/2020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6D1F86-3881-45CD-86B3-DFEF843A9E54}" type="slidenum">
              <a:rPr lang="en-US" altLang="en-US"/>
              <a:pPr/>
              <a:t>‹#›</a:t>
            </a:fld>
            <a:endParaRPr lang="en-US" altLang="en-US"/>
          </a:p>
        </p:txBody>
      </p:sp>
    </p:spTree>
    <p:extLst>
      <p:ext uri="{BB962C8B-B14F-4D97-AF65-F5344CB8AC3E}">
        <p14:creationId xmlns:p14="http://schemas.microsoft.com/office/powerpoint/2010/main" val="2809711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AB0D14-B4FB-42A3-9A37-5CBF9CBAD1C8}" type="datetimeFigureOut">
              <a:rPr lang="en-US" altLang="en-US"/>
              <a:pPr/>
              <a:t>1/28/2020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2C94B642-9FE9-4E5F-851D-50BD9444E2DA}" type="slidenum">
              <a:rPr lang="en-US" altLang="en-US"/>
              <a:pPr/>
              <a:t>‹#›</a:t>
            </a:fld>
            <a:endParaRPr lang="en-US" altLang="en-US"/>
          </a:p>
        </p:txBody>
      </p:sp>
    </p:spTree>
    <p:extLst>
      <p:ext uri="{BB962C8B-B14F-4D97-AF65-F5344CB8AC3E}">
        <p14:creationId xmlns:p14="http://schemas.microsoft.com/office/powerpoint/2010/main" val="327426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chemeClr val="accent2"/>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28/01/2020</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49505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hite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smtClean="0"/>
              <a:t>Click to edit Master title style</a:t>
            </a:r>
            <a:endParaRPr lang="en-US" dirty="0"/>
          </a:p>
        </p:txBody>
      </p:sp>
      <p:sp>
        <p:nvSpPr>
          <p:cNvPr id="7"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28/01/2020</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75402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White text al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accent2"/>
                </a:solidFill>
              </a:defRPr>
            </a:lvl1pPr>
          </a:lstStyle>
          <a:p>
            <a:r>
              <a:rPr lang="en-US" smtClean="0"/>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28/01/2020</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13280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smtClean="0"/>
              <a:t>Click icon to add picture</a:t>
            </a:r>
            <a:endParaRPr lang="en-US" noProof="0" dirty="0"/>
          </a:p>
        </p:txBody>
      </p:sp>
    </p:spTree>
    <p:extLst>
      <p:ext uri="{BB962C8B-B14F-4D97-AF65-F5344CB8AC3E}">
        <p14:creationId xmlns:p14="http://schemas.microsoft.com/office/powerpoint/2010/main" val="234987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B029D13-2A04-445F-9538-8682EB723668}" type="datetimeFigureOut">
              <a:rPr lang="en-GB" smtClean="0"/>
              <a:t>28/01/2020</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89584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29D13-2A04-445F-9538-8682EB723668}" type="datetimeFigureOut">
              <a:rPr lang="en-GB" smtClean="0"/>
              <a:t>28/01/2020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F37840-7E66-4E34-A20F-5B5FA2834152}" type="slidenum">
              <a:rPr lang="en-GB" smtClean="0"/>
              <a:t>‹#›</a:t>
            </a:fld>
            <a:endParaRPr lang="en-GB"/>
          </a:p>
        </p:txBody>
      </p:sp>
    </p:spTree>
    <p:extLst>
      <p:ext uri="{BB962C8B-B14F-4D97-AF65-F5344CB8AC3E}">
        <p14:creationId xmlns:p14="http://schemas.microsoft.com/office/powerpoint/2010/main" val="25892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qua title">
    <p:spTree>
      <p:nvGrpSpPr>
        <p:cNvPr id="1" name=""/>
        <p:cNvGrpSpPr/>
        <p:nvPr/>
      </p:nvGrpSpPr>
      <p:grpSpPr>
        <a:xfrm>
          <a:off x="0" y="0"/>
          <a:ext cx="0" cy="0"/>
          <a:chOff x="0" y="0"/>
          <a:chExt cx="0" cy="0"/>
        </a:xfrm>
      </p:grpSpPr>
      <p:sp>
        <p:nvSpPr>
          <p:cNvPr id="11" name="Title 1"/>
          <p:cNvSpPr>
            <a:spLocks noGrp="1"/>
          </p:cNvSpPr>
          <p:nvPr>
            <p:ph type="ctrTitle"/>
          </p:nvPr>
        </p:nvSpPr>
        <p:spPr>
          <a:xfrm>
            <a:off x="383117" y="2035918"/>
            <a:ext cx="9144000" cy="448668"/>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5" name="Date Placeholder 3"/>
          <p:cNvSpPr>
            <a:spLocks noGrp="1"/>
          </p:cNvSpPr>
          <p:nvPr>
            <p:ph type="dt" sz="half" idx="14"/>
          </p:nvPr>
        </p:nvSpPr>
        <p:spPr/>
        <p:txBody>
          <a:bodyPr/>
          <a:lstStyle>
            <a:lvl1pPr>
              <a:defRPr/>
            </a:lvl1pPr>
          </a:lstStyle>
          <a:p>
            <a:fld id="{EB9D76CA-E3B3-4BDC-8425-A97E76822569}" type="datetimeFigureOut">
              <a:rPr lang="en-US" altLang="en-US"/>
              <a:pPr/>
              <a:t>1/28/2020</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5D7E5DBD-9D05-41B8-95FB-085B444D6A9A}" type="slidenum">
              <a:rPr lang="en-US" altLang="en-US"/>
              <a:pPr/>
              <a:t>‹#›</a:t>
            </a:fld>
            <a:endParaRPr lang="en-US" altLang="en-US"/>
          </a:p>
        </p:txBody>
      </p:sp>
    </p:spTree>
    <p:extLst>
      <p:ext uri="{BB962C8B-B14F-4D97-AF65-F5344CB8AC3E}">
        <p14:creationId xmlns:p14="http://schemas.microsoft.com/office/powerpoint/2010/main" val="117014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qua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bg1"/>
                </a:solidFill>
              </a:defRPr>
            </a:lvl1pPr>
          </a:lstStyle>
          <a:p>
            <a:r>
              <a:rPr lang="en-US" smtClean="0"/>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15D934F7-279B-49AF-9E6F-1897BC5DB556}" type="datetimeFigureOut">
              <a:rPr lang="en-US" altLang="en-US"/>
              <a:pPr/>
              <a:t>1/28/2020</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AD2AF8-08F5-4164-A3FD-23222BF76FBE}" type="slidenum">
              <a:rPr lang="en-US" altLang="en-US"/>
              <a:pPr/>
              <a:t>‹#›</a:t>
            </a:fld>
            <a:endParaRPr lang="en-US" altLang="en-US"/>
          </a:p>
        </p:txBody>
      </p:sp>
    </p:spTree>
    <p:extLst>
      <p:ext uri="{BB962C8B-B14F-4D97-AF65-F5344CB8AC3E}">
        <p14:creationId xmlns:p14="http://schemas.microsoft.com/office/powerpoint/2010/main" val="167471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B029D13-2A04-445F-9538-8682EB723668}" type="datetimeFigureOut">
              <a:rPr lang="en-GB" smtClean="0"/>
              <a:t>28/01/2020</a:t>
            </a:fld>
            <a:endParaRPr lang="en-GB"/>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endParaRPr lang="en-GB"/>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0EF37840-7E66-4E34-A20F-5B5FA2834152}" type="slidenum">
              <a:rPr lang="en-GB" smtClean="0"/>
              <a:t>‹#›</a:t>
            </a:fld>
            <a:endParaRPr lang="en-GB"/>
          </a:p>
        </p:txBody>
      </p:sp>
      <p:pic>
        <p:nvPicPr>
          <p:cNvPr id="103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919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ts val="312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71430F3-654E-4E18-8FD9-0BE0E8914064}" type="datetimeFigureOut">
              <a:rPr lang="en-US" altLang="en-US"/>
              <a:pPr/>
              <a:t>1/28/2020</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3AEF502D-F907-4BDF-9352-103351C28720}" type="slidenum">
              <a:rPr lang="en-US" altLang="en-US"/>
              <a:pPr/>
              <a:t>‹#›</a:t>
            </a:fld>
            <a:endParaRPr lang="en-US" altLang="en-US"/>
          </a:p>
        </p:txBody>
      </p:sp>
      <p:pic>
        <p:nvPicPr>
          <p:cNvPr id="615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3532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9219"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9E8DBF31-C9CA-4948-AEF4-D17432F80C5D}" type="datetimeFigureOut">
              <a:rPr lang="en-US" altLang="en-US"/>
              <a:pPr/>
              <a:t>1/28/2020</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2D415DAD-F400-4D77-8E10-EFC49F21FC1E}" type="slidenum">
              <a:rPr lang="en-US" altLang="en-US"/>
              <a:pPr/>
              <a:t>‹#›</a:t>
            </a:fld>
            <a:endParaRPr lang="en-US" altLang="en-US"/>
          </a:p>
        </p:txBody>
      </p:sp>
      <p:pic>
        <p:nvPicPr>
          <p:cNvPr id="922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796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291"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D07CDFC6-27FE-4BEA-8665-AE1DE6774725}" type="datetimeFigureOut">
              <a:rPr lang="en-US" altLang="en-US"/>
              <a:pPr/>
              <a:t>1/28/2020</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B6240958-88E4-4948-A57C-C5FFB67AD06B}" type="slidenum">
              <a:rPr lang="en-US" altLang="en-US"/>
              <a:pPr/>
              <a:t>‹#›</a:t>
            </a:fld>
            <a:endParaRPr lang="en-US" altLang="en-US"/>
          </a:p>
        </p:txBody>
      </p:sp>
      <p:pic>
        <p:nvPicPr>
          <p:cNvPr id="12295"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28454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editor.swagger.io/" TargetMode="External"/><Relationship Id="rId2" Type="http://schemas.openxmlformats.org/officeDocument/2006/relationships/hyperlink" Target="https://swagger.io/tools/swagger-editor/" TargetMode="Externa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youtube.com/watch?v=oxqZ9J6t42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idratherbewriting.com/learnapidoc/restapispecifications.html"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facebook.github.io/react-native/docs/network"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idratherbewriting.com/learnapidoc/pubapis_openapi_step1_openapi_object.html" TargetMode="External"/><Relationship Id="rId2" Type="http://schemas.openxmlformats.org/officeDocument/2006/relationships/hyperlink" Target="https://www.mulesoft.com/resources/api/what-is-rest-api-design" TargetMode="External"/><Relationship Id="rId1" Type="http://schemas.openxmlformats.org/officeDocument/2006/relationships/slideLayout" Target="../slideLayouts/slideLayout15.xml"/><Relationship Id="rId4" Type="http://schemas.openxmlformats.org/officeDocument/2006/relationships/hyperlink" Target="https://reactjs.org/docs/react-component.html#componentdidmou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Mobile Applications Development</a:t>
            </a:r>
            <a:endParaRPr lang="en-GB" dirty="0"/>
          </a:p>
        </p:txBody>
      </p:sp>
      <p:sp>
        <p:nvSpPr>
          <p:cNvPr id="4" name="Subtitle 3"/>
          <p:cNvSpPr>
            <a:spLocks noGrp="1"/>
          </p:cNvSpPr>
          <p:nvPr>
            <p:ph type="subTitle" idx="1"/>
          </p:nvPr>
        </p:nvSpPr>
        <p:spPr/>
        <p:txBody>
          <a:bodyPr/>
          <a:lstStyle/>
          <a:p>
            <a:r>
              <a:rPr lang="en-GB" dirty="0" smtClean="0"/>
              <a:t>React Native: Networking</a:t>
            </a:r>
            <a:endParaRPr lang="en-GB" dirty="0"/>
          </a:p>
        </p:txBody>
      </p:sp>
    </p:spTree>
    <p:extLst>
      <p:ext uri="{BB962C8B-B14F-4D97-AF65-F5344CB8AC3E}">
        <p14:creationId xmlns:p14="http://schemas.microsoft.com/office/powerpoint/2010/main" val="346597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Swagger</a:t>
            </a:r>
            <a:endParaRPr lang="en-GB" dirty="0"/>
          </a:p>
        </p:txBody>
      </p:sp>
      <p:sp>
        <p:nvSpPr>
          <p:cNvPr id="3" name="Text Placeholder 2"/>
          <p:cNvSpPr>
            <a:spLocks noGrp="1"/>
          </p:cNvSpPr>
          <p:nvPr>
            <p:ph type="body" sz="quarter" idx="13"/>
          </p:nvPr>
        </p:nvSpPr>
        <p:spPr>
          <a:xfrm>
            <a:off x="383119" y="2151571"/>
            <a:ext cx="6087256" cy="3705226"/>
          </a:xfrm>
        </p:spPr>
        <p:txBody>
          <a:bodyPr/>
          <a:lstStyle/>
          <a:p>
            <a:r>
              <a:rPr lang="en-GB" dirty="0">
                <a:hlinkClick r:id="rId2"/>
              </a:rPr>
              <a:t>https://swagger.io/tools/swagger-editor/ </a:t>
            </a:r>
            <a:endParaRPr lang="en-GB" dirty="0" smtClean="0"/>
          </a:p>
          <a:p>
            <a:r>
              <a:rPr lang="en-GB" dirty="0" smtClean="0"/>
              <a:t>Example (Pet store API):</a:t>
            </a:r>
          </a:p>
          <a:p>
            <a:pPr lvl="1"/>
            <a:r>
              <a:rPr lang="en-GB" dirty="0">
                <a:hlinkClick r:id="rId3"/>
              </a:rPr>
              <a:t>https://editor.swagger.io</a:t>
            </a:r>
            <a:r>
              <a:rPr lang="en-GB" dirty="0" smtClean="0">
                <a:hlinkClick r:id="rId3"/>
              </a:rPr>
              <a:t>/</a:t>
            </a:r>
            <a:endParaRPr lang="en-GB" dirty="0" smtClean="0"/>
          </a:p>
          <a:p>
            <a:endParaRPr lang="en-GB" dirty="0" smtClean="0"/>
          </a:p>
          <a:p>
            <a:r>
              <a:rPr lang="en-GB" dirty="0">
                <a:hlinkClick r:id="rId4"/>
              </a:rPr>
              <a:t>https://</a:t>
            </a:r>
            <a:r>
              <a:rPr lang="en-GB" dirty="0" smtClean="0">
                <a:hlinkClick r:id="rId4"/>
              </a:rPr>
              <a:t>www.youtube.com/watch?v=oxqZ9J6t420</a:t>
            </a:r>
            <a:r>
              <a:rPr lang="en-GB" dirty="0" smtClean="0"/>
              <a:t> (9 </a:t>
            </a:r>
            <a:r>
              <a:rPr lang="en-GB" dirty="0" err="1" smtClean="0"/>
              <a:t>mins</a:t>
            </a:r>
            <a:r>
              <a:rPr lang="en-GB" dirty="0" smtClean="0"/>
              <a:t>)</a:t>
            </a:r>
          </a:p>
          <a:p>
            <a:pPr lvl="1"/>
            <a:r>
              <a:rPr lang="en-GB" dirty="0" smtClean="0"/>
              <a:t>History/</a:t>
            </a:r>
            <a:r>
              <a:rPr lang="en-GB" dirty="0" err="1" smtClean="0"/>
              <a:t>OpenAPI</a:t>
            </a:r>
            <a:r>
              <a:rPr lang="en-GB" dirty="0" smtClean="0"/>
              <a:t>/OSS/The future</a:t>
            </a:r>
            <a:endParaRPr lang="en-GB" dirty="0" smtClean="0"/>
          </a:p>
          <a:p>
            <a:pPr lvl="1"/>
            <a:endParaRPr lang="en-GB" dirty="0"/>
          </a:p>
        </p:txBody>
      </p:sp>
      <p:pic>
        <p:nvPicPr>
          <p:cNvPr id="4" name="Picture 3"/>
          <p:cNvPicPr>
            <a:picLocks noChangeAspect="1"/>
          </p:cNvPicPr>
          <p:nvPr/>
        </p:nvPicPr>
        <p:blipFill>
          <a:blip r:embed="rId5"/>
          <a:stretch>
            <a:fillRect/>
          </a:stretch>
        </p:blipFill>
        <p:spPr>
          <a:xfrm>
            <a:off x="6758627" y="1448541"/>
            <a:ext cx="5050258" cy="2392506"/>
          </a:xfrm>
          <a:prstGeom prst="rect">
            <a:avLst/>
          </a:prstGeom>
        </p:spPr>
      </p:pic>
      <p:pic>
        <p:nvPicPr>
          <p:cNvPr id="5" name="Picture 4"/>
          <p:cNvPicPr>
            <a:picLocks noChangeAspect="1"/>
          </p:cNvPicPr>
          <p:nvPr/>
        </p:nvPicPr>
        <p:blipFill>
          <a:blip r:embed="rId6"/>
          <a:stretch>
            <a:fillRect/>
          </a:stretch>
        </p:blipFill>
        <p:spPr>
          <a:xfrm>
            <a:off x="6758627" y="3868950"/>
            <a:ext cx="5050258" cy="2731154"/>
          </a:xfrm>
          <a:prstGeom prst="rect">
            <a:avLst/>
          </a:prstGeom>
        </p:spPr>
      </p:pic>
    </p:spTree>
    <p:extLst>
      <p:ext uri="{BB962C8B-B14F-4D97-AF65-F5344CB8AC3E}">
        <p14:creationId xmlns:p14="http://schemas.microsoft.com/office/powerpoint/2010/main" val="180174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specification within code</a:t>
            </a:r>
            <a:endParaRPr lang="en-GB" dirty="0"/>
          </a:p>
        </p:txBody>
      </p:sp>
      <p:pic>
        <p:nvPicPr>
          <p:cNvPr id="4" name="Picture 3"/>
          <p:cNvPicPr>
            <a:picLocks noChangeAspect="1"/>
          </p:cNvPicPr>
          <p:nvPr/>
        </p:nvPicPr>
        <p:blipFill>
          <a:blip r:embed="rId2"/>
          <a:stretch>
            <a:fillRect/>
          </a:stretch>
        </p:blipFill>
        <p:spPr>
          <a:xfrm>
            <a:off x="5019881" y="3370606"/>
            <a:ext cx="6718232" cy="3188067"/>
          </a:xfrm>
          <a:prstGeom prst="rect">
            <a:avLst/>
          </a:prstGeom>
        </p:spPr>
      </p:pic>
      <p:pic>
        <p:nvPicPr>
          <p:cNvPr id="5" name="Picture 4"/>
          <p:cNvPicPr>
            <a:picLocks noChangeAspect="1"/>
          </p:cNvPicPr>
          <p:nvPr/>
        </p:nvPicPr>
        <p:blipFill>
          <a:blip r:embed="rId3"/>
          <a:stretch>
            <a:fillRect/>
          </a:stretch>
        </p:blipFill>
        <p:spPr>
          <a:xfrm>
            <a:off x="383117" y="2337226"/>
            <a:ext cx="8153400" cy="847725"/>
          </a:xfrm>
          <a:prstGeom prst="rect">
            <a:avLst/>
          </a:prstGeom>
        </p:spPr>
      </p:pic>
      <p:sp>
        <p:nvSpPr>
          <p:cNvPr id="7" name="TextBox 6"/>
          <p:cNvSpPr txBox="1"/>
          <p:nvPr/>
        </p:nvSpPr>
        <p:spPr>
          <a:xfrm>
            <a:off x="383117" y="3370606"/>
            <a:ext cx="4546692" cy="3182923"/>
          </a:xfrm>
          <a:prstGeom prst="rect">
            <a:avLst/>
          </a:prstGeom>
          <a:noFill/>
        </p:spPr>
        <p:txBody>
          <a:bodyPr wrap="square" rtlCol="0">
            <a:spAutoFit/>
          </a:bodyPr>
          <a:lstStyle/>
          <a:p>
            <a:pPr marL="274320" lvl="0" indent="-274320" eaLnBrk="1" hangingPunct="1">
              <a:lnSpc>
                <a:spcPts val="3120"/>
              </a:lnSpc>
              <a:spcBef>
                <a:spcPts val="1200"/>
              </a:spcBef>
              <a:buFont typeface="Arial" panose="020B0604020202020204" pitchFamily="34" charset="0"/>
              <a:buChar char="•"/>
            </a:pPr>
            <a:r>
              <a:rPr lang="en-GB" sz="2880" dirty="0" smtClean="0">
                <a:solidFill>
                  <a:prstClr val="white"/>
                </a:solidFill>
                <a:latin typeface="Calibri" charset="0"/>
                <a:cs typeface="Calibri" charset="0"/>
              </a:rPr>
              <a:t>Using the </a:t>
            </a:r>
            <a:r>
              <a:rPr lang="en-GB" sz="2880" dirty="0" err="1" smtClean="0">
                <a:solidFill>
                  <a:prstClr val="white"/>
                </a:solidFill>
                <a:latin typeface="Calibri" charset="0"/>
                <a:cs typeface="Calibri" charset="0"/>
              </a:rPr>
              <a:t>Zschema</a:t>
            </a:r>
            <a:r>
              <a:rPr lang="en-GB" sz="2880" dirty="0" smtClean="0">
                <a:solidFill>
                  <a:prstClr val="white"/>
                </a:solidFill>
                <a:latin typeface="Calibri" charset="0"/>
                <a:cs typeface="Calibri" charset="0"/>
              </a:rPr>
              <a:t> library</a:t>
            </a:r>
          </a:p>
          <a:p>
            <a:pPr marL="274320" lvl="0" indent="-274320" eaLnBrk="1" hangingPunct="1">
              <a:lnSpc>
                <a:spcPts val="3120"/>
              </a:lnSpc>
              <a:spcBef>
                <a:spcPts val="1200"/>
              </a:spcBef>
              <a:buFont typeface="Arial" panose="020B0604020202020204" pitchFamily="34" charset="0"/>
              <a:buChar char="•"/>
            </a:pPr>
            <a:r>
              <a:rPr lang="en-GB" sz="2880" dirty="0" smtClean="0">
                <a:solidFill>
                  <a:prstClr val="white"/>
                </a:solidFill>
                <a:latin typeface="Calibri" charset="0"/>
                <a:cs typeface="Calibri" charset="0"/>
              </a:rPr>
              <a:t>Uses a validator library (above)</a:t>
            </a:r>
          </a:p>
          <a:p>
            <a:pPr marL="274320" lvl="0" indent="-274320" eaLnBrk="1" hangingPunct="1">
              <a:lnSpc>
                <a:spcPts val="3120"/>
              </a:lnSpc>
              <a:spcBef>
                <a:spcPts val="1200"/>
              </a:spcBef>
              <a:buFont typeface="Arial" panose="020B0604020202020204" pitchFamily="34" charset="0"/>
              <a:buChar char="•"/>
            </a:pPr>
            <a:r>
              <a:rPr lang="en-GB" sz="2880" dirty="0" smtClean="0">
                <a:solidFill>
                  <a:prstClr val="white"/>
                </a:solidFill>
                <a:latin typeface="Calibri" charset="0"/>
                <a:cs typeface="Calibri" charset="0"/>
              </a:rPr>
              <a:t>Using the validator to check incoming requests conform to the specification (right)</a:t>
            </a:r>
            <a:endParaRPr lang="en-GB" dirty="0"/>
          </a:p>
        </p:txBody>
      </p:sp>
    </p:spTree>
    <p:extLst>
      <p:ext uri="{BB962C8B-B14F-4D97-AF65-F5344CB8AC3E}">
        <p14:creationId xmlns:p14="http://schemas.microsoft.com/office/powerpoint/2010/main" val="179728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Interested in learning to write </a:t>
            </a:r>
            <a:r>
              <a:rPr lang="en-GB" dirty="0" err="1" smtClean="0"/>
              <a:t>OpenAPI</a:t>
            </a:r>
            <a:r>
              <a:rPr lang="en-GB" dirty="0" smtClean="0"/>
              <a:t> specifications?</a:t>
            </a:r>
            <a:endParaRPr lang="en-GB" dirty="0"/>
          </a:p>
        </p:txBody>
      </p:sp>
      <p:sp>
        <p:nvSpPr>
          <p:cNvPr id="3" name="Text Placeholder 2"/>
          <p:cNvSpPr>
            <a:spLocks noGrp="1"/>
          </p:cNvSpPr>
          <p:nvPr>
            <p:ph type="body" sz="quarter" idx="13"/>
          </p:nvPr>
        </p:nvSpPr>
        <p:spPr/>
        <p:txBody>
          <a:bodyPr/>
          <a:lstStyle/>
          <a:p>
            <a:r>
              <a:rPr lang="en-GB" dirty="0" smtClean="0"/>
              <a:t>There is a great tutorial:</a:t>
            </a:r>
          </a:p>
          <a:p>
            <a:pPr lvl="1"/>
            <a:r>
              <a:rPr lang="en-GB" dirty="0">
                <a:hlinkClick r:id="rId2"/>
              </a:rPr>
              <a:t>https://</a:t>
            </a:r>
            <a:r>
              <a:rPr lang="en-GB" dirty="0" smtClean="0">
                <a:hlinkClick r:id="rId2"/>
              </a:rPr>
              <a:t>idratherbewriting.com/learnapidoc/restapispecifications.html</a:t>
            </a:r>
            <a:endParaRPr lang="en-GB" dirty="0" smtClean="0"/>
          </a:p>
          <a:p>
            <a:pPr marL="548640" lvl="1" indent="0">
              <a:buNone/>
            </a:pPr>
            <a:endParaRPr lang="en-GB" dirty="0"/>
          </a:p>
        </p:txBody>
      </p:sp>
    </p:spTree>
    <p:extLst>
      <p:ext uri="{BB962C8B-B14F-4D97-AF65-F5344CB8AC3E}">
        <p14:creationId xmlns:p14="http://schemas.microsoft.com/office/powerpoint/2010/main" val="232522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Interacting with RESTful APIs in React Native</a:t>
            </a:r>
            <a:endParaRPr lang="en-GB" dirty="0"/>
          </a:p>
        </p:txBody>
      </p:sp>
    </p:spTree>
    <p:extLst>
      <p:ext uri="{BB962C8B-B14F-4D97-AF65-F5344CB8AC3E}">
        <p14:creationId xmlns:p14="http://schemas.microsoft.com/office/powerpoint/2010/main" val="79095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request: declaring our state object</a:t>
            </a:r>
            <a:endParaRPr lang="en-GB" dirty="0"/>
          </a:p>
        </p:txBody>
      </p:sp>
      <p:sp>
        <p:nvSpPr>
          <p:cNvPr id="3" name="Text Placeholder 2"/>
          <p:cNvSpPr>
            <a:spLocks noGrp="1"/>
          </p:cNvSpPr>
          <p:nvPr>
            <p:ph type="body" sz="quarter" idx="13"/>
          </p:nvPr>
        </p:nvSpPr>
        <p:spPr>
          <a:xfrm>
            <a:off x="721049" y="3528990"/>
            <a:ext cx="5361699" cy="1327125"/>
          </a:xfrm>
        </p:spPr>
        <p:txBody>
          <a:bodyPr/>
          <a:lstStyle/>
          <a:p>
            <a:r>
              <a:rPr lang="en-GB" dirty="0" smtClean="0"/>
              <a:t>First we want to create a variable in our state object to store the data</a:t>
            </a:r>
            <a:endParaRPr lang="en-GB" dirty="0"/>
          </a:p>
        </p:txBody>
      </p:sp>
      <p:pic>
        <p:nvPicPr>
          <p:cNvPr id="4" name="Picture 3"/>
          <p:cNvPicPr>
            <a:picLocks noChangeAspect="1"/>
          </p:cNvPicPr>
          <p:nvPr/>
        </p:nvPicPr>
        <p:blipFill>
          <a:blip r:embed="rId2"/>
          <a:stretch>
            <a:fillRect/>
          </a:stretch>
        </p:blipFill>
        <p:spPr>
          <a:xfrm>
            <a:off x="6456315" y="2749618"/>
            <a:ext cx="4742105" cy="2885868"/>
          </a:xfrm>
          <a:prstGeom prst="rect">
            <a:avLst/>
          </a:prstGeom>
        </p:spPr>
      </p:pic>
    </p:spTree>
    <p:extLst>
      <p:ext uri="{BB962C8B-B14F-4D97-AF65-F5344CB8AC3E}">
        <p14:creationId xmlns:p14="http://schemas.microsoft.com/office/powerpoint/2010/main" val="4637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request: get the data from the API </a:t>
            </a:r>
            <a:endParaRPr lang="en-GB" dirty="0"/>
          </a:p>
        </p:txBody>
      </p:sp>
      <p:sp>
        <p:nvSpPr>
          <p:cNvPr id="3" name="Text Placeholder 2"/>
          <p:cNvSpPr>
            <a:spLocks noGrp="1"/>
          </p:cNvSpPr>
          <p:nvPr>
            <p:ph type="body" sz="quarter" idx="13"/>
          </p:nvPr>
        </p:nvSpPr>
        <p:spPr>
          <a:xfrm>
            <a:off x="591839" y="2924441"/>
            <a:ext cx="5908352" cy="2276243"/>
          </a:xfrm>
        </p:spPr>
        <p:txBody>
          <a:bodyPr/>
          <a:lstStyle/>
          <a:p>
            <a:r>
              <a:rPr lang="en-GB" dirty="0" smtClean="0"/>
              <a:t>Next, write a function that returns the data from the API and stores it in the state object.</a:t>
            </a:r>
          </a:p>
          <a:p>
            <a:r>
              <a:rPr lang="en-GB" dirty="0" smtClean="0"/>
              <a:t>By default, the fetch function sends a GET </a:t>
            </a:r>
            <a:r>
              <a:rPr lang="en-GB" dirty="0" smtClean="0"/>
              <a:t>request</a:t>
            </a:r>
          </a:p>
          <a:p>
            <a:r>
              <a:rPr lang="en-GB" dirty="0" smtClean="0"/>
              <a:t>Note: fetch drops errors without telling you unless specifically caught</a:t>
            </a:r>
            <a:endParaRPr lang="en-GB" dirty="0"/>
          </a:p>
        </p:txBody>
      </p:sp>
      <p:pic>
        <p:nvPicPr>
          <p:cNvPr id="4" name="Picture 3"/>
          <p:cNvPicPr>
            <a:picLocks noChangeAspect="1"/>
          </p:cNvPicPr>
          <p:nvPr/>
        </p:nvPicPr>
        <p:blipFill>
          <a:blip r:embed="rId2"/>
          <a:stretch>
            <a:fillRect/>
          </a:stretch>
        </p:blipFill>
        <p:spPr>
          <a:xfrm>
            <a:off x="6927574" y="1771375"/>
            <a:ext cx="4530793" cy="4582377"/>
          </a:xfrm>
          <a:prstGeom prst="rect">
            <a:avLst/>
          </a:prstGeom>
        </p:spPr>
      </p:pic>
    </p:spTree>
    <p:extLst>
      <p:ext uri="{BB962C8B-B14F-4D97-AF65-F5344CB8AC3E}">
        <p14:creationId xmlns:p14="http://schemas.microsoft.com/office/powerpoint/2010/main" val="81735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request: </a:t>
            </a:r>
            <a:r>
              <a:rPr lang="en-GB" dirty="0" err="1" smtClean="0"/>
              <a:t>componentDidMount</a:t>
            </a:r>
            <a:r>
              <a:rPr lang="en-GB" dirty="0" smtClean="0"/>
              <a:t>()</a:t>
            </a:r>
            <a:endParaRPr lang="en-GB" dirty="0"/>
          </a:p>
        </p:txBody>
      </p:sp>
      <p:sp>
        <p:nvSpPr>
          <p:cNvPr id="3" name="Text Placeholder 2"/>
          <p:cNvSpPr>
            <a:spLocks noGrp="1"/>
          </p:cNvSpPr>
          <p:nvPr>
            <p:ph type="body" sz="quarter" idx="13"/>
          </p:nvPr>
        </p:nvSpPr>
        <p:spPr>
          <a:xfrm>
            <a:off x="383118" y="2151571"/>
            <a:ext cx="5759265" cy="3705226"/>
          </a:xfrm>
        </p:spPr>
        <p:txBody>
          <a:bodyPr/>
          <a:lstStyle/>
          <a:p>
            <a:r>
              <a:rPr lang="en-GB" dirty="0" smtClean="0"/>
              <a:t>The </a:t>
            </a:r>
            <a:r>
              <a:rPr lang="en-GB" dirty="0" err="1" smtClean="0"/>
              <a:t>componentDidMount</a:t>
            </a:r>
            <a:r>
              <a:rPr lang="en-GB" dirty="0" smtClean="0"/>
              <a:t>() function is a feature of </a:t>
            </a:r>
            <a:r>
              <a:rPr lang="en-GB" dirty="0" err="1" smtClean="0"/>
              <a:t>React.Component</a:t>
            </a:r>
            <a:endParaRPr lang="en-GB" dirty="0" smtClean="0"/>
          </a:p>
          <a:p>
            <a:r>
              <a:rPr lang="en-GB" dirty="0" smtClean="0"/>
              <a:t>It is invoked immediately after the component is inserted into the tree (accessed via the application)</a:t>
            </a:r>
          </a:p>
          <a:p>
            <a:r>
              <a:rPr lang="en-GB" dirty="0" smtClean="0"/>
              <a:t>In this example, our </a:t>
            </a:r>
            <a:r>
              <a:rPr lang="en-GB" dirty="0" err="1" smtClean="0"/>
              <a:t>componentDidMount</a:t>
            </a:r>
            <a:r>
              <a:rPr lang="en-GB" dirty="0" smtClean="0"/>
              <a:t>() should call our </a:t>
            </a:r>
            <a:r>
              <a:rPr lang="en-GB" dirty="0" err="1" smtClean="0"/>
              <a:t>getData</a:t>
            </a:r>
            <a:r>
              <a:rPr lang="en-GB" dirty="0" smtClean="0"/>
              <a:t>() function</a:t>
            </a:r>
            <a:endParaRPr lang="en-GB" dirty="0"/>
          </a:p>
        </p:txBody>
      </p:sp>
      <p:pic>
        <p:nvPicPr>
          <p:cNvPr id="4" name="Picture 3"/>
          <p:cNvPicPr>
            <a:picLocks noChangeAspect="1"/>
          </p:cNvPicPr>
          <p:nvPr/>
        </p:nvPicPr>
        <p:blipFill>
          <a:blip r:embed="rId2"/>
          <a:stretch>
            <a:fillRect/>
          </a:stretch>
        </p:blipFill>
        <p:spPr>
          <a:xfrm>
            <a:off x="7073969" y="3193523"/>
            <a:ext cx="4233449" cy="1621321"/>
          </a:xfrm>
          <a:prstGeom prst="rect">
            <a:avLst/>
          </a:prstGeom>
        </p:spPr>
      </p:pic>
    </p:spTree>
    <p:extLst>
      <p:ext uri="{BB962C8B-B14F-4D97-AF65-F5344CB8AC3E}">
        <p14:creationId xmlns:p14="http://schemas.microsoft.com/office/powerpoint/2010/main" val="326168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request: writing the view</a:t>
            </a:r>
            <a:endParaRPr lang="en-GB" dirty="0"/>
          </a:p>
        </p:txBody>
      </p:sp>
      <p:sp>
        <p:nvSpPr>
          <p:cNvPr id="3" name="Text Placeholder 2"/>
          <p:cNvSpPr>
            <a:spLocks noGrp="1"/>
          </p:cNvSpPr>
          <p:nvPr>
            <p:ph type="body" sz="quarter" idx="13"/>
          </p:nvPr>
        </p:nvSpPr>
        <p:spPr>
          <a:xfrm>
            <a:off x="383119" y="2151571"/>
            <a:ext cx="5719508" cy="3705226"/>
          </a:xfrm>
        </p:spPr>
        <p:txBody>
          <a:bodyPr/>
          <a:lstStyle/>
          <a:p>
            <a:r>
              <a:rPr lang="en-GB" dirty="0" smtClean="0"/>
              <a:t>If the </a:t>
            </a:r>
            <a:r>
              <a:rPr lang="en-GB" dirty="0" err="1" smtClean="0"/>
              <a:t>isLoading</a:t>
            </a:r>
            <a:r>
              <a:rPr lang="en-GB" dirty="0" smtClean="0"/>
              <a:t> field is true then return an activity indicator (e.g. spinning wheel)</a:t>
            </a:r>
          </a:p>
          <a:p>
            <a:r>
              <a:rPr lang="en-GB" dirty="0" smtClean="0"/>
              <a:t>Else, return a </a:t>
            </a:r>
            <a:r>
              <a:rPr lang="en-GB" dirty="0" err="1" smtClean="0"/>
              <a:t>FlatList</a:t>
            </a:r>
            <a:r>
              <a:rPr lang="en-GB" dirty="0" smtClean="0"/>
              <a:t> with the names of each item in the list and a button to delete the item.</a:t>
            </a:r>
            <a:endParaRPr lang="en-GB" dirty="0"/>
          </a:p>
        </p:txBody>
      </p:sp>
      <p:pic>
        <p:nvPicPr>
          <p:cNvPr id="4" name="Picture 3"/>
          <p:cNvPicPr>
            <a:picLocks noChangeAspect="1"/>
          </p:cNvPicPr>
          <p:nvPr/>
        </p:nvPicPr>
        <p:blipFill>
          <a:blip r:embed="rId2"/>
          <a:stretch>
            <a:fillRect/>
          </a:stretch>
        </p:blipFill>
        <p:spPr>
          <a:xfrm>
            <a:off x="6518076" y="1736694"/>
            <a:ext cx="5290809" cy="4534979"/>
          </a:xfrm>
          <a:prstGeom prst="rect">
            <a:avLst/>
          </a:prstGeom>
        </p:spPr>
      </p:pic>
    </p:spTree>
    <p:extLst>
      <p:ext uri="{BB962C8B-B14F-4D97-AF65-F5344CB8AC3E}">
        <p14:creationId xmlns:p14="http://schemas.microsoft.com/office/powerpoint/2010/main" val="4172868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DELETE request: the buttons invoke a method</a:t>
            </a:r>
            <a:endParaRPr lang="en-GB" dirty="0"/>
          </a:p>
        </p:txBody>
      </p:sp>
      <p:sp>
        <p:nvSpPr>
          <p:cNvPr id="3" name="Text Placeholder 2"/>
          <p:cNvSpPr>
            <a:spLocks noGrp="1"/>
          </p:cNvSpPr>
          <p:nvPr>
            <p:ph type="body" sz="quarter" idx="13"/>
          </p:nvPr>
        </p:nvSpPr>
        <p:spPr>
          <a:xfrm>
            <a:off x="383118" y="2151571"/>
            <a:ext cx="5848717" cy="3705226"/>
          </a:xfrm>
        </p:spPr>
        <p:txBody>
          <a:bodyPr/>
          <a:lstStyle/>
          <a:p>
            <a:r>
              <a:rPr lang="en-GB" dirty="0" smtClean="0"/>
              <a:t>With the GET request populating a list, we have a list of items with a button next to them for deleting the item from the list</a:t>
            </a:r>
          </a:p>
          <a:p>
            <a:r>
              <a:rPr lang="en-GB" dirty="0" smtClean="0"/>
              <a:t>That button calls the </a:t>
            </a:r>
            <a:r>
              <a:rPr lang="en-GB" dirty="0" err="1" smtClean="0"/>
              <a:t>deleteItem</a:t>
            </a:r>
            <a:r>
              <a:rPr lang="en-GB" dirty="0" smtClean="0"/>
              <a:t> function, passing in the ID of the item to be deleted</a:t>
            </a:r>
            <a:endParaRPr lang="en-GB" dirty="0"/>
          </a:p>
        </p:txBody>
      </p:sp>
      <p:pic>
        <p:nvPicPr>
          <p:cNvPr id="4" name="Picture 3"/>
          <p:cNvPicPr>
            <a:picLocks noChangeAspect="1"/>
          </p:cNvPicPr>
          <p:nvPr/>
        </p:nvPicPr>
        <p:blipFill>
          <a:blip r:embed="rId2"/>
          <a:stretch>
            <a:fillRect/>
          </a:stretch>
        </p:blipFill>
        <p:spPr>
          <a:xfrm>
            <a:off x="4894607" y="5021332"/>
            <a:ext cx="6457950" cy="552450"/>
          </a:xfrm>
          <a:prstGeom prst="rect">
            <a:avLst/>
          </a:prstGeom>
        </p:spPr>
      </p:pic>
    </p:spTree>
    <p:extLst>
      <p:ext uri="{BB962C8B-B14F-4D97-AF65-F5344CB8AC3E}">
        <p14:creationId xmlns:p14="http://schemas.microsoft.com/office/powerpoint/2010/main" val="4166366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DELETE request: the method</a:t>
            </a:r>
            <a:endParaRPr lang="en-GB" dirty="0"/>
          </a:p>
        </p:txBody>
      </p:sp>
      <p:sp>
        <p:nvSpPr>
          <p:cNvPr id="3" name="Text Placeholder 2"/>
          <p:cNvSpPr>
            <a:spLocks noGrp="1"/>
          </p:cNvSpPr>
          <p:nvPr>
            <p:ph type="body" sz="quarter" idx="13"/>
          </p:nvPr>
        </p:nvSpPr>
        <p:spPr>
          <a:xfrm>
            <a:off x="383119" y="2151571"/>
            <a:ext cx="5699630" cy="3705226"/>
          </a:xfrm>
        </p:spPr>
        <p:txBody>
          <a:bodyPr/>
          <a:lstStyle/>
          <a:p>
            <a:r>
              <a:rPr lang="en-GB" dirty="0" smtClean="0"/>
              <a:t>The item ID is appended to the route and the method is changed to DELETE.</a:t>
            </a:r>
          </a:p>
          <a:p>
            <a:r>
              <a:rPr lang="en-GB" dirty="0" smtClean="0"/>
              <a:t>If the request is successful then calling the </a:t>
            </a:r>
            <a:r>
              <a:rPr lang="en-GB" dirty="0" err="1" smtClean="0"/>
              <a:t>getData</a:t>
            </a:r>
            <a:r>
              <a:rPr lang="en-GB" dirty="0" smtClean="0"/>
              <a:t> function refreshes the state and with it, the items displayed on screen.</a:t>
            </a:r>
            <a:endParaRPr lang="en-GB" dirty="0"/>
          </a:p>
        </p:txBody>
      </p:sp>
      <p:pic>
        <p:nvPicPr>
          <p:cNvPr id="4" name="Picture 3"/>
          <p:cNvPicPr>
            <a:picLocks noChangeAspect="1"/>
          </p:cNvPicPr>
          <p:nvPr/>
        </p:nvPicPr>
        <p:blipFill>
          <a:blip r:embed="rId2"/>
          <a:stretch>
            <a:fillRect/>
          </a:stretch>
        </p:blipFill>
        <p:spPr>
          <a:xfrm>
            <a:off x="6489630" y="1810993"/>
            <a:ext cx="5076825" cy="4210050"/>
          </a:xfrm>
          <a:prstGeom prst="rect">
            <a:avLst/>
          </a:prstGeom>
        </p:spPr>
      </p:pic>
    </p:spTree>
    <p:extLst>
      <p:ext uri="{BB962C8B-B14F-4D97-AF65-F5344CB8AC3E}">
        <p14:creationId xmlns:p14="http://schemas.microsoft.com/office/powerpoint/2010/main" val="400924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Last week</a:t>
            </a:r>
            <a:endParaRPr lang="en-GB" dirty="0"/>
          </a:p>
        </p:txBody>
      </p:sp>
      <p:sp>
        <p:nvSpPr>
          <p:cNvPr id="3" name="Text Placeholder 2"/>
          <p:cNvSpPr>
            <a:spLocks noGrp="1"/>
          </p:cNvSpPr>
          <p:nvPr>
            <p:ph type="body" sz="quarter" idx="13"/>
          </p:nvPr>
        </p:nvSpPr>
        <p:spPr/>
        <p:txBody>
          <a:bodyPr/>
          <a:lstStyle/>
          <a:p>
            <a:r>
              <a:rPr lang="en-GB" dirty="0" smtClean="0"/>
              <a:t>Adding style to applications</a:t>
            </a:r>
          </a:p>
          <a:p>
            <a:r>
              <a:rPr lang="en-GB" dirty="0" smtClean="0"/>
              <a:t>Designing and implementing navigation</a:t>
            </a:r>
          </a:p>
          <a:p>
            <a:endParaRPr lang="en-GB" dirty="0"/>
          </a:p>
        </p:txBody>
      </p:sp>
    </p:spTree>
    <p:extLst>
      <p:ext uri="{BB962C8B-B14F-4D97-AF65-F5344CB8AC3E}">
        <p14:creationId xmlns:p14="http://schemas.microsoft.com/office/powerpoint/2010/main" val="3015933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 request: first we need a placeholder object in state</a:t>
            </a:r>
            <a:endParaRPr lang="en-GB" dirty="0"/>
          </a:p>
        </p:txBody>
      </p:sp>
      <p:sp>
        <p:nvSpPr>
          <p:cNvPr id="3" name="Text Placeholder 2"/>
          <p:cNvSpPr>
            <a:spLocks noGrp="1"/>
          </p:cNvSpPr>
          <p:nvPr>
            <p:ph type="body" sz="quarter" idx="13"/>
          </p:nvPr>
        </p:nvSpPr>
        <p:spPr>
          <a:xfrm>
            <a:off x="383119" y="2151571"/>
            <a:ext cx="5789082" cy="3705226"/>
          </a:xfrm>
        </p:spPr>
        <p:txBody>
          <a:bodyPr/>
          <a:lstStyle/>
          <a:p>
            <a:r>
              <a:rPr lang="en-GB" dirty="0" smtClean="0"/>
              <a:t>POST request = create resource (i.e. user is going to fill out a form and submit a new item to add to our list)</a:t>
            </a:r>
            <a:endParaRPr lang="en-GB" dirty="0"/>
          </a:p>
          <a:p>
            <a:r>
              <a:rPr lang="en-GB" dirty="0" smtClean="0"/>
              <a:t>For the POST request, we first need an empty temporary object in state to link our form to.</a:t>
            </a:r>
            <a:endParaRPr lang="en-GB" dirty="0"/>
          </a:p>
        </p:txBody>
      </p:sp>
      <p:pic>
        <p:nvPicPr>
          <p:cNvPr id="4" name="Picture 3"/>
          <p:cNvPicPr>
            <a:picLocks noChangeAspect="1"/>
          </p:cNvPicPr>
          <p:nvPr/>
        </p:nvPicPr>
        <p:blipFill>
          <a:blip r:embed="rId2"/>
          <a:stretch>
            <a:fillRect/>
          </a:stretch>
        </p:blipFill>
        <p:spPr>
          <a:xfrm>
            <a:off x="7591839" y="2274197"/>
            <a:ext cx="3306878" cy="3795394"/>
          </a:xfrm>
          <a:prstGeom prst="rect">
            <a:avLst/>
          </a:prstGeom>
        </p:spPr>
      </p:pic>
    </p:spTree>
    <p:extLst>
      <p:ext uri="{BB962C8B-B14F-4D97-AF65-F5344CB8AC3E}">
        <p14:creationId xmlns:p14="http://schemas.microsoft.com/office/powerpoint/2010/main" val="2659956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 request: write the form and link with state</a:t>
            </a:r>
            <a:endParaRPr lang="en-GB" dirty="0"/>
          </a:p>
        </p:txBody>
      </p:sp>
      <p:pic>
        <p:nvPicPr>
          <p:cNvPr id="4" name="Picture 3"/>
          <p:cNvPicPr>
            <a:picLocks noChangeAspect="1"/>
          </p:cNvPicPr>
          <p:nvPr/>
        </p:nvPicPr>
        <p:blipFill>
          <a:blip r:embed="rId2"/>
          <a:stretch>
            <a:fillRect/>
          </a:stretch>
        </p:blipFill>
        <p:spPr>
          <a:xfrm>
            <a:off x="6134854" y="2541254"/>
            <a:ext cx="5659995" cy="2925859"/>
          </a:xfrm>
          <a:prstGeom prst="rect">
            <a:avLst/>
          </a:prstGeom>
        </p:spPr>
      </p:pic>
      <p:sp>
        <p:nvSpPr>
          <p:cNvPr id="3" name="Text Placeholder 2"/>
          <p:cNvSpPr>
            <a:spLocks noGrp="1"/>
          </p:cNvSpPr>
          <p:nvPr>
            <p:ph type="body" sz="quarter" idx="13"/>
          </p:nvPr>
        </p:nvSpPr>
        <p:spPr>
          <a:xfrm>
            <a:off x="383119" y="2151571"/>
            <a:ext cx="5580360" cy="3705226"/>
          </a:xfrm>
        </p:spPr>
        <p:txBody>
          <a:bodyPr/>
          <a:lstStyle/>
          <a:p>
            <a:r>
              <a:rPr lang="en-GB" dirty="0" smtClean="0"/>
              <a:t>For each field we have a </a:t>
            </a:r>
            <a:r>
              <a:rPr lang="en-GB" dirty="0" err="1" smtClean="0"/>
              <a:t>TextInput</a:t>
            </a:r>
            <a:r>
              <a:rPr lang="en-GB" dirty="0" smtClean="0"/>
              <a:t> component. When the text changes, the state is updated with the value.</a:t>
            </a:r>
          </a:p>
          <a:p>
            <a:r>
              <a:rPr lang="en-GB" dirty="0" smtClean="0"/>
              <a:t>At the bottom of the form, we have a Button which invokes the </a:t>
            </a:r>
            <a:r>
              <a:rPr lang="en-GB" dirty="0" err="1" smtClean="0"/>
              <a:t>addItem</a:t>
            </a:r>
            <a:r>
              <a:rPr lang="en-GB" dirty="0" smtClean="0"/>
              <a:t> function </a:t>
            </a:r>
            <a:endParaRPr lang="en-GB" dirty="0"/>
          </a:p>
        </p:txBody>
      </p:sp>
    </p:spTree>
    <p:extLst>
      <p:ext uri="{BB962C8B-B14F-4D97-AF65-F5344CB8AC3E}">
        <p14:creationId xmlns:p14="http://schemas.microsoft.com/office/powerpoint/2010/main" val="3452149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 request: the </a:t>
            </a:r>
            <a:r>
              <a:rPr lang="en-GB" dirty="0" err="1" smtClean="0"/>
              <a:t>addItem</a:t>
            </a:r>
            <a:r>
              <a:rPr lang="en-GB" dirty="0" smtClean="0"/>
              <a:t> method</a:t>
            </a:r>
            <a:endParaRPr lang="en-GB" dirty="0"/>
          </a:p>
        </p:txBody>
      </p:sp>
      <p:sp>
        <p:nvSpPr>
          <p:cNvPr id="3" name="Text Placeholder 2"/>
          <p:cNvSpPr>
            <a:spLocks noGrp="1"/>
          </p:cNvSpPr>
          <p:nvPr>
            <p:ph type="body" sz="quarter" idx="13"/>
          </p:nvPr>
        </p:nvSpPr>
        <p:spPr>
          <a:xfrm>
            <a:off x="383119" y="2151571"/>
            <a:ext cx="5858656" cy="3705226"/>
          </a:xfrm>
        </p:spPr>
        <p:txBody>
          <a:bodyPr/>
          <a:lstStyle/>
          <a:p>
            <a:r>
              <a:rPr lang="en-GB" dirty="0" smtClean="0"/>
              <a:t>The fetch method is used to query the API</a:t>
            </a:r>
          </a:p>
          <a:p>
            <a:r>
              <a:rPr lang="en-GB" dirty="0" smtClean="0"/>
              <a:t>The method is changed to POST and a JSON object formed from the state is converted to a string and passed into the body</a:t>
            </a:r>
            <a:endParaRPr lang="en-GB" dirty="0"/>
          </a:p>
        </p:txBody>
      </p:sp>
      <p:pic>
        <p:nvPicPr>
          <p:cNvPr id="4" name="Picture 3"/>
          <p:cNvPicPr>
            <a:picLocks noChangeAspect="1"/>
          </p:cNvPicPr>
          <p:nvPr/>
        </p:nvPicPr>
        <p:blipFill>
          <a:blip r:embed="rId2"/>
          <a:stretch>
            <a:fillRect/>
          </a:stretch>
        </p:blipFill>
        <p:spPr>
          <a:xfrm>
            <a:off x="7112822" y="1500809"/>
            <a:ext cx="4368115" cy="4822755"/>
          </a:xfrm>
          <a:prstGeom prst="rect">
            <a:avLst/>
          </a:prstGeom>
        </p:spPr>
      </p:pic>
    </p:spTree>
    <p:extLst>
      <p:ext uri="{BB962C8B-B14F-4D97-AF65-F5344CB8AC3E}">
        <p14:creationId xmlns:p14="http://schemas.microsoft.com/office/powerpoint/2010/main" val="375983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PATCH request: try as part of the lab	</a:t>
            </a:r>
            <a:endParaRPr lang="en-GB" dirty="0"/>
          </a:p>
        </p:txBody>
      </p:sp>
      <p:sp>
        <p:nvSpPr>
          <p:cNvPr id="3" name="Text Placeholder 2"/>
          <p:cNvSpPr>
            <a:spLocks noGrp="1"/>
          </p:cNvSpPr>
          <p:nvPr>
            <p:ph type="body" sz="quarter" idx="13"/>
          </p:nvPr>
        </p:nvSpPr>
        <p:spPr/>
        <p:txBody>
          <a:bodyPr/>
          <a:lstStyle/>
          <a:p>
            <a:r>
              <a:rPr lang="en-GB" dirty="0" smtClean="0"/>
              <a:t>Where PUT requests overwrite the entire body of an object, PATCH requests can be used to update just a subset.</a:t>
            </a:r>
          </a:p>
          <a:p>
            <a:r>
              <a:rPr lang="en-GB" dirty="0" smtClean="0"/>
              <a:t>PUT requests can be implemented in the same way as POST requests</a:t>
            </a:r>
          </a:p>
          <a:p>
            <a:r>
              <a:rPr lang="en-GB" dirty="0" smtClean="0"/>
              <a:t>However, for PATCH requests, you need to dynamically generate an object to send. The object should be populated by the fields that contain different values in the form to what they have in the database/server side (i.e. check if the field has been updated and if so, add it to the form)</a:t>
            </a:r>
          </a:p>
          <a:p>
            <a:r>
              <a:rPr lang="en-GB" dirty="0" smtClean="0"/>
              <a:t>Exercise 5 in this </a:t>
            </a:r>
            <a:r>
              <a:rPr lang="en-GB" dirty="0" err="1" smtClean="0"/>
              <a:t>weeks</a:t>
            </a:r>
            <a:r>
              <a:rPr lang="en-GB" dirty="0" smtClean="0"/>
              <a:t> lab</a:t>
            </a:r>
            <a:endParaRPr lang="en-GB" dirty="0"/>
          </a:p>
        </p:txBody>
      </p:sp>
    </p:spTree>
    <p:extLst>
      <p:ext uri="{BB962C8B-B14F-4D97-AF65-F5344CB8AC3E}">
        <p14:creationId xmlns:p14="http://schemas.microsoft.com/office/powerpoint/2010/main" val="153588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Documentation</a:t>
            </a:r>
            <a:endParaRPr lang="en-GB" dirty="0"/>
          </a:p>
        </p:txBody>
      </p:sp>
      <p:sp>
        <p:nvSpPr>
          <p:cNvPr id="3" name="Text Placeholder 2"/>
          <p:cNvSpPr>
            <a:spLocks noGrp="1"/>
          </p:cNvSpPr>
          <p:nvPr>
            <p:ph type="body" sz="quarter" idx="13"/>
          </p:nvPr>
        </p:nvSpPr>
        <p:spPr/>
        <p:txBody>
          <a:bodyPr/>
          <a:lstStyle/>
          <a:p>
            <a:r>
              <a:rPr lang="en-GB" dirty="0">
                <a:hlinkClick r:id="rId2"/>
              </a:rPr>
              <a:t>https://</a:t>
            </a:r>
            <a:r>
              <a:rPr lang="en-GB" dirty="0" smtClean="0">
                <a:hlinkClick r:id="rId2"/>
              </a:rPr>
              <a:t>facebook.github.io/react-native/docs/network</a:t>
            </a:r>
            <a:endParaRPr lang="en-GB" dirty="0" smtClean="0"/>
          </a:p>
          <a:p>
            <a:pPr lvl="1"/>
            <a:r>
              <a:rPr lang="en-GB" dirty="0" smtClean="0"/>
              <a:t>Note the </a:t>
            </a:r>
            <a:r>
              <a:rPr lang="en-GB" dirty="0" err="1" smtClean="0"/>
              <a:t>async</a:t>
            </a:r>
            <a:r>
              <a:rPr lang="en-GB" dirty="0" smtClean="0"/>
              <a:t>/await example at the bottom of the page</a:t>
            </a:r>
            <a:endParaRPr lang="en-GB" dirty="0"/>
          </a:p>
        </p:txBody>
      </p:sp>
    </p:spTree>
    <p:extLst>
      <p:ext uri="{BB962C8B-B14F-4D97-AF65-F5344CB8AC3E}">
        <p14:creationId xmlns:p14="http://schemas.microsoft.com/office/powerpoint/2010/main" val="59829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Questions?</a:t>
            </a:r>
            <a:endParaRPr lang="en-GB" dirty="0"/>
          </a:p>
        </p:txBody>
      </p:sp>
    </p:spTree>
    <p:extLst>
      <p:ext uri="{BB962C8B-B14F-4D97-AF65-F5344CB8AC3E}">
        <p14:creationId xmlns:p14="http://schemas.microsoft.com/office/powerpoint/2010/main" val="2348083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Sources</a:t>
            </a:r>
            <a:endParaRPr lang="en-GB" dirty="0"/>
          </a:p>
        </p:txBody>
      </p:sp>
      <p:sp>
        <p:nvSpPr>
          <p:cNvPr id="3" name="Text Placeholder 2"/>
          <p:cNvSpPr>
            <a:spLocks noGrp="1"/>
          </p:cNvSpPr>
          <p:nvPr>
            <p:ph type="body" sz="quarter" idx="13"/>
          </p:nvPr>
        </p:nvSpPr>
        <p:spPr/>
        <p:txBody>
          <a:bodyPr/>
          <a:lstStyle/>
          <a:p>
            <a:r>
              <a:rPr lang="en-GB" dirty="0">
                <a:hlinkClick r:id="rId2"/>
              </a:rPr>
              <a:t>https://</a:t>
            </a:r>
            <a:r>
              <a:rPr lang="en-GB" dirty="0" smtClean="0">
                <a:hlinkClick r:id="rId2"/>
              </a:rPr>
              <a:t>www.mulesoft.com/resources/api/what-is-rest-api-design</a:t>
            </a:r>
            <a:endParaRPr lang="en-GB" dirty="0" smtClean="0"/>
          </a:p>
          <a:p>
            <a:r>
              <a:rPr lang="en-GB" dirty="0">
                <a:hlinkClick r:id="rId3"/>
              </a:rPr>
              <a:t>https://</a:t>
            </a:r>
            <a:r>
              <a:rPr lang="en-GB" dirty="0" smtClean="0">
                <a:hlinkClick r:id="rId3"/>
              </a:rPr>
              <a:t>idratherbewriting.com/learnapidoc/pubapis_openapi_step1_openapi_object.html</a:t>
            </a:r>
            <a:endParaRPr lang="en-GB" dirty="0" smtClean="0"/>
          </a:p>
          <a:p>
            <a:r>
              <a:rPr lang="en-GB">
                <a:hlinkClick r:id="rId4"/>
              </a:rPr>
              <a:t>https://reactjs.org/docs/react-component.html#componentdidmount</a:t>
            </a:r>
            <a:endParaRPr lang="en-GB" dirty="0"/>
          </a:p>
        </p:txBody>
      </p:sp>
    </p:spTree>
    <p:extLst>
      <p:ext uri="{BB962C8B-B14F-4D97-AF65-F5344CB8AC3E}">
        <p14:creationId xmlns:p14="http://schemas.microsoft.com/office/powerpoint/2010/main" val="109903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week</a:t>
            </a:r>
            <a:endParaRPr lang="en-GB" dirty="0"/>
          </a:p>
        </p:txBody>
      </p:sp>
      <p:sp>
        <p:nvSpPr>
          <p:cNvPr id="3" name="Text Placeholder 2"/>
          <p:cNvSpPr>
            <a:spLocks noGrp="1"/>
          </p:cNvSpPr>
          <p:nvPr>
            <p:ph type="body" sz="quarter" idx="13"/>
          </p:nvPr>
        </p:nvSpPr>
        <p:spPr>
          <a:xfrm>
            <a:off x="383119" y="2151571"/>
            <a:ext cx="5530664" cy="3705226"/>
          </a:xfrm>
        </p:spPr>
        <p:txBody>
          <a:bodyPr/>
          <a:lstStyle/>
          <a:p>
            <a:r>
              <a:rPr lang="en-GB" dirty="0" smtClean="0"/>
              <a:t>RESTful APIs</a:t>
            </a:r>
          </a:p>
          <a:p>
            <a:r>
              <a:rPr lang="en-GB" dirty="0" err="1" smtClean="0"/>
              <a:t>OpenAPI</a:t>
            </a:r>
            <a:r>
              <a:rPr lang="en-GB" dirty="0" smtClean="0"/>
              <a:t> specification</a:t>
            </a:r>
          </a:p>
          <a:p>
            <a:r>
              <a:rPr lang="en-GB" dirty="0" smtClean="0"/>
              <a:t>Working with APIs</a:t>
            </a:r>
          </a:p>
          <a:p>
            <a:r>
              <a:rPr lang="en-GB" dirty="0" smtClean="0"/>
              <a:t>GET requests in React Native</a:t>
            </a:r>
          </a:p>
          <a:p>
            <a:r>
              <a:rPr lang="en-GB" dirty="0" smtClean="0"/>
              <a:t>POST </a:t>
            </a:r>
            <a:r>
              <a:rPr lang="en-GB" dirty="0"/>
              <a:t>requests in React Native</a:t>
            </a:r>
            <a:endParaRPr lang="en-GB" dirty="0" smtClean="0"/>
          </a:p>
          <a:p>
            <a:r>
              <a:rPr lang="en-GB" dirty="0"/>
              <a:t>PATCH requests in React </a:t>
            </a:r>
            <a:r>
              <a:rPr lang="en-GB" dirty="0" smtClean="0"/>
              <a:t>Native</a:t>
            </a:r>
          </a:p>
          <a:p>
            <a:r>
              <a:rPr lang="en-GB" dirty="0" smtClean="0"/>
              <a:t>DELETE </a:t>
            </a:r>
            <a:r>
              <a:rPr lang="en-GB" dirty="0"/>
              <a:t>requests in React Native</a:t>
            </a:r>
            <a:endParaRPr lang="en-GB" dirty="0" smtClean="0"/>
          </a:p>
          <a:p>
            <a:endParaRPr lang="en-GB" dirty="0" smtClean="0"/>
          </a:p>
        </p:txBody>
      </p:sp>
      <p:sp>
        <p:nvSpPr>
          <p:cNvPr id="4" name="TextBox 3"/>
          <p:cNvSpPr txBox="1"/>
          <p:nvPr/>
        </p:nvSpPr>
        <p:spPr>
          <a:xfrm>
            <a:off x="5486400" y="2151571"/>
            <a:ext cx="5899759" cy="800219"/>
          </a:xfrm>
          <a:prstGeom prst="rect">
            <a:avLst/>
          </a:prstGeom>
          <a:noFill/>
        </p:spPr>
        <p:txBody>
          <a:bodyPr wrap="square" rtlCol="0">
            <a:spAutoFit/>
          </a:bodyPr>
          <a:lstStyle/>
          <a:p>
            <a:endParaRPr lang="en-GB" sz="2800" dirty="0">
              <a:solidFill>
                <a:schemeClr val="bg1"/>
              </a:solidFill>
              <a:latin typeface="+mn-lt"/>
            </a:endParaRPr>
          </a:p>
          <a:p>
            <a:endParaRPr lang="en-GB" dirty="0">
              <a:latin typeface="+mn-lt"/>
            </a:endParaRPr>
          </a:p>
        </p:txBody>
      </p:sp>
    </p:spTree>
    <p:extLst>
      <p:ext uri="{BB962C8B-B14F-4D97-AF65-F5344CB8AC3E}">
        <p14:creationId xmlns:p14="http://schemas.microsoft.com/office/powerpoint/2010/main" val="259346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RESTful APIs</a:t>
            </a:r>
            <a:endParaRPr lang="en-GB" dirty="0"/>
          </a:p>
        </p:txBody>
      </p:sp>
    </p:spTree>
    <p:extLst>
      <p:ext uri="{BB962C8B-B14F-4D97-AF65-F5344CB8AC3E}">
        <p14:creationId xmlns:p14="http://schemas.microsoft.com/office/powerpoint/2010/main" val="15612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RESTful API?</a:t>
            </a:r>
            <a:endParaRPr lang="en-GB" dirty="0"/>
          </a:p>
        </p:txBody>
      </p:sp>
      <p:sp>
        <p:nvSpPr>
          <p:cNvPr id="3" name="Text Placeholder 2"/>
          <p:cNvSpPr>
            <a:spLocks noGrp="1"/>
          </p:cNvSpPr>
          <p:nvPr>
            <p:ph type="body" sz="quarter" idx="13"/>
          </p:nvPr>
        </p:nvSpPr>
        <p:spPr>
          <a:xfrm>
            <a:off x="383118" y="2151571"/>
            <a:ext cx="5938169" cy="3705226"/>
          </a:xfrm>
        </p:spPr>
        <p:txBody>
          <a:bodyPr/>
          <a:lstStyle/>
          <a:p>
            <a:r>
              <a:rPr lang="en-GB" dirty="0" err="1" smtClean="0"/>
              <a:t>REpresentational</a:t>
            </a:r>
            <a:r>
              <a:rPr lang="en-GB" dirty="0" smtClean="0"/>
              <a:t> </a:t>
            </a:r>
            <a:r>
              <a:rPr lang="en-GB" dirty="0" smtClean="0"/>
              <a:t>State Transfer</a:t>
            </a:r>
          </a:p>
          <a:p>
            <a:r>
              <a:rPr lang="en-GB" dirty="0" smtClean="0"/>
              <a:t>Uses HTTP to communication:</a:t>
            </a:r>
          </a:p>
          <a:p>
            <a:pPr lvl="1"/>
            <a:r>
              <a:rPr lang="en-GB" dirty="0" smtClean="0"/>
              <a:t>Client-server</a:t>
            </a:r>
          </a:p>
          <a:p>
            <a:pPr lvl="1"/>
            <a:r>
              <a:rPr lang="en-GB" dirty="0" smtClean="0"/>
              <a:t>Stateless</a:t>
            </a:r>
          </a:p>
          <a:p>
            <a:pPr lvl="1"/>
            <a:r>
              <a:rPr lang="en-GB" dirty="0" smtClean="0"/>
              <a:t>Uniform interface (HTTP methods)</a:t>
            </a:r>
          </a:p>
          <a:p>
            <a:r>
              <a:rPr lang="en-GB" dirty="0" smtClean="0"/>
              <a:t>Not constrained to XML (like SOAP)</a:t>
            </a:r>
          </a:p>
          <a:p>
            <a:pPr lvl="1"/>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094139544"/>
              </p:ext>
            </p:extLst>
          </p:nvPr>
        </p:nvGraphicFramePr>
        <p:xfrm>
          <a:off x="7151665" y="2946031"/>
          <a:ext cx="3747052" cy="1682496"/>
        </p:xfrm>
        <a:graphic>
          <a:graphicData uri="http://schemas.openxmlformats.org/drawingml/2006/table">
            <a:tbl>
              <a:tblPr firstRow="1" bandRow="1">
                <a:tableStyleId>{D7AC3CCA-C797-4891-BE02-D94E43425B78}</a:tableStyleId>
              </a:tblPr>
              <a:tblGrid>
                <a:gridCol w="1252330">
                  <a:extLst>
                    <a:ext uri="{9D8B030D-6E8A-4147-A177-3AD203B41FA5}">
                      <a16:colId xmlns:a16="http://schemas.microsoft.com/office/drawing/2014/main" val="3462606693"/>
                    </a:ext>
                  </a:extLst>
                </a:gridCol>
                <a:gridCol w="2494722">
                  <a:extLst>
                    <a:ext uri="{9D8B030D-6E8A-4147-A177-3AD203B41FA5}">
                      <a16:colId xmlns:a16="http://schemas.microsoft.com/office/drawing/2014/main" val="2599376491"/>
                    </a:ext>
                  </a:extLst>
                </a:gridCol>
              </a:tblGrid>
              <a:tr h="370840">
                <a:tc>
                  <a:txBody>
                    <a:bodyPr/>
                    <a:lstStyle/>
                    <a:p>
                      <a:r>
                        <a:rPr lang="en-GB" b="0" dirty="0" smtClean="0"/>
                        <a:t>Create</a:t>
                      </a:r>
                      <a:endParaRPr lang="en-GB" b="0" dirty="0"/>
                    </a:p>
                  </a:txBody>
                  <a:tcPr/>
                </a:tc>
                <a:tc>
                  <a:txBody>
                    <a:bodyPr/>
                    <a:lstStyle/>
                    <a:p>
                      <a:r>
                        <a:rPr lang="en-GB" b="0" dirty="0" smtClean="0"/>
                        <a:t>POST</a:t>
                      </a:r>
                      <a:endParaRPr lang="en-GB" b="0" dirty="0"/>
                    </a:p>
                  </a:txBody>
                  <a:tcPr/>
                </a:tc>
                <a:extLst>
                  <a:ext uri="{0D108BD9-81ED-4DB2-BD59-A6C34878D82A}">
                    <a16:rowId xmlns:a16="http://schemas.microsoft.com/office/drawing/2014/main" val="1254052322"/>
                  </a:ext>
                </a:extLst>
              </a:tr>
              <a:tr h="370840">
                <a:tc>
                  <a:txBody>
                    <a:bodyPr/>
                    <a:lstStyle/>
                    <a:p>
                      <a:r>
                        <a:rPr lang="en-GB" dirty="0" smtClean="0"/>
                        <a:t>Retrieve</a:t>
                      </a:r>
                      <a:endParaRPr lang="en-GB" dirty="0"/>
                    </a:p>
                  </a:txBody>
                  <a:tcPr/>
                </a:tc>
                <a:tc>
                  <a:txBody>
                    <a:bodyPr/>
                    <a:lstStyle/>
                    <a:p>
                      <a:r>
                        <a:rPr lang="en-GB" dirty="0" smtClean="0"/>
                        <a:t>GET</a:t>
                      </a:r>
                      <a:endParaRPr lang="en-GB" dirty="0"/>
                    </a:p>
                  </a:txBody>
                  <a:tcPr/>
                </a:tc>
                <a:extLst>
                  <a:ext uri="{0D108BD9-81ED-4DB2-BD59-A6C34878D82A}">
                    <a16:rowId xmlns:a16="http://schemas.microsoft.com/office/drawing/2014/main" val="2905178493"/>
                  </a:ext>
                </a:extLst>
              </a:tr>
              <a:tr h="370840">
                <a:tc>
                  <a:txBody>
                    <a:bodyPr/>
                    <a:lstStyle/>
                    <a:p>
                      <a:r>
                        <a:rPr lang="en-GB" dirty="0" smtClean="0"/>
                        <a:t>Update</a:t>
                      </a:r>
                      <a:endParaRPr lang="en-GB" dirty="0"/>
                    </a:p>
                  </a:txBody>
                  <a:tcPr/>
                </a:tc>
                <a:tc>
                  <a:txBody>
                    <a:bodyPr/>
                    <a:lstStyle/>
                    <a:p>
                      <a:r>
                        <a:rPr lang="en-GB" dirty="0" smtClean="0"/>
                        <a:t>PUT or</a:t>
                      </a:r>
                      <a:r>
                        <a:rPr lang="en-GB" baseline="0" dirty="0" smtClean="0"/>
                        <a:t> PATCH</a:t>
                      </a:r>
                      <a:endParaRPr lang="en-GB" dirty="0"/>
                    </a:p>
                  </a:txBody>
                  <a:tcPr/>
                </a:tc>
                <a:extLst>
                  <a:ext uri="{0D108BD9-81ED-4DB2-BD59-A6C34878D82A}">
                    <a16:rowId xmlns:a16="http://schemas.microsoft.com/office/drawing/2014/main" val="1379156257"/>
                  </a:ext>
                </a:extLst>
              </a:tr>
              <a:tr h="370840">
                <a:tc>
                  <a:txBody>
                    <a:bodyPr/>
                    <a:lstStyle/>
                    <a:p>
                      <a:r>
                        <a:rPr lang="en-GB" dirty="0" smtClean="0"/>
                        <a:t>Delete</a:t>
                      </a:r>
                      <a:endParaRPr lang="en-GB" dirty="0"/>
                    </a:p>
                  </a:txBody>
                  <a:tcPr/>
                </a:tc>
                <a:tc>
                  <a:txBody>
                    <a:bodyPr/>
                    <a:lstStyle/>
                    <a:p>
                      <a:r>
                        <a:rPr lang="en-GB" dirty="0" smtClean="0"/>
                        <a:t>DELETE</a:t>
                      </a:r>
                      <a:endParaRPr lang="en-GB" dirty="0"/>
                    </a:p>
                  </a:txBody>
                  <a:tcPr/>
                </a:tc>
                <a:extLst>
                  <a:ext uri="{0D108BD9-81ED-4DB2-BD59-A6C34878D82A}">
                    <a16:rowId xmlns:a16="http://schemas.microsoft.com/office/drawing/2014/main" val="2182158797"/>
                  </a:ext>
                </a:extLst>
              </a:tr>
            </a:tbl>
          </a:graphicData>
        </a:graphic>
      </p:graphicFrame>
    </p:spTree>
    <p:extLst>
      <p:ext uri="{BB962C8B-B14F-4D97-AF65-F5344CB8AC3E}">
        <p14:creationId xmlns:p14="http://schemas.microsoft.com/office/powerpoint/2010/main" val="400532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OpenAPI</a:t>
            </a:r>
            <a:r>
              <a:rPr lang="en-GB" dirty="0"/>
              <a:t> </a:t>
            </a:r>
            <a:r>
              <a:rPr lang="en-GB" dirty="0" smtClean="0"/>
              <a:t>Specification (OAS)</a:t>
            </a:r>
            <a:endParaRPr lang="en-GB" dirty="0"/>
          </a:p>
        </p:txBody>
      </p:sp>
      <p:sp>
        <p:nvSpPr>
          <p:cNvPr id="3" name="Text Placeholder 2"/>
          <p:cNvSpPr>
            <a:spLocks noGrp="1"/>
          </p:cNvSpPr>
          <p:nvPr>
            <p:ph type="body" sz="quarter" idx="13"/>
          </p:nvPr>
        </p:nvSpPr>
        <p:spPr/>
        <p:txBody>
          <a:bodyPr/>
          <a:lstStyle/>
          <a:p>
            <a:r>
              <a:rPr lang="en-GB" dirty="0" smtClean="0"/>
              <a:t>“</a:t>
            </a:r>
            <a:r>
              <a:rPr lang="en-GB" dirty="0"/>
              <a:t>The </a:t>
            </a:r>
            <a:r>
              <a:rPr lang="en-GB" dirty="0" err="1"/>
              <a:t>OpenAPI</a:t>
            </a:r>
            <a:r>
              <a:rPr lang="en-GB" dirty="0"/>
              <a:t> Specification (OAS) defines a standard, language-agnostic interface to RESTful </a:t>
            </a:r>
            <a:r>
              <a:rPr lang="en-GB" dirty="0" smtClean="0"/>
              <a:t>APIs which </a:t>
            </a:r>
            <a:r>
              <a:rPr lang="en-GB" dirty="0"/>
              <a:t>allows both humans and computers to discover and understand the capabilities of the service without access to source code, documentation, or through network traffic inspection</a:t>
            </a:r>
            <a:r>
              <a:rPr lang="en-GB" dirty="0" smtClean="0"/>
              <a:t>.”</a:t>
            </a:r>
          </a:p>
          <a:p>
            <a:r>
              <a:rPr lang="en-GB" dirty="0" smtClean="0"/>
              <a:t>“When </a:t>
            </a:r>
            <a:r>
              <a:rPr lang="en-GB" dirty="0"/>
              <a:t>properly defined, a consumer can understand and interact with the remote service with a minimal amount of implementation logic</a:t>
            </a:r>
            <a:r>
              <a:rPr lang="en-GB" dirty="0" smtClean="0"/>
              <a:t>.”</a:t>
            </a:r>
          </a:p>
          <a:p>
            <a:pPr marL="0" indent="0">
              <a:buNone/>
            </a:pPr>
            <a:endParaRPr lang="en-GB" dirty="0" smtClean="0"/>
          </a:p>
          <a:p>
            <a:r>
              <a:rPr lang="en-GB" dirty="0" smtClean="0"/>
              <a:t>Source: https</a:t>
            </a:r>
            <a:r>
              <a:rPr lang="en-GB" dirty="0"/>
              <a:t>://swagger.io/specification/</a:t>
            </a:r>
          </a:p>
        </p:txBody>
      </p:sp>
    </p:spTree>
    <p:extLst>
      <p:ext uri="{BB962C8B-B14F-4D97-AF65-F5344CB8AC3E}">
        <p14:creationId xmlns:p14="http://schemas.microsoft.com/office/powerpoint/2010/main" val="64196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what is it?</a:t>
            </a:r>
            <a:endParaRPr lang="en-GB" dirty="0"/>
          </a:p>
        </p:txBody>
      </p:sp>
      <p:sp>
        <p:nvSpPr>
          <p:cNvPr id="3" name="Text Placeholder 2"/>
          <p:cNvSpPr>
            <a:spLocks noGrp="1"/>
          </p:cNvSpPr>
          <p:nvPr>
            <p:ph type="body" sz="quarter" idx="13"/>
          </p:nvPr>
        </p:nvSpPr>
        <p:spPr/>
        <p:txBody>
          <a:bodyPr/>
          <a:lstStyle/>
          <a:p>
            <a:r>
              <a:rPr lang="en-GB" dirty="0" smtClean="0"/>
              <a:t>It’s a specification for you to define a RESTful API</a:t>
            </a:r>
          </a:p>
          <a:p>
            <a:pPr lvl="1"/>
            <a:r>
              <a:rPr lang="en-GB" dirty="0" smtClean="0"/>
              <a:t>Routes</a:t>
            </a:r>
          </a:p>
          <a:p>
            <a:pPr lvl="1"/>
            <a:r>
              <a:rPr lang="en-GB" dirty="0" smtClean="0"/>
              <a:t>Methods</a:t>
            </a:r>
          </a:p>
          <a:p>
            <a:pPr lvl="1"/>
            <a:r>
              <a:rPr lang="en-GB" dirty="0" smtClean="0"/>
              <a:t>Data format</a:t>
            </a:r>
          </a:p>
          <a:p>
            <a:pPr lvl="1"/>
            <a:r>
              <a:rPr lang="en-GB" dirty="0" smtClean="0"/>
              <a:t>Parameters</a:t>
            </a:r>
          </a:p>
          <a:p>
            <a:pPr lvl="1"/>
            <a:r>
              <a:rPr lang="en-GB" dirty="0" smtClean="0"/>
              <a:t>Response codes</a:t>
            </a:r>
          </a:p>
          <a:p>
            <a:r>
              <a:rPr lang="en-GB" dirty="0" smtClean="0"/>
              <a:t>Usually written in YAML or JSON (I tend to write in YAML and then convert into JSON)</a:t>
            </a:r>
          </a:p>
          <a:p>
            <a:pPr lvl="1"/>
            <a:endParaRPr lang="en-GB" dirty="0" smtClean="0"/>
          </a:p>
        </p:txBody>
      </p:sp>
    </p:spTree>
    <p:extLst>
      <p:ext uri="{BB962C8B-B14F-4D97-AF65-F5344CB8AC3E}">
        <p14:creationId xmlns:p14="http://schemas.microsoft.com/office/powerpoint/2010/main" val="365354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it look like?</a:t>
            </a:r>
            <a:endParaRPr lang="en-GB" dirty="0"/>
          </a:p>
        </p:txBody>
      </p:sp>
      <p:pic>
        <p:nvPicPr>
          <p:cNvPr id="4" name="Picture 3"/>
          <p:cNvPicPr>
            <a:picLocks noChangeAspect="1"/>
          </p:cNvPicPr>
          <p:nvPr/>
        </p:nvPicPr>
        <p:blipFill>
          <a:blip r:embed="rId2"/>
          <a:stretch>
            <a:fillRect/>
          </a:stretch>
        </p:blipFill>
        <p:spPr>
          <a:xfrm>
            <a:off x="541475" y="2469667"/>
            <a:ext cx="5781675" cy="3648075"/>
          </a:xfrm>
          <a:prstGeom prst="rect">
            <a:avLst/>
          </a:prstGeom>
        </p:spPr>
      </p:pic>
      <p:pic>
        <p:nvPicPr>
          <p:cNvPr id="5" name="Picture 4"/>
          <p:cNvPicPr>
            <a:picLocks noChangeAspect="1"/>
          </p:cNvPicPr>
          <p:nvPr/>
        </p:nvPicPr>
        <p:blipFill>
          <a:blip r:embed="rId3"/>
          <a:stretch>
            <a:fillRect/>
          </a:stretch>
        </p:blipFill>
        <p:spPr>
          <a:xfrm>
            <a:off x="7888817" y="3088791"/>
            <a:ext cx="3009900" cy="2409825"/>
          </a:xfrm>
          <a:prstGeom prst="rect">
            <a:avLst/>
          </a:prstGeom>
        </p:spPr>
      </p:pic>
    </p:spTree>
    <p:extLst>
      <p:ext uri="{BB962C8B-B14F-4D97-AF65-F5344CB8AC3E}">
        <p14:creationId xmlns:p14="http://schemas.microsoft.com/office/powerpoint/2010/main" val="264531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why bother?</a:t>
            </a:r>
            <a:endParaRPr lang="en-GB" dirty="0"/>
          </a:p>
        </p:txBody>
      </p:sp>
      <p:sp>
        <p:nvSpPr>
          <p:cNvPr id="3" name="Text Placeholder 2"/>
          <p:cNvSpPr>
            <a:spLocks noGrp="1"/>
          </p:cNvSpPr>
          <p:nvPr>
            <p:ph type="body" sz="quarter" idx="13"/>
          </p:nvPr>
        </p:nvSpPr>
        <p:spPr/>
        <p:txBody>
          <a:bodyPr/>
          <a:lstStyle/>
          <a:p>
            <a:r>
              <a:rPr lang="en-GB" dirty="0" smtClean="0"/>
              <a:t>Can use tools such as Swagger for:</a:t>
            </a:r>
          </a:p>
          <a:p>
            <a:pPr lvl="1"/>
            <a:r>
              <a:rPr lang="en-GB" dirty="0" smtClean="0"/>
              <a:t>Visualising</a:t>
            </a:r>
          </a:p>
          <a:p>
            <a:pPr lvl="1"/>
            <a:r>
              <a:rPr lang="en-GB" dirty="0" smtClean="0"/>
              <a:t>Documenting</a:t>
            </a:r>
          </a:p>
          <a:p>
            <a:pPr lvl="1"/>
            <a:r>
              <a:rPr lang="en-GB" dirty="0" smtClean="0"/>
              <a:t>Testing</a:t>
            </a:r>
          </a:p>
          <a:p>
            <a:pPr lvl="1"/>
            <a:r>
              <a:rPr lang="en-GB" dirty="0" smtClean="0"/>
              <a:t>Prototyping</a:t>
            </a:r>
          </a:p>
          <a:p>
            <a:pPr lvl="1"/>
            <a:r>
              <a:rPr lang="en-GB" dirty="0" smtClean="0"/>
              <a:t>Discussing with stakeholders</a:t>
            </a:r>
          </a:p>
          <a:p>
            <a:r>
              <a:rPr lang="en-GB" dirty="0" smtClean="0"/>
              <a:t>Can also pull into the code and actually validate requests and responses against the API specification</a:t>
            </a:r>
          </a:p>
          <a:p>
            <a:pPr lvl="1"/>
            <a:endParaRPr lang="en-GB" dirty="0"/>
          </a:p>
        </p:txBody>
      </p:sp>
    </p:spTree>
    <p:extLst>
      <p:ext uri="{BB962C8B-B14F-4D97-AF65-F5344CB8AC3E}">
        <p14:creationId xmlns:p14="http://schemas.microsoft.com/office/powerpoint/2010/main" val="3246933299"/>
      </p:ext>
    </p:extLst>
  </p:cSld>
  <p:clrMapOvr>
    <a:masterClrMapping/>
  </p:clrMapOvr>
</p:sld>
</file>

<file path=ppt/theme/theme1.xml><?xml version="1.0" encoding="utf-8"?>
<a:theme xmlns:a="http://schemas.openxmlformats.org/drawingml/2006/main" name="MMU - Blue steel">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U - Blue steel" id="{5D74057E-3233-4C9D-BBB9-809B3909B2AF}" vid="{2A40B121-3B6E-40BB-BCC8-7C70531462E7}"/>
    </a:ext>
  </a:extLst>
</a:theme>
</file>

<file path=ppt/theme/theme2.xml><?xml version="1.0" encoding="utf-8"?>
<a:theme xmlns:a="http://schemas.openxmlformats.org/drawingml/2006/main" name="2_Aqua">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ack">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lue Steel ">
  <a:themeElements>
    <a:clrScheme name="MMU Heritage palette">
      <a:dk1>
        <a:sysClr val="windowText" lastClr="000000"/>
      </a:dk1>
      <a:lt1>
        <a:sysClr val="window" lastClr="FFFFFF"/>
      </a:lt1>
      <a:dk2>
        <a:srgbClr val="506D85"/>
      </a:dk2>
      <a:lt2>
        <a:srgbClr val="D1DDE6"/>
      </a:lt2>
      <a:accent1>
        <a:srgbClr val="EB0029"/>
      </a:accent1>
      <a:accent2>
        <a:srgbClr val="672146"/>
      </a:accent2>
      <a:accent3>
        <a:srgbClr val="D35E13"/>
      </a:accent3>
      <a:accent4>
        <a:srgbClr val="211551"/>
      </a:accent4>
      <a:accent5>
        <a:srgbClr val="004851"/>
      </a:accent5>
      <a:accent6>
        <a:srgbClr val="CDC400"/>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MMU - Blue steel</Template>
  <TotalTime>35531</TotalTime>
  <Words>905</Words>
  <Application>Microsoft Office PowerPoint</Application>
  <PresentationFormat>Widescreen</PresentationFormat>
  <Paragraphs>117</Paragraphs>
  <Slides>26</Slides>
  <Notes>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26</vt:i4>
      </vt:variant>
    </vt:vector>
  </HeadingPairs>
  <TitlesOfParts>
    <vt:vector size="34" baseType="lpstr">
      <vt:lpstr>ＭＳ Ｐゴシック</vt:lpstr>
      <vt:lpstr>ＭＳ Ｐゴシック</vt:lpstr>
      <vt:lpstr>Arial</vt:lpstr>
      <vt:lpstr>Calibri</vt:lpstr>
      <vt:lpstr>MMU - Blue steel</vt:lpstr>
      <vt:lpstr>2_Aqua</vt:lpstr>
      <vt:lpstr>3_Black</vt:lpstr>
      <vt:lpstr>4_Blue Steel </vt:lpstr>
      <vt:lpstr>Mobile Applications Development</vt:lpstr>
      <vt:lpstr>Last week</vt:lpstr>
      <vt:lpstr>This week</vt:lpstr>
      <vt:lpstr>PowerPoint Presentation</vt:lpstr>
      <vt:lpstr>What is a RESTful API?</vt:lpstr>
      <vt:lpstr>OpenAPI Specification (OAS)</vt:lpstr>
      <vt:lpstr>But what is it?</vt:lpstr>
      <vt:lpstr>What does it look like?</vt:lpstr>
      <vt:lpstr>But why bother?</vt:lpstr>
      <vt:lpstr>Swagger</vt:lpstr>
      <vt:lpstr>Using the specification within code</vt:lpstr>
      <vt:lpstr>Interested in learning to write OpenAPI specifications?</vt:lpstr>
      <vt:lpstr>PowerPoint Presentation</vt:lpstr>
      <vt:lpstr>GET request: declaring our state object</vt:lpstr>
      <vt:lpstr>GET request: get the data from the API </vt:lpstr>
      <vt:lpstr>GET request: componentDidMount()</vt:lpstr>
      <vt:lpstr>GET request: writing the view</vt:lpstr>
      <vt:lpstr>DELETE request: the buttons invoke a method</vt:lpstr>
      <vt:lpstr>DELETE request: the method</vt:lpstr>
      <vt:lpstr>POST request: first we need a placeholder object in state</vt:lpstr>
      <vt:lpstr>POST request: write the form and link with state</vt:lpstr>
      <vt:lpstr>POST request: the addItem method</vt:lpstr>
      <vt:lpstr>PATCH request: try as part of the lab </vt:lpstr>
      <vt:lpstr>Documentation</vt:lpstr>
      <vt:lpstr>PowerPoint Presentation</vt:lpstr>
      <vt:lpstr>Sources</vt:lpstr>
    </vt:vector>
  </TitlesOfParts>
  <Company>MMU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Williams</dc:creator>
  <cp:lastModifiedBy>Ashley Williams</cp:lastModifiedBy>
  <cp:revision>88</cp:revision>
  <dcterms:created xsi:type="dcterms:W3CDTF">2019-09-23T10:03:52Z</dcterms:created>
  <dcterms:modified xsi:type="dcterms:W3CDTF">2020-01-28T15:42:19Z</dcterms:modified>
</cp:coreProperties>
</file>