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Toolkit for Exploring Argumentation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Author – </a:t>
            </a:r>
            <a:r>
              <a:rPr lang="en-GB" dirty="0" err="1" smtClean="0"/>
              <a:t>Giorgos</a:t>
            </a:r>
            <a:r>
              <a:rPr lang="en-GB" dirty="0" smtClean="0"/>
              <a:t> </a:t>
            </a:r>
            <a:r>
              <a:rPr lang="en-GB" dirty="0" err="1" smtClean="0"/>
              <a:t>Flourentzos</a:t>
            </a:r>
            <a:endParaRPr lang="en-GB" dirty="0" smtClean="0"/>
          </a:p>
          <a:p>
            <a:r>
              <a:rPr lang="en-GB" dirty="0" smtClean="0"/>
              <a:t>Supervisors – </a:t>
            </a:r>
            <a:r>
              <a:rPr lang="en-GB" dirty="0" err="1" smtClean="0"/>
              <a:t>Krysia</a:t>
            </a:r>
            <a:r>
              <a:rPr lang="en-GB" dirty="0" smtClean="0"/>
              <a:t> </a:t>
            </a:r>
            <a:r>
              <a:rPr lang="en-GB" dirty="0" err="1" smtClean="0"/>
              <a:t>Broda</a:t>
            </a:r>
            <a:r>
              <a:rPr lang="en-GB" dirty="0" smtClean="0"/>
              <a:t>, Francesca Toni</a:t>
            </a:r>
          </a:p>
          <a:p>
            <a:r>
              <a:rPr lang="en-GB" dirty="0" smtClean="0"/>
              <a:t>Second Marker – Claudia Schulz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Argumentation Logic Toolkit – Plan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Step 1: Generic Theorem </a:t>
            </a:r>
            <a:r>
              <a:rPr lang="en-GB" dirty="0" err="1" smtClean="0"/>
              <a:t>Prover</a:t>
            </a:r>
            <a:endParaRPr lang="en-GB" dirty="0" smtClean="0"/>
          </a:p>
          <a:p>
            <a:r>
              <a:rPr lang="en-GB" dirty="0" smtClean="0"/>
              <a:t>Step 2: Theorem </a:t>
            </a:r>
            <a:r>
              <a:rPr lang="en-GB" dirty="0" err="1" smtClean="0"/>
              <a:t>Prover</a:t>
            </a:r>
            <a:r>
              <a:rPr lang="en-GB" dirty="0" smtClean="0"/>
              <a:t> fit for purpose</a:t>
            </a:r>
          </a:p>
          <a:p>
            <a:r>
              <a:rPr lang="en-GB" dirty="0" smtClean="0"/>
              <a:t>Step 3: Genuine Absurdity Property check</a:t>
            </a:r>
          </a:p>
          <a:p>
            <a:r>
              <a:rPr lang="en-GB" dirty="0" smtClean="0"/>
              <a:t>Step 4: Visualize GAP Proofs</a:t>
            </a:r>
          </a:p>
          <a:p>
            <a:r>
              <a:rPr lang="en-GB" dirty="0" smtClean="0"/>
              <a:t>Step 5: Convert non-GAP to GAP Proofs</a:t>
            </a:r>
          </a:p>
          <a:p>
            <a:r>
              <a:rPr lang="en-GB" dirty="0" smtClean="0"/>
              <a:t>Step 6: Introduce Disjunction and Implication</a:t>
            </a:r>
          </a:p>
          <a:p>
            <a:r>
              <a:rPr lang="en-GB" dirty="0" smtClean="0"/>
              <a:t>Step 7: Venture into </a:t>
            </a:r>
            <a:r>
              <a:rPr lang="en-GB" dirty="0" err="1" smtClean="0"/>
              <a:t>Paraconsistency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0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Argumentation Logic Toolkit –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1: Generic Theorem </a:t>
            </a:r>
            <a:r>
              <a:rPr lang="en-GB" dirty="0" err="1"/>
              <a:t>Prover</a:t>
            </a:r>
            <a:endParaRPr lang="en-GB" dirty="0"/>
          </a:p>
          <a:p>
            <a:r>
              <a:rPr lang="en-GB" dirty="0"/>
              <a:t>Step 2: Theorem </a:t>
            </a:r>
            <a:r>
              <a:rPr lang="en-GB" dirty="0" err="1"/>
              <a:t>Prover</a:t>
            </a:r>
            <a:r>
              <a:rPr lang="en-GB" dirty="0"/>
              <a:t> fit for purpose</a:t>
            </a:r>
          </a:p>
          <a:p>
            <a:r>
              <a:rPr lang="en-GB" dirty="0"/>
              <a:t>Step 3: Genuine Absurdity Property check</a:t>
            </a:r>
          </a:p>
          <a:p>
            <a:r>
              <a:rPr lang="en-GB" dirty="0"/>
              <a:t>Step 4: Visualize GAP Proofs</a:t>
            </a:r>
          </a:p>
          <a:p>
            <a:r>
              <a:rPr lang="en-GB" strike="sngStrike" dirty="0"/>
              <a:t>Step 5: Convert non-GAP to GAP Proofs</a:t>
            </a:r>
          </a:p>
          <a:p>
            <a:r>
              <a:rPr lang="en-GB" strike="sngStrike" dirty="0"/>
              <a:t>Step 6: Introduce Disjunction and Implication</a:t>
            </a:r>
          </a:p>
          <a:p>
            <a:r>
              <a:rPr lang="en-GB" strike="sngStrike" dirty="0"/>
              <a:t>Step 7: Venture into </a:t>
            </a:r>
            <a:r>
              <a:rPr lang="en-GB" strike="sngStrike" dirty="0" err="1" smtClean="0"/>
              <a:t>Paraconsistency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7636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Argumentation Logic Toolkit –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Step 1: Generic Theorem </a:t>
            </a:r>
            <a:r>
              <a:rPr lang="en-GB" dirty="0" err="1" smtClean="0"/>
              <a:t>Prover</a:t>
            </a:r>
            <a:endParaRPr lang="en-GB" dirty="0" smtClean="0"/>
          </a:p>
          <a:p>
            <a:r>
              <a:rPr lang="en-GB" b="1" dirty="0" smtClean="0"/>
              <a:t>Step 1+: Proof Builder</a:t>
            </a:r>
            <a:endParaRPr lang="en-GB" b="1" dirty="0"/>
          </a:p>
          <a:p>
            <a:r>
              <a:rPr lang="en-GB" dirty="0"/>
              <a:t>Step 2: Theorem </a:t>
            </a:r>
            <a:r>
              <a:rPr lang="en-GB" dirty="0" err="1"/>
              <a:t>Prover</a:t>
            </a:r>
            <a:r>
              <a:rPr lang="en-GB" dirty="0"/>
              <a:t> fit for purpose</a:t>
            </a:r>
          </a:p>
          <a:p>
            <a:r>
              <a:rPr lang="en-GB" dirty="0"/>
              <a:t>Step 3: Genuine Absurdity Property </a:t>
            </a:r>
            <a:r>
              <a:rPr lang="en-GB" dirty="0" smtClean="0"/>
              <a:t>check</a:t>
            </a:r>
          </a:p>
          <a:p>
            <a:r>
              <a:rPr lang="en-GB" b="1" dirty="0" smtClean="0"/>
              <a:t>Step 3+: Extended Genuine Absurdity Property</a:t>
            </a:r>
            <a:endParaRPr lang="en-GB" b="1" dirty="0"/>
          </a:p>
          <a:p>
            <a:r>
              <a:rPr lang="en-GB" dirty="0"/>
              <a:t>Step 4: Visualize GAP </a:t>
            </a:r>
            <a:r>
              <a:rPr lang="en-GB" dirty="0" smtClean="0"/>
              <a:t>Proofs</a:t>
            </a:r>
          </a:p>
          <a:p>
            <a:r>
              <a:rPr lang="en-GB" b="1" dirty="0" smtClean="0"/>
              <a:t>Step 4+: Extract Proofs from Arguments</a:t>
            </a:r>
            <a:endParaRPr lang="en-GB" b="1" dirty="0"/>
          </a:p>
          <a:p>
            <a:r>
              <a:rPr lang="en-GB" b="1" dirty="0" smtClean="0"/>
              <a:t>Step 4++: Argument Builder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22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(</a:t>
            </a:r>
            <a:r>
              <a:rPr lang="en-GB" dirty="0" err="1" smtClean="0"/>
              <a:t>Prolog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All the steps discussed previously as algorithm implementations</a:t>
            </a:r>
          </a:p>
          <a:p>
            <a:r>
              <a:rPr lang="en-GB" dirty="0" smtClean="0"/>
              <a:t>Server (</a:t>
            </a:r>
            <a:r>
              <a:rPr lang="en-GB" dirty="0" err="1" smtClean="0"/>
              <a:t>Prolog</a:t>
            </a:r>
            <a:r>
              <a:rPr lang="en-GB" dirty="0" smtClean="0"/>
              <a:t>!)</a:t>
            </a:r>
          </a:p>
          <a:p>
            <a:pPr lvl="1"/>
            <a:r>
              <a:rPr lang="en-GB" dirty="0" smtClean="0"/>
              <a:t>Loads Core</a:t>
            </a:r>
          </a:p>
          <a:p>
            <a:pPr lvl="1"/>
            <a:r>
              <a:rPr lang="en-GB" dirty="0" smtClean="0"/>
              <a:t>Serves Client HTML/JS/CSS files</a:t>
            </a:r>
          </a:p>
          <a:p>
            <a:pPr lvl="1"/>
            <a:r>
              <a:rPr lang="en-GB" dirty="0" smtClean="0"/>
              <a:t>Responds requests from Client</a:t>
            </a:r>
          </a:p>
          <a:p>
            <a:r>
              <a:rPr lang="en-GB" dirty="0" smtClean="0"/>
              <a:t>Client (HTML/JS/CSS)</a:t>
            </a:r>
          </a:p>
          <a:p>
            <a:pPr lvl="1"/>
            <a:r>
              <a:rPr lang="en-GB" dirty="0" smtClean="0"/>
              <a:t>Provides useful GUI for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1&amp;2: Theorem </a:t>
            </a:r>
            <a:r>
              <a:rPr lang="en-GB" dirty="0" err="1" smtClean="0"/>
              <a:t>Prover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Takes theory and goal</a:t>
                </a:r>
              </a:p>
              <a:p>
                <a:r>
                  <a:rPr lang="en-GB" dirty="0" smtClean="0"/>
                  <a:t>Provides “all” proofs that reach goal from theory</a:t>
                </a:r>
              </a:p>
              <a:p>
                <a:r>
                  <a:rPr lang="en-GB" dirty="0" smtClean="0"/>
                  <a:t>Can use either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𝑀𝑅𝐴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GB" dirty="0" smtClean="0"/>
                  <a:t>Correctness</a:t>
                </a:r>
              </a:p>
              <a:p>
                <a:pPr lvl="1"/>
                <a:r>
                  <a:rPr lang="en-GB" dirty="0" smtClean="0"/>
                  <a:t>Unit tests</a:t>
                </a:r>
              </a:p>
              <a:p>
                <a:pPr lvl="1"/>
                <a:r>
                  <a:rPr lang="en-GB" dirty="0" smtClean="0"/>
                  <a:t>Manual testing</a:t>
                </a:r>
              </a:p>
              <a:p>
                <a:r>
                  <a:rPr lang="en-GB" dirty="0" smtClean="0"/>
                  <a:t>Improvements</a:t>
                </a:r>
              </a:p>
              <a:p>
                <a:pPr lvl="1"/>
                <a:r>
                  <a:rPr lang="en-GB" dirty="0" smtClean="0"/>
                  <a:t>Performance increase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3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1+: Proof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the user to manually input a proof</a:t>
            </a:r>
          </a:p>
          <a:p>
            <a:r>
              <a:rPr lang="en-GB" dirty="0" smtClean="0"/>
              <a:t>Provides parser and checker that point out mistakes</a:t>
            </a:r>
          </a:p>
          <a:p>
            <a:r>
              <a:rPr lang="en-GB" dirty="0" smtClean="0"/>
              <a:t>Correctness</a:t>
            </a:r>
          </a:p>
          <a:p>
            <a:pPr lvl="1"/>
            <a:r>
              <a:rPr lang="en-GB" dirty="0" smtClean="0"/>
              <a:t>Manual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3: GAP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Takes a proof as input</a:t>
            </a:r>
          </a:p>
          <a:p>
            <a:r>
              <a:rPr lang="en-GB" dirty="0" smtClean="0"/>
              <a:t>Uses theorem </a:t>
            </a:r>
            <a:r>
              <a:rPr lang="en-GB" dirty="0" err="1" smtClean="0"/>
              <a:t>prover</a:t>
            </a:r>
            <a:r>
              <a:rPr lang="en-GB" dirty="0" smtClean="0"/>
              <a:t> to check whether the proof follows the GAP</a:t>
            </a:r>
          </a:p>
          <a:p>
            <a:r>
              <a:rPr lang="en-GB" dirty="0" smtClean="0"/>
              <a:t>Performance dependent on theorem </a:t>
            </a:r>
            <a:r>
              <a:rPr lang="en-GB" dirty="0" err="1" smtClean="0"/>
              <a:t>prover</a:t>
            </a:r>
            <a:endParaRPr lang="en-GB" dirty="0" smtClean="0"/>
          </a:p>
          <a:p>
            <a:r>
              <a:rPr lang="en-GB" dirty="0" smtClean="0"/>
              <a:t>Correctness</a:t>
            </a:r>
          </a:p>
          <a:p>
            <a:pPr lvl="1"/>
            <a:r>
              <a:rPr lang="en-GB" dirty="0" smtClean="0"/>
              <a:t>Unit testing</a:t>
            </a:r>
          </a:p>
          <a:p>
            <a:pPr lvl="1"/>
            <a:r>
              <a:rPr lang="en-GB" dirty="0" smtClean="0"/>
              <a:t>Manual testing</a:t>
            </a:r>
          </a:p>
        </p:txBody>
      </p:sp>
    </p:spTree>
    <p:extLst>
      <p:ext uri="{BB962C8B-B14F-4D97-AF65-F5344CB8AC3E}">
        <p14:creationId xmlns:p14="http://schemas.microsoft.com/office/powerpoint/2010/main" val="29806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3+: Extended GAP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Same as Step 3, but also handles proofs with the substitution shortcut</a:t>
                </a:r>
              </a:p>
              <a:p>
                <a:pPr marL="342900" lvl="1" indent="-342900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⊬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𝑀𝑅𝐴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referenced sibling hypothesis</a:t>
                </a:r>
                <a:endParaRPr lang="en-US" dirty="0"/>
              </a:p>
              <a:p>
                <a:r>
                  <a:rPr lang="en-GB" dirty="0" smtClean="0"/>
                  <a:t>Copied siblings retain GAP in their new context</a:t>
                </a:r>
              </a:p>
              <a:p>
                <a:r>
                  <a:rPr lang="en-GB" dirty="0" smtClean="0"/>
                  <a:t>Optimization: don’t re-check siblings for GAP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53" t="-891" r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87283" y="2603500"/>
            <a:ext cx="266727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4: Visualizing GAP Proofs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Mapping</a:t>
            </a:r>
          </a:p>
          <a:p>
            <a:pPr lvl="1"/>
            <a:r>
              <a:rPr lang="en-GB" dirty="0" smtClean="0"/>
              <a:t>Hypothesis ↔ Defence</a:t>
            </a:r>
          </a:p>
          <a:p>
            <a:pPr lvl="1"/>
            <a:r>
              <a:rPr lang="en-GB" dirty="0" smtClean="0"/>
              <a:t>Contradiction ↔ Attack</a:t>
            </a:r>
          </a:p>
          <a:p>
            <a:r>
              <a:rPr lang="en-GB" dirty="0" smtClean="0"/>
              <a:t>Eliminates shortcuts by ironing out proofs when converting to arguments</a:t>
            </a:r>
          </a:p>
          <a:p>
            <a:r>
              <a:rPr lang="en-GB" dirty="0" smtClean="0"/>
              <a:t>Correctness</a:t>
            </a:r>
          </a:p>
          <a:p>
            <a:pPr lvl="1"/>
            <a:r>
              <a:rPr lang="en-GB" dirty="0" smtClean="0"/>
              <a:t>Looks great after 3 glasses of wine</a:t>
            </a:r>
          </a:p>
          <a:p>
            <a:pPr lvl="1"/>
            <a:r>
              <a:rPr lang="en-GB" dirty="0" smtClean="0"/>
              <a:t>Manual testing</a:t>
            </a:r>
          </a:p>
          <a:p>
            <a:r>
              <a:rPr lang="en-GB" dirty="0" smtClean="0"/>
              <a:t>Future work</a:t>
            </a:r>
          </a:p>
          <a:p>
            <a:pPr lvl="1"/>
            <a:r>
              <a:rPr lang="en-GB" dirty="0" smtClean="0"/>
              <a:t>Option to retain information on shortcuts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0519" y="2603500"/>
            <a:ext cx="2667271" cy="3416300"/>
          </a:xfrm>
          <a:prstGeom prst="rect">
            <a:avLst/>
          </a:prstGeom>
        </p:spPr>
      </p:pic>
      <p:pic>
        <p:nvPicPr>
          <p:cNvPr id="7" name="Content Placeholder 7"/>
          <p:cNvPicPr>
            <a:picLocks noChangeAspect="1"/>
          </p:cNvPicPr>
          <p:nvPr/>
        </p:nvPicPr>
        <p:blipFill rotWithShape="1">
          <a:blip r:embed="rId3"/>
          <a:srcRect l="49604" t="13673" r="29262" b="17446"/>
          <a:stretch/>
        </p:blipFill>
        <p:spPr>
          <a:xfrm>
            <a:off x="8974062" y="2477514"/>
            <a:ext cx="1950182" cy="357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4+: Extract Proofs from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Acts as inverse of Step 4</a:t>
            </a:r>
          </a:p>
          <a:p>
            <a:r>
              <a:rPr lang="en-GB" dirty="0" smtClean="0"/>
              <a:t>Makes use of established mapping</a:t>
            </a:r>
          </a:p>
          <a:p>
            <a:r>
              <a:rPr lang="en-GB" dirty="0" smtClean="0"/>
              <a:t>Uses theorem </a:t>
            </a:r>
            <a:r>
              <a:rPr lang="en-GB" dirty="0" err="1" smtClean="0"/>
              <a:t>prover</a:t>
            </a:r>
            <a:r>
              <a:rPr lang="en-GB" dirty="0" smtClean="0"/>
              <a:t> to build proofs</a:t>
            </a:r>
          </a:p>
          <a:p>
            <a:r>
              <a:rPr lang="en-GB" dirty="0" smtClean="0"/>
              <a:t>Guides theorem </a:t>
            </a:r>
            <a:r>
              <a:rPr lang="en-GB" dirty="0" err="1" smtClean="0"/>
              <a:t>prover</a:t>
            </a:r>
            <a:r>
              <a:rPr lang="en-GB" dirty="0" smtClean="0"/>
              <a:t> by building proofs bottom up</a:t>
            </a:r>
          </a:p>
          <a:p>
            <a:r>
              <a:rPr lang="en-GB" dirty="0" smtClean="0"/>
              <a:t>Correctness</a:t>
            </a:r>
          </a:p>
          <a:p>
            <a:pPr lvl="1"/>
            <a:r>
              <a:rPr lang="en-GB" dirty="0" smtClean="0"/>
              <a:t>Manual testing</a:t>
            </a:r>
          </a:p>
          <a:p>
            <a:r>
              <a:rPr lang="en-GB" dirty="0" smtClean="0"/>
              <a:t>Future work</a:t>
            </a:r>
          </a:p>
          <a:p>
            <a:pPr lvl="1"/>
            <a:r>
              <a:rPr lang="en-GB" dirty="0" smtClean="0"/>
              <a:t>Identify common </a:t>
            </a:r>
            <a:r>
              <a:rPr lang="en-GB" dirty="0" err="1" smtClean="0"/>
              <a:t>subtrees</a:t>
            </a:r>
            <a:r>
              <a:rPr lang="en-GB" dirty="0" smtClean="0"/>
              <a:t> and produce shortcuts</a:t>
            </a:r>
          </a:p>
        </p:txBody>
      </p:sp>
      <p:pic>
        <p:nvPicPr>
          <p:cNvPr id="6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90700" y="2603500"/>
            <a:ext cx="2667271" cy="3416300"/>
          </a:xfrm>
          <a:prstGeom prst="rect">
            <a:avLst/>
          </a:prstGeom>
        </p:spPr>
      </p:pic>
      <p:pic>
        <p:nvPicPr>
          <p:cNvPr id="7" name="Content Placeholder 7"/>
          <p:cNvPicPr>
            <a:picLocks noChangeAspect="1"/>
          </p:cNvPicPr>
          <p:nvPr/>
        </p:nvPicPr>
        <p:blipFill rotWithShape="1">
          <a:blip r:embed="rId3"/>
          <a:srcRect l="49604" t="13673" r="29262" b="17446"/>
          <a:stretch/>
        </p:blipFill>
        <p:spPr>
          <a:xfrm>
            <a:off x="6263230" y="2444469"/>
            <a:ext cx="1950182" cy="357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Elevator Pitch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9279" t="31564" r="39587" b="20428"/>
          <a:stretch/>
        </p:blipFill>
        <p:spPr>
          <a:xfrm>
            <a:off x="2006825" y="2477514"/>
            <a:ext cx="2799844" cy="3577572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49604" t="13673" r="29262" b="17446"/>
          <a:stretch/>
        </p:blipFill>
        <p:spPr>
          <a:xfrm>
            <a:off x="7841182" y="2477514"/>
            <a:ext cx="1950182" cy="3575331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>
          <a:xfrm>
            <a:off x="4806669" y="4013650"/>
            <a:ext cx="2864581" cy="558350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Argumentation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8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4++: Argument Builder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Complements Proof Builder</a:t>
            </a:r>
          </a:p>
          <a:p>
            <a:r>
              <a:rPr lang="en-GB" dirty="0" smtClean="0"/>
              <a:t>Allows construction of arguments following NACC</a:t>
            </a:r>
          </a:p>
          <a:p>
            <a:r>
              <a:rPr lang="en-GB" dirty="0" smtClean="0"/>
              <a:t>Plays like a mini-game between user (opponent) and computer (proponent)</a:t>
            </a:r>
          </a:p>
          <a:p>
            <a:r>
              <a:rPr lang="en-GB" dirty="0" smtClean="0"/>
              <a:t>Uses theorem </a:t>
            </a:r>
            <a:r>
              <a:rPr lang="en-GB" dirty="0" err="1" smtClean="0"/>
              <a:t>prover</a:t>
            </a:r>
            <a:r>
              <a:rPr lang="en-GB" dirty="0" smtClean="0"/>
              <a:t> to check attacks suggested by user</a:t>
            </a:r>
          </a:p>
          <a:p>
            <a:r>
              <a:rPr lang="en-GB" dirty="0" smtClean="0"/>
              <a:t>Allows an argument data entry point to the system</a:t>
            </a:r>
          </a:p>
          <a:p>
            <a:r>
              <a:rPr lang="en-GB" dirty="0" smtClean="0"/>
              <a:t>Correctness</a:t>
            </a:r>
          </a:p>
          <a:p>
            <a:pPr lvl="1"/>
            <a:r>
              <a:rPr lang="en-GB" dirty="0" smtClean="0"/>
              <a:t>Manual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Ecosystem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88936" y="5850539"/>
            <a:ext cx="1398574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GAP Proof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222776" y="5850539"/>
            <a:ext cx="1398574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Argument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88936" y="2182888"/>
            <a:ext cx="1398574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Proof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887510" y="5850538"/>
            <a:ext cx="3335266" cy="445065"/>
          </a:xfrm>
          <a:prstGeom prst="rightArrow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Step 4: Visualizer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flipH="1">
            <a:off x="2887510" y="2196252"/>
            <a:ext cx="3335266" cy="445065"/>
          </a:xfrm>
          <a:prstGeom prst="rightArrow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Step 1&amp;2: Theorem </a:t>
            </a:r>
            <a:r>
              <a:rPr lang="en-GB" dirty="0" err="1" smtClean="0"/>
              <a:t>Prover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816625" y="4255001"/>
            <a:ext cx="2743195" cy="445065"/>
          </a:xfrm>
          <a:prstGeom prst="rightArrow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Step 3(+): GAP Check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flipH="1">
            <a:off x="2887510" y="6295603"/>
            <a:ext cx="3335266" cy="445065"/>
          </a:xfrm>
          <a:prstGeom prst="rightArrow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Step 4+: Proof Extractor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flipH="1">
            <a:off x="7621350" y="6085206"/>
            <a:ext cx="3335266" cy="445065"/>
          </a:xfrm>
          <a:prstGeom prst="rightArrow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Step 4++: Argument Builder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flipH="1">
            <a:off x="2887510" y="2653631"/>
            <a:ext cx="3335266" cy="445065"/>
          </a:xfrm>
          <a:prstGeom prst="rightArrow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Step 1+: Proof 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7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Built toolkit to aid exploration of Argumentation Logic which contains</a:t>
            </a:r>
          </a:p>
          <a:p>
            <a:pPr lvl="1"/>
            <a:r>
              <a:rPr lang="en-GB" dirty="0" smtClean="0"/>
              <a:t>Theorem </a:t>
            </a:r>
            <a:r>
              <a:rPr lang="en-GB" dirty="0" err="1" smtClean="0"/>
              <a:t>prover</a:t>
            </a:r>
            <a:endParaRPr lang="en-GB" dirty="0" smtClean="0"/>
          </a:p>
          <a:p>
            <a:pPr lvl="1"/>
            <a:r>
              <a:rPr lang="en-GB" dirty="0" smtClean="0"/>
              <a:t>Proof builder</a:t>
            </a:r>
          </a:p>
          <a:p>
            <a:pPr lvl="1"/>
            <a:r>
              <a:rPr lang="en-GB" dirty="0" smtClean="0"/>
              <a:t>(Extended) GAP checker</a:t>
            </a:r>
          </a:p>
          <a:p>
            <a:pPr lvl="1"/>
            <a:r>
              <a:rPr lang="en-GB" dirty="0" smtClean="0"/>
              <a:t>Visualizer and extractor</a:t>
            </a:r>
          </a:p>
          <a:p>
            <a:pPr lvl="1"/>
            <a:r>
              <a:rPr lang="en-GB" dirty="0" smtClean="0"/>
              <a:t>Argument builder</a:t>
            </a:r>
          </a:p>
          <a:p>
            <a:pPr lvl="1"/>
            <a:r>
              <a:rPr lang="en-GB" dirty="0" smtClean="0"/>
              <a:t>Graphical User Interface</a:t>
            </a:r>
          </a:p>
          <a:p>
            <a:r>
              <a:rPr lang="en-GB" dirty="0" smtClean="0"/>
              <a:t>Extended the Genuine Absurdity Property to handle proofs with shortcuts</a:t>
            </a:r>
          </a:p>
          <a:p>
            <a:r>
              <a:rPr lang="en-GB" dirty="0" smtClean="0"/>
              <a:t>Devised an algorithm for converting GAP proofs to arguments</a:t>
            </a:r>
          </a:p>
          <a:p>
            <a:r>
              <a:rPr lang="en-GB" dirty="0" smtClean="0"/>
              <a:t>Devised an algorithm for converting arguments to proofs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 theorem prove</a:t>
            </a:r>
            <a:r>
              <a:rPr lang="en-US" dirty="0" smtClean="0"/>
              <a:t>r</a:t>
            </a:r>
          </a:p>
          <a:p>
            <a:r>
              <a:rPr lang="en-GB" dirty="0" smtClean="0"/>
              <a:t>Convert non-GAP proofs to GAP (Step 5)</a:t>
            </a:r>
            <a:endParaRPr lang="en-US" dirty="0" smtClean="0"/>
          </a:p>
          <a:p>
            <a:r>
              <a:rPr lang="en-GB" dirty="0" smtClean="0"/>
              <a:t>Re-introduce disjunction (Step 6)</a:t>
            </a:r>
          </a:p>
          <a:p>
            <a:r>
              <a:rPr lang="en-GB" dirty="0" smtClean="0"/>
              <a:t>Look into </a:t>
            </a:r>
            <a:r>
              <a:rPr lang="en-GB" dirty="0" err="1" smtClean="0"/>
              <a:t>paraconsistency</a:t>
            </a:r>
            <a:r>
              <a:rPr lang="en-GB" dirty="0" smtClean="0"/>
              <a:t> (Step 7) and extend toolkit to handle it</a:t>
            </a:r>
          </a:p>
        </p:txBody>
      </p:sp>
    </p:spTree>
    <p:extLst>
      <p:ext uri="{BB962C8B-B14F-4D97-AF65-F5344CB8AC3E}">
        <p14:creationId xmlns:p14="http://schemas.microsoft.com/office/powerpoint/2010/main" val="41342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for watching!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will happily answer any questions you may have!</a:t>
            </a:r>
          </a:p>
          <a:p>
            <a:r>
              <a:rPr lang="en-GB" dirty="0" smtClean="0"/>
              <a:t>Many thanks to</a:t>
            </a:r>
          </a:p>
          <a:p>
            <a:pPr lvl="1"/>
            <a:r>
              <a:rPr lang="en-GB" dirty="0" err="1" smtClean="0"/>
              <a:t>Dr.</a:t>
            </a:r>
            <a:r>
              <a:rPr lang="en-GB" dirty="0" smtClean="0"/>
              <a:t> </a:t>
            </a:r>
            <a:r>
              <a:rPr lang="en-GB" dirty="0" err="1" smtClean="0"/>
              <a:t>Krysia</a:t>
            </a:r>
            <a:r>
              <a:rPr lang="en-GB" dirty="0" smtClean="0"/>
              <a:t> </a:t>
            </a:r>
            <a:r>
              <a:rPr lang="en-GB" dirty="0" err="1" smtClean="0"/>
              <a:t>Broda</a:t>
            </a:r>
            <a:endParaRPr lang="en-GB" dirty="0" smtClean="0"/>
          </a:p>
          <a:p>
            <a:pPr lvl="1"/>
            <a:r>
              <a:rPr lang="en-GB" dirty="0" err="1" smtClean="0"/>
              <a:t>Dr.</a:t>
            </a:r>
            <a:r>
              <a:rPr lang="en-GB" dirty="0" smtClean="0"/>
              <a:t> Francesca Toni</a:t>
            </a:r>
          </a:p>
          <a:p>
            <a:pPr lvl="1"/>
            <a:r>
              <a:rPr lang="en-GB" dirty="0" smtClean="0"/>
              <a:t>Claudia Schulz</a:t>
            </a:r>
          </a:p>
          <a:p>
            <a:pPr lvl="1"/>
            <a:r>
              <a:rPr lang="en-GB" dirty="0" smtClean="0"/>
              <a:t>Professor </a:t>
            </a:r>
            <a:r>
              <a:rPr lang="en-GB" dirty="0" err="1" smtClean="0"/>
              <a:t>Antonis</a:t>
            </a:r>
            <a:r>
              <a:rPr lang="en-GB" dirty="0" smtClean="0"/>
              <a:t> C. Kakas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Theorems and Lemmas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Theorem 1: For a directly consistent theory,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𝑁𝐴𝐶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holds, then there exists a RAND derivation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GB" dirty="0" smtClean="0"/>
                  <a:t>Theorem 2: For a directly consistent theory, if there exists </a:t>
                </a:r>
                <a:r>
                  <a:rPr lang="en-US" dirty="0"/>
                  <a:t>a RAND derivation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that fully satisfies the Genuine Absurdity Property, then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𝑁𝐴𝐶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holds.</a:t>
                </a:r>
              </a:p>
              <a:p>
                <a:r>
                  <a:rPr lang="en-GB" dirty="0" smtClean="0"/>
                  <a:t>Lemma 3: For a classically consistent theory and a RAND derivation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, there exists another RAND derivation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that fully satisfies the Genuine Absurdity Property.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" t="-891" r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33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Argumentation Logic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Bridge between </a:t>
            </a:r>
          </a:p>
          <a:p>
            <a:pPr lvl="1"/>
            <a:r>
              <a:rPr lang="en-GB" dirty="0" smtClean="0"/>
              <a:t>Propositional Logic Natural Deduction</a:t>
            </a:r>
          </a:p>
          <a:p>
            <a:pPr lvl="1"/>
            <a:r>
              <a:rPr lang="en-GB" dirty="0" smtClean="0"/>
              <a:t>Argumentation Theory</a:t>
            </a:r>
          </a:p>
          <a:p>
            <a:r>
              <a:rPr lang="en-GB" dirty="0" smtClean="0"/>
              <a:t>Establishes analogy by defining properties and semantics and proving equivalences</a:t>
            </a:r>
          </a:p>
          <a:p>
            <a:pPr lvl="1"/>
            <a:r>
              <a:rPr lang="en-GB" dirty="0" smtClean="0"/>
              <a:t>Genuine Absurdity Property (GAP)</a:t>
            </a:r>
          </a:p>
          <a:p>
            <a:pPr lvl="1"/>
            <a:r>
              <a:rPr lang="en-GB" dirty="0" smtClean="0"/>
              <a:t>Non-Acceptability Semantics (NACC)</a:t>
            </a:r>
          </a:p>
          <a:p>
            <a:r>
              <a:rPr lang="en-GB" dirty="0" smtClean="0"/>
              <a:t>Aims to provide framework to deal with </a:t>
            </a:r>
            <a:r>
              <a:rPr lang="en-GB" dirty="0" err="1" smtClean="0"/>
              <a:t>paraconsistent</a:t>
            </a:r>
            <a:r>
              <a:rPr lang="en-GB" dirty="0" smtClean="0"/>
              <a:t>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Propositional Logic Side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Derivations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⊢</m:t>
                    </m:r>
                  </m:oMath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𝑀𝑅𝐴</m:t>
                        </m:r>
                      </m:sub>
                    </m:sSub>
                  </m:oMath>
                </a14:m>
                <a:r>
                  <a:rPr lang="en-US" dirty="0" smtClean="0"/>
                  <a:t> (Modulo </a:t>
                </a:r>
                <a:r>
                  <a:rPr lang="en-US" dirty="0" err="1" smtClean="0"/>
                  <a:t>Reductio</a:t>
                </a:r>
                <a:r>
                  <a:rPr lang="en-US" dirty="0" smtClean="0"/>
                  <a:t> ad Absurdum)</a:t>
                </a:r>
              </a:p>
              <a:p>
                <a:r>
                  <a:rPr lang="en-GB" dirty="0" err="1" smtClean="0"/>
                  <a:t>Reductio</a:t>
                </a:r>
                <a:r>
                  <a:rPr lang="en-GB" dirty="0" smtClean="0"/>
                  <a:t> </a:t>
                </a:r>
                <a:r>
                  <a:rPr lang="en-GB" dirty="0" smtClean="0"/>
                  <a:t>ad Absurdum (“Not Introduction”) Rule</a:t>
                </a:r>
              </a:p>
              <a:p>
                <a:pPr lvl="1"/>
                <a:r>
                  <a:rPr lang="en-GB" dirty="0" smtClean="0"/>
                  <a:t>Assume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GB" dirty="0" smtClean="0"/>
                  <a:t>Derive contradiction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GB" dirty="0" smtClean="0"/>
                  <a:t>Conclude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r>
                  <a:rPr lang="en-GB" dirty="0" smtClean="0"/>
                  <a:t>RAND Derivation</a:t>
                </a:r>
              </a:p>
              <a:p>
                <a:pPr lvl="1"/>
                <a:r>
                  <a:rPr lang="en-GB" dirty="0" smtClean="0"/>
                  <a:t>Natural deduction derivations with an outermost application of the RA rule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26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85244" y="2603500"/>
            <a:ext cx="267134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Genuine Absurdity Property (GAP)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 derivation follows the GAP </a:t>
                </a:r>
                <a:r>
                  <a:rPr lang="en-GB" dirty="0" err="1" smtClean="0"/>
                  <a:t>iff</a:t>
                </a:r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,…,¬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⊬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𝑀𝑅𝐴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GB" dirty="0" smtClean="0"/>
                  <a:t>All of the child derivations follow this property (recursive property)</a:t>
                </a:r>
              </a:p>
              <a:p>
                <a:r>
                  <a:rPr lang="en-GB" dirty="0" smtClean="0"/>
                  <a:t>Establishes a form of relevance by requiring that all hypotheses are necessary for the derivation of a contradiction</a:t>
                </a:r>
              </a:p>
              <a:p>
                <a:r>
                  <a:rPr lang="en-GB" dirty="0" smtClean="0"/>
                  <a:t>Defined only over conjunction and negation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2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Genuine Absurdity Property 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563042"/>
            <a:ext cx="3141878" cy="576262"/>
          </a:xfrm>
        </p:spPr>
        <p:txBody>
          <a:bodyPr/>
          <a:lstStyle/>
          <a:p>
            <a:r>
              <a:rPr lang="en-GB" dirty="0" smtClean="0"/>
              <a:t>Classic GAP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563040"/>
            <a:ext cx="3147009" cy="576262"/>
          </a:xfrm>
        </p:spPr>
        <p:txBody>
          <a:bodyPr/>
          <a:lstStyle/>
          <a:p>
            <a:r>
              <a:rPr lang="en-GB" dirty="0" smtClean="0"/>
              <a:t>Extended GAP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85" y="3171670"/>
            <a:ext cx="2670279" cy="342015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888135" y="2563041"/>
            <a:ext cx="3145730" cy="576262"/>
          </a:xfrm>
        </p:spPr>
        <p:txBody>
          <a:bodyPr/>
          <a:lstStyle/>
          <a:p>
            <a:r>
              <a:rPr lang="en-GB" dirty="0" smtClean="0"/>
              <a:t>Not GAP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6379" t="28364" r="53258" b="19434"/>
          <a:stretch/>
        </p:blipFill>
        <p:spPr>
          <a:xfrm>
            <a:off x="8142969" y="3139302"/>
            <a:ext cx="2484154" cy="3582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6121" t="20869" r="53016" b="27234"/>
          <a:stretch/>
        </p:blipFill>
        <p:spPr>
          <a:xfrm>
            <a:off x="1395776" y="3171671"/>
            <a:ext cx="2536954" cy="35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Argumentation Theory Side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Framework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𝐴𝑟𝑔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𝐴𝑡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𝐴𝑟𝑔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𝐴𝑡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𝐴𝑟𝑔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𝑀𝑅𝐴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Defence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 smtClean="0"/>
                  <a:t> against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𝐴𝑟𝑔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∪{¬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 smtClean="0"/>
                  <a:t> for some sentence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∪{}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𝑀𝑅𝐴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A defence can be thought of as taking the opposite stance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5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Non-Acceptability Semantics (NACC)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𝑁𝐴𝐶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iff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𝐴𝑟𝑔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𝐴𝑡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𝐴𝑟𝑔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defends against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𝑁𝐴𝐶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0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Point of it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GAP ↔ </a:t>
            </a:r>
            <a:r>
              <a:rPr lang="en-GB" dirty="0" smtClean="0"/>
              <a:t>NACC (for consistent theories)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1398</TotalTime>
  <Words>725</Words>
  <Application>Microsoft Office PowerPoint</Application>
  <PresentationFormat>Widescreen</PresentationFormat>
  <Paragraphs>174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Century Gothic</vt:lpstr>
      <vt:lpstr>Wingdings 3</vt:lpstr>
      <vt:lpstr>Ion Boardroom</vt:lpstr>
      <vt:lpstr>A Toolkit for Exploring Argumentation Logic</vt:lpstr>
      <vt:lpstr>Elevator Pitch</vt:lpstr>
      <vt:lpstr>Argumentation Logic 101</vt:lpstr>
      <vt:lpstr>Propositional Logic Side</vt:lpstr>
      <vt:lpstr>Genuine Absurdity Property (GAP)</vt:lpstr>
      <vt:lpstr>Genuine Absurdity Property Examples</vt:lpstr>
      <vt:lpstr>Argumentation Theory Side</vt:lpstr>
      <vt:lpstr>Non-Acceptability Semantics (NACC)</vt:lpstr>
      <vt:lpstr>The Point of it All</vt:lpstr>
      <vt:lpstr>Argumentation Logic Toolkit – Plan</vt:lpstr>
      <vt:lpstr>Argumentation Logic Toolkit – Plan</vt:lpstr>
      <vt:lpstr>Argumentation Logic Toolkit – Plan</vt:lpstr>
      <vt:lpstr>Solution Architecture</vt:lpstr>
      <vt:lpstr>Step 1&amp;2: Theorem Prover</vt:lpstr>
      <vt:lpstr>Step 1+: Proof Builder</vt:lpstr>
      <vt:lpstr>Step 3: GAP check</vt:lpstr>
      <vt:lpstr>Step 3+: Extended GAP check</vt:lpstr>
      <vt:lpstr>Step 4: Visualizing GAP Proofs</vt:lpstr>
      <vt:lpstr>Step 4+: Extract Proofs from Arguments</vt:lpstr>
      <vt:lpstr>Step 4++: Argument Builder</vt:lpstr>
      <vt:lpstr>Complete Ecosystem</vt:lpstr>
      <vt:lpstr>Contributions</vt:lpstr>
      <vt:lpstr>Future Work</vt:lpstr>
      <vt:lpstr>Thank you for watching!</vt:lpstr>
      <vt:lpstr>Some Theorems and Lemmas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Toolkit for Exploring Argumentation Logic</dc:title>
  <dc:creator>George Flourentzos</dc:creator>
  <cp:lastModifiedBy>George Flourentzos</cp:lastModifiedBy>
  <cp:revision>29</cp:revision>
  <dcterms:created xsi:type="dcterms:W3CDTF">2014-06-18T12:54:54Z</dcterms:created>
  <dcterms:modified xsi:type="dcterms:W3CDTF">2014-06-19T12:14:13Z</dcterms:modified>
</cp:coreProperties>
</file>