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5"/>
  </p:notesMasterIdLst>
  <p:sldIdLst>
    <p:sldId id="257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312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5" r:id="rId59"/>
    <p:sldId id="313" r:id="rId60"/>
    <p:sldId id="316" r:id="rId61"/>
    <p:sldId id="333" r:id="rId62"/>
    <p:sldId id="332" r:id="rId63"/>
    <p:sldId id="33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 autoAdjust="0"/>
    <p:restoredTop sz="84119" autoAdjust="0"/>
  </p:normalViewPr>
  <p:slideViewPr>
    <p:cSldViewPr>
      <p:cViewPr varScale="1">
        <p:scale>
          <a:sx n="65" d="100"/>
          <a:sy n="6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9/10/2010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295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Δύο διαφορετικά βιβλία: </a:t>
            </a:r>
            <a:r>
              <a:rPr lang="en-US" dirty="0" smtClean="0"/>
              <a:t>MySQL</a:t>
            </a:r>
            <a:r>
              <a:rPr lang="en-US" baseline="0" dirty="0" smtClean="0"/>
              <a:t> Cookbook (</a:t>
            </a:r>
            <a:r>
              <a:rPr lang="el-GR" baseline="0" dirty="0" smtClean="0"/>
              <a:t>αριστερά)</a:t>
            </a:r>
            <a:r>
              <a:rPr lang="en-US" baseline="0" dirty="0" smtClean="0"/>
              <a:t> </a:t>
            </a:r>
            <a:r>
              <a:rPr lang="el-GR" baseline="0" dirty="0" smtClean="0"/>
              <a:t>και </a:t>
            </a:r>
            <a:r>
              <a:rPr lang="en-US" baseline="0" dirty="0" smtClean="0"/>
              <a:t>PHP Cookbook</a:t>
            </a:r>
            <a:r>
              <a:rPr lang="el-GR" baseline="0" dirty="0" smtClean="0"/>
              <a:t> (δεξιά), από τις εκδόσεις </a:t>
            </a:r>
            <a:r>
              <a:rPr lang="en-US" baseline="0" dirty="0" smtClean="0"/>
              <a:t>O’Reilly. </a:t>
            </a:r>
            <a:r>
              <a:rPr lang="el-GR" baseline="0" dirty="0" smtClean="0"/>
              <a:t>Χρησιμοποιείται πανομοιότυπη μορφοποίηση, όμως το περιεχόμενο είναι διαφορετικό.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670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227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Μέγεθος ανάλογο της δημοτικότητας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99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Θα χρησιμοποιήσουμε τον </a:t>
            </a:r>
            <a:r>
              <a:rPr lang="en-US" dirty="0" smtClean="0"/>
              <a:t>Firefox</a:t>
            </a:r>
            <a:r>
              <a:rPr lang="en-US" baseline="0" dirty="0" smtClean="0"/>
              <a:t> </a:t>
            </a:r>
            <a:r>
              <a:rPr lang="el-GR" baseline="0" dirty="0" smtClean="0"/>
              <a:t>για τις ασκήσεις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297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Προγράμματα</a:t>
            </a:r>
            <a:r>
              <a:rPr lang="el-GR" baseline="0" dirty="0" smtClean="0"/>
              <a:t> όπως </a:t>
            </a:r>
            <a:r>
              <a:rPr lang="en-US" baseline="0" dirty="0" err="1" smtClean="0"/>
              <a:t>Frontpage</a:t>
            </a:r>
            <a:r>
              <a:rPr lang="en-US" baseline="0" dirty="0" smtClean="0"/>
              <a:t> </a:t>
            </a:r>
            <a:r>
              <a:rPr lang="el-GR" baseline="0" dirty="0" smtClean="0"/>
              <a:t>ή</a:t>
            </a:r>
            <a:r>
              <a:rPr lang="en-US" baseline="0" dirty="0" smtClean="0"/>
              <a:t> Dreamweaver </a:t>
            </a:r>
            <a:r>
              <a:rPr lang="el-GR" baseline="0" dirty="0" smtClean="0"/>
              <a:t>παράγουν κώδικα που δεν ακολουθεί</a:t>
            </a:r>
            <a:r>
              <a:rPr lang="en-US" baseline="0" dirty="0" smtClean="0"/>
              <a:t> standards </a:t>
            </a:r>
            <a:r>
              <a:rPr lang="el-GR" baseline="0" dirty="0" smtClean="0"/>
              <a:t>για να μας «βοηθούν». Αν θέλετε να μάθετε </a:t>
            </a:r>
            <a:r>
              <a:rPr lang="en-US" baseline="0" dirty="0" smtClean="0"/>
              <a:t>HTML </a:t>
            </a:r>
            <a:r>
              <a:rPr lang="el-GR" baseline="0" dirty="0" smtClean="0"/>
              <a:t>και </a:t>
            </a:r>
            <a:r>
              <a:rPr lang="en-US" baseline="0" dirty="0" smtClean="0"/>
              <a:t>CSS </a:t>
            </a:r>
            <a:r>
              <a:rPr lang="el-GR" baseline="0" dirty="0" smtClean="0"/>
              <a:t>σοβαρά, θα πρέπει να γράφετε κώδικα στο «χέρι».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661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 </a:t>
            </a:r>
            <a:r>
              <a:rPr lang="el-GR" dirty="0" smtClean="0"/>
              <a:t>Αυτό δεν αλλάζει κάτι στην εμφάνιση, αλλά η δουλειά της </a:t>
            </a:r>
            <a:r>
              <a:rPr lang="en-US" dirty="0" smtClean="0"/>
              <a:t>HTML </a:t>
            </a:r>
            <a:r>
              <a:rPr lang="el-GR" dirty="0" smtClean="0"/>
              <a:t>είναι να δηλώσει</a:t>
            </a:r>
            <a:r>
              <a:rPr lang="el-GR" baseline="0" dirty="0" smtClean="0"/>
              <a:t> ΠΕΡΙΕΧΟΜΕΝΟ, όχι ΕΜΦΑΝΙΣΗ. Αυτός ο κώδικας έχει δώσει νόημα στη σελίδα.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Πού είναι το άνοιγμα, το κλείσιμο,</a:t>
            </a:r>
            <a:r>
              <a:rPr lang="el-GR" baseline="0" dirty="0" smtClean="0"/>
              <a:t> και το περιεχόμενο της ετικέτας </a:t>
            </a:r>
            <a:r>
              <a:rPr lang="en-US" baseline="0" dirty="0" smtClean="0"/>
              <a:t>html?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Πού είναι το άνοιγμα, το κλείσιμο,</a:t>
            </a:r>
            <a:r>
              <a:rPr lang="el-GR" baseline="0" dirty="0" smtClean="0"/>
              <a:t> και το περιεχόμενο της ετικέτας </a:t>
            </a:r>
            <a:r>
              <a:rPr lang="en-US" baseline="0" dirty="0" smtClean="0"/>
              <a:t>body?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 </a:t>
            </a:r>
            <a:r>
              <a:rPr lang="el-GR" dirty="0" smtClean="0"/>
              <a:t>Ο τίτλος εμφανίζεται στη μπάρα τίτλου, καθώς και στα αγαπημένα.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Boxes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469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r>
              <a:rPr lang="en-US" baseline="0" dirty="0" smtClean="0"/>
              <a:t>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7825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Π.χ. Αν</a:t>
            </a:r>
            <a:r>
              <a:rPr lang="el-GR" baseline="0" dirty="0" smtClean="0"/>
              <a:t> θέλουμε όλο το κείμενό μας να είναι </a:t>
            </a:r>
            <a:r>
              <a:rPr lang="en-US" baseline="0" dirty="0" smtClean="0"/>
              <a:t>bold</a:t>
            </a:r>
            <a:r>
              <a:rPr lang="el-GR" baseline="0" dirty="0" smtClean="0"/>
              <a:t>, αυτό δεν πρόκειται για έμφαση, αλλά για μορφοποίηση. Επιπλέον, αν δώσουμε έμφαση σε μία λέξη, το</a:t>
            </a:r>
            <a:r>
              <a:rPr lang="en-US" baseline="0" dirty="0" smtClean="0"/>
              <a:t> CSS</a:t>
            </a:r>
            <a:r>
              <a:rPr lang="el-GR" baseline="0" dirty="0" smtClean="0"/>
              <a:t> μπορεί να επιλέξει αν θα την τονίσει με έντονα γράμματα ή λόγου χάρη με κόκκινο χρώμα.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6970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Άρθρο από τη </a:t>
            </a:r>
            <a:r>
              <a:rPr lang="en-US" dirty="0" smtClean="0"/>
              <a:t>Wikipedia. </a:t>
            </a:r>
            <a:r>
              <a:rPr lang="el-GR" dirty="0" smtClean="0"/>
              <a:t>Παρατηρήστε ότι η επικεφαλίδα </a:t>
            </a:r>
            <a:r>
              <a:rPr lang="en-US" dirty="0" smtClean="0"/>
              <a:t>“Phylogeny and evolution” </a:t>
            </a:r>
            <a:r>
              <a:rPr lang="el-GR" dirty="0" smtClean="0"/>
              <a:t>είναι </a:t>
            </a:r>
            <a:r>
              <a:rPr lang="en-US" dirty="0" smtClean="0"/>
              <a:t>h2 </a:t>
            </a:r>
            <a:r>
              <a:rPr lang="el-GR" dirty="0" smtClean="0"/>
              <a:t>και όχι </a:t>
            </a:r>
            <a:r>
              <a:rPr lang="en-US" dirty="0" smtClean="0"/>
              <a:t>h3!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7833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44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4964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46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178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52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75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width </a:t>
            </a:r>
            <a:r>
              <a:rPr lang="el-GR" dirty="0" smtClean="0"/>
              <a:t>και</a:t>
            </a:r>
            <a:r>
              <a:rPr lang="en-US" baseline="0" dirty="0" smtClean="0"/>
              <a:t> height </a:t>
            </a:r>
            <a:r>
              <a:rPr lang="el-GR" baseline="0" dirty="0" smtClean="0"/>
              <a:t>είναι προαιρετικά. Αν παραληφθούν τότε ο </a:t>
            </a:r>
            <a:r>
              <a:rPr lang="en-US" baseline="0" dirty="0" smtClean="0"/>
              <a:t>browser </a:t>
            </a:r>
            <a:r>
              <a:rPr lang="el-GR" baseline="0" dirty="0" smtClean="0"/>
              <a:t>εντοπίζει το μέγεθος αφού κατεβάσει την εικόνα.</a:t>
            </a:r>
            <a:r>
              <a:rPr lang="en-US" baseline="0" dirty="0" smtClean="0"/>
              <a:t> </a:t>
            </a:r>
            <a:r>
              <a:rPr lang="el-GR" baseline="0" dirty="0" smtClean="0"/>
              <a:t>Το </a:t>
            </a:r>
            <a:r>
              <a:rPr lang="en-US" baseline="0" dirty="0" smtClean="0"/>
              <a:t>alt </a:t>
            </a:r>
            <a:r>
              <a:rPr lang="el-GR" baseline="0" dirty="0" smtClean="0"/>
              <a:t>εμφανίζεται σε περίπτωση που οι εικόνες είναι απενεργοποιημένες.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53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911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Ποιες</a:t>
            </a:r>
            <a:r>
              <a:rPr lang="el-GR" baseline="0" dirty="0" smtClean="0"/>
              <a:t> φράσεις περιγράφουν περιεχόμενο και ποιες μορφοποίηση</a:t>
            </a:r>
            <a:r>
              <a:rPr lang="en-US" baseline="0" dirty="0" smtClean="0"/>
              <a:t>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155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πρώτη σελίδα του </a:t>
            </a:r>
            <a:r>
              <a:rPr lang="en-US" dirty="0" smtClean="0"/>
              <a:t>Tom Sawyer </a:t>
            </a:r>
            <a:r>
              <a:rPr lang="el-GR" dirty="0" smtClean="0"/>
              <a:t>σε δύο διαφορετικές εκδόσεις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l-GR" baseline="0" dirty="0" smtClean="0"/>
              <a:t>Το περιεχόμενο είναι το ίδιο. Η μορφοποίηση είναι διαφορετική. Πού</a:t>
            </a:r>
            <a:r>
              <a:rPr lang="en-US" baseline="0" dirty="0" smtClean="0"/>
              <a:t>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October 09,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October 09,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guides/htmlbeginner/links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site.gr/#foo" TargetMode="External"/><Relationship Id="rId5" Type="http://schemas.openxmlformats.org/officeDocument/2006/relationships/hyperlink" Target="http://mysite.gr/foo" TargetMode="External"/><Relationship Id="rId4" Type="http://schemas.openxmlformats.org/officeDocument/2006/relationships/hyperlink" Target="http://mysite.gr/bar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dog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l-GR" dirty="0" smtClean="0"/>
              <a:t> 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</a:t>
            </a:r>
            <a:r>
              <a:rPr lang="el-GR" smtClean="0"/>
              <a:t>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245647" y="898035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52870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Μικρότερο μέγεθος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65293" y="893977"/>
            <a:ext cx="432048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91323" y="524645"/>
            <a:ext cx="244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Μεγαλύτερο μέγεθος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59832" y="1052736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83868" y="764704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Λατινικός αριθμός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20272" y="949370"/>
            <a:ext cx="432048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580038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Αραβικός αριθμός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99592" y="1340768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64" y="936152"/>
            <a:ext cx="21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Μονά εισαγωγικά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60032" y="1988840"/>
            <a:ext cx="432048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4787" y="1619508"/>
            <a:ext cx="21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Διπλά εισαγωγικά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02769" y="1196752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8971" y="751486"/>
            <a:ext cx="495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Ο υπότιτλος του κεφαλαίου δεν εμφανίζεται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60032" y="1804174"/>
            <a:ext cx="432048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639" y="1966884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Ο υπότιτλος του κεφαλαίου εμφανίζεται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590887" y="4487039"/>
            <a:ext cx="324036" cy="6701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8529" y="4114633"/>
            <a:ext cx="29935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Υπάρχει αλλαγή γραμμής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9956" y="3464612"/>
            <a:ext cx="470311" cy="6449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3095280"/>
            <a:ext cx="3442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υπάρχει αλλαγή γραμμής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dionyziz\Τα έγγραφά μου\web-development\oreilly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20416"/>
            <a:ext cx="3943989" cy="357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ocuments and Settings\dionyziz\Τα έγγραφά μου\web-development\oreilly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4912"/>
            <a:ext cx="3983961" cy="3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416260" y="2160163"/>
            <a:ext cx="373617" cy="1956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9877" y="2298954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Διαφορετικός τίτλος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74569" y="2236286"/>
            <a:ext cx="432048" cy="1997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dionyziz\Τα έγγραφά μου\web-development\oreilly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20416"/>
            <a:ext cx="3943989" cy="357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ocuments and Settings\dionyziz\Τα έγγραφά μου\web-development\oreilly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4912"/>
            <a:ext cx="3983961" cy="3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69446" y="3133410"/>
            <a:ext cx="373616" cy="310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9964" y="2764078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Διαφορετικό κείμενο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99155" y="3133410"/>
            <a:ext cx="349109" cy="310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Γράφουμε σε αρχεία </a:t>
            </a:r>
            <a:r>
              <a:rPr lang="el-GR" b="1" dirty="0" smtClean="0"/>
              <a:t>.</a:t>
            </a:r>
            <a:r>
              <a:rPr lang="en-US" b="1" dirty="0" smtClean="0"/>
              <a:t>html</a:t>
            </a:r>
          </a:p>
          <a:p>
            <a:r>
              <a:rPr lang="el-GR" dirty="0" smtClean="0"/>
              <a:t>Τα επεξεργαζόμαστε με απλό κειμενογράφο</a:t>
            </a:r>
          </a:p>
          <a:p>
            <a:pPr lvl="1"/>
            <a:r>
              <a:rPr lang="el-GR" dirty="0"/>
              <a:t>π</a:t>
            </a:r>
            <a:r>
              <a:rPr lang="el-GR" dirty="0" smtClean="0"/>
              <a:t>.χ. </a:t>
            </a:r>
            <a:r>
              <a:rPr lang="en-US" dirty="0" smtClean="0"/>
              <a:t>Notepad, 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l-GR" dirty="0" smtClean="0"/>
              <a:t>κ.ό.κ.</a:t>
            </a:r>
            <a:endParaRPr lang="en-US" dirty="0" smtClean="0"/>
          </a:p>
          <a:p>
            <a:r>
              <a:rPr lang="el-GR" dirty="0" smtClean="0"/>
              <a:t>Περιέχει κώδικα σε μορφή απλού κειμένου</a:t>
            </a:r>
            <a:endParaRPr lang="en-US" dirty="0" smtClean="0"/>
          </a:p>
          <a:p>
            <a:r>
              <a:rPr lang="el-GR" dirty="0" smtClean="0"/>
              <a:t>Γίνεται </a:t>
            </a:r>
            <a:r>
              <a:rPr lang="en-US" dirty="0" smtClean="0"/>
              <a:t>interpret </a:t>
            </a:r>
            <a:r>
              <a:rPr lang="el-GR" dirty="0" smtClean="0"/>
              <a:t>και όχι </a:t>
            </a:r>
            <a:r>
              <a:rPr lang="en-US" dirty="0" smtClean="0"/>
              <a:t>compile</a:t>
            </a:r>
          </a:p>
          <a:p>
            <a:r>
              <a:rPr lang="el-GR" dirty="0" smtClean="0"/>
              <a:t>Τρέχει μέσα στους </a:t>
            </a:r>
            <a:r>
              <a:rPr lang="en-US" b="1" dirty="0" smtClean="0"/>
              <a:t>browsers</a:t>
            </a:r>
          </a:p>
          <a:p>
            <a:r>
              <a:rPr lang="el-GR" dirty="0" smtClean="0"/>
              <a:t>Τρέχει και </a:t>
            </a:r>
            <a:r>
              <a:rPr lang="el-GR" b="1" dirty="0" smtClean="0"/>
              <a:t>τοπικά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8877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απλούστερη σελίδα </a:t>
            </a:r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αρχείο </a:t>
            </a:r>
            <a:r>
              <a:rPr lang="en-US" dirty="0" smtClean="0"/>
              <a:t>.html </a:t>
            </a:r>
            <a:r>
              <a:rPr lang="el-GR" dirty="0" smtClean="0"/>
              <a:t>με σκέτο κείμενο!</a:t>
            </a:r>
          </a:p>
          <a:p>
            <a:r>
              <a:rPr lang="el-GR" dirty="0" smtClean="0"/>
              <a:t>Η επέκταση πρέπει να είναι </a:t>
            </a:r>
            <a:r>
              <a:rPr lang="en-US" dirty="0" smtClean="0"/>
              <a:t>.html </a:t>
            </a:r>
            <a:r>
              <a:rPr lang="el-GR" dirty="0" smtClean="0"/>
              <a:t>και όχι</a:t>
            </a:r>
            <a:r>
              <a:rPr lang="en-US" dirty="0" smtClean="0"/>
              <a:t> .html.txt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29000"/>
            <a:ext cx="429630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0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Documents and Settings\dionyziz\Τα έγγραφά μου\web-development\google-chrom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63992"/>
            <a:ext cx="2003294" cy="14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dionyziz\Τα έγγραφά μου\web-development\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662329"/>
            <a:ext cx="4968552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Πρόγραμμα που «τρέχει» </a:t>
            </a:r>
            <a:r>
              <a:rPr lang="en-US" dirty="0" smtClean="0"/>
              <a:t>web </a:t>
            </a:r>
            <a:r>
              <a:rPr lang="el-GR" dirty="0" smtClean="0"/>
              <a:t>εφαρμογές</a:t>
            </a:r>
            <a:endParaRPr lang="el-GR" dirty="0"/>
          </a:p>
        </p:txBody>
      </p:sp>
      <p:pic>
        <p:nvPicPr>
          <p:cNvPr id="5122" name="Picture 2" descr="C:\Documents and Settings\dionyziz\Τα έγγραφά μου\web-development\6d6747f8c5a_logo.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86" y="4141607"/>
            <a:ext cx="421544" cy="3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Documents and Settings\dionyziz\Τα έγγραφά μου\web-development\firefox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21" y="3243344"/>
            <a:ext cx="2225790" cy="21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Documents and Settings\dionyziz\Τα έγγραφά μου\web-development\safari512p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27" y="3983630"/>
            <a:ext cx="669767" cy="66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</a:t>
            </a:r>
            <a:r>
              <a:rPr lang="en-US" dirty="0" smtClean="0"/>
              <a:t> HTML </a:t>
            </a:r>
            <a:r>
              <a:rPr lang="el-GR" dirty="0" smtClean="0"/>
              <a:t>και</a:t>
            </a:r>
            <a:r>
              <a:rPr lang="en-US" dirty="0" smtClean="0"/>
              <a:t> CSS</a:t>
            </a:r>
            <a:r>
              <a:rPr lang="el-GR" dirty="0" smtClean="0"/>
              <a:t>;</a:t>
            </a:r>
            <a:endParaRPr lang="en-US" dirty="0" smtClean="0"/>
          </a:p>
          <a:p>
            <a:pPr lvl="1"/>
            <a:r>
              <a:rPr lang="el-GR" dirty="0" smtClean="0"/>
              <a:t>Διαχωρισμός περιεχομένου</a:t>
            </a:r>
            <a:r>
              <a:rPr lang="en-US" dirty="0" smtClean="0"/>
              <a:t>/</a:t>
            </a:r>
            <a:r>
              <a:rPr lang="el-GR" dirty="0" smtClean="0"/>
              <a:t>μορφοποίησης</a:t>
            </a:r>
          </a:p>
          <a:p>
            <a:pPr lvl="1"/>
            <a:r>
              <a:rPr lang="el-GR" dirty="0" smtClean="0"/>
              <a:t>Πότε χρησιμοποιούμε το ένα και πότε το άλλο;</a:t>
            </a:r>
            <a:endParaRPr lang="en-US" dirty="0" smtClean="0"/>
          </a:p>
          <a:p>
            <a:r>
              <a:rPr lang="el-GR" dirty="0" smtClean="0"/>
              <a:t>Εισαγωγή της γλώσσας </a:t>
            </a:r>
            <a:r>
              <a:rPr lang="en-US" dirty="0" smtClean="0"/>
              <a:t>HTML </a:t>
            </a:r>
            <a:r>
              <a:rPr lang="el-GR" dirty="0" smtClean="0"/>
              <a:t>σε αρχάριο επίπεδο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Βασική σύνταξη</a:t>
            </a:r>
            <a:r>
              <a:rPr lang="en-US" dirty="0" smtClean="0"/>
              <a:t>, </a:t>
            </a:r>
            <a:r>
              <a:rPr lang="el-GR" dirty="0" smtClean="0"/>
              <a:t>ετικέτες</a:t>
            </a:r>
            <a:endParaRPr lang="en-US" dirty="0" smtClean="0"/>
          </a:p>
          <a:p>
            <a:pPr lvl="1"/>
            <a:r>
              <a:rPr lang="el-GR" dirty="0" smtClean="0"/>
              <a:t>Τίτλοι, παράγραφοι, επικεφαλίδες</a:t>
            </a:r>
            <a:endParaRPr lang="en-US" dirty="0" smtClean="0"/>
          </a:p>
          <a:p>
            <a:pPr lvl="1"/>
            <a:r>
              <a:rPr lang="el-GR" dirty="0" smtClean="0"/>
              <a:t>Λίστες, σύνδεσμοι, εικόνες</a:t>
            </a:r>
          </a:p>
          <a:p>
            <a:pPr lvl="1"/>
            <a:r>
              <a:rPr lang="el-GR" dirty="0" smtClean="0"/>
              <a:t>Πίνακες</a:t>
            </a:r>
            <a:r>
              <a:rPr lang="en-US" dirty="0" smtClean="0"/>
              <a:t>, </a:t>
            </a:r>
            <a:r>
              <a:rPr lang="el-GR" dirty="0" smtClean="0"/>
              <a:t>φόρμες</a:t>
            </a:r>
            <a:endParaRPr lang="en-US" dirty="0" smtClean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14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Δημοφιλείς </a:t>
            </a:r>
            <a:r>
              <a:rPr lang="en-US" dirty="0" smtClean="0"/>
              <a:t>browsers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34430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8576"/>
                <a:gridCol w="1193264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Εταιρία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Source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Χρήση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Explorer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Όχι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Trident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Firefox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Mozilla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Ναι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Gecko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Chrome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Ναι</a:t>
                      </a:r>
                      <a:r>
                        <a:rPr lang="en-US" dirty="0" smtClean="0"/>
                        <a:t>*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Webkit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Ναι*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Webkit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Όχι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Presto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Γράφουμε κώδικα «στο χέρι»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Κατανόηση του </a:t>
            </a:r>
            <a:r>
              <a:rPr lang="el-GR" b="1" dirty="0" smtClean="0"/>
              <a:t>πώς</a:t>
            </a:r>
            <a:r>
              <a:rPr lang="el-GR" dirty="0" smtClean="0"/>
              <a:t> δουλεύουν οι τεχνολογίες</a:t>
            </a:r>
            <a:endParaRPr lang="en-US" dirty="0" smtClean="0"/>
          </a:p>
          <a:p>
            <a:pPr lvl="1"/>
            <a:r>
              <a:rPr lang="el-GR" dirty="0" smtClean="0"/>
              <a:t>Και πώς θα δουλεύουν </a:t>
            </a:r>
            <a:r>
              <a:rPr lang="el-GR" b="1" dirty="0" smtClean="0"/>
              <a:t>αύριο</a:t>
            </a:r>
          </a:p>
          <a:p>
            <a:r>
              <a:rPr lang="el-GR" b="1" dirty="0" smtClean="0"/>
              <a:t>Έλεγχος</a:t>
            </a:r>
            <a:r>
              <a:rPr lang="el-GR" dirty="0" smtClean="0"/>
              <a:t> εμφάνισης και συμπεριφοράς 100%</a:t>
            </a:r>
          </a:p>
          <a:p>
            <a:r>
              <a:rPr lang="el-GR" dirty="0" smtClean="0"/>
              <a:t>Κατανόηση της </a:t>
            </a:r>
            <a:r>
              <a:rPr lang="el-GR" b="1" dirty="0" smtClean="0"/>
              <a:t>ασφάλειας</a:t>
            </a:r>
            <a:endParaRPr lang="en-US" b="1" dirty="0" smtClean="0"/>
          </a:p>
          <a:p>
            <a:r>
              <a:rPr lang="el-GR" dirty="0" smtClean="0"/>
              <a:t>Σελίδες που τρέχουν </a:t>
            </a:r>
            <a:r>
              <a:rPr lang="el-GR" b="1" dirty="0" smtClean="0"/>
              <a:t>γρήγορα</a:t>
            </a:r>
            <a:r>
              <a:rPr lang="en-US" b="1" dirty="0" smtClean="0"/>
              <a:t> </a:t>
            </a:r>
            <a:r>
              <a:rPr lang="el-GR" b="1" dirty="0" smtClean="0"/>
              <a:t>και σωστά</a:t>
            </a:r>
          </a:p>
          <a:p>
            <a:r>
              <a:rPr lang="el-GR" b="1" dirty="0" smtClean="0"/>
              <a:t>Επεκτάσιμος</a:t>
            </a:r>
            <a:r>
              <a:rPr lang="el-GR" dirty="0" smtClean="0"/>
              <a:t> κώδικας</a:t>
            </a:r>
          </a:p>
          <a:p>
            <a:r>
              <a:rPr lang="el-GR" dirty="0" smtClean="0"/>
              <a:t>Δυνατότητα </a:t>
            </a:r>
            <a:r>
              <a:rPr lang="el-GR" b="1" dirty="0" smtClean="0"/>
              <a:t>συνδυασμού γλωσσών</a:t>
            </a:r>
            <a:endParaRPr lang="en-US" b="1" dirty="0" smtClean="0"/>
          </a:p>
          <a:p>
            <a:r>
              <a:rPr lang="el-GR" dirty="0" smtClean="0"/>
              <a:t>Ακολουθούμε τα</a:t>
            </a:r>
            <a:r>
              <a:rPr lang="el-GR" b="1" dirty="0" smtClean="0"/>
              <a:t> </a:t>
            </a:r>
            <a:r>
              <a:rPr lang="en-US" b="1" dirty="0" smtClean="0"/>
              <a:t>web standards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0130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δομή μιας σελίδας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&lt;!DOCTYPE html PUBLIC "-//W3C//DTD XHTML 1.0 Strict//EN" "http://www.w3.org/TR/xhtml1/DTD/xhtml1-strict.dtd</a:t>
            </a:r>
            <a:r>
              <a:rPr lang="en-US" sz="2000" b="1" dirty="0" smtClean="0">
                <a:solidFill>
                  <a:srgbClr val="00B050"/>
                </a:solidFill>
                <a:latin typeface="Lucida Console" pitchFamily="49" charset="0"/>
              </a:rPr>
              <a:t>"&gt;</a:t>
            </a:r>
            <a:endParaRPr lang="en-US" sz="20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&lt;!DOCTYPE html PUBLIC "-//W3C//DTD XHTML 1.0 Strict//EN" "http://www.w3.org/TR/xhtml1/DTD/xhtml1-strict.dtd"&gt;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  <a:p>
            <a:endParaRPr lang="en-US" dirty="0" smtClean="0"/>
          </a:p>
          <a:p>
            <a:r>
              <a:rPr lang="el-GR" dirty="0" smtClean="0"/>
              <a:t>Δηλώνει την </a:t>
            </a:r>
            <a:r>
              <a:rPr lang="el-GR" b="1" dirty="0" smtClean="0"/>
              <a:t>έκδοση</a:t>
            </a:r>
            <a:r>
              <a:rPr lang="el-GR" dirty="0" smtClean="0"/>
              <a:t> της γλώσσας </a:t>
            </a:r>
            <a:r>
              <a:rPr lang="en-US" dirty="0" smtClean="0"/>
              <a:t>HTML</a:t>
            </a:r>
            <a:endParaRPr lang="el-GR" dirty="0"/>
          </a:p>
          <a:p>
            <a:r>
              <a:rPr lang="el-GR" dirty="0" smtClean="0"/>
              <a:t>Κάνει τον </a:t>
            </a:r>
            <a:r>
              <a:rPr lang="en-US" dirty="0" smtClean="0"/>
              <a:t>browser </a:t>
            </a:r>
            <a:r>
              <a:rPr lang="el-GR" dirty="0" smtClean="0"/>
              <a:t>να συμπεριφέρεται σωστά</a:t>
            </a:r>
            <a:endParaRPr lang="en-US" dirty="0" smtClean="0"/>
          </a:p>
          <a:p>
            <a:r>
              <a:rPr lang="el-GR" dirty="0" smtClean="0"/>
              <a:t>Το κάνουμε </a:t>
            </a:r>
            <a:r>
              <a:rPr lang="en-US" dirty="0" smtClean="0"/>
              <a:t>copy/paste </a:t>
            </a:r>
            <a:r>
              <a:rPr lang="el-GR" dirty="0" smtClean="0"/>
              <a:t>στην αρχή της σελίδας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26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Ετικέτες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l-GR" dirty="0" smtClean="0"/>
              <a:t>Κάθε ετικέτα έχει </a:t>
            </a:r>
            <a:r>
              <a:rPr lang="el-GR" b="1" dirty="0" smtClean="0"/>
              <a:t>όνομα</a:t>
            </a:r>
            <a:r>
              <a:rPr lang="en-US" b="1" dirty="0" smtClean="0"/>
              <a:t>: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</a:p>
          <a:p>
            <a:r>
              <a:rPr lang="el-GR" dirty="0" smtClean="0"/>
              <a:t>Κάθε ετικέτα πρέπει να </a:t>
            </a:r>
            <a:r>
              <a:rPr lang="el-GR" b="1" dirty="0" smtClean="0"/>
              <a:t>ανοίγει</a:t>
            </a:r>
            <a:r>
              <a:rPr lang="el-GR" dirty="0" smtClean="0"/>
              <a:t>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latin typeface="Lucida Console" pitchFamily="49" charset="0"/>
            </a:endParaRPr>
          </a:p>
          <a:p>
            <a:r>
              <a:rPr lang="el-GR" dirty="0"/>
              <a:t>Κάθε ετικέτα πρέπει να </a:t>
            </a:r>
            <a:r>
              <a:rPr lang="el-GR" b="1" dirty="0" smtClean="0"/>
              <a:t>κλείνει</a:t>
            </a:r>
            <a:r>
              <a:rPr lang="el-GR" dirty="0" smtClean="0"/>
              <a:t>: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</a:p>
          <a:p>
            <a:r>
              <a:rPr lang="el-GR" dirty="0" smtClean="0"/>
              <a:t>Ανάμεσα στο </a:t>
            </a:r>
            <a:r>
              <a:rPr lang="el-GR" b="1" dirty="0" smtClean="0"/>
              <a:t>άνοιγμα</a:t>
            </a:r>
            <a:r>
              <a:rPr lang="el-GR" dirty="0" smtClean="0"/>
              <a:t> και το </a:t>
            </a:r>
            <a:r>
              <a:rPr lang="el-GR" b="1" dirty="0" smtClean="0"/>
              <a:t>κλείσιμο</a:t>
            </a:r>
            <a:r>
              <a:rPr lang="el-GR" dirty="0" smtClean="0"/>
              <a:t> βρίσκεται το </a:t>
            </a:r>
            <a:r>
              <a:rPr lang="el-GR" b="1" dirty="0" smtClean="0"/>
              <a:t>περιεχόμενο</a:t>
            </a:r>
            <a:r>
              <a:rPr lang="el-GR" dirty="0" smtClean="0"/>
              <a:t> της ετικέτας.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3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348880"/>
            <a:ext cx="5436096" cy="29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491880" y="2785936"/>
            <a:ext cx="216024" cy="1075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323528" y="3285346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Περιεχόμενο</a:t>
            </a:r>
            <a:r>
              <a:rPr lang="en-US" b="1" dirty="0" smtClean="0"/>
              <a:t> </a:t>
            </a:r>
            <a:r>
              <a:rPr lang="el-GR" b="1" dirty="0" smtClean="0"/>
              <a:t>ετικέτας </a:t>
            </a:r>
            <a:r>
              <a:rPr lang="en-US" b="1" dirty="0" smtClean="0"/>
              <a:t>html</a:t>
            </a:r>
            <a:endParaRPr lang="el-GR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1960" y="1900667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5536" y="1516197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Άνοιγμα ετικέτας </a:t>
            </a:r>
            <a:r>
              <a:rPr lang="en-US" b="1" dirty="0" smtClean="0"/>
              <a:t>html</a:t>
            </a:r>
            <a:endParaRPr lang="el-G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11960" y="4196045"/>
            <a:ext cx="0" cy="513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5536" y="4700101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Κλείσιμο ετικέτας </a:t>
            </a:r>
            <a:r>
              <a:rPr lang="en-US" b="1" dirty="0" smtClean="0"/>
              <a:t>html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07219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348880"/>
            <a:ext cx="5436096" cy="29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211960" y="3100680"/>
            <a:ext cx="216024" cy="43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712168" y="3145622"/>
            <a:ext cx="3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Περιεχόμενο</a:t>
            </a:r>
            <a:r>
              <a:rPr lang="en-US" b="1" dirty="0" smtClean="0"/>
              <a:t> </a:t>
            </a:r>
            <a:r>
              <a:rPr lang="el-GR" b="1" dirty="0" smtClean="0"/>
              <a:t>ετικέτας </a:t>
            </a:r>
            <a:r>
              <a:rPr lang="en-US" b="1" dirty="0" smtClean="0"/>
              <a:t>body</a:t>
            </a:r>
            <a:endParaRPr lang="el-GR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36296" y="2106691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1722221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Άνοιγμα ετικέτας </a:t>
            </a:r>
            <a:r>
              <a:rPr lang="en-US" b="1" dirty="0" smtClean="0"/>
              <a:t>body</a:t>
            </a:r>
            <a:endParaRPr lang="el-G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75632" y="3962336"/>
            <a:ext cx="0" cy="513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9208" y="4466392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Κλείσιμο ετικέτας </a:t>
            </a:r>
            <a:r>
              <a:rPr lang="en-US" b="1" dirty="0" smtClean="0"/>
              <a:t>body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7029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Ετικέτες που κλείνουν τον εαυτό τους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l-GR" dirty="0" smtClean="0"/>
              <a:t>ι ετικέτες που δεν περιέχουν περιεχόμενο κλείνουν τον εαυτό τους.</a:t>
            </a:r>
          </a:p>
          <a:p>
            <a:r>
              <a:rPr lang="el-GR" dirty="0" smtClean="0"/>
              <a:t>Απουσία περιεχομένου!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83968" y="3057557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644008" y="3526444"/>
            <a:ext cx="0" cy="513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7584" y="4030500"/>
            <a:ext cx="30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Άνοιγμα και κλείσμο ετικέτας </a:t>
            </a:r>
            <a:r>
              <a:rPr lang="en-US" b="1" dirty="0" err="1" smtClean="0"/>
              <a:t>br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0674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&lt;html&gt;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&lt;head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&lt;title&gt;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l-GR" dirty="0" smtClean="0"/>
              <a:t>και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&lt;body&gt;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&lt;html&gt;: </a:t>
            </a:r>
            <a:r>
              <a:rPr lang="el-GR" dirty="0" smtClean="0"/>
              <a:t>Περιέχει μία ολόκληρη σελίδα</a:t>
            </a:r>
            <a:endParaRPr lang="en-US" dirty="0" smtClean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&lt;head&gt;: </a:t>
            </a:r>
            <a:r>
              <a:rPr lang="el-GR" dirty="0" smtClean="0"/>
              <a:t>Περιέχει </a:t>
            </a:r>
            <a:r>
              <a:rPr lang="en-US" dirty="0" smtClean="0"/>
              <a:t>meta-</a:t>
            </a:r>
            <a:r>
              <a:rPr lang="el-GR" dirty="0" smtClean="0"/>
              <a:t>πληροφορίες για τη σελίδα</a:t>
            </a:r>
            <a:endParaRPr lang="en-US" dirty="0" smtClean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&lt;title&gt;: </a:t>
            </a:r>
            <a:r>
              <a:rPr lang="el-GR" dirty="0" smtClean="0"/>
              <a:t>Περιέχει τον τίτλο της σελίδας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&lt;body&gt;: </a:t>
            </a:r>
            <a:r>
              <a:rPr lang="el-GR" dirty="0" smtClean="0"/>
              <a:t>Περιέχει το περιεχόμενο της σελίδας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Το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dirty="0" smtClean="0"/>
              <a:t>πρέπει υποχρεωτικά να περιέχει </a:t>
            </a:r>
            <a:r>
              <a:rPr lang="el-GR" b="1" dirty="0" smtClean="0"/>
              <a:t>μόνο</a:t>
            </a:r>
            <a:r>
              <a:rPr lang="el-GR" dirty="0" smtClean="0"/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 </a:t>
            </a:r>
            <a:r>
              <a:rPr lang="el-GR" dirty="0" smtClean="0"/>
              <a:t>και</a:t>
            </a:r>
            <a:r>
              <a:rPr lang="el-GR" b="1" dirty="0" smtClean="0"/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  <a:r>
              <a:rPr lang="en-US" sz="2000" dirty="0">
                <a:latin typeface="Lucida Console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dirty="0" smtClean="0"/>
              <a:t>με αυτή τη σειρά.</a:t>
            </a:r>
            <a:r>
              <a:rPr lang="en-US" dirty="0" smtClean="0"/>
              <a:t> </a:t>
            </a:r>
            <a:r>
              <a:rPr lang="el-GR" dirty="0" smtClean="0"/>
              <a:t>Το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&lt;title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 smtClean="0"/>
              <a:t>πρέπει να περιέχεται στο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dirty="0" smtClean="0">
                <a:latin typeface="Lucida Console" pitchFamily="49" charset="0"/>
              </a:rPr>
              <a:t>.</a:t>
            </a:r>
            <a:endParaRPr lang="el-GR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δομή μιας σελίδας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&lt;!DOCTYPE html PUBLIC "-//W3C//DTD XHTML 1.0 Strict//EN" "http://www.w3.org/TR/xhtml1/DTD/xhtml1-strict.dtd</a:t>
            </a:r>
            <a:r>
              <a:rPr lang="en-US" sz="2000" b="1" dirty="0" smtClean="0">
                <a:solidFill>
                  <a:srgbClr val="00B050"/>
                </a:solidFill>
                <a:latin typeface="Lucida Console" pitchFamily="49" charset="0"/>
              </a:rPr>
              <a:t>"&gt;</a:t>
            </a:r>
            <a:endParaRPr lang="en-US" sz="20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&lt;title&gt;</a:t>
            </a:r>
            <a:r>
              <a:rPr lang="el-GR" sz="2000" dirty="0" smtClean="0">
                <a:latin typeface="Lucida Console" pitchFamily="49" charset="0"/>
              </a:rPr>
              <a:t>Μ</a:t>
            </a:r>
            <a:r>
              <a:rPr lang="en-US" sz="2000" dirty="0" smtClean="0">
                <a:latin typeface="Lucida Console" pitchFamily="49" charset="0"/>
              </a:rPr>
              <a:t>y </a:t>
            </a:r>
            <a:r>
              <a:rPr lang="en-US" sz="2000" dirty="0">
                <a:latin typeface="Lucida Console" pitchFamily="49" charset="0"/>
              </a:rPr>
              <a:t>first web </a:t>
            </a:r>
            <a:r>
              <a:rPr lang="en-US" sz="2000" dirty="0" smtClean="0">
                <a:latin typeface="Lucida Console" pitchFamily="49" charset="0"/>
              </a:rPr>
              <a:t>page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&lt;/head&gt;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l-GR" dirty="0" smtClean="0"/>
              <a:t>και</a:t>
            </a:r>
            <a:r>
              <a:rPr lang="en-US" dirty="0" smtClean="0"/>
              <a:t> CSS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γλώσσες του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HTML: </a:t>
            </a:r>
            <a:r>
              <a:rPr lang="el-GR" dirty="0" smtClean="0"/>
              <a:t>Περιγράφει </a:t>
            </a:r>
            <a:r>
              <a:rPr lang="el-GR" b="1" dirty="0" smtClean="0"/>
              <a:t>περιεχόμενο</a:t>
            </a:r>
            <a:endParaRPr lang="en-US" b="1" dirty="0" smtClean="0"/>
          </a:p>
          <a:p>
            <a:pPr lvl="1"/>
            <a:r>
              <a:rPr lang="en-US" b="1" dirty="0" err="1" smtClean="0"/>
              <a:t>HyperText</a:t>
            </a:r>
            <a:r>
              <a:rPr lang="en-US" b="1" dirty="0" smtClean="0"/>
              <a:t> Markup Language</a:t>
            </a:r>
            <a:endParaRPr lang="el-GR" b="1" dirty="0" smtClean="0"/>
          </a:p>
          <a:p>
            <a:r>
              <a:rPr lang="en-US" dirty="0" smtClean="0"/>
              <a:t>CSS: </a:t>
            </a:r>
            <a:r>
              <a:rPr lang="el-GR" dirty="0" smtClean="0"/>
              <a:t>Περιγράφει </a:t>
            </a:r>
            <a:r>
              <a:rPr lang="el-GR" b="1" dirty="0" smtClean="0"/>
              <a:t>μορφοποίηση</a:t>
            </a:r>
            <a:endParaRPr lang="en-US" b="1" dirty="0" smtClean="0"/>
          </a:p>
          <a:p>
            <a:pPr lvl="1"/>
            <a:r>
              <a:rPr lang="en-US" b="1" dirty="0" smtClean="0"/>
              <a:t>Cascading </a:t>
            </a:r>
            <a:r>
              <a:rPr lang="en-US" b="1" dirty="0" err="1" smtClean="0"/>
              <a:t>StyleSheets</a:t>
            </a:r>
            <a:endParaRPr lang="en-US" b="1" dirty="0" smtClean="0"/>
          </a:p>
          <a:p>
            <a:endParaRPr lang="en-US" b="1" dirty="0"/>
          </a:p>
          <a:p>
            <a:r>
              <a:rPr lang="el-GR" dirty="0" smtClean="0"/>
              <a:t>Σωστός διαχωρισμός από την αρχή</a:t>
            </a:r>
            <a:r>
              <a:rPr lang="en-US" dirty="0" smtClean="0"/>
              <a:t>, </a:t>
            </a:r>
            <a:r>
              <a:rPr lang="el-GR" dirty="0" smtClean="0"/>
              <a:t>πάντα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75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Ιεραρχία στις ετικέτες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ετικέτα μπορεί να </a:t>
            </a:r>
            <a:r>
              <a:rPr lang="el-GR" b="1" dirty="0" smtClean="0"/>
              <a:t>περιέχεται</a:t>
            </a:r>
            <a:r>
              <a:rPr lang="el-GR" dirty="0" smtClean="0"/>
              <a:t> ολόκληρη μέσα σε μία άλλη.</a:t>
            </a:r>
          </a:p>
          <a:p>
            <a:r>
              <a:rPr lang="el-GR" dirty="0" smtClean="0"/>
              <a:t>Πρόκειται για μια </a:t>
            </a:r>
            <a:r>
              <a:rPr lang="el-GR" b="1" dirty="0" smtClean="0"/>
              <a:t>δενδρική δομή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Ό,τι ανοίγει πρώτο κλείνει τελευταίο (</a:t>
            </a:r>
            <a:r>
              <a:rPr lang="en-US" dirty="0" smtClean="0"/>
              <a:t>LIFO).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51920" y="4278288"/>
            <a:ext cx="54726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r>
              <a:rPr lang="en-US" sz="2000" dirty="0">
                <a:latin typeface="Lucida Console" pitchFamily="49" charset="0"/>
              </a:rPr>
              <a:t>        This is my first web page.</a:t>
            </a:r>
          </a:p>
          <a:p>
            <a:r>
              <a:rPr lang="en-US" sz="2000" b="1" dirty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500392" y="4733856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179512" y="4909230"/>
            <a:ext cx="3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Η </a:t>
            </a:r>
            <a:r>
              <a:rPr lang="en-US" b="1" dirty="0" smtClean="0"/>
              <a:t>body</a:t>
            </a:r>
            <a:r>
              <a:rPr lang="el-GR" b="1" dirty="0" smtClean="0"/>
              <a:t> περιέχεται στην </a:t>
            </a:r>
            <a:r>
              <a:rPr lang="en-US" b="1" dirty="0" smtClean="0"/>
              <a:t>html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343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Ιεραρχία στις ετικέτες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 </a:t>
            </a:r>
            <a:r>
              <a:rPr lang="el-GR" b="1" dirty="0" smtClean="0"/>
              <a:t>πατέρας</a:t>
            </a:r>
            <a:r>
              <a:rPr lang="el-GR" dirty="0"/>
              <a:t> </a:t>
            </a:r>
            <a:r>
              <a:rPr lang="el-GR" dirty="0" smtClean="0"/>
              <a:t>του Β (</a:t>
            </a:r>
            <a:r>
              <a:rPr lang="en-US" dirty="0" smtClean="0"/>
              <a:t>parent)</a:t>
            </a:r>
            <a:endParaRPr lang="en-US" dirty="0"/>
          </a:p>
          <a:p>
            <a:pPr lvl="1"/>
            <a:r>
              <a:rPr lang="el-GR" dirty="0" smtClean="0"/>
              <a:t>Α </a:t>
            </a:r>
            <a:r>
              <a:rPr lang="el-GR" b="1" dirty="0" smtClean="0"/>
              <a:t>περιέχει</a:t>
            </a:r>
            <a:r>
              <a:rPr lang="el-GR" dirty="0" smtClean="0"/>
              <a:t> </a:t>
            </a:r>
            <a:r>
              <a:rPr lang="el-GR" b="1" dirty="0" smtClean="0"/>
              <a:t>άμεσα</a:t>
            </a:r>
            <a:r>
              <a:rPr lang="el-GR" dirty="0"/>
              <a:t> </a:t>
            </a:r>
            <a:r>
              <a:rPr lang="el-GR" dirty="0" smtClean="0"/>
              <a:t>το Β.</a:t>
            </a:r>
            <a:endParaRPr lang="el-GR" dirty="0"/>
          </a:p>
          <a:p>
            <a:r>
              <a:rPr lang="el-GR" dirty="0" smtClean="0"/>
              <a:t>Α </a:t>
            </a:r>
            <a:r>
              <a:rPr lang="el-GR" b="1" dirty="0" smtClean="0"/>
              <a:t>παιδί</a:t>
            </a:r>
            <a:r>
              <a:rPr lang="el-GR" dirty="0" smtClean="0"/>
              <a:t> του Β</a:t>
            </a:r>
            <a:r>
              <a:rPr lang="en-US" dirty="0" smtClean="0"/>
              <a:t> (child)</a:t>
            </a:r>
            <a:endParaRPr lang="en-US" dirty="0"/>
          </a:p>
          <a:p>
            <a:pPr lvl="1"/>
            <a:r>
              <a:rPr lang="el-GR" dirty="0" smtClean="0"/>
              <a:t>Α </a:t>
            </a:r>
            <a:r>
              <a:rPr lang="el-GR" b="1" dirty="0" smtClean="0"/>
              <a:t>περιέχεται άμεσα</a:t>
            </a:r>
            <a:r>
              <a:rPr lang="el-GR" dirty="0" smtClean="0"/>
              <a:t> στο Β</a:t>
            </a:r>
            <a:r>
              <a:rPr lang="en-US" dirty="0" smtClean="0"/>
              <a:t>.</a:t>
            </a:r>
            <a:endParaRPr lang="en-US" dirty="0"/>
          </a:p>
          <a:p>
            <a:r>
              <a:rPr lang="el-GR" dirty="0" smtClean="0"/>
              <a:t>Α </a:t>
            </a:r>
            <a:r>
              <a:rPr lang="el-GR" b="1" dirty="0" smtClean="0"/>
              <a:t>πρόγονος</a:t>
            </a:r>
            <a:r>
              <a:rPr lang="el-GR" dirty="0"/>
              <a:t> </a:t>
            </a:r>
            <a:r>
              <a:rPr lang="el-GR" dirty="0" smtClean="0"/>
              <a:t>του Β </a:t>
            </a:r>
            <a:r>
              <a:rPr lang="en-US" dirty="0" smtClean="0"/>
              <a:t>(ancestor)</a:t>
            </a:r>
            <a:endParaRPr lang="en-US" dirty="0"/>
          </a:p>
          <a:p>
            <a:pPr lvl="1"/>
            <a:r>
              <a:rPr lang="el-GR" dirty="0" smtClean="0"/>
              <a:t>Α </a:t>
            </a:r>
            <a:r>
              <a:rPr lang="el-GR" b="1" dirty="0" smtClean="0"/>
              <a:t>περιέχει</a:t>
            </a:r>
            <a:r>
              <a:rPr lang="el-GR" dirty="0" smtClean="0"/>
              <a:t> το Β.</a:t>
            </a:r>
            <a:endParaRPr lang="en-US" dirty="0" smtClean="0"/>
          </a:p>
          <a:p>
            <a:r>
              <a:rPr lang="el-GR" dirty="0" smtClean="0"/>
              <a:t>Α </a:t>
            </a:r>
            <a:r>
              <a:rPr lang="el-GR" b="1" dirty="0" smtClean="0"/>
              <a:t>απόγονος </a:t>
            </a:r>
            <a:r>
              <a:rPr lang="el-GR" dirty="0" smtClean="0"/>
              <a:t>του Β </a:t>
            </a:r>
            <a:r>
              <a:rPr lang="en-US" dirty="0"/>
              <a:t>(</a:t>
            </a:r>
            <a:r>
              <a:rPr lang="en-US" dirty="0" smtClean="0"/>
              <a:t>descendant)</a:t>
            </a:r>
          </a:p>
          <a:p>
            <a:pPr lvl="1"/>
            <a:r>
              <a:rPr lang="en-US" dirty="0" smtClean="0"/>
              <a:t>A </a:t>
            </a:r>
            <a:r>
              <a:rPr lang="el-GR" b="1" dirty="0" smtClean="0"/>
              <a:t>περιέχεται</a:t>
            </a:r>
            <a:r>
              <a:rPr lang="el-GR" dirty="0" smtClean="0"/>
              <a:t> στο Β.</a:t>
            </a:r>
            <a:endParaRPr lang="en-US" dirty="0" smtClean="0"/>
          </a:p>
          <a:p>
            <a:r>
              <a:rPr lang="el-GR" dirty="0" smtClean="0"/>
              <a:t>Α </a:t>
            </a:r>
            <a:r>
              <a:rPr lang="el-GR" b="1" dirty="0" smtClean="0"/>
              <a:t>αδερφός</a:t>
            </a:r>
            <a:r>
              <a:rPr lang="el-GR" dirty="0" smtClean="0"/>
              <a:t> του Β: </a:t>
            </a:r>
            <a:r>
              <a:rPr lang="en-US" dirty="0" smtClean="0"/>
              <a:t>(sibling)</a:t>
            </a:r>
          </a:p>
          <a:p>
            <a:pPr lvl="1"/>
            <a:r>
              <a:rPr lang="el-GR" dirty="0" smtClean="0"/>
              <a:t>Α έχει </a:t>
            </a:r>
            <a:r>
              <a:rPr lang="el-GR" b="1" dirty="0" smtClean="0"/>
              <a:t>κοινό πατέρα</a:t>
            </a:r>
            <a:r>
              <a:rPr lang="el-GR" dirty="0" smtClean="0"/>
              <a:t> με το Β.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5436096" y="404664"/>
            <a:ext cx="35600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head&gt;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&lt;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title&gt;</a:t>
            </a:r>
            <a:r>
              <a:rPr lang="en-US" sz="1600" dirty="0" smtClean="0">
                <a:latin typeface="Lucida Console" pitchFamily="49" charset="0"/>
              </a:rPr>
              <a:t>Page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title&gt;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&lt;/head&gt;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600" b="1" dirty="0">
                <a:latin typeface="Lucida Console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smtClean="0">
                <a:latin typeface="Lucida Console" pitchFamily="49" charset="0"/>
              </a:rPr>
              <a:t>My first </a:t>
            </a:r>
            <a:r>
              <a:rPr lang="en-US" sz="1600" dirty="0">
                <a:latin typeface="Lucida Console" pitchFamily="49" charset="0"/>
              </a:rPr>
              <a:t>web page.</a:t>
            </a:r>
          </a:p>
          <a:p>
            <a:r>
              <a:rPr lang="en-US" sz="1600" b="1" dirty="0">
                <a:latin typeface="Lucida Console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Παράγραφοι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HTML </a:t>
            </a:r>
            <a:r>
              <a:rPr lang="el-GR" b="1" dirty="0" smtClean="0"/>
              <a:t>αγνοεί </a:t>
            </a:r>
            <a:r>
              <a:rPr lang="el-GR" dirty="0" smtClean="0"/>
              <a:t>τις αλλαγές γραμμών και τα κενά.</a:t>
            </a:r>
          </a:p>
          <a:p>
            <a:r>
              <a:rPr lang="el-GR" dirty="0" smtClean="0"/>
              <a:t>Πολλά κενά και αλλαγές γραμμών αντικαθίστανται από </a:t>
            </a:r>
            <a:r>
              <a:rPr lang="el-GR" b="1" dirty="0" smtClean="0"/>
              <a:t>ένα μόνο κενό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l-GR" sz="1800" dirty="0" smtClean="0">
                <a:latin typeface="Lucida Console" pitchFamily="49" charset="0"/>
              </a:rPr>
              <a:t>Αυτή είναι η πρώτη μου σελίδα</a:t>
            </a:r>
          </a:p>
          <a:p>
            <a:pPr marL="0" indent="0" algn="ctr">
              <a:buNone/>
            </a:pPr>
            <a:r>
              <a:rPr lang="el-GR" sz="1800" dirty="0" smtClean="0">
                <a:latin typeface="Lucida Console" pitchFamily="49" charset="0"/>
              </a:rPr>
              <a:t>Είμαι ενθουσιασμένος!</a:t>
            </a:r>
            <a:endParaRPr lang="en-US" sz="1800" dirty="0" smtClean="0">
              <a:latin typeface="Lucida Console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Lucida Console" pitchFamily="49" charset="0"/>
            </a:endParaRPr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l-GR" sz="2000" dirty="0"/>
              <a:t>Αυτή είναι η πρώτη μου </a:t>
            </a:r>
            <a:r>
              <a:rPr lang="el-GR" sz="2000" dirty="0" smtClean="0"/>
              <a:t>σελίδα</a:t>
            </a:r>
            <a:r>
              <a:rPr lang="en-US" sz="2000" dirty="0" smtClean="0"/>
              <a:t> </a:t>
            </a:r>
            <a:r>
              <a:rPr lang="el-GR" sz="2000" dirty="0" smtClean="0"/>
              <a:t>Είμαι </a:t>
            </a:r>
            <a:r>
              <a:rPr lang="el-GR" sz="2000" dirty="0"/>
              <a:t>ενθουσιασμένος!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9992" y="3980787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Παράγραφοι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dirty="0"/>
              <a:t>: </a:t>
            </a:r>
            <a:r>
              <a:rPr lang="el-GR" dirty="0"/>
              <a:t>Ορίζει μία </a:t>
            </a:r>
            <a:r>
              <a:rPr lang="el-GR" dirty="0" smtClean="0"/>
              <a:t>παράγραφο</a:t>
            </a:r>
            <a:r>
              <a:rPr lang="en-US" dirty="0" smtClean="0"/>
              <a:t> (</a:t>
            </a:r>
            <a:r>
              <a:rPr lang="el-GR" dirty="0" smtClean="0"/>
              <a:t>μνημονικό: </a:t>
            </a:r>
            <a:r>
              <a:rPr lang="en-US" dirty="0" smtClean="0"/>
              <a:t>paragraph)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l-GR" sz="1800" dirty="0" smtClean="0">
                <a:latin typeface="Lucida Console" pitchFamily="49" charset="0"/>
              </a:rPr>
              <a:t>Αυτή </a:t>
            </a:r>
            <a:r>
              <a:rPr lang="el-GR" sz="1800" dirty="0">
                <a:latin typeface="Lucida Console" pitchFamily="49" charset="0"/>
              </a:rPr>
              <a:t>είναι η πρώτη μου </a:t>
            </a:r>
            <a:r>
              <a:rPr lang="el-GR" sz="1800" dirty="0" smtClean="0">
                <a:latin typeface="Lucida Console" pitchFamily="49" charset="0"/>
              </a:rPr>
              <a:t>σελίδα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1800" dirty="0">
              <a:latin typeface="Lucida Console" pitchFamily="49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l-GR" sz="1800" dirty="0" smtClean="0">
                <a:latin typeface="Lucida Console" pitchFamily="49" charset="0"/>
              </a:rPr>
              <a:t>Είμαι </a:t>
            </a:r>
            <a:r>
              <a:rPr lang="el-GR" sz="1800" dirty="0">
                <a:latin typeface="Lucida Console" pitchFamily="49" charset="0"/>
              </a:rPr>
              <a:t>ενθουσιασμένος</a:t>
            </a:r>
            <a:r>
              <a:rPr lang="el-GR" sz="1800" dirty="0" smtClean="0">
                <a:latin typeface="Lucida Console" pitchFamily="49" charset="0"/>
              </a:rPr>
              <a:t>!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1800" dirty="0">
              <a:latin typeface="Lucida Console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Lucida Console" pitchFamily="49" charset="0"/>
            </a:endParaRPr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l-GR" sz="2000" dirty="0"/>
              <a:t>Αυτή είναι η πρώτη μου </a:t>
            </a:r>
            <a:r>
              <a:rPr lang="el-GR" sz="2000" dirty="0" smtClean="0"/>
              <a:t>σελίδα</a:t>
            </a:r>
            <a:endParaRPr lang="en-US" sz="2000" dirty="0" smtClean="0"/>
          </a:p>
          <a:p>
            <a:pPr marL="0" indent="0" algn="ctr">
              <a:buNone/>
            </a:pPr>
            <a:r>
              <a:rPr lang="el-GR" sz="2000" dirty="0" smtClean="0"/>
              <a:t>Είμαι </a:t>
            </a:r>
            <a:r>
              <a:rPr lang="el-GR" sz="2000" dirty="0"/>
              <a:t>ενθουσιασμένος!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  <a:p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9992" y="3728759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Παράγραφοι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r>
              <a:rPr lang="en-US" dirty="0" smtClean="0"/>
              <a:t>:</a:t>
            </a:r>
            <a:r>
              <a:rPr lang="el-GR" dirty="0" smtClean="0"/>
              <a:t> Ορίζει μία αλλαγή γραμμής</a:t>
            </a:r>
            <a:r>
              <a:rPr lang="en-US" dirty="0" smtClean="0"/>
              <a:t> (</a:t>
            </a:r>
            <a:r>
              <a:rPr lang="el-GR" dirty="0" smtClean="0"/>
              <a:t>μνημονικό: </a:t>
            </a:r>
            <a:r>
              <a:rPr lang="en-US" dirty="0" smtClean="0"/>
              <a:t>break)</a:t>
            </a:r>
          </a:p>
          <a:p>
            <a:endParaRPr lang="en-US" dirty="0"/>
          </a:p>
          <a:p>
            <a:r>
              <a:rPr lang="el-GR" dirty="0" smtClean="0"/>
              <a:t>Προσοχή: </a:t>
            </a:r>
            <a:r>
              <a:rPr lang="el-GR" b="1" dirty="0" smtClean="0"/>
              <a:t>Δεν</a:t>
            </a:r>
            <a:r>
              <a:rPr lang="el-GR" dirty="0" smtClean="0"/>
              <a:t> πρέπει να χρησιμοποιείται για μορφοποίηση!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Αυξομειώνουμε την κάθετη απόσταση με μορφοποίηση μέσω </a:t>
            </a:r>
            <a:r>
              <a:rPr lang="en-US" dirty="0" smtClean="0"/>
              <a:t>CSS.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Έμφαση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 </a:t>
            </a:r>
            <a:r>
              <a:rPr lang="el-GR" dirty="0" smtClean="0"/>
              <a:t>Δίνει </a:t>
            </a:r>
            <a:r>
              <a:rPr lang="el-GR" i="1" dirty="0" smtClean="0"/>
              <a:t>έμφαση</a:t>
            </a:r>
            <a:r>
              <a:rPr lang="el-GR" dirty="0" smtClean="0"/>
              <a:t> σε ένα τμήμα κειμένου</a:t>
            </a:r>
            <a:r>
              <a:rPr lang="en-US" dirty="0" smtClean="0"/>
              <a:t> (emphasis)</a:t>
            </a:r>
            <a:endParaRPr lang="el-GR" dirty="0" smtClean="0"/>
          </a:p>
          <a:p>
            <a:r>
              <a:rPr lang="el-GR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strong&gt;</a:t>
            </a:r>
            <a:r>
              <a:rPr lang="en-US" dirty="0" smtClean="0"/>
              <a:t>: </a:t>
            </a:r>
            <a:r>
              <a:rPr lang="el-GR" dirty="0" smtClean="0"/>
              <a:t>Δίνει </a:t>
            </a:r>
            <a:r>
              <a:rPr lang="el-GR" b="1" dirty="0" smtClean="0"/>
              <a:t>ιδιαίτερη</a:t>
            </a:r>
            <a:r>
              <a:rPr lang="el-GR" dirty="0" smtClean="0"/>
              <a:t> </a:t>
            </a:r>
            <a:r>
              <a:rPr lang="el-GR" b="1" dirty="0" smtClean="0"/>
              <a:t>έμφαση</a:t>
            </a:r>
            <a:r>
              <a:rPr lang="el-GR" dirty="0" smtClean="0"/>
              <a:t> σε ένα τμήμα κειμένου</a:t>
            </a:r>
            <a:r>
              <a:rPr lang="en-US" dirty="0" smtClean="0"/>
              <a:t> (strong emphasis)</a:t>
            </a:r>
          </a:p>
          <a:p>
            <a:endParaRPr lang="en-US" dirty="0"/>
          </a:p>
          <a:p>
            <a:r>
              <a:rPr lang="el-GR" dirty="0" smtClean="0"/>
              <a:t>Συνηθίζεται το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 </a:t>
            </a:r>
            <a:r>
              <a:rPr lang="el-GR" dirty="0" smtClean="0"/>
              <a:t>να μορφοποιείται με </a:t>
            </a:r>
            <a:r>
              <a:rPr lang="el-GR" i="1" dirty="0" smtClean="0"/>
              <a:t>πλάγια</a:t>
            </a:r>
            <a:r>
              <a:rPr lang="el-GR" dirty="0" smtClean="0"/>
              <a:t> και το 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l-GR" dirty="0"/>
              <a:t> </a:t>
            </a:r>
            <a:r>
              <a:rPr lang="el-GR" dirty="0" smtClean="0"/>
              <a:t>με </a:t>
            </a:r>
            <a:r>
              <a:rPr lang="el-GR" b="1" dirty="0" smtClean="0"/>
              <a:t>έντονα</a:t>
            </a:r>
            <a:r>
              <a:rPr lang="el-GR" dirty="0" smtClean="0"/>
              <a:t> γράμματα.</a:t>
            </a:r>
            <a:endParaRPr lang="en-US" dirty="0" smtClean="0"/>
          </a:p>
          <a:p>
            <a:endParaRPr lang="en-US" dirty="0"/>
          </a:p>
          <a:p>
            <a:r>
              <a:rPr lang="el-GR" b="1" dirty="0" smtClean="0"/>
              <a:t>Δεν </a:t>
            </a:r>
            <a:r>
              <a:rPr lang="el-GR" dirty="0" smtClean="0"/>
              <a:t>χρησιμοποιούμε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&lt;strong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 smtClean="0"/>
              <a:t>και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 smtClean="0"/>
              <a:t>για μορφοποίηση!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Ορίζουμε τι θα έχει </a:t>
            </a:r>
            <a:r>
              <a:rPr lang="el-GR" b="1" dirty="0" smtClean="0"/>
              <a:t>έντονη</a:t>
            </a:r>
            <a:r>
              <a:rPr lang="el-GR" dirty="0" smtClean="0"/>
              <a:t> ή </a:t>
            </a:r>
            <a:r>
              <a:rPr lang="el-GR" i="1" dirty="0" smtClean="0"/>
              <a:t>πλάγια</a:t>
            </a:r>
            <a:r>
              <a:rPr lang="el-GR" dirty="0" smtClean="0"/>
              <a:t> γραφή με </a:t>
            </a:r>
            <a:r>
              <a:rPr lang="en-US" dirty="0" smtClean="0"/>
              <a:t>CSS. </a:t>
            </a:r>
            <a:r>
              <a:rPr lang="el-GR" dirty="0" smtClean="0"/>
              <a:t>Οι ετικέτες αυτές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&lt;strong&gt; </a:t>
            </a:r>
            <a:r>
              <a:rPr lang="el-GR" dirty="0"/>
              <a:t>και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 smtClean="0"/>
              <a:t>καθορίζουν μόνο την </a:t>
            </a:r>
            <a:r>
              <a:rPr lang="el-GR" b="1" dirty="0" smtClean="0"/>
              <a:t>έμφαση</a:t>
            </a:r>
            <a:r>
              <a:rPr lang="en-US" dirty="0" smtClean="0"/>
              <a:t> </a:t>
            </a:r>
            <a:r>
              <a:rPr lang="el-GR" dirty="0" smtClean="0"/>
              <a:t>στο περιεχόμενο.</a:t>
            </a:r>
          </a:p>
        </p:txBody>
      </p:sp>
    </p:spTree>
    <p:extLst>
      <p:ext uri="{BB962C8B-B14F-4D97-AF65-F5344CB8AC3E}">
        <p14:creationId xmlns:p14="http://schemas.microsoft.com/office/powerpoint/2010/main" val="9068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Επικεφαλίδες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&lt;h1&gt;</a:t>
            </a:r>
            <a:r>
              <a:rPr lang="en-US" dirty="0" smtClean="0"/>
              <a:t>: </a:t>
            </a:r>
            <a:r>
              <a:rPr lang="el-GR" dirty="0" smtClean="0"/>
              <a:t>Επικεφαλίδα </a:t>
            </a:r>
            <a:r>
              <a:rPr lang="en-US" dirty="0" smtClean="0"/>
              <a:t>1</a:t>
            </a:r>
            <a:r>
              <a:rPr lang="el-GR" baseline="30000" dirty="0" smtClean="0"/>
              <a:t>ου</a:t>
            </a:r>
            <a:r>
              <a:rPr lang="el-GR" dirty="0" smtClean="0"/>
              <a:t> επιπέδου</a:t>
            </a:r>
            <a:r>
              <a:rPr lang="en-US" dirty="0" smtClean="0"/>
              <a:t> (</a:t>
            </a:r>
            <a:r>
              <a:rPr lang="el-GR" dirty="0" smtClean="0"/>
              <a:t>μνημονικό: </a:t>
            </a:r>
            <a:r>
              <a:rPr lang="en-US" dirty="0" smtClean="0"/>
              <a:t>headline)</a:t>
            </a:r>
            <a:endParaRPr lang="el-GR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r>
              <a:rPr lang="en-US" dirty="0" smtClean="0"/>
              <a:t>: </a:t>
            </a:r>
            <a:r>
              <a:rPr lang="el-GR" dirty="0"/>
              <a:t>Επικεφαλίδα </a:t>
            </a:r>
            <a:r>
              <a:rPr lang="el-GR" dirty="0" smtClean="0"/>
              <a:t>2</a:t>
            </a:r>
            <a:r>
              <a:rPr lang="el-GR" baseline="30000" dirty="0" smtClean="0"/>
              <a:t>ου</a:t>
            </a:r>
            <a:r>
              <a:rPr lang="el-GR" dirty="0" smtClean="0"/>
              <a:t> επιπέδου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h6&gt;</a:t>
            </a:r>
            <a:r>
              <a:rPr lang="en-US" dirty="0" smtClean="0"/>
              <a:t>: </a:t>
            </a:r>
            <a:r>
              <a:rPr lang="el-GR" dirty="0"/>
              <a:t>Επικεφαλίδα </a:t>
            </a:r>
            <a:r>
              <a:rPr lang="el-GR" dirty="0" smtClean="0"/>
              <a:t>6</a:t>
            </a:r>
            <a:r>
              <a:rPr lang="el-GR" baseline="30000" dirty="0" smtClean="0"/>
              <a:t>ου</a:t>
            </a:r>
            <a:r>
              <a:rPr lang="el-GR" dirty="0" smtClean="0"/>
              <a:t> </a:t>
            </a:r>
            <a:r>
              <a:rPr lang="el-GR" dirty="0"/>
              <a:t>επιπέδου</a:t>
            </a:r>
          </a:p>
          <a:p>
            <a:endParaRPr lang="el-GR" dirty="0"/>
          </a:p>
          <a:p>
            <a:r>
              <a:rPr lang="el-GR" dirty="0" smtClean="0"/>
              <a:t>Η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h1&gt;</a:t>
            </a:r>
            <a:r>
              <a:rPr lang="en-US" dirty="0" smtClean="0"/>
              <a:t> </a:t>
            </a:r>
            <a:r>
              <a:rPr lang="el-GR" dirty="0" smtClean="0"/>
              <a:t>χρησιμοποιείται </a:t>
            </a:r>
            <a:r>
              <a:rPr lang="en-US" dirty="0" smtClean="0"/>
              <a:t>1</a:t>
            </a:r>
            <a:r>
              <a:rPr lang="el-GR" dirty="0" smtClean="0"/>
              <a:t> φορά.</a:t>
            </a:r>
            <a:endParaRPr lang="en-US" dirty="0" smtClean="0"/>
          </a:p>
          <a:p>
            <a:r>
              <a:rPr lang="el-GR" dirty="0" smtClean="0"/>
              <a:t>Επόμενη πρέπει να βρίσκεται κάτω από προηγούμενη.</a:t>
            </a:r>
          </a:p>
          <a:p>
            <a:r>
              <a:rPr lang="el-GR" dirty="0" smtClean="0"/>
              <a:t>Δεν υπάρχει </a:t>
            </a:r>
            <a:r>
              <a:rPr lang="en-US" dirty="0" smtClean="0"/>
              <a:t>h7.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31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Επικεφαλίδες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81125"/>
            <a:ext cx="538162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7784" y="1628800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144413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5889" y="3934896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31793" y="37502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endParaRPr lang="el-G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897" y="5917922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6544" y="57593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52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Λίστες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b="1" dirty="0" smtClean="0"/>
              <a:t>Αριθμημένες</a:t>
            </a:r>
            <a:r>
              <a:rPr lang="el-GR" dirty="0" smtClean="0"/>
              <a:t>: Σειρά </a:t>
            </a:r>
            <a:r>
              <a:rPr lang="el-GR" i="1" dirty="0" smtClean="0"/>
              <a:t>έχει</a:t>
            </a:r>
            <a:r>
              <a:rPr lang="el-GR" dirty="0" smtClean="0"/>
              <a:t> σημασία, χρήση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 smtClean="0"/>
          </a:p>
          <a:p>
            <a:r>
              <a:rPr lang="el-GR" b="1" dirty="0" smtClean="0"/>
              <a:t>Μη αριθμημένες</a:t>
            </a:r>
            <a:r>
              <a:rPr lang="el-GR" dirty="0" smtClean="0"/>
              <a:t>: Σειρά </a:t>
            </a:r>
            <a:r>
              <a:rPr lang="el-GR" i="1" dirty="0" smtClean="0"/>
              <a:t>δεν</a:t>
            </a:r>
            <a:r>
              <a:rPr lang="el-GR" dirty="0" smtClean="0"/>
              <a:t> έχει σημασία</a:t>
            </a:r>
            <a:r>
              <a:rPr lang="en-US" dirty="0" smtClean="0"/>
              <a:t>, </a:t>
            </a:r>
            <a:r>
              <a:rPr lang="el-GR" dirty="0" smtClean="0"/>
              <a:t>χρήση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/>
          </a:p>
          <a:p>
            <a:pPr marL="0" indent="0">
              <a:buNone/>
            </a:pPr>
            <a:r>
              <a:rPr lang="el-GR" dirty="0" smtClean="0"/>
              <a:t>(μνημονικά: </a:t>
            </a:r>
            <a:r>
              <a:rPr lang="en-US" dirty="0" smtClean="0"/>
              <a:t>ordered list, unordered list)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: </a:t>
            </a:r>
            <a:r>
              <a:rPr lang="el-GR" dirty="0"/>
              <a:t>Ένα στοιχείο μίας </a:t>
            </a:r>
            <a:r>
              <a:rPr lang="el-GR" dirty="0" smtClean="0"/>
              <a:t>λίστας</a:t>
            </a:r>
            <a:r>
              <a:rPr lang="en-US" dirty="0" smtClean="0"/>
              <a:t> (</a:t>
            </a:r>
            <a:r>
              <a:rPr lang="el-GR" dirty="0" smtClean="0"/>
              <a:t>μνημονικό: </a:t>
            </a:r>
            <a:r>
              <a:rPr lang="en-US" dirty="0" smtClean="0"/>
              <a:t>list item)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 smtClean="0"/>
              <a:t>Πανομοιότυπο</a:t>
            </a:r>
            <a:r>
              <a:rPr lang="el-GR" dirty="0"/>
              <a:t>ς</a:t>
            </a:r>
            <a:r>
              <a:rPr lang="el-GR" dirty="0" smtClean="0"/>
              <a:t> </a:t>
            </a:r>
            <a:r>
              <a:rPr lang="en-US" dirty="0" smtClean="0"/>
              <a:t>HTML</a:t>
            </a:r>
            <a:r>
              <a:rPr lang="el-GR" dirty="0" smtClean="0"/>
              <a:t> κώδικας για την περιγραφή τους.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>
                <a:latin typeface="Lucida Console" pitchFamily="49" charset="0"/>
              </a:rPr>
              <a:t>Πρώτο στοιχείο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  <a:endParaRPr lang="el-GR" sz="2000" dirty="0"/>
          </a:p>
          <a:p>
            <a:pPr marL="0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dirty="0" smtClean="0">
                <a:latin typeface="Lucida Console" pitchFamily="49" charset="0"/>
              </a:rPr>
              <a:t>Δεύτερο </a:t>
            </a:r>
            <a:r>
              <a:rPr lang="el-GR" dirty="0">
                <a:latin typeface="Lucida Console" pitchFamily="49" charset="0"/>
              </a:rPr>
              <a:t>στοιχείο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  <a:endParaRPr lang="el-GR" dirty="0"/>
          </a:p>
          <a:p>
            <a:pPr marL="0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dirty="0" smtClean="0">
                <a:latin typeface="Lucida Console" pitchFamily="49" charset="0"/>
              </a:rPr>
              <a:t>Τρίτο </a:t>
            </a:r>
            <a:r>
              <a:rPr lang="el-GR" dirty="0">
                <a:latin typeface="Lucida Console" pitchFamily="49" charset="0"/>
              </a:rPr>
              <a:t>στοιχείο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  <a:endParaRPr lang="el-GR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9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Λίστες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 </a:t>
            </a:r>
            <a:r>
              <a:rPr lang="el-GR" dirty="0"/>
              <a:t>μπορεί να περιέχεται μόνο σε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/>
              <a:t>ή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l-GR" dirty="0"/>
              <a:t>Τα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/>
              <a:t>και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dirty="0"/>
              <a:t>μπορούν να περιέχουν μόνο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3931920" cy="63976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3931920" cy="4688880"/>
          </a:xfrm>
        </p:spPr>
        <p:txBody>
          <a:bodyPr/>
          <a:lstStyle/>
          <a:p>
            <a:pPr marL="0" indent="0">
              <a:buNone/>
            </a:pPr>
            <a:r>
              <a:rPr lang="el-GR" b="1" dirty="0" smtClean="0"/>
              <a:t>Περιεχόμενο</a:t>
            </a:r>
            <a:endParaRPr lang="en-US" b="1" dirty="0" smtClean="0"/>
          </a:p>
          <a:p>
            <a:r>
              <a:rPr lang="el-GR" dirty="0" smtClean="0"/>
              <a:t>Τίτλος</a:t>
            </a:r>
          </a:p>
          <a:p>
            <a:r>
              <a:rPr lang="el-GR" dirty="0" smtClean="0"/>
              <a:t>Κείμενο</a:t>
            </a:r>
          </a:p>
          <a:p>
            <a:r>
              <a:rPr lang="el-GR" dirty="0" smtClean="0"/>
              <a:t>Λίστα</a:t>
            </a:r>
          </a:p>
          <a:p>
            <a:r>
              <a:rPr lang="el-GR" dirty="0" smtClean="0"/>
              <a:t>Πίνακας</a:t>
            </a:r>
          </a:p>
          <a:p>
            <a:r>
              <a:rPr lang="el-GR" dirty="0" smtClean="0"/>
              <a:t>Εικόνα</a:t>
            </a:r>
          </a:p>
          <a:p>
            <a:r>
              <a:rPr lang="el-GR" dirty="0" smtClean="0"/>
              <a:t>Σύνδεσμος</a:t>
            </a:r>
            <a:endParaRPr lang="el-G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54880" y="836712"/>
            <a:ext cx="3931920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1700808"/>
            <a:ext cx="3931920" cy="4688880"/>
          </a:xfrm>
        </p:spPr>
        <p:txBody>
          <a:bodyPr/>
          <a:lstStyle/>
          <a:p>
            <a:pPr marL="0" indent="0">
              <a:buNone/>
            </a:pPr>
            <a:r>
              <a:rPr lang="el-GR" b="1" dirty="0" smtClean="0"/>
              <a:t>Μορφοποίηση</a:t>
            </a:r>
          </a:p>
          <a:p>
            <a:r>
              <a:rPr lang="el-GR" dirty="0" smtClean="0"/>
              <a:t>Χρώματα</a:t>
            </a:r>
          </a:p>
          <a:p>
            <a:r>
              <a:rPr lang="el-GR" dirty="0" smtClean="0"/>
              <a:t>Θέση</a:t>
            </a:r>
          </a:p>
          <a:p>
            <a:r>
              <a:rPr lang="el-GR" dirty="0" smtClean="0"/>
              <a:t>Μέγεθος</a:t>
            </a:r>
          </a:p>
          <a:p>
            <a:r>
              <a:rPr lang="el-GR" dirty="0" smtClean="0"/>
              <a:t>Στοίχιση</a:t>
            </a:r>
          </a:p>
          <a:p>
            <a:r>
              <a:rPr lang="el-GR" dirty="0" smtClean="0"/>
              <a:t>Πλαίσια</a:t>
            </a:r>
          </a:p>
          <a:p>
            <a:r>
              <a:rPr lang="el-GR" dirty="0" smtClean="0"/>
              <a:t>Γραμμές</a:t>
            </a:r>
          </a:p>
          <a:p>
            <a:r>
              <a:rPr lang="el-GR" dirty="0" smtClean="0"/>
              <a:t>Φόντο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69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Λίστες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Αριθμημένες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l-GR" dirty="0" smtClean="0"/>
              <a:t>έρες της εβδομάδας</a:t>
            </a:r>
          </a:p>
          <a:p>
            <a:r>
              <a:rPr lang="el-GR" dirty="0"/>
              <a:t>Ρ</a:t>
            </a:r>
            <a:r>
              <a:rPr lang="el-GR" dirty="0" smtClean="0"/>
              <a:t>ούχα που θα φορέσω</a:t>
            </a:r>
            <a:endParaRPr lang="en-US" dirty="0" smtClean="0"/>
          </a:p>
          <a:p>
            <a:r>
              <a:rPr lang="el-GR" dirty="0" smtClean="0"/>
              <a:t>Νικητές της </a:t>
            </a:r>
            <a:r>
              <a:rPr lang="en-US" dirty="0" smtClean="0"/>
              <a:t>Formula 1</a:t>
            </a:r>
          </a:p>
          <a:p>
            <a:r>
              <a:rPr lang="el-GR" dirty="0" smtClean="0"/>
              <a:t>Εκδόσεις του </a:t>
            </a:r>
            <a:r>
              <a:rPr lang="en-US" dirty="0" smtClean="0"/>
              <a:t>Photoshop</a:t>
            </a:r>
            <a:endParaRPr lang="el-GR" dirty="0" smtClean="0"/>
          </a:p>
          <a:p>
            <a:endParaRPr lang="el-GR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Μη αριθμημένες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 smtClean="0"/>
              <a:t>Λίστα για τα ψώνια</a:t>
            </a:r>
          </a:p>
          <a:p>
            <a:r>
              <a:rPr lang="el-GR" dirty="0" smtClean="0"/>
              <a:t>Μαθητές στο αμφιθέατρο</a:t>
            </a:r>
            <a:endParaRPr lang="en-US" dirty="0" smtClean="0"/>
          </a:p>
          <a:p>
            <a:r>
              <a:rPr lang="el-GR" dirty="0" smtClean="0"/>
              <a:t>Οι </a:t>
            </a:r>
            <a:r>
              <a:rPr lang="en-US" dirty="0"/>
              <a:t>e-mail </a:t>
            </a:r>
            <a:r>
              <a:rPr lang="el-GR" dirty="0" smtClean="0"/>
              <a:t>διευθύνσεις μου</a:t>
            </a:r>
          </a:p>
          <a:p>
            <a:r>
              <a:rPr lang="el-GR" dirty="0" smtClean="0"/>
              <a:t>Αυτή η λίστα</a:t>
            </a:r>
          </a:p>
        </p:txBody>
      </p:sp>
    </p:spTree>
    <p:extLst>
      <p:ext uri="{BB962C8B-B14F-4D97-AF65-F5344CB8AC3E}">
        <p14:creationId xmlns:p14="http://schemas.microsoft.com/office/powerpoint/2010/main" val="23261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Αριθμημένη λίστα: Μέρες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56176" y="1600200"/>
            <a:ext cx="41148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Δευτέρα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Τρίτη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Τετάρτη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Πέμπτη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Παρασκευή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Σάββατο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Κυριακή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556792"/>
            <a:ext cx="540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Δευτέρα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Τρίτη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Τετάρτη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Πέμπτη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Παρασκευή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Σάββατο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Κυριακή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9992" y="2924944"/>
            <a:ext cx="936104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Μη αριθμημένη λίστα: Ψώνια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2120" y="1600200"/>
            <a:ext cx="4114800" cy="4876800"/>
          </a:xfrm>
        </p:spPr>
        <p:txBody>
          <a:bodyPr/>
          <a:lstStyle/>
          <a:p>
            <a:r>
              <a:rPr lang="en-US" dirty="0" smtClean="0"/>
              <a:t>Kinder </a:t>
            </a:r>
            <a:r>
              <a:rPr lang="el-GR" dirty="0" smtClean="0"/>
              <a:t>Γαλακτοφέτες</a:t>
            </a:r>
          </a:p>
          <a:p>
            <a:r>
              <a:rPr lang="en-US" dirty="0" smtClean="0"/>
              <a:t>Kinder </a:t>
            </a:r>
            <a:r>
              <a:rPr lang="en-US" dirty="0" err="1" smtClean="0"/>
              <a:t>Bueno</a:t>
            </a:r>
            <a:endParaRPr lang="el-GR" dirty="0" smtClean="0"/>
          </a:p>
          <a:p>
            <a:r>
              <a:rPr lang="en-US" dirty="0" smtClean="0"/>
              <a:t>Happy Hippo</a:t>
            </a:r>
            <a:endParaRPr lang="el-GR" dirty="0" smtClean="0"/>
          </a:p>
          <a:p>
            <a:r>
              <a:rPr lang="el-GR" dirty="0" smtClean="0"/>
              <a:t>Αυγά </a:t>
            </a:r>
            <a:r>
              <a:rPr lang="en-US" dirty="0" smtClean="0"/>
              <a:t>Kinder</a:t>
            </a:r>
            <a:endParaRPr lang="el-GR" dirty="0" smtClean="0"/>
          </a:p>
          <a:p>
            <a:r>
              <a:rPr lang="en-US" dirty="0" smtClean="0"/>
              <a:t>Kinder </a:t>
            </a:r>
            <a:r>
              <a:rPr lang="en-US" dirty="0" err="1" smtClean="0"/>
              <a:t>Delice</a:t>
            </a:r>
            <a:endParaRPr lang="el-GR" dirty="0" smtClean="0"/>
          </a:p>
          <a:p>
            <a:r>
              <a:rPr lang="en-US" dirty="0" smtClean="0"/>
              <a:t>Kinder Duplo</a:t>
            </a:r>
            <a:endParaRPr lang="el-GR" dirty="0" smtClean="0"/>
          </a:p>
          <a:p>
            <a:r>
              <a:rPr lang="en-US" dirty="0" smtClean="0"/>
              <a:t>Kinder Maxi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540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</a:t>
            </a:r>
            <a:r>
              <a:rPr lang="el-GR" sz="2000" dirty="0" smtClean="0">
                <a:latin typeface="Lucida Console" pitchFamily="49" charset="0"/>
              </a:rPr>
              <a:t>Γαλακτοφέτες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</a:t>
            </a:r>
            <a:r>
              <a:rPr lang="en-US" sz="2000" dirty="0" err="1" smtClean="0">
                <a:latin typeface="Lucida Console" pitchFamily="49" charset="0"/>
              </a:rPr>
              <a:t>Bueno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Happy Hippo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Αυγά </a:t>
            </a:r>
            <a:r>
              <a:rPr lang="en-US" sz="2000" dirty="0" smtClean="0">
                <a:latin typeface="Lucida Console" pitchFamily="49" charset="0"/>
              </a:rPr>
              <a:t>Kinder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</a:t>
            </a:r>
            <a:r>
              <a:rPr lang="en-US" sz="2000" dirty="0" err="1" smtClean="0">
                <a:latin typeface="Lucida Console" pitchFamily="49" charset="0"/>
              </a:rPr>
              <a:t>Delice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Duplo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Maxi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9992" y="1883357"/>
            <a:ext cx="936104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Εμφώλευση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Η απλότητα και η δύναμη της </a:t>
            </a:r>
            <a:r>
              <a:rPr lang="en-US" dirty="0" smtClean="0"/>
              <a:t>HTML!</a:t>
            </a:r>
          </a:p>
          <a:p>
            <a:r>
              <a:rPr lang="el-GR" dirty="0" smtClean="0"/>
              <a:t>Επιτρέπεται η εμφώλευση σε λίστες, παραγράφους, κλπ.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&lt;h1&gt;</a:t>
            </a:r>
            <a:r>
              <a:rPr lang="el-GR" sz="2000" dirty="0" smtClean="0">
                <a:latin typeface="Lucida Console" pitchFamily="49" charset="0"/>
              </a:rPr>
              <a:t>Λόγοι που έρχομαι στο σεμινάριο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 smtClean="0">
                <a:latin typeface="Lucida Console" pitchFamily="49" charset="0"/>
              </a:rPr>
              <a:t>Για να εντυπωσιάσω:</a:t>
            </a:r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l-GR" sz="2000" dirty="0" smtClean="0">
                <a:latin typeface="Lucida Console" pitchFamily="49" charset="0"/>
              </a:rPr>
              <a:t>Τη γάτα μου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     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l-GR" sz="2000" dirty="0" smtClean="0">
                <a:latin typeface="Lucida Console" pitchFamily="49" charset="0"/>
              </a:rPr>
              <a:t>Το σκύλο μου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 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dirty="0" smtClean="0">
                <a:latin typeface="Lucida Console" pitchFamily="49" charset="0"/>
              </a:rPr>
              <a:t>Για να μάθω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l-GR" sz="2000" dirty="0">
                <a:latin typeface="Lucida Console" pitchFamily="49" charset="0"/>
              </a:rPr>
              <a:t>Για να </a:t>
            </a:r>
            <a:r>
              <a:rPr lang="el-GR" sz="2000" dirty="0" smtClean="0">
                <a:latin typeface="Lucida Console" pitchFamily="49" charset="0"/>
              </a:rPr>
              <a:t>γίνω διάσημος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</a:b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22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/>
              <a:t>Λόγοι που έρχομαι στο σεμινάριο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Για να εντυπωσιάσω: </a:t>
            </a:r>
          </a:p>
          <a:p>
            <a:pPr lvl="2"/>
            <a:r>
              <a:rPr lang="el-GR" dirty="0"/>
              <a:t>Τη γάτα μου</a:t>
            </a:r>
          </a:p>
          <a:p>
            <a:pPr lvl="2"/>
            <a:r>
              <a:rPr lang="el-GR" dirty="0"/>
              <a:t>Το σκύλο μου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Για να μάθω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Για να γίνω </a:t>
            </a:r>
            <a:r>
              <a:rPr lang="el-GR" dirty="0" smtClean="0"/>
              <a:t>διάσημος</a:t>
            </a:r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9552" y="1124744"/>
            <a:ext cx="936104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Διευθύνσεις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Απόλυτες: Ξεκινούν με το πρωτόκολλο</a:t>
            </a:r>
          </a:p>
          <a:p>
            <a:r>
              <a:rPr lang="en-US" dirty="0" smtClean="0">
                <a:hlinkClick r:id="rId2"/>
              </a:rPr>
              <a:t>“http://www.google.com/</a:t>
            </a:r>
            <a:r>
              <a:rPr lang="en-US" dirty="0" smtClean="0"/>
              <a:t>”</a:t>
            </a:r>
          </a:p>
          <a:p>
            <a:r>
              <a:rPr lang="en-US" dirty="0" smtClean="0">
                <a:hlinkClick r:id="rId3"/>
              </a:rPr>
              <a:t>“http</a:t>
            </a:r>
            <a:r>
              <a:rPr lang="en-US" dirty="0">
                <a:hlinkClick r:id="rId3"/>
              </a:rPr>
              <a:t>://www.htmldog.com/guides/</a:t>
            </a:r>
            <a:r>
              <a:rPr lang="en-US" dirty="0" err="1">
                <a:hlinkClick r:id="rId3"/>
              </a:rPr>
              <a:t>htmlbeginner</a:t>
            </a:r>
            <a:r>
              <a:rPr lang="en-US" dirty="0">
                <a:hlinkClick r:id="rId3"/>
              </a:rPr>
              <a:t>/links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l-GR" dirty="0" smtClean="0"/>
              <a:t>Σχετικές: Παράγονται με βάση την παρούσα σελίδα</a:t>
            </a:r>
          </a:p>
          <a:p>
            <a:r>
              <a:rPr lang="en-US" dirty="0" smtClean="0"/>
              <a:t>“foo” </a:t>
            </a:r>
            <a:r>
              <a:rPr lang="el-GR" dirty="0" smtClean="0"/>
              <a:t>στο </a:t>
            </a:r>
            <a:r>
              <a:rPr lang="en-US" dirty="0" smtClean="0">
                <a:hlinkClick r:id="rId4"/>
              </a:rPr>
              <a:t>http://mysite.gr/bar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  <a:hlinkClick r:id="rId5"/>
              </a:rPr>
              <a:t>http://mysite.gr/bar/foo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foo” </a:t>
            </a:r>
            <a:r>
              <a:rPr lang="el-GR" dirty="0" smtClean="0"/>
              <a:t>στο </a:t>
            </a:r>
            <a:r>
              <a:rPr lang="en-US" dirty="0" smtClean="0">
                <a:hlinkClick r:id="rId4"/>
              </a:rPr>
              <a:t>http://mysite.gr/bar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  <a:hlinkClick r:id="rId5"/>
              </a:rPr>
              <a:t>http://mysite.gr/foo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foo” </a:t>
            </a:r>
            <a:r>
              <a:rPr lang="el-GR" dirty="0" smtClean="0"/>
              <a:t>στο </a:t>
            </a:r>
            <a:r>
              <a:rPr lang="en-US" dirty="0" smtClean="0">
                <a:hlinkClick r:id="rId4"/>
              </a:rPr>
              <a:t>http://mysite.gr/bar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  <a:hlinkClick r:id="rId6"/>
              </a:rPr>
              <a:t>http</a:t>
            </a:r>
            <a:r>
              <a:rPr lang="en-US" smtClean="0">
                <a:sym typeface="Wingdings" pitchFamily="2" charset="2"/>
                <a:hlinkClick r:id="rId6"/>
              </a:rPr>
              <a:t>://mysite.gr/bar#foo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42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ετικετών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</p:spPr>
        <p:txBody>
          <a:bodyPr/>
          <a:lstStyle/>
          <a:p>
            <a:r>
              <a:rPr lang="el-GR" dirty="0" smtClean="0"/>
              <a:t>Εμφανίζονται στο </a:t>
            </a:r>
            <a:r>
              <a:rPr lang="el-GR" b="1" dirty="0" smtClean="0"/>
              <a:t>άνοιγμα</a:t>
            </a:r>
            <a:r>
              <a:rPr lang="en-US" dirty="0" smtClean="0"/>
              <a:t> </a:t>
            </a:r>
            <a:r>
              <a:rPr lang="el-GR" dirty="0" smtClean="0"/>
              <a:t>της ετικέτας μετά το όνομα</a:t>
            </a:r>
          </a:p>
          <a:p>
            <a:r>
              <a:rPr lang="el-GR" dirty="0" smtClean="0"/>
              <a:t>Κάθε ιδιότητα έχει </a:t>
            </a:r>
            <a:r>
              <a:rPr lang="el-GR" b="1" dirty="0" smtClean="0"/>
              <a:t>όνομα</a:t>
            </a:r>
            <a:r>
              <a:rPr lang="el-GR" dirty="0" smtClean="0"/>
              <a:t> και </a:t>
            </a:r>
            <a:r>
              <a:rPr lang="el-GR" b="1" dirty="0" smtClean="0"/>
              <a:t>τιμή</a:t>
            </a:r>
            <a:endParaRPr lang="el-GR" dirty="0" smtClean="0"/>
          </a:p>
          <a:p>
            <a:r>
              <a:rPr lang="el-GR" dirty="0"/>
              <a:t>Ό</a:t>
            </a:r>
            <a:r>
              <a:rPr lang="el-GR" dirty="0" smtClean="0"/>
              <a:t>νομα από τιμή χωρίζονται με </a:t>
            </a:r>
            <a:r>
              <a:rPr lang="el-GR" b="1" dirty="0" smtClean="0"/>
              <a:t>=</a:t>
            </a:r>
            <a:endParaRPr lang="en-US" b="1" dirty="0" smtClean="0"/>
          </a:p>
          <a:p>
            <a:r>
              <a:rPr lang="el-GR" dirty="0" smtClean="0"/>
              <a:t>Τιμή περιλαμβάνεται σε </a:t>
            </a:r>
            <a:r>
              <a:rPr lang="en-US" dirty="0" smtClean="0"/>
              <a:t>“</a:t>
            </a:r>
            <a:r>
              <a:rPr lang="el-GR" dirty="0" smtClean="0"/>
              <a:t>εισαγωγικά</a:t>
            </a:r>
            <a:r>
              <a:rPr lang="en-US" dirty="0" smtClean="0"/>
              <a:t>”</a:t>
            </a:r>
          </a:p>
          <a:p>
            <a:pPr lvl="1"/>
            <a:r>
              <a:rPr lang="el-GR" b="1" dirty="0" smtClean="0"/>
              <a:t>Μονά</a:t>
            </a:r>
            <a:r>
              <a:rPr lang="el-GR" dirty="0" smtClean="0"/>
              <a:t> ή </a:t>
            </a:r>
            <a:r>
              <a:rPr lang="el-GR" b="1" dirty="0" smtClean="0"/>
              <a:t>διπλά</a:t>
            </a:r>
            <a:r>
              <a:rPr lang="el-GR" dirty="0" smtClean="0"/>
              <a:t> ό,τι προτιμάτε</a:t>
            </a:r>
            <a:endParaRPr lang="en-US" dirty="0" smtClean="0"/>
          </a:p>
          <a:p>
            <a:r>
              <a:rPr lang="el-GR" dirty="0" smtClean="0"/>
              <a:t>Οι ιδιότητες χωρίζονται με κενό από το όνομα της ετικέτας και από τις άλλες ετικέτες.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ετικετών</a:t>
            </a:r>
            <a:endParaRPr lang="el-GR" dirty="0"/>
          </a:p>
        </p:txBody>
      </p:sp>
      <p:sp>
        <p:nvSpPr>
          <p:cNvPr id="4" name="Rectangular Callout 3"/>
          <p:cNvSpPr/>
          <p:nvPr/>
        </p:nvSpPr>
        <p:spPr>
          <a:xfrm>
            <a:off x="5832140" y="2215560"/>
            <a:ext cx="792088" cy="432048"/>
          </a:xfrm>
          <a:prstGeom prst="wedgeRectCallout">
            <a:avLst>
              <a:gd name="adj1" fmla="val -20833"/>
              <a:gd name="adj2" fmla="val 1154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&lt;/a&gt;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187624" y="2215560"/>
            <a:ext cx="2232248" cy="432048"/>
          </a:xfrm>
          <a:prstGeom prst="wedgeRectCallout">
            <a:avLst>
              <a:gd name="adj1" fmla="val -20833"/>
              <a:gd name="adj2" fmla="val 1048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7644" y="3001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Άνοιγμα ετικέτας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30385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Κλείσιμο ετικέτας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2204864"/>
            <a:ext cx="2607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Lucida Console" pitchFamily="49" charset="0"/>
              </a:rPr>
              <a:t>Γεια </a:t>
            </a:r>
            <a:r>
              <a:rPr lang="el-GR" sz="2000" dirty="0">
                <a:latin typeface="Lucida Console" pitchFamily="49" charset="0"/>
              </a:rPr>
              <a:t>σου κόσμε</a:t>
            </a:r>
            <a:r>
              <a:rPr lang="el-GR" sz="2000" dirty="0" smtClean="0">
                <a:latin typeface="Lucida Console" pitchFamily="49" charset="0"/>
              </a:rPr>
              <a:t>!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9992" y="2647608"/>
            <a:ext cx="0" cy="5882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8374" y="3424460"/>
            <a:ext cx="238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Περιεχόμενο ετικέτας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85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ετικετών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3627475"/>
            <a:ext cx="575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sz="2000" dirty="0" smtClean="0"/>
              <a:t> </a:t>
            </a:r>
            <a:r>
              <a:rPr lang="el-GR" sz="2000" dirty="0" smtClean="0">
                <a:latin typeface="Lucida Console" pitchFamily="49" charset="0"/>
              </a:rPr>
              <a:t>Γεια </a:t>
            </a:r>
            <a:r>
              <a:rPr lang="el-GR" sz="2000" dirty="0">
                <a:latin typeface="Lucida Console" pitchFamily="49" charset="0"/>
              </a:rPr>
              <a:t>σου κόσμε</a:t>
            </a:r>
            <a:r>
              <a:rPr lang="el-GR" sz="2000" dirty="0" smtClean="0">
                <a:latin typeface="Lucida Console" pitchFamily="49" charset="0"/>
              </a:rPr>
              <a:t>!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69058" y="4034223"/>
            <a:ext cx="0" cy="5882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4664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Ιδιότητα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67744" y="4034223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7744" y="3627475"/>
            <a:ext cx="7013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18401" y="2941860"/>
            <a:ext cx="0" cy="6856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25817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92D050"/>
                </a:solidFill>
              </a:rPr>
              <a:t>Όνομα ιδιότητας</a:t>
            </a:r>
            <a:endParaRPr lang="el-GR" dirty="0">
              <a:solidFill>
                <a:srgbClr val="92D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53545" y="3610804"/>
            <a:ext cx="526367" cy="166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78570" y="2925189"/>
            <a:ext cx="0" cy="68561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1840" y="256504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Τιμή ιδιότητας</a:t>
            </a:r>
            <a:endParaRPr lang="el-G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Σύνδεσμοι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a&gt;</a:t>
            </a:r>
            <a:r>
              <a:rPr lang="en-US" dirty="0" smtClean="0"/>
              <a:t>:</a:t>
            </a:r>
            <a:r>
              <a:rPr lang="el-GR" dirty="0" smtClean="0"/>
              <a:t> Ορίζει ένα σύνδεσμο</a:t>
            </a:r>
            <a:endParaRPr lang="en-US" dirty="0" smtClean="0"/>
          </a:p>
          <a:p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l-GR" dirty="0" smtClean="0"/>
              <a:t>: Ορίζει τον προορισμό ενός συνδέσμου</a:t>
            </a:r>
          </a:p>
          <a:p>
            <a:endParaRPr lang="el-GR" dirty="0"/>
          </a:p>
          <a:p>
            <a:pPr marL="0" indent="0">
              <a:buNone/>
            </a:pP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Παράδειγμα: Βιβλίο</a:t>
            </a:r>
            <a:endParaRPr lang="el-G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Περιεχόμενο</a:t>
            </a:r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Τίτλος</a:t>
            </a:r>
          </a:p>
          <a:p>
            <a:r>
              <a:rPr lang="el-GR" dirty="0" smtClean="0"/>
              <a:t>Συγγραφέας</a:t>
            </a:r>
          </a:p>
          <a:p>
            <a:r>
              <a:rPr lang="el-GR" dirty="0" smtClean="0"/>
              <a:t>Επικεφαλίδες κεφαλαίων</a:t>
            </a:r>
          </a:p>
          <a:p>
            <a:r>
              <a:rPr lang="el-GR" dirty="0" smtClean="0"/>
              <a:t>Κείμενο</a:t>
            </a:r>
          </a:p>
          <a:p>
            <a:r>
              <a:rPr lang="el-GR" dirty="0" smtClean="0"/>
              <a:t>Χωρισμός κεφαλαίων</a:t>
            </a:r>
          </a:p>
          <a:p>
            <a:r>
              <a:rPr lang="el-GR" dirty="0"/>
              <a:t>Χ</a:t>
            </a:r>
            <a:r>
              <a:rPr lang="el-GR" dirty="0" smtClean="0"/>
              <a:t>ωρισμός παραγράφων</a:t>
            </a:r>
          </a:p>
          <a:p>
            <a:r>
              <a:rPr lang="el-GR" dirty="0" smtClean="0"/>
              <a:t>Υποσημειώσεις</a:t>
            </a:r>
            <a:endParaRPr lang="el-G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Μορφοποίηση</a:t>
            </a:r>
            <a:endParaRPr lang="el-G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b="1" dirty="0" smtClean="0"/>
              <a:t>Μέγεθος</a:t>
            </a:r>
            <a:r>
              <a:rPr lang="el-GR" dirty="0" smtClean="0"/>
              <a:t> τίτλου</a:t>
            </a:r>
          </a:p>
          <a:p>
            <a:r>
              <a:rPr lang="el-GR" b="1" dirty="0" smtClean="0"/>
              <a:t>Θέση</a:t>
            </a:r>
            <a:r>
              <a:rPr lang="el-GR" dirty="0" smtClean="0"/>
              <a:t> ονόματος συγγραφέα</a:t>
            </a:r>
          </a:p>
          <a:p>
            <a:r>
              <a:rPr lang="el-GR" b="1" dirty="0" smtClean="0"/>
              <a:t>Στοίχιση</a:t>
            </a:r>
            <a:r>
              <a:rPr lang="el-GR" dirty="0" smtClean="0"/>
              <a:t> επικεφαλίδων</a:t>
            </a:r>
          </a:p>
          <a:p>
            <a:r>
              <a:rPr lang="el-GR" b="1" dirty="0" smtClean="0"/>
              <a:t>Περιθώριο</a:t>
            </a:r>
            <a:r>
              <a:rPr lang="el-GR" dirty="0" smtClean="0"/>
              <a:t> κειμένου</a:t>
            </a:r>
          </a:p>
          <a:p>
            <a:r>
              <a:rPr lang="el-GR" dirty="0" smtClean="0"/>
              <a:t>Κενές σελίδες ανάμεσα στα κεφάλαια</a:t>
            </a:r>
          </a:p>
          <a:p>
            <a:r>
              <a:rPr lang="el-GR" dirty="0" smtClean="0"/>
              <a:t>Υποσημειώσεις με </a:t>
            </a:r>
            <a:r>
              <a:rPr lang="el-GR" b="1" dirty="0" smtClean="0"/>
              <a:t>πλάγια γράμματα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2719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Σύνδεσμοι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=“http://htmldog.com”&gt;</a:t>
            </a:r>
            <a:r>
              <a:rPr lang="el-GR" dirty="0"/>
              <a:t>Μάθε </a:t>
            </a:r>
            <a:r>
              <a:rPr lang="en-US" dirty="0"/>
              <a:t>HTML!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&lt;/a&gt;</a:t>
            </a:r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08004" y="2204864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hlinkClick r:id="rId2"/>
          </p:cNvPr>
          <p:cNvSpPr txBox="1"/>
          <p:nvPr/>
        </p:nvSpPr>
        <p:spPr>
          <a:xfrm>
            <a:off x="3779912" y="29584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hlinkClick r:id="rId2"/>
              </a:rPr>
              <a:t>Μάθε </a:t>
            </a:r>
            <a:r>
              <a:rPr lang="en-US" b="1" dirty="0" smtClean="0">
                <a:hlinkClick r:id="rId2"/>
              </a:rPr>
              <a:t>HTML!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341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Περιοχές εγγράφου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d:</a:t>
            </a:r>
            <a:r>
              <a:rPr lang="el-GR" dirty="0"/>
              <a:t> </a:t>
            </a:r>
            <a:r>
              <a:rPr lang="el-GR" i="1" dirty="0"/>
              <a:t>Ονομάζει</a:t>
            </a:r>
            <a:r>
              <a:rPr lang="el-GR" dirty="0"/>
              <a:t> μία ετικέτα. Μπορεί να περιέχεται σε οποιαδήποτε ετικέτα.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=“#names”&gt;</a:t>
            </a:r>
            <a:r>
              <a:rPr lang="el-GR" dirty="0"/>
              <a:t>Μετάβαση στα ονόματα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&lt;/a&gt;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&lt;h2 id=“names”&gt;</a:t>
            </a:r>
            <a:r>
              <a:rPr lang="el-GR" dirty="0" smtClean="0">
                <a:latin typeface="Lucida Console" pitchFamily="49" charset="0"/>
              </a:rPr>
              <a:t>Ονόματα συμμετεχόντων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&lt;/h2&gt;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99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 στο </a:t>
            </a:r>
            <a:r>
              <a:rPr lang="en-US" dirty="0" smtClean="0"/>
              <a:t>web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69133"/>
              </p:ext>
            </p:extLst>
          </p:nvPr>
        </p:nvGraphicFramePr>
        <p:xfrm>
          <a:off x="457200" y="1600200"/>
          <a:ext cx="822959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064"/>
                <a:gridCol w="1551528"/>
                <a:gridCol w="1296144"/>
                <a:gridCol w="2045384"/>
                <a:gridCol w="2645479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Χρήση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Χρώματα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Διαφάνεια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Μέγεθος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Φωτογραφίες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Πολλά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Όχι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Μικρό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PNG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Γραφικά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Πολλά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Πλήρης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Μέτριο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Γραφικά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256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Δυαδική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Ελάχιστο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: </a:t>
            </a:r>
            <a:r>
              <a:rPr lang="el-GR" dirty="0"/>
              <a:t>Περιγράφει μία </a:t>
            </a:r>
            <a:r>
              <a:rPr lang="el-GR" dirty="0" smtClean="0"/>
              <a:t>εικόνα</a:t>
            </a:r>
            <a:endParaRPr lang="en-US" dirty="0" smtClean="0"/>
          </a:p>
          <a:p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dirty="0" smtClean="0"/>
              <a:t>: </a:t>
            </a:r>
            <a:r>
              <a:rPr lang="el-GR" dirty="0" smtClean="0"/>
              <a:t>Το αρχείο της εικόνας ως διεύθυνση (υποχρεωτικό)</a:t>
            </a:r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alt</a:t>
            </a:r>
            <a:r>
              <a:rPr lang="en-US" dirty="0" smtClean="0"/>
              <a:t>:</a:t>
            </a:r>
            <a:r>
              <a:rPr lang="el-GR" dirty="0" smtClean="0"/>
              <a:t> Μία περιγραφή της εικόνας (υποχρεωτικό)</a:t>
            </a:r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width</a:t>
            </a:r>
            <a:r>
              <a:rPr lang="en-US" dirty="0" smtClean="0"/>
              <a:t>: </a:t>
            </a:r>
            <a:r>
              <a:rPr lang="el-GR" dirty="0" smtClean="0"/>
              <a:t>Μήκος εικόνας σε </a:t>
            </a:r>
            <a:r>
              <a:rPr lang="en-US" dirty="0" smtClean="0"/>
              <a:t>pixels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height</a:t>
            </a:r>
            <a:r>
              <a:rPr lang="en-US" dirty="0" smtClean="0"/>
              <a:t>: </a:t>
            </a:r>
            <a:r>
              <a:rPr lang="el-GR" dirty="0"/>
              <a:t>Μήκος εικόνας σε </a:t>
            </a:r>
            <a:r>
              <a:rPr lang="en-US" dirty="0" smtClean="0"/>
              <a:t>pixels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Η ετικέτα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 </a:t>
            </a:r>
            <a:r>
              <a:rPr lang="el-GR" dirty="0" smtClean="0"/>
              <a:t>δεν περιλαμβάνει περιεχόμενο.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30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=“cake.gif”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alt=“The cake is not a lie…”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width=“200”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height=“200” /&gt;</a:t>
            </a:r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48064" y="3316716"/>
            <a:ext cx="720080" cy="6094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Documents and Settings\dionyziz\Τα έγγραφά μου\web-development\cak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52820"/>
            <a:ext cx="2672210" cy="25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Χρησιμοποιούνται μόνο για </a:t>
            </a:r>
            <a:r>
              <a:rPr lang="el-GR" b="1" dirty="0" smtClean="0"/>
              <a:t>δεδομένα πίνακα</a:t>
            </a:r>
          </a:p>
          <a:p>
            <a:r>
              <a:rPr lang="el-GR" dirty="0" smtClean="0"/>
              <a:t>Για τοποθέτηση στοιχείων σε ορισμένες θέσεις χρησιμοποιούμε </a:t>
            </a:r>
            <a:r>
              <a:rPr lang="en-US" dirty="0" smtClean="0"/>
              <a:t>CSS </a:t>
            </a:r>
            <a:r>
              <a:rPr lang="el-GR" dirty="0" smtClean="0"/>
              <a:t>και όχι </a:t>
            </a:r>
            <a:r>
              <a:rPr lang="en-US" dirty="0" smtClean="0"/>
              <a:t>HTML </a:t>
            </a:r>
            <a:r>
              <a:rPr lang="el-GR" dirty="0" smtClean="0"/>
              <a:t>πίνακες!</a:t>
            </a:r>
            <a:endParaRPr lang="en-US" dirty="0" smtClean="0"/>
          </a:p>
          <a:p>
            <a:r>
              <a:rPr lang="el-GR" dirty="0" smtClean="0"/>
              <a:t>Το πιο δύσκολο πράγμα για σήμερα </a:t>
            </a:r>
            <a:r>
              <a:rPr lang="en-US" b="1" dirty="0" smtClean="0"/>
              <a:t>:-)</a:t>
            </a:r>
          </a:p>
          <a:p>
            <a:endParaRPr lang="en-US" dirty="0"/>
          </a:p>
          <a:p>
            <a:pPr marL="0" indent="0">
              <a:buNone/>
            </a:pPr>
            <a:r>
              <a:rPr lang="el-GR" dirty="0" smtClean="0"/>
              <a:t>Παράδειγμα:</a:t>
            </a:r>
          </a:p>
          <a:p>
            <a:r>
              <a:rPr lang="el-GR" dirty="0" smtClean="0"/>
              <a:t>Πίνακας μαθητών με στοιχεία όνομα, επώνυμο, βαθμολογία.</a:t>
            </a:r>
            <a:endParaRPr lang="en-US" dirty="0" smtClean="0"/>
          </a:p>
          <a:p>
            <a:r>
              <a:rPr lang="el-GR" dirty="0" smtClean="0"/>
              <a:t>Πίνακας διάσημων επιστημόνων με στοιχεία όνομα, επώνυμο, τομέας, σπουδαιότερη ανακάλυψη.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93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Διάσημοι επιστήμονες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2680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8496"/>
                <a:gridCol w="1512168"/>
                <a:gridCol w="2664296"/>
                <a:gridCol w="2674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Επιστήμη</a:t>
                      </a:r>
                      <a:r>
                        <a:rPr lang="el-GR" baseline="0" dirty="0" smtClean="0"/>
                        <a:t> Υπολογισμού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 Machines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Ludwig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Wittgenstein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Φιλοσοφία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Tractatus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Russel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Λογική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Principia </a:t>
                      </a:r>
                      <a:r>
                        <a:rPr lang="en-US" dirty="0" err="1" smtClean="0"/>
                        <a:t>Mathematica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Αρχιμίδης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Μηχανικός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Μοχλός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Leonhard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Μαθηματικά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l-GR" baseline="30000" dirty="0" smtClean="0"/>
                        <a:t>ιπ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+ 1 = 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587727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r>
              <a:rPr lang="en-US" dirty="0"/>
              <a:t>:</a:t>
            </a:r>
            <a:r>
              <a:rPr lang="el-GR" dirty="0"/>
              <a:t> Περιγράφει έναν πίνακα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Γραμμή πίνακα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26683"/>
              </p:ext>
            </p:extLst>
          </p:nvPr>
        </p:nvGraphicFramePr>
        <p:xfrm>
          <a:off x="1151112" y="1644547"/>
          <a:ext cx="7992888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8496"/>
                <a:gridCol w="1512168"/>
                <a:gridCol w="2664296"/>
                <a:gridCol w="2437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Alan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Επιστήμη</a:t>
                      </a:r>
                      <a:r>
                        <a:rPr lang="el-GR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Υπολογισμού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 Machines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Ludwig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Wittgenstein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Φιλοσοφία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Tractatus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Russel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Λογική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Principia </a:t>
                      </a:r>
                      <a:r>
                        <a:rPr lang="en-US" dirty="0" err="1" smtClean="0"/>
                        <a:t>Mathematica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Αρχιμίδης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Μηχανικός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Μοχλός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Leonhard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Euler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Μαθηματικά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r>
                        <a:rPr lang="el-GR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ιπ</a:t>
                      </a:r>
                      <a:r>
                        <a:rPr lang="el-GR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+ 1 = 0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70992" y="2316508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1079104" y="5733256"/>
            <a:ext cx="734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l-GR" dirty="0"/>
              <a:t>Περιγράφει </a:t>
            </a:r>
            <a:r>
              <a:rPr lang="el-GR" dirty="0" smtClean="0"/>
              <a:t>μία γραμμή πίνακα</a:t>
            </a:r>
            <a:r>
              <a:rPr lang="en-US" dirty="0" smtClean="0"/>
              <a:t>. </a:t>
            </a:r>
            <a:r>
              <a:rPr lang="el-GR" dirty="0" smtClean="0"/>
              <a:t>Περιέχεται άμεσα στο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Κελί πίνακα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36022"/>
              </p:ext>
            </p:extLst>
          </p:nvPr>
        </p:nvGraphicFramePr>
        <p:xfrm>
          <a:off x="1151112" y="1644547"/>
          <a:ext cx="7992888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8496"/>
                <a:gridCol w="1512168"/>
                <a:gridCol w="2664296"/>
                <a:gridCol w="2437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Alan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Επιστήμη</a:t>
                      </a:r>
                      <a:r>
                        <a:rPr lang="el-GR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Υπολογισμού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 Machines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Ludwig</a:t>
                      </a:r>
                      <a:endParaRPr lang="el-GR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Wittgenstein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Φιλοσοφία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Tractatus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Bertrand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Russel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Λογική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Principia 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Mathematica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Αρχιμίδης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Μηχανικός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Μοχλός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Leonhard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Euler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Μαθηματικά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r>
                        <a:rPr lang="el-GR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ιπ</a:t>
                      </a:r>
                      <a:r>
                        <a:rPr lang="el-GR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+ 1 = 0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6200000">
            <a:off x="3093482" y="3035311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1079104" y="5733256"/>
            <a:ext cx="657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l-GR" dirty="0"/>
              <a:t>Περιγράφει </a:t>
            </a:r>
            <a:r>
              <a:rPr lang="el-GR" dirty="0" smtClean="0"/>
              <a:t>ένα κελί πίνακα</a:t>
            </a:r>
            <a:r>
              <a:rPr lang="en-US" dirty="0" smtClean="0"/>
              <a:t>. </a:t>
            </a:r>
            <a:r>
              <a:rPr lang="el-GR" dirty="0" smtClean="0"/>
              <a:t>Περιέχεται άμεσα στο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r>
              <a:rPr lang="en-US" dirty="0" smtClean="0"/>
              <a:t>:  </a:t>
            </a:r>
            <a:r>
              <a:rPr lang="el-GR" dirty="0" smtClean="0"/>
              <a:t>Ορίζει έναν πίνακα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 </a:t>
            </a:r>
            <a:r>
              <a:rPr lang="el-GR" dirty="0" smtClean="0"/>
              <a:t>Ορίζει μία γραμμή πίνακα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</a:t>
            </a:r>
            <a:r>
              <a:rPr lang="en-US" dirty="0" smtClean="0"/>
              <a:t>: </a:t>
            </a:r>
            <a:r>
              <a:rPr lang="el-GR" dirty="0" smtClean="0"/>
              <a:t>Ορίζει ένα κελί πίνακα</a:t>
            </a:r>
            <a:endParaRPr lang="en-US" dirty="0" smtClean="0"/>
          </a:p>
          <a:p>
            <a:endParaRPr lang="en-US" dirty="0" smtClean="0"/>
          </a:p>
          <a:p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table&gt; </a:t>
            </a:r>
            <a:r>
              <a:rPr lang="el-GR" b="1" dirty="0" smtClean="0"/>
              <a:t>περιέχει</a:t>
            </a:r>
            <a:r>
              <a:rPr lang="el-GR" dirty="0" smtClean="0"/>
              <a:t> μόνο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b="1" dirty="0" smtClean="0"/>
              <a:t>περιέχει</a:t>
            </a:r>
            <a:r>
              <a:rPr lang="el-GR" dirty="0" smtClean="0"/>
              <a:t> μόνο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 </a:t>
            </a:r>
            <a:r>
              <a:rPr lang="el-GR" b="1" dirty="0" smtClean="0"/>
              <a:t>περιέχεται</a:t>
            </a:r>
            <a:r>
              <a:rPr lang="el-GR" dirty="0" smtClean="0"/>
              <a:t> μόνο σε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l-GR" b="1" dirty="0" smtClean="0"/>
              <a:t>περιέχεται</a:t>
            </a:r>
            <a:r>
              <a:rPr lang="el-GR" dirty="0" smtClean="0"/>
              <a:t> μόνο σε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endParaRPr lang="el-GR" sz="18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Παράδειγμα: Βιβλίο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bg2">
                    <a:lumMod val="50000"/>
                  </a:schemeClr>
                </a:solidFill>
              </a:rPr>
              <a:t>Μορφοποίηση </a:t>
            </a:r>
            <a:r>
              <a:rPr lang="el-GR" dirty="0" smtClean="0"/>
              <a:t>αλλάζει, περιεχόμενο όχι:</a:t>
            </a:r>
          </a:p>
          <a:p>
            <a:pPr lvl="1"/>
            <a:r>
              <a:rPr lang="el-GR" dirty="0" smtClean="0"/>
              <a:t>Ίδιο βιβλίο, </a:t>
            </a:r>
            <a:r>
              <a:rPr lang="el-GR" dirty="0" smtClean="0">
                <a:solidFill>
                  <a:schemeClr val="bg2">
                    <a:lumMod val="50000"/>
                  </a:schemeClr>
                </a:solidFill>
              </a:rPr>
              <a:t>διαφορετική έκδοση</a:t>
            </a:r>
          </a:p>
        </p:txBody>
      </p:sp>
      <p:pic>
        <p:nvPicPr>
          <p:cNvPr id="1026" name="Picture 2" descr="C:\Documents and Settings\dionyziz\Τα έγγραφά μου\web-development\tom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18" y="2685653"/>
            <a:ext cx="2599779" cy="384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dionyziz\Τα έγγραφά μου\web-development\tom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30" y="2685653"/>
            <a:ext cx="2534987" cy="384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336704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Alan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Turing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l-GR" sz="1600" dirty="0"/>
              <a:t>Επιστήμη Υπολογισμού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Turing Machines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Ludwig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Wittgenstein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l-GR" sz="1600" dirty="0"/>
              <a:t>Φιλοσοφία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 err="1"/>
              <a:t>Tractatus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Bertrand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 err="1"/>
              <a:t>Russel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l-GR" sz="1600" dirty="0"/>
              <a:t>Λογική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Principia </a:t>
            </a:r>
            <a:r>
              <a:rPr lang="en-US" sz="1600" dirty="0" err="1"/>
              <a:t>Mathematica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</a:t>
            </a:r>
            <a:r>
              <a:rPr lang="el-GR" sz="1600" dirty="0"/>
              <a:t>Αρχιμίδης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&lt;/td&gt;&lt;td&gt;&lt;/td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l-GR" sz="1600" dirty="0" smtClean="0"/>
              <a:t>Μηχανικός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l-GR" sz="1600" dirty="0" smtClean="0"/>
              <a:t>Μοχλός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Leonhard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Euler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l-GR" sz="1600" dirty="0"/>
              <a:t>Μαθηματικά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e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&lt;sup&gt;</a:t>
            </a:r>
            <a:r>
              <a:rPr lang="el-GR" sz="1600" dirty="0"/>
              <a:t>ιπ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&lt;/sup</a:t>
            </a:r>
            <a:r>
              <a:rPr lang="en-US" sz="1600" dirty="0"/>
              <a:t>&gt;</a:t>
            </a:r>
            <a:r>
              <a:rPr lang="el-GR" sz="1600" dirty="0"/>
              <a:t> </a:t>
            </a:r>
            <a:r>
              <a:rPr lang="en-US" sz="1600" dirty="0"/>
              <a:t>+ 1 = 0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&lt;/table&gt;</a:t>
            </a: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Διαχωρισμό περιεχομένου/μορφοποίησης</a:t>
            </a:r>
            <a:endParaRPr lang="en-US" dirty="0"/>
          </a:p>
          <a:p>
            <a:r>
              <a:rPr lang="el-GR" dirty="0" smtClean="0"/>
              <a:t>Τη βασική δομή της γλώσσας </a:t>
            </a:r>
            <a:r>
              <a:rPr lang="en-US" dirty="0" smtClean="0"/>
              <a:t>HTML</a:t>
            </a:r>
          </a:p>
          <a:p>
            <a:r>
              <a:rPr lang="el-GR" dirty="0" smtClean="0"/>
              <a:t>Τίτλους</a:t>
            </a:r>
          </a:p>
          <a:p>
            <a:r>
              <a:rPr lang="el-GR" dirty="0" smtClean="0"/>
              <a:t>Παραγράφους</a:t>
            </a:r>
          </a:p>
          <a:p>
            <a:r>
              <a:rPr lang="el-GR" dirty="0" smtClean="0"/>
              <a:t>Επικεφαλίδες</a:t>
            </a:r>
          </a:p>
          <a:p>
            <a:r>
              <a:rPr lang="el-GR" dirty="0" smtClean="0"/>
              <a:t>Λίστες</a:t>
            </a:r>
          </a:p>
          <a:p>
            <a:r>
              <a:rPr lang="el-GR" dirty="0" smtClean="0"/>
              <a:t>Συνδέσμους</a:t>
            </a:r>
          </a:p>
          <a:p>
            <a:r>
              <a:rPr lang="el-GR" dirty="0" smtClean="0"/>
              <a:t>Εικόνες</a:t>
            </a:r>
          </a:p>
          <a:p>
            <a:r>
              <a:rPr lang="el-GR" dirty="0" smtClean="0"/>
              <a:t>Πίνακες</a:t>
            </a:r>
          </a:p>
        </p:txBody>
      </p:sp>
    </p:spTree>
    <p:extLst>
      <p:ext uri="{BB962C8B-B14F-4D97-AF65-F5344CB8AC3E}">
        <p14:creationId xmlns:p14="http://schemas.microsoft.com/office/powerpoint/2010/main" val="41095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Μάθατε </a:t>
            </a:r>
            <a:r>
              <a:rPr lang="en-US" dirty="0" smtClean="0"/>
              <a:t>HTML.</a:t>
            </a:r>
          </a:p>
          <a:p>
            <a:r>
              <a:rPr lang="el-GR" dirty="0" smtClean="0"/>
              <a:t>Μπορείτε να φτιάξετε </a:t>
            </a:r>
            <a:r>
              <a:rPr lang="el-GR" b="1" dirty="0" smtClean="0"/>
              <a:t>την πρώτη σας σελίδα</a:t>
            </a:r>
            <a:r>
              <a:rPr lang="el-GR" dirty="0" smtClean="0"/>
              <a:t>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στη γλώσσα </a:t>
            </a:r>
            <a:r>
              <a:rPr lang="en-US" dirty="0" smtClean="0"/>
              <a:t>CSS</a:t>
            </a:r>
          </a:p>
          <a:p>
            <a:r>
              <a:rPr lang="el-GR" dirty="0" smtClean="0">
                <a:solidFill>
                  <a:srgbClr val="00B0F0"/>
                </a:solidFill>
              </a:rPr>
              <a:t>Χρώματα</a:t>
            </a:r>
          </a:p>
          <a:p>
            <a:r>
              <a:rPr lang="el-GR" b="1" spc="600" dirty="0" smtClean="0"/>
              <a:t>Γραμματοσειρές</a:t>
            </a:r>
          </a:p>
          <a:p>
            <a:r>
              <a:rPr lang="el-GR" dirty="0" smtClean="0"/>
              <a:t>Περιθώρια</a:t>
            </a:r>
            <a:endParaRPr lang="en-US" dirty="0" smtClean="0"/>
          </a:p>
          <a:p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350100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Πλαίσια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14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Παράδειγμα: Βιβλίο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2">
                    <a:lumMod val="50000"/>
                  </a:schemeClr>
                </a:solidFill>
              </a:rPr>
              <a:t>Περιεχόμενο</a:t>
            </a:r>
            <a:r>
              <a:rPr lang="el-GR" dirty="0"/>
              <a:t> αλλάζει, μορφοποίηση όχι:</a:t>
            </a:r>
          </a:p>
          <a:p>
            <a:pPr lvl="1"/>
            <a:r>
              <a:rPr lang="el-GR" dirty="0">
                <a:solidFill>
                  <a:schemeClr val="bg2">
                    <a:lumMod val="50000"/>
                  </a:schemeClr>
                </a:solidFill>
              </a:rPr>
              <a:t>Διαφορετικό βιβλίο</a:t>
            </a:r>
            <a:r>
              <a:rPr lang="el-GR" dirty="0"/>
              <a:t>, ίδια έκδοση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2050" name="Picture 2" descr="C:\Documents and Settings\dionyziz\Τα έγγραφά μου\web-development\pengiun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13" y="2572122"/>
            <a:ext cx="2506726" cy="41047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dionyziz\Τα έγγραφά μου\web-development\pengiun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32509"/>
            <a:ext cx="2559822" cy="41443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Περιεχόμενο ή μορφοποίηση;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γράμματα μίας παραγράφου είναι </a:t>
            </a:r>
            <a:r>
              <a:rPr lang="el-GR" b="1" dirty="0" smtClean="0">
                <a:solidFill>
                  <a:srgbClr val="FF0000"/>
                </a:solidFill>
              </a:rPr>
              <a:t>κόκκινα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Οι αριθμοί σελίδων βρίσκονται στα </a:t>
            </a:r>
            <a:r>
              <a:rPr lang="el-GR" b="1" dirty="0" smtClean="0"/>
              <a:t>δεξιά</a:t>
            </a:r>
            <a:r>
              <a:rPr lang="el-GR" dirty="0" smtClean="0"/>
              <a:t>.</a:t>
            </a:r>
          </a:p>
          <a:p>
            <a:r>
              <a:rPr lang="el-GR" dirty="0" smtClean="0"/>
              <a:t>Το βιβλίο έχει </a:t>
            </a:r>
            <a:r>
              <a:rPr lang="el-GR" b="1" dirty="0" smtClean="0"/>
              <a:t>30 κεφάλαια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Το πρώτο κεφάλαιο δεν περιέχει καθόλου </a:t>
            </a:r>
            <a:r>
              <a:rPr lang="el-GR" b="1" dirty="0" smtClean="0"/>
              <a:t>το γράμμα «ξ».</a:t>
            </a:r>
          </a:p>
          <a:p>
            <a:r>
              <a:rPr lang="el-GR" dirty="0" smtClean="0"/>
              <a:t>Στην πρώτη παράγραφο, </a:t>
            </a:r>
            <a:r>
              <a:rPr lang="el-GR" dirty="0"/>
              <a:t>σ</a:t>
            </a:r>
            <a:r>
              <a:rPr lang="el-GR" dirty="0" smtClean="0"/>
              <a:t>το όνομα του ήρωα έχει δωθεί </a:t>
            </a:r>
            <a:r>
              <a:rPr lang="el-GR" b="1" dirty="0" smtClean="0"/>
              <a:t>έμφαση</a:t>
            </a:r>
            <a:r>
              <a:rPr lang="el-GR" dirty="0" smtClean="0"/>
              <a:t>.</a:t>
            </a:r>
          </a:p>
          <a:p>
            <a:r>
              <a:rPr lang="el-GR" dirty="0" smtClean="0"/>
              <a:t>Η έμφαση δίνεται με </a:t>
            </a:r>
            <a:r>
              <a:rPr lang="el-GR" b="1" i="1" dirty="0" smtClean="0"/>
              <a:t>πλάγια γράμματα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Η έμφαση δίνεται με </a:t>
            </a:r>
            <a:r>
              <a:rPr lang="el-GR" b="1" dirty="0" smtClean="0"/>
              <a:t>έντονα γράμματα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58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35696" y="2132856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7793" y="1763524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Διαφορετική γραμματοσειρά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33737" y="2132856"/>
            <a:ext cx="216024" cy="3402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1374</TotalTime>
  <Words>2443</Words>
  <Application>Microsoft Office PowerPoint</Application>
  <PresentationFormat>On-screen Show (4:3)</PresentationFormat>
  <Paragraphs>595</Paragraphs>
  <Slides>63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Clarity</vt:lpstr>
      <vt:lpstr>HTML 1</vt:lpstr>
      <vt:lpstr>Στόχος της ώρας</vt:lpstr>
      <vt:lpstr>HTML και CSS</vt:lpstr>
      <vt:lpstr>PowerPoint Presentation</vt:lpstr>
      <vt:lpstr>Παράδειγμα: Βιβλίο</vt:lpstr>
      <vt:lpstr>Παράδειγμα: Βιβλίο</vt:lpstr>
      <vt:lpstr>Παράδειγμα: Βιβλίο</vt:lpstr>
      <vt:lpstr>Περιεχόμενο ή μορφοποίηση;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Η απλούστερη σελίδα HTML</vt:lpstr>
      <vt:lpstr>Browser</vt:lpstr>
      <vt:lpstr>Δημοφιλείς browsers</vt:lpstr>
      <vt:lpstr>Γράφουμε κώδικα «στο χέρι»</vt:lpstr>
      <vt:lpstr>Βασική δομή μιας σελίδας</vt:lpstr>
      <vt:lpstr>DOCTYPE</vt:lpstr>
      <vt:lpstr>Ετικέτες</vt:lpstr>
      <vt:lpstr>PowerPoint Presentation</vt:lpstr>
      <vt:lpstr>PowerPoint Presentation</vt:lpstr>
      <vt:lpstr>Ετικέτες που κλείνουν τον εαυτό τους</vt:lpstr>
      <vt:lpstr>&lt;html&gt;, &lt;head&gt;, &lt;title&gt; και &lt;body&gt;</vt:lpstr>
      <vt:lpstr>Βασική δομή μιας σελίδας</vt:lpstr>
      <vt:lpstr>Ιεραρχία στις ετικέτες</vt:lpstr>
      <vt:lpstr>Ιεραρχία στις ετικέτες</vt:lpstr>
      <vt:lpstr>Παράγραφοι</vt:lpstr>
      <vt:lpstr>Παράγραφοι</vt:lpstr>
      <vt:lpstr>Παράγραφοι</vt:lpstr>
      <vt:lpstr>Έμφαση</vt:lpstr>
      <vt:lpstr>Επικεφαλίδες</vt:lpstr>
      <vt:lpstr>Επικεφαλίδες</vt:lpstr>
      <vt:lpstr>Λίστες</vt:lpstr>
      <vt:lpstr>Λίστες</vt:lpstr>
      <vt:lpstr>Λίστες</vt:lpstr>
      <vt:lpstr>Αριθμημένη λίστα: Μέρες</vt:lpstr>
      <vt:lpstr>Μη αριθμημένη λίστα: Ψώνια</vt:lpstr>
      <vt:lpstr>Εμφώλευση</vt:lpstr>
      <vt:lpstr>PowerPoint Presentation</vt:lpstr>
      <vt:lpstr>Διευθύνσεις</vt:lpstr>
      <vt:lpstr>Ιδιότητες ετικετών</vt:lpstr>
      <vt:lpstr>Ιδιότητες ετικετών</vt:lpstr>
      <vt:lpstr>Ιδιότητες ετικετών</vt:lpstr>
      <vt:lpstr>Σύνδεσμοι</vt:lpstr>
      <vt:lpstr>Σύνδεσμοι</vt:lpstr>
      <vt:lpstr>Περιοχές εγγράφου</vt:lpstr>
      <vt:lpstr>Εικόνες στο web</vt:lpstr>
      <vt:lpstr>Εικόνες</vt:lpstr>
      <vt:lpstr>Εικόνες</vt:lpstr>
      <vt:lpstr>Πίνακες</vt:lpstr>
      <vt:lpstr>Διάσημοι επιστήμονες</vt:lpstr>
      <vt:lpstr>Γραμμή πίνακα</vt:lpstr>
      <vt:lpstr>Κελί πίνακα</vt:lpstr>
      <vt:lpstr>Πίνακες</vt:lpstr>
      <vt:lpstr>PowerPoint Presentation</vt:lpstr>
      <vt:lpstr>Μάθαμε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Petros</cp:lastModifiedBy>
  <cp:revision>122</cp:revision>
  <dcterms:created xsi:type="dcterms:W3CDTF">2010-08-21T11:02:20Z</dcterms:created>
  <dcterms:modified xsi:type="dcterms:W3CDTF">2010-10-09T14:20:14Z</dcterms:modified>
</cp:coreProperties>
</file>