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4"/>
  </p:notesMasterIdLst>
  <p:sldIdLst>
    <p:sldId id="257" r:id="rId2"/>
    <p:sldId id="258" r:id="rId3"/>
    <p:sldId id="311" r:id="rId4"/>
    <p:sldId id="310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81" r:id="rId14"/>
    <p:sldId id="279" r:id="rId15"/>
    <p:sldId id="282" r:id="rId16"/>
    <p:sldId id="280" r:id="rId17"/>
    <p:sldId id="283" r:id="rId18"/>
    <p:sldId id="317" r:id="rId19"/>
    <p:sldId id="284" r:id="rId20"/>
    <p:sldId id="285" r:id="rId21"/>
    <p:sldId id="286" r:id="rId22"/>
    <p:sldId id="287" r:id="rId23"/>
    <p:sldId id="288" r:id="rId24"/>
    <p:sldId id="291" r:id="rId25"/>
    <p:sldId id="318" r:id="rId26"/>
    <p:sldId id="289" r:id="rId27"/>
    <p:sldId id="293" r:id="rId28"/>
    <p:sldId id="296" r:id="rId29"/>
    <p:sldId id="312" r:id="rId30"/>
    <p:sldId id="313" r:id="rId31"/>
    <p:sldId id="314" r:id="rId32"/>
    <p:sldId id="295" r:id="rId33"/>
    <p:sldId id="265" r:id="rId34"/>
    <p:sldId id="266" r:id="rId35"/>
    <p:sldId id="267" r:id="rId36"/>
    <p:sldId id="268" r:id="rId37"/>
    <p:sldId id="269" r:id="rId38"/>
    <p:sldId id="31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315" r:id="rId47"/>
    <p:sldId id="316" r:id="rId48"/>
    <p:sldId id="290" r:id="rId49"/>
    <p:sldId id="292" r:id="rId50"/>
    <p:sldId id="294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6" r:id="rId60"/>
    <p:sldId id="307" r:id="rId61"/>
    <p:sldId id="308" r:id="rId62"/>
    <p:sldId id="30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969BFB-B90E-4A39-93F0-D055F2EEB414}">
          <p14:sldIdLst>
            <p14:sldId id="257"/>
            <p14:sldId id="258"/>
            <p14:sldId id="311"/>
            <p14:sldId id="310"/>
          </p14:sldIdLst>
        </p14:section>
        <p14:section name="CSS Syntax" id="{3C81CBCC-4770-4E94-AB86-DEB76217292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Text" id="{972F41D4-2900-4AF3-A9DA-70118CBD472A}">
          <p14:sldIdLst>
            <p14:sldId id="277"/>
            <p14:sldId id="278"/>
            <p14:sldId id="281"/>
            <p14:sldId id="279"/>
            <p14:sldId id="282"/>
            <p14:sldId id="280"/>
            <p14:sldId id="283"/>
            <p14:sldId id="317"/>
            <p14:sldId id="284"/>
            <p14:sldId id="285"/>
            <p14:sldId id="286"/>
            <p14:sldId id="287"/>
            <p14:sldId id="288"/>
            <p14:sldId id="291"/>
            <p14:sldId id="318"/>
            <p14:sldId id="289"/>
            <p14:sldId id="293"/>
            <p14:sldId id="296"/>
          </p14:sldIdLst>
        </p14:section>
        <p14:section name="Assignment" id="{1A5037D3-4A39-4D57-A741-FC7A2648CDC2}">
          <p14:sldIdLst>
            <p14:sldId id="312"/>
            <p14:sldId id="313"/>
            <p14:sldId id="314"/>
          </p14:sldIdLst>
        </p14:section>
        <p14:section name="Colors" id="{20666F14-1431-4F5F-8B3D-C6723BC48B92}">
          <p14:sldIdLst>
            <p14:sldId id="295"/>
            <p14:sldId id="265"/>
            <p14:sldId id="266"/>
            <p14:sldId id="267"/>
            <p14:sldId id="268"/>
            <p14:sldId id="269"/>
            <p14:sldId id="319"/>
            <p14:sldId id="270"/>
            <p14:sldId id="271"/>
            <p14:sldId id="272"/>
            <p14:sldId id="273"/>
            <p14:sldId id="274"/>
            <p14:sldId id="275"/>
            <p14:sldId id="276"/>
            <p14:sldId id="315"/>
            <p14:sldId id="316"/>
          </p14:sldIdLst>
        </p14:section>
        <p14:section name="Box model" id="{C582DEFD-F70F-4E58-844A-F9AE16AA63EA}">
          <p14:sldIdLst>
            <p14:sldId id="290"/>
            <p14:sldId id="292"/>
            <p14:sldId id="294"/>
            <p14:sldId id="297"/>
            <p14:sldId id="298"/>
            <p14:sldId id="299"/>
          </p14:sldIdLst>
        </p14:section>
        <p14:section name="Grouping" id="{FF15180F-71CD-4BFA-867B-2A492D41DDF8}">
          <p14:sldIdLst>
            <p14:sldId id="300"/>
            <p14:sldId id="301"/>
            <p14:sldId id="302"/>
            <p14:sldId id="303"/>
            <p14:sldId id="304"/>
            <p14:sldId id="306"/>
          </p14:sldIdLst>
        </p14:section>
        <p14:section name="Outro" id="{FF2995A1-6C09-4910-9E34-E9D2AC45E19A}">
          <p14:sldIdLst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FF00"/>
    <a:srgbClr val="678930"/>
    <a:srgbClr val="E0E0E0"/>
    <a:srgbClr val="336699"/>
    <a:srgbClr val="0000FF"/>
    <a:srgbClr val="48546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79" autoAdjust="0"/>
  </p:normalViewPr>
  <p:slideViewPr>
    <p:cSldViewPr>
      <p:cViewPr>
        <p:scale>
          <a:sx n="105" d="100"/>
          <a:sy n="105" d="100"/>
        </p:scale>
        <p:origin x="-14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0438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</a:t>
            </a:r>
            <a:r>
              <a:rPr lang="el-GR" baseline="0" dirty="0" smtClean="0"/>
              <a:t>ιατί η συνεπτυγμένη μορφή #</a:t>
            </a:r>
            <a:r>
              <a:rPr lang="en-US" baseline="0" dirty="0" smtClean="0"/>
              <a:t>xyz </a:t>
            </a:r>
            <a:r>
              <a:rPr lang="el-GR" baseline="0" dirty="0" smtClean="0"/>
              <a:t>συμβολίζει το </a:t>
            </a:r>
            <a:r>
              <a:rPr lang="en-US" baseline="0" dirty="0" smtClean="0"/>
              <a:t>#</a:t>
            </a:r>
            <a:r>
              <a:rPr lang="en-US" baseline="0" dirty="0" err="1" smtClean="0"/>
              <a:t>xxyyzz</a:t>
            </a:r>
            <a:r>
              <a:rPr lang="en-US" baseline="0" dirty="0" smtClean="0"/>
              <a:t> </a:t>
            </a:r>
            <a:r>
              <a:rPr lang="el-GR" baseline="0" dirty="0" smtClean="0"/>
              <a:t>και όχι το </a:t>
            </a:r>
            <a:r>
              <a:rPr lang="en-US" baseline="0" dirty="0" smtClean="0"/>
              <a:t>#x0y0z0? </a:t>
            </a:r>
            <a:r>
              <a:rPr lang="el-GR" baseline="0" dirty="0" smtClean="0"/>
              <a:t>Σε τι μας βοηθάει αυτό;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45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091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τιμή</a:t>
            </a:r>
            <a:r>
              <a:rPr lang="el-GR" baseline="0" dirty="0" smtClean="0"/>
              <a:t> της ιδιότητας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</a:t>
            </a:r>
            <a:r>
              <a:rPr lang="el-GR" baseline="0" dirty="0" smtClean="0"/>
              <a:t>ακολουθεί τους κανόνες διευθύνσεων που έχουμε αναφέρει. Π.χ. Εδώ το </a:t>
            </a:r>
            <a:r>
              <a:rPr lang="en-US" baseline="0" dirty="0" smtClean="0"/>
              <a:t>style.css </a:t>
            </a:r>
            <a:r>
              <a:rPr lang="el-GR" baseline="0" dirty="0" smtClean="0"/>
              <a:t>πρέπει να βρίσκεται στον ίδιο φάκελο με την σελίδα μας.</a:t>
            </a:r>
            <a:r>
              <a:rPr lang="en-US" baseline="0" dirty="0" smtClean="0"/>
              <a:t> </a:t>
            </a:r>
            <a:r>
              <a:rPr lang="el-GR" baseline="0" dirty="0" smtClean="0"/>
              <a:t>Αυτός ο τρόπος συνδυασμού είναι και ο πιο συνήθης και προτειμόμενος.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448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675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618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υπογράμμιση συμβατικά</a:t>
            </a:r>
            <a:r>
              <a:rPr lang="el-GR" baseline="0" dirty="0" smtClean="0"/>
              <a:t> χρησιμοποιείται για να δείξει ότι ένα κείμενο είναι σύνδεσμος και δεν θα πρέπει να χρησιμοποιείται σε άλλα σημεία.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602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1pc = 12pt, 0.25in = 18pt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903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this. Rubber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977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Μπορείτε να βρείτε μία λίστα με όλα τα χρώματα</a:t>
            </a:r>
            <a:r>
              <a:rPr lang="el-GR" baseline="0" dirty="0" smtClean="0"/>
              <a:t> στο </a:t>
            </a:r>
            <a:r>
              <a:rPr lang="en-US" baseline="0" dirty="0" smtClean="0"/>
              <a:t>w3schools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81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Σε κάθε στήλη έχω</a:t>
            </a:r>
            <a:r>
              <a:rPr lang="el-GR" baseline="0" dirty="0" smtClean="0"/>
              <a:t> αυξήσει σταδιακά την φωτεινότητα του κάθε συντελεστή με τους άλλους ορισμένους στο 0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39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38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November 02,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November 02,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web-seminar@softlab.ntua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CSS </a:t>
            </a:r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2"/>
          </a:xfrm>
        </p:spPr>
        <p:txBody>
          <a:bodyPr/>
          <a:lstStyle/>
          <a:p>
            <a:r>
              <a:rPr lang="el-GR" dirty="0" smtClean="0"/>
              <a:t>Εμφανίζονται </a:t>
            </a:r>
            <a:r>
              <a:rPr lang="el-GR" b="1" dirty="0" smtClean="0"/>
              <a:t>μετά</a:t>
            </a:r>
            <a:r>
              <a:rPr lang="el-GR" dirty="0" smtClean="0"/>
              <a:t> από έναν επιλογέα</a:t>
            </a:r>
          </a:p>
          <a:p>
            <a:r>
              <a:rPr lang="el-GR" dirty="0" smtClean="0"/>
              <a:t>Περιέχονται ανάμεσα σε </a:t>
            </a:r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{</a:t>
            </a:r>
            <a:r>
              <a:rPr lang="el-GR" dirty="0" smtClean="0"/>
              <a:t> και 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/>
              <a:t>Χωρίζονται με </a:t>
            </a:r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/>
              <a:t>Κάθε ιδιότητα</a:t>
            </a:r>
            <a:r>
              <a:rPr lang="en-US" dirty="0" smtClean="0"/>
              <a:t> </a:t>
            </a:r>
            <a:r>
              <a:rPr lang="el-GR" dirty="0" smtClean="0"/>
              <a:t>έχει </a:t>
            </a:r>
            <a:r>
              <a:rPr lang="el-GR" b="1" dirty="0" smtClean="0"/>
              <a:t>όνομα</a:t>
            </a:r>
            <a:r>
              <a:rPr lang="el-GR" dirty="0" smtClean="0"/>
              <a:t> και </a:t>
            </a:r>
            <a:r>
              <a:rPr lang="el-GR" b="1" dirty="0" smtClean="0"/>
              <a:t>τιμή</a:t>
            </a:r>
            <a:r>
              <a:rPr lang="en-US" b="1" dirty="0" smtClean="0"/>
              <a:t> </a:t>
            </a:r>
            <a:r>
              <a:rPr lang="el-GR" dirty="0" smtClean="0"/>
              <a:t>που χωρίζονται με 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: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46009"/>
            <a:ext cx="475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body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font-size: 0.8em;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color: navy;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 </a:t>
            </a:r>
            <a:endParaRPr lang="el-GR" sz="2400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43608" y="4706049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3985969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επιλογέας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52536" y="49270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b="1" dirty="0" smtClean="0">
                <a:solidFill>
                  <a:srgbClr val="00B050"/>
                </a:solidFill>
              </a:rPr>
              <a:t>ιδιότητες</a:t>
            </a:r>
            <a:endParaRPr lang="el-GR" b="1" dirty="0">
              <a:solidFill>
                <a:srgbClr val="00B05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399514" y="4811841"/>
            <a:ext cx="216024" cy="599805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5872700" y="47424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Πρώτη ιδιότητα</a:t>
            </a:r>
            <a:endParaRPr lang="el-GR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04048" y="492707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4048" y="513083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Δεύτερη ιδιότητα</a:t>
            </a:r>
            <a:endParaRPr lang="el-GR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35396" y="5315505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95736" y="5498847"/>
            <a:ext cx="0" cy="346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31506" y="591566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b="1" dirty="0" smtClean="0"/>
              <a:t>Όνομα</a:t>
            </a:r>
            <a:endParaRPr lang="el-GR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24062" y="5498847"/>
            <a:ext cx="0" cy="346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90156" y="5915669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b="1" dirty="0" smtClean="0"/>
              <a:t>Τιμή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1173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2" grpId="0"/>
      <p:bldP spid="15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Μορφοποίηση κειμένου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font-weight: </a:t>
            </a:r>
            <a:r>
              <a:rPr lang="el-GR" dirty="0"/>
              <a:t>Ορίζει αν το κείμενο θα είναι έντονο (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bold</a:t>
            </a:r>
            <a:r>
              <a:rPr lang="en-US" dirty="0"/>
              <a:t>)</a:t>
            </a:r>
            <a:r>
              <a:rPr lang="el-GR" dirty="0"/>
              <a:t> ή όχι</a:t>
            </a:r>
            <a:r>
              <a:rPr lang="en-US" dirty="0"/>
              <a:t> (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normal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253713"/>
            <a:ext cx="4896544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font-weight: bold;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20072" y="386104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98705" y="3619230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Hello!</a:t>
            </a:r>
            <a:endParaRPr lang="el-GR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4812095"/>
            <a:ext cx="4896544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font-weight: normal;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5419430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177612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9572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Μορφοποίηση κειμένου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text-decoration: </a:t>
            </a:r>
            <a:r>
              <a:rPr lang="el-GR" dirty="0"/>
              <a:t>Ορίζει αν το κείμενο θα είναι υπογραμμισμένο (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underline</a:t>
            </a:r>
            <a:r>
              <a:rPr lang="en-US" dirty="0"/>
              <a:t>) </a:t>
            </a:r>
            <a:r>
              <a:rPr lang="el-GR" dirty="0"/>
              <a:t>ή όχι (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none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1" y="3253713"/>
            <a:ext cx="5760639" cy="1471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text-decoration: underline;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386104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4288" y="3619230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Hello!</a:t>
            </a:r>
            <a:endParaRPr lang="el-GR" sz="2400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4812095"/>
            <a:ext cx="5544616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text-decoration: none;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0192" y="5419430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5177612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620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Μορφοποίηση κειμένου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0070C0"/>
                </a:solidFill>
                <a:latin typeface="Lucida Console" pitchFamily="49" charset="0"/>
              </a:rPr>
              <a:t>font-style</a:t>
            </a:r>
            <a:r>
              <a:rPr lang="en-US" dirty="0" smtClean="0"/>
              <a:t>: </a:t>
            </a:r>
            <a:r>
              <a:rPr lang="el-GR" dirty="0" smtClean="0"/>
              <a:t>Ορίζει πλάγια (</a:t>
            </a:r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italic</a:t>
            </a:r>
            <a:r>
              <a:rPr lang="el-GR" dirty="0" smtClean="0"/>
              <a:t>) ή απλά (</a:t>
            </a:r>
            <a:r>
              <a:rPr lang="en-US" sz="2200" dirty="0">
                <a:solidFill>
                  <a:srgbClr val="0070C0"/>
                </a:solidFill>
                <a:latin typeface="Lucida Console" pitchFamily="49" charset="0"/>
              </a:rPr>
              <a:t>normal</a:t>
            </a:r>
            <a:r>
              <a:rPr lang="en-US" dirty="0" smtClean="0"/>
              <a:t>) </a:t>
            </a:r>
            <a:r>
              <a:rPr lang="el-GR" dirty="0" smtClean="0"/>
              <a:t>γράμματα.</a:t>
            </a: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1" y="3253713"/>
            <a:ext cx="5760639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font-style: italic;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386104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4288" y="3619230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Hello!</a:t>
            </a:r>
            <a:endParaRPr lang="el-GR" sz="24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4812095"/>
            <a:ext cx="5544616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font-style: normal;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0192" y="5419430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5177612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8428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Μορφοποίηση κειμένου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text-align: </a:t>
            </a:r>
            <a:r>
              <a:rPr lang="el-GR" dirty="0"/>
              <a:t>Ορίζει </a:t>
            </a:r>
            <a:r>
              <a:rPr lang="el-GR" dirty="0" smtClean="0"/>
              <a:t>την στοίχιση του κειμένου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47402"/>
              </p:ext>
            </p:extLst>
          </p:nvPr>
        </p:nvGraphicFramePr>
        <p:xfrm>
          <a:off x="323528" y="2636912"/>
          <a:ext cx="856895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left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center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right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9511" y="548680"/>
            <a:ext cx="6552729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font-style: italics;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font-weight: bold;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text-decoration: underline;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color: #396;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background-color: #e0e0e0;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text-align: center;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99992" y="4041068"/>
            <a:ext cx="0" cy="93610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517232"/>
            <a:ext cx="9144000" cy="4616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339966"/>
                </a:solidFill>
              </a:rPr>
              <a:t>Hello world!</a:t>
            </a:r>
            <a:endParaRPr lang="el-GR" sz="2400" b="1" i="1" u="sng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Μορφοποίηση</a:t>
            </a:r>
            <a:r>
              <a:rPr lang="en-US" dirty="0" smtClean="0"/>
              <a:t> </a:t>
            </a:r>
            <a:r>
              <a:rPr lang="el-GR" dirty="0" smtClean="0"/>
              <a:t>κειμένου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font-family: </a:t>
            </a:r>
            <a:r>
              <a:rPr lang="el-GR" dirty="0"/>
              <a:t>Ορίζει την </a:t>
            </a:r>
            <a:r>
              <a:rPr lang="el-GR" dirty="0" smtClean="0"/>
              <a:t>γραμματοσειρά </a:t>
            </a:r>
            <a:r>
              <a:rPr lang="el-GR" dirty="0"/>
              <a:t>του </a:t>
            </a:r>
            <a:r>
              <a:rPr lang="el-GR" dirty="0" smtClean="0"/>
              <a:t>κειμένου</a:t>
            </a:r>
            <a:endParaRPr lang="el-GR" dirty="0"/>
          </a:p>
          <a:p>
            <a:pPr marL="0" indent="0">
              <a:buNone/>
            </a:pPr>
            <a:r>
              <a:rPr lang="el-GR" dirty="0" smtClean="0"/>
              <a:t>Η γραμματοσειρά πρέπει </a:t>
            </a:r>
            <a:r>
              <a:rPr lang="el-GR" b="1" dirty="0" smtClean="0"/>
              <a:t>να υπάρχει</a:t>
            </a:r>
            <a:r>
              <a:rPr lang="el-GR" dirty="0" smtClean="0"/>
              <a:t> στον υπολογιστή του επισκέπτη.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51218"/>
              </p:ext>
            </p:extLst>
          </p:nvPr>
        </p:nvGraphicFramePr>
        <p:xfrm>
          <a:off x="1524000" y="3068960"/>
          <a:ext cx="60960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Arial, Helvetica</a:t>
                      </a:r>
                      <a:endParaRPr lang="el-GR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erdana" pitchFamily="34" charset="0"/>
                        </a:rPr>
                        <a:t>Verdana</a:t>
                      </a:r>
                      <a:endParaRPr lang="el-GR" sz="24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 pitchFamily="34" charset="0"/>
                          <a:cs typeface="Tahoma" pitchFamily="34" charset="0"/>
                        </a:rPr>
                        <a:t>Tahoma</a:t>
                      </a:r>
                      <a:endParaRPr lang="el-GR" sz="24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rebuchet MS" pitchFamily="34" charset="0"/>
                        </a:rPr>
                        <a:t>Trebuchet</a:t>
                      </a:r>
                      <a:endParaRPr lang="el-GR" sz="24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itchFamily="66" charset="0"/>
                        </a:rPr>
                        <a:t>Comics</a:t>
                      </a:r>
                      <a:r>
                        <a:rPr lang="en-US" sz="2400" baseline="0" dirty="0" smtClean="0">
                          <a:latin typeface="Comic Sans MS" pitchFamily="66" charset="0"/>
                        </a:rPr>
                        <a:t> Sans MS</a:t>
                      </a:r>
                      <a:endParaRPr lang="el-GR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itchFamily="18" charset="0"/>
                        </a:rPr>
                        <a:t>Garamond</a:t>
                      </a:r>
                      <a:endParaRPr lang="el-GR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Courier New</a:t>
                      </a:r>
                      <a:endParaRPr lang="el-G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Μονάδες μέτρησης μεγέθους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pt</a:t>
            </a:r>
            <a:r>
              <a:rPr lang="en-US" dirty="0" smtClean="0"/>
              <a:t> (points): </a:t>
            </a:r>
            <a:r>
              <a:rPr lang="el-GR" b="1" dirty="0" smtClean="0"/>
              <a:t>Απόλυτο</a:t>
            </a:r>
            <a:r>
              <a:rPr lang="el-GR" dirty="0" smtClean="0"/>
              <a:t> μέγεθος γραμματοσειράς.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22285"/>
              </p:ext>
            </p:extLst>
          </p:nvPr>
        </p:nvGraphicFramePr>
        <p:xfrm>
          <a:off x="683568" y="2348880"/>
          <a:ext cx="2687960" cy="374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7960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8pt</a:t>
                      </a:r>
                      <a:endParaRPr lang="el-GR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10</a:t>
                      </a:r>
                      <a:r>
                        <a:rPr lang="en-US" sz="2000" dirty="0" err="1" smtClean="0"/>
                        <a:t>pt</a:t>
                      </a:r>
                      <a:endParaRPr lang="el-GR" sz="2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12pt</a:t>
                      </a:r>
                      <a:endParaRPr lang="el-GR" sz="2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15pt</a:t>
                      </a:r>
                      <a:endParaRPr lang="el-GR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20pt</a:t>
                      </a:r>
                      <a:endParaRPr lang="el-GR" sz="40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US" sz="8000" dirty="0" smtClean="0"/>
                        <a:t>40pt</a:t>
                      </a:r>
                      <a:endParaRPr lang="el-GR" sz="8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3419872" y="3100318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5936" y="292987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Μέγεθος κειμένου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19872" y="3959488"/>
            <a:ext cx="576064" cy="0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37890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Μέγεθος επικεφαλίδας</a:t>
            </a:r>
            <a:endParaRPr lang="el-G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Άλλες απόλυτες μονάδες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in</a:t>
            </a:r>
            <a:r>
              <a:rPr lang="en-US" dirty="0" smtClean="0"/>
              <a:t>: Inches</a:t>
            </a:r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cm</a:t>
            </a:r>
            <a:r>
              <a:rPr lang="en-US" dirty="0" smtClean="0"/>
              <a:t>: </a:t>
            </a:r>
            <a:r>
              <a:rPr lang="el-GR" dirty="0" smtClean="0"/>
              <a:t>Εκατοστά</a:t>
            </a:r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mm</a:t>
            </a:r>
            <a:r>
              <a:rPr lang="en-US" dirty="0" smtClean="0"/>
              <a:t>: </a:t>
            </a:r>
            <a:r>
              <a:rPr lang="el-GR" dirty="0" smtClean="0"/>
              <a:t>Χιλιοστά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pc</a:t>
            </a:r>
            <a:r>
              <a:rPr lang="en-US" dirty="0" smtClean="0"/>
              <a:t>: Pica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037629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…</a:t>
            </a:r>
            <a:r>
              <a:rPr lang="el-GR" sz="2400" dirty="0"/>
              <a:t>αλλά τις αποφεύγουμε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93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Μονάδες μέτρησης μεγέθους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470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%</a:t>
            </a:r>
            <a:r>
              <a:rPr lang="en-US" dirty="0" smtClean="0"/>
              <a:t>: </a:t>
            </a:r>
            <a:r>
              <a:rPr lang="el-GR" b="1" dirty="0" smtClean="0"/>
              <a:t>Ποσοστιαίο</a:t>
            </a:r>
            <a:r>
              <a:rPr lang="el-GR" dirty="0" smtClean="0"/>
              <a:t>, </a:t>
            </a:r>
            <a:r>
              <a:rPr lang="el-GR" b="1" dirty="0" smtClean="0"/>
              <a:t>σχετικό</a:t>
            </a:r>
            <a:r>
              <a:rPr lang="el-GR" dirty="0" smtClean="0"/>
              <a:t> με τον πατέρα, μέγεθος.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77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 της γλώσσας </a:t>
            </a:r>
            <a:r>
              <a:rPr lang="en-US" dirty="0" smtClean="0"/>
              <a:t>CSS </a:t>
            </a:r>
            <a:r>
              <a:rPr lang="el-GR" dirty="0" smtClean="0"/>
              <a:t>σε αρχάριο επίπεδο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Βασική σύνταξη</a:t>
            </a:r>
            <a:endParaRPr lang="el-GR" dirty="0"/>
          </a:p>
          <a:p>
            <a:pPr lvl="1"/>
            <a:r>
              <a:rPr lang="el-GR" dirty="0" smtClean="0"/>
              <a:t>Συνδυασμός </a:t>
            </a:r>
            <a:r>
              <a:rPr lang="en-US" dirty="0" smtClean="0"/>
              <a:t>HTML </a:t>
            </a:r>
            <a:r>
              <a:rPr lang="el-GR" dirty="0" smtClean="0"/>
              <a:t>και </a:t>
            </a:r>
            <a:r>
              <a:rPr lang="en-US" dirty="0" smtClean="0"/>
              <a:t>CSS</a:t>
            </a:r>
          </a:p>
          <a:p>
            <a:pPr lvl="1"/>
            <a:r>
              <a:rPr lang="el-GR" dirty="0" smtClean="0"/>
              <a:t>Επιλογείς, ιδιότητες, και τιμές</a:t>
            </a:r>
            <a:endParaRPr lang="en-US" dirty="0" smtClean="0"/>
          </a:p>
          <a:p>
            <a:pPr lvl="1"/>
            <a:r>
              <a:rPr lang="el-GR" dirty="0"/>
              <a:t>Γραμματοσειρές και μορφοποίηση</a:t>
            </a:r>
            <a:r>
              <a:rPr lang="en-US" dirty="0"/>
              <a:t> </a:t>
            </a:r>
            <a:r>
              <a:rPr lang="el-GR" dirty="0"/>
              <a:t>κειμένου</a:t>
            </a:r>
            <a:endParaRPr lang="en-US" dirty="0" smtClean="0"/>
          </a:p>
          <a:p>
            <a:pPr lvl="1"/>
            <a:r>
              <a:rPr lang="el-GR" dirty="0" smtClean="0"/>
              <a:t>Χρώματα</a:t>
            </a:r>
          </a:p>
          <a:p>
            <a:pPr lvl="1"/>
            <a:r>
              <a:rPr lang="el-GR" dirty="0" smtClean="0"/>
              <a:t>Περιθώρια</a:t>
            </a:r>
          </a:p>
          <a:p>
            <a:pPr lvl="1"/>
            <a:r>
              <a:rPr lang="el-GR" dirty="0" smtClean="0"/>
              <a:t>Πλαίσια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54868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Χαίρε,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&lt;strong&gt;</a:t>
            </a: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κόσμε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&lt;/strong&gt;</a:t>
            </a: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!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400" dirty="0"/>
          </a:p>
          <a:p>
            <a:endParaRPr lang="el-G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9029" y="1988840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1160" y="4725144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7044" y="550639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Χαίρε, </a:t>
            </a:r>
            <a:r>
              <a:rPr lang="el-GR" sz="2400" b="1" dirty="0" smtClean="0"/>
              <a:t>κόσμε</a:t>
            </a:r>
            <a:r>
              <a:rPr lang="el-GR" sz="2400" dirty="0" smtClean="0"/>
              <a:t>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5596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9029" y="141277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8272" y="4149080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1571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/>
              <a:t>Χαίρε, </a:t>
            </a:r>
            <a:r>
              <a:rPr lang="el-GR" sz="4800" b="1" dirty="0" smtClean="0"/>
              <a:t>κόσμε</a:t>
            </a:r>
            <a:r>
              <a:rPr lang="el-GR" sz="4800" dirty="0" smtClean="0"/>
              <a:t>!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2755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141277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100%;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4149080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1571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Χαίρε, </a:t>
            </a:r>
            <a:r>
              <a:rPr lang="el-GR" sz="4800" b="1" dirty="0" smtClean="0"/>
              <a:t>κόσμε</a:t>
            </a:r>
            <a:r>
              <a:rPr lang="el-GR" sz="2400" dirty="0" smtClean="0"/>
              <a:t>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2058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141277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font-size: 200%;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4149080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/>
              <a:t>Χαίρε, </a:t>
            </a:r>
            <a:r>
              <a:rPr lang="el-GR" sz="9600" b="1" dirty="0" smtClean="0"/>
              <a:t>κόσμε</a:t>
            </a:r>
            <a:r>
              <a:rPr lang="el-GR" sz="4800" dirty="0" smtClean="0"/>
              <a:t>!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1409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Μορφοποίηση κειμένου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font-size</a:t>
            </a:r>
            <a:r>
              <a:rPr lang="en-US" dirty="0" smtClean="0"/>
              <a:t>: </a:t>
            </a:r>
            <a:r>
              <a:rPr lang="el-GR" dirty="0" smtClean="0"/>
              <a:t>Ορίζει το μέγεθος κειμένου</a:t>
            </a: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1" y="2883514"/>
            <a:ext cx="5760639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font-size: 100%;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04048" y="3490849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3249031"/>
            <a:ext cx="16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Hello!</a:t>
            </a:r>
            <a:endParaRPr lang="el-GR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4441896"/>
            <a:ext cx="5544616" cy="14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font-size: 200%;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32040" y="5049231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1539" y="463373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Hello!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0859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98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font-size: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12pt;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font-size: 200%;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strong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font-size: 50%;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40181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&lt;body&gt;&lt;p&gt;</a:t>
            </a:r>
            <a:r>
              <a:rPr lang="en-US" dirty="0" smtClean="0">
                <a:latin typeface="Lucida Console" pitchFamily="49" charset="0"/>
              </a:rPr>
              <a:t>Hello,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&lt;strong&gt;</a:t>
            </a:r>
            <a:r>
              <a:rPr lang="en-US" dirty="0" smtClean="0">
                <a:latin typeface="Lucida Console" pitchFamily="49" charset="0"/>
              </a:rPr>
              <a:t>world!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&lt;/strong&gt;&lt;/p&gt;&lt;/body&gt;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8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Μονάδες μέτρησης μεγέθους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em</a:t>
            </a:r>
            <a:r>
              <a:rPr lang="en-US" dirty="0" smtClean="0"/>
              <a:t>: </a:t>
            </a:r>
            <a:r>
              <a:rPr lang="el-GR" dirty="0" smtClean="0"/>
              <a:t>Σχετικό μέγεθος.</a:t>
            </a:r>
            <a:endParaRPr lang="en-US" dirty="0" smtClean="0"/>
          </a:p>
          <a:p>
            <a:endParaRPr lang="en-US" dirty="0"/>
          </a:p>
          <a:p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1</a:t>
            </a:r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em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dirty="0" smtClean="0"/>
              <a:t>= 100%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2em </a:t>
            </a:r>
            <a:r>
              <a:rPr lang="en-US" dirty="0" smtClean="0"/>
              <a:t>= 200%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397312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  <a:r>
              <a:rPr lang="el-GR" dirty="0"/>
              <a:t>σε σχέση με το μέγεθος γραμματοσειράς </a:t>
            </a:r>
            <a:r>
              <a:rPr lang="el-GR" dirty="0" smtClean="0"/>
              <a:t>του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94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Μονάδες μέτρησης μεγέθους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px</a:t>
            </a:r>
            <a:r>
              <a:rPr lang="en-US" dirty="0" smtClean="0"/>
              <a:t>: </a:t>
            </a:r>
            <a:r>
              <a:rPr lang="el-GR" b="1" dirty="0" smtClean="0"/>
              <a:t>Απόλυτο</a:t>
            </a:r>
            <a:r>
              <a:rPr lang="en-US" b="1" dirty="0" smtClean="0"/>
              <a:t>*</a:t>
            </a:r>
            <a:r>
              <a:rPr lang="el-GR" dirty="0" smtClean="0"/>
              <a:t> μέγεθος, σε </a:t>
            </a:r>
            <a:r>
              <a:rPr lang="en-US" b="1" dirty="0" smtClean="0"/>
              <a:t>pixels</a:t>
            </a:r>
          </a:p>
        </p:txBody>
      </p:sp>
    </p:spTree>
    <p:extLst>
      <p:ext uri="{BB962C8B-B14F-4D97-AF65-F5344CB8AC3E}">
        <p14:creationId xmlns:p14="http://schemas.microsoft.com/office/powerpoint/2010/main" val="34612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95345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Brace 4"/>
          <p:cNvSpPr/>
          <p:nvPr/>
        </p:nvSpPr>
        <p:spPr>
          <a:xfrm rot="16200000">
            <a:off x="2590367" y="3127388"/>
            <a:ext cx="191691" cy="45920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2592" y="3438197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3488" y="2613444"/>
            <a:ext cx="3954776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0800000">
            <a:off x="2993489" y="2757462"/>
            <a:ext cx="191691" cy="45920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056403" y="2802398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950" y="3107396"/>
            <a:ext cx="1903576" cy="82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1142855" y="2305056"/>
            <a:ext cx="288980" cy="181678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47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3573120" y="-162168"/>
            <a:ext cx="2769016" cy="542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2280117" y="1207435"/>
            <a:ext cx="288980" cy="181678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63098" y="19034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200px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0800000">
            <a:off x="6033820" y="710802"/>
            <a:ext cx="205192" cy="24877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460" y="6534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30px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0800000" flipH="1">
            <a:off x="7569593" y="797390"/>
            <a:ext cx="152400" cy="4976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2170" y="637607"/>
            <a:ext cx="71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16px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7" grpId="0" animBg="1"/>
      <p:bldP spid="8" grpId="0"/>
      <p:bldP spid="12" grpId="0" animBg="1"/>
      <p:bldP spid="10" grpId="0" animBg="1"/>
      <p:bldP spid="11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l-GR" baseline="30000" dirty="0" smtClean="0"/>
              <a:t>η</a:t>
            </a:r>
            <a:r>
              <a:rPr lang="el-GR" dirty="0" smtClean="0"/>
              <a:t> Εργασία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l-GR" dirty="0" smtClean="0"/>
              <a:t>Παράδοση στο </a:t>
            </a:r>
            <a:r>
              <a:rPr lang="en-US" dirty="0" smtClean="0">
                <a:hlinkClick r:id="rId2"/>
              </a:rPr>
              <a:t>web-seminar@softlab.ntua.gr</a:t>
            </a:r>
            <a:endParaRPr lang="el-GR" dirty="0" smtClean="0"/>
          </a:p>
          <a:p>
            <a:pPr lvl="1"/>
            <a:r>
              <a:rPr lang="el-GR" dirty="0" smtClean="0"/>
              <a:t>Συνημμένο .</a:t>
            </a:r>
            <a:r>
              <a:rPr lang="en-US" dirty="0" smtClean="0"/>
              <a:t>zip </a:t>
            </a:r>
            <a:r>
              <a:rPr lang="el-GR" dirty="0" smtClean="0"/>
              <a:t>με </a:t>
            </a:r>
            <a:r>
              <a:rPr lang="en-US" dirty="0" smtClean="0"/>
              <a:t>.html + .</a:t>
            </a:r>
            <a:r>
              <a:rPr lang="en-US" dirty="0" err="1" smtClean="0"/>
              <a:t>css</a:t>
            </a:r>
            <a:r>
              <a:rPr lang="en-US" dirty="0" smtClean="0"/>
              <a:t> (+ </a:t>
            </a:r>
            <a:r>
              <a:rPr lang="el-GR" dirty="0" smtClean="0"/>
              <a:t>εικόνες)</a:t>
            </a:r>
            <a:endParaRPr lang="en-US" dirty="0" smtClean="0"/>
          </a:p>
          <a:p>
            <a:pPr lvl="1"/>
            <a:r>
              <a:rPr lang="el-GR" dirty="0" smtClean="0"/>
              <a:t>Μέχρι </a:t>
            </a:r>
            <a:r>
              <a:rPr lang="en-US" b="1" dirty="0" smtClean="0"/>
              <a:t>18/10/2010</a:t>
            </a:r>
          </a:p>
          <a:p>
            <a:r>
              <a:rPr lang="el-GR" dirty="0" smtClean="0"/>
              <a:t>Να δημιουργήσετε μία προσωπική ιστοσελίδα</a:t>
            </a:r>
            <a:endParaRPr lang="en-US" dirty="0" smtClean="0"/>
          </a:p>
          <a:p>
            <a:pPr lvl="1"/>
            <a:r>
              <a:rPr lang="el-GR" dirty="0" smtClean="0"/>
              <a:t>Το </a:t>
            </a:r>
            <a:r>
              <a:rPr lang="el-GR" b="1" dirty="0" smtClean="0"/>
              <a:t>όνομα </a:t>
            </a:r>
            <a:r>
              <a:rPr lang="el-GR" dirty="0" smtClean="0"/>
              <a:t>και το </a:t>
            </a:r>
            <a:r>
              <a:rPr lang="el-GR" b="1" dirty="0" smtClean="0"/>
              <a:t>επώνυμό</a:t>
            </a:r>
            <a:r>
              <a:rPr lang="el-GR" dirty="0" smtClean="0"/>
              <a:t> σας</a:t>
            </a:r>
          </a:p>
          <a:p>
            <a:pPr lvl="1"/>
            <a:r>
              <a:rPr lang="el-GR" dirty="0" smtClean="0"/>
              <a:t>Το </a:t>
            </a:r>
            <a:r>
              <a:rPr lang="en-US" b="1" dirty="0" smtClean="0"/>
              <a:t>e-mail</a:t>
            </a:r>
            <a:r>
              <a:rPr lang="en-US" dirty="0" smtClean="0"/>
              <a:t> </a:t>
            </a:r>
            <a:r>
              <a:rPr lang="el-GR" dirty="0" smtClean="0"/>
              <a:t>σας</a:t>
            </a:r>
            <a:endParaRPr lang="en-US" dirty="0" smtClean="0"/>
          </a:p>
          <a:p>
            <a:pPr lvl="1"/>
            <a:r>
              <a:rPr lang="el-GR" dirty="0" smtClean="0"/>
              <a:t>Λίγα λόγια για εσάς</a:t>
            </a:r>
          </a:p>
          <a:p>
            <a:pPr lvl="1"/>
            <a:r>
              <a:rPr lang="el-GR" dirty="0" smtClean="0"/>
              <a:t>Μία φωτογραφία σας ή μία εικόνα που σας άρεσε</a:t>
            </a:r>
          </a:p>
          <a:p>
            <a:pPr lvl="1"/>
            <a:r>
              <a:rPr lang="el-GR" dirty="0" smtClean="0"/>
              <a:t>Μία λίστα και ένας πίνακας της επιλογής σας</a:t>
            </a:r>
            <a:endParaRPr lang="en-US" dirty="0" smtClean="0"/>
          </a:p>
          <a:p>
            <a:r>
              <a:rPr lang="el-GR" dirty="0" smtClean="0"/>
              <a:t>Να την μορφοποιήσετε</a:t>
            </a:r>
            <a:endParaRPr lang="en-US" dirty="0" smtClean="0"/>
          </a:p>
          <a:p>
            <a:pPr lvl="1"/>
            <a:r>
              <a:rPr lang="el-GR" dirty="0" smtClean="0"/>
              <a:t>Χρώματα</a:t>
            </a:r>
          </a:p>
          <a:p>
            <a:pPr lvl="1"/>
            <a:r>
              <a:rPr lang="el-GR" dirty="0" smtClean="0"/>
              <a:t>Μορφοποίηση κειμένου</a:t>
            </a:r>
          </a:p>
          <a:p>
            <a:pPr lvl="1"/>
            <a:r>
              <a:rPr lang="el-GR" dirty="0" smtClean="0"/>
              <a:t>Περιθώρια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1736" y="5626114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Ακουστική αναπαράσταση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Περιεχόμενο και μορφοποίηση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/>
          <a:lstStyle/>
          <a:p>
            <a:r>
              <a:rPr lang="el-GR" dirty="0" smtClean="0"/>
              <a:t>Περιεχόμενο</a:t>
            </a:r>
            <a:endParaRPr lang="en-US" dirty="0" smtClean="0"/>
          </a:p>
          <a:p>
            <a:pPr lvl="1"/>
            <a:r>
              <a:rPr lang="el-GR" dirty="0" smtClean="0"/>
              <a:t>Δεν περιγράφει εμφάνιση!</a:t>
            </a:r>
          </a:p>
          <a:p>
            <a:pPr lvl="1"/>
            <a:r>
              <a:rPr lang="el-GR" dirty="0" smtClean="0"/>
              <a:t>Περιγράφει </a:t>
            </a:r>
            <a:r>
              <a:rPr lang="el-GR" b="1" dirty="0" smtClean="0"/>
              <a:t>σημασία</a:t>
            </a:r>
          </a:p>
          <a:p>
            <a:pPr lvl="1"/>
            <a:r>
              <a:rPr lang="el-GR" dirty="0" smtClean="0"/>
              <a:t>Εμφανίζεται </a:t>
            </a:r>
            <a:r>
              <a:rPr lang="el-GR" b="1" dirty="0" smtClean="0"/>
              <a:t>μέσω</a:t>
            </a:r>
            <a:r>
              <a:rPr lang="el-GR" dirty="0" smtClean="0"/>
              <a:t> μορφοποίησης</a:t>
            </a:r>
          </a:p>
          <a:p>
            <a:r>
              <a:rPr lang="el-GR" dirty="0" smtClean="0"/>
              <a:t>Μορφοποίηση: Δείχνει το περιεχόμενο με σωστό τρόπο</a:t>
            </a:r>
          </a:p>
          <a:p>
            <a:pPr lvl="1"/>
            <a:r>
              <a:rPr lang="el-GR" dirty="0" smtClean="0"/>
              <a:t>π.χ. σημαντικό = εντονότερο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59832" y="4509120"/>
            <a:ext cx="180020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59832" y="5389067"/>
            <a:ext cx="1800200" cy="5602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55796" y="4941168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 </a:t>
            </a:r>
            <a:r>
              <a:rPr lang="el-GR" dirty="0" smtClean="0"/>
              <a:t>περιεχόμενο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4183292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Οπτική αναπαράσταση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043634">
            <a:off x="3067408" y="5654080"/>
            <a:ext cx="171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text-to-speech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414698">
            <a:off x="3527884" y="44245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1026" name="Picture 2" descr="C:\Users\dionyziz\Desktop\featured_website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60" y="4175261"/>
            <a:ext cx="817438" cy="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onyziz\Desktop\Audio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612541"/>
            <a:ext cx="659904" cy="6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ionyziz\Desktop\Html-source-co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" y="4937227"/>
            <a:ext cx="579271" cy="6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3" grpId="0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HTML: </a:t>
            </a:r>
            <a:r>
              <a:rPr lang="en-US" dirty="0" smtClean="0">
                <a:hlinkClick r:id="rId2"/>
              </a:rPr>
              <a:t>http://validator.w3.org</a:t>
            </a:r>
            <a:endParaRPr lang="en-US" dirty="0" smtClean="0"/>
          </a:p>
          <a:p>
            <a:r>
              <a:rPr lang="en-US" dirty="0" smtClean="0"/>
              <a:t>CSS: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jigsaw.w3.org/css-validator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l-GR" dirty="0" smtClean="0"/>
              <a:t>Γιατί;</a:t>
            </a:r>
          </a:p>
          <a:p>
            <a:pPr lvl="1"/>
            <a:r>
              <a:rPr lang="el-GR" dirty="0" smtClean="0"/>
              <a:t>Σελίδες ίδιες σε όλους τους </a:t>
            </a:r>
            <a:r>
              <a:rPr lang="en-US" dirty="0" smtClean="0"/>
              <a:t>browser</a:t>
            </a:r>
          </a:p>
          <a:p>
            <a:pPr lvl="1"/>
            <a:r>
              <a:rPr lang="el-GR" dirty="0" smtClean="0"/>
              <a:t>Βρίσκει λάθη που έτυχε να δουλέψουν</a:t>
            </a:r>
            <a:endParaRPr lang="en-US" dirty="0" smtClean="0"/>
          </a:p>
          <a:p>
            <a:pPr lvl="1"/>
            <a:r>
              <a:rPr lang="el-GR" dirty="0" smtClean="0"/>
              <a:t>Καλύτερος κώδικας</a:t>
            </a:r>
            <a:endParaRPr lang="en-US" dirty="0" smtClean="0"/>
          </a:p>
          <a:p>
            <a:r>
              <a:rPr lang="el-GR" dirty="0" smtClean="0"/>
              <a:t>Κάνουμε </a:t>
            </a:r>
            <a:r>
              <a:rPr lang="en-US" dirty="0" smtClean="0"/>
              <a:t>validate </a:t>
            </a:r>
            <a:r>
              <a:rPr lang="el-GR" dirty="0" smtClean="0"/>
              <a:t>τις εργασίες μας</a:t>
            </a:r>
          </a:p>
          <a:p>
            <a:pPr lvl="1"/>
            <a:r>
              <a:rPr lang="en-US" dirty="0" smtClean="0"/>
              <a:t>XHTML 1.0 Strict</a:t>
            </a:r>
          </a:p>
          <a:p>
            <a:pPr lvl="1"/>
            <a:r>
              <a:rPr lang="en-US" smtClean="0"/>
              <a:t>CSS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Πολιτική σχετικά με τις εργασίες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καλή εργασία θα </a:t>
            </a:r>
            <a:r>
              <a:rPr lang="el-GR" b="1" dirty="0" smtClean="0"/>
              <a:t>δημοσιευθεί</a:t>
            </a:r>
            <a:r>
              <a:rPr lang="el-GR" dirty="0" smtClean="0"/>
              <a:t> ως πρότυπη λύση</a:t>
            </a:r>
            <a:endParaRPr lang="en-US" dirty="0" smtClean="0"/>
          </a:p>
          <a:p>
            <a:r>
              <a:rPr lang="el-GR" dirty="0" smtClean="0"/>
              <a:t>Πρότυπη εργασία:</a:t>
            </a:r>
          </a:p>
          <a:p>
            <a:pPr lvl="1"/>
            <a:r>
              <a:rPr lang="el-GR" b="1" dirty="0" smtClean="0"/>
              <a:t>Σωστή</a:t>
            </a:r>
            <a:r>
              <a:rPr lang="el-GR" dirty="0" smtClean="0"/>
              <a:t> χρήση τεχνολογιών</a:t>
            </a:r>
          </a:p>
          <a:p>
            <a:pPr lvl="1"/>
            <a:r>
              <a:rPr lang="el-GR" dirty="0" smtClean="0"/>
              <a:t>Όχι χρήση τεχνολογιών εκτός ύλης</a:t>
            </a:r>
            <a:endParaRPr lang="en-US" dirty="0" smtClean="0"/>
          </a:p>
          <a:p>
            <a:pPr lvl="1"/>
            <a:r>
              <a:rPr lang="el-GR" b="1" dirty="0" smtClean="0"/>
              <a:t>Πλήρης</a:t>
            </a:r>
            <a:r>
              <a:rPr lang="el-GR" dirty="0" smtClean="0"/>
              <a:t> χρήση τεχνολογιών</a:t>
            </a:r>
          </a:p>
          <a:p>
            <a:pPr lvl="1"/>
            <a:r>
              <a:rPr lang="el-GR" dirty="0" smtClean="0"/>
              <a:t>Πρωτότυπη</a:t>
            </a:r>
          </a:p>
          <a:p>
            <a:r>
              <a:rPr lang="el-GR" dirty="0"/>
              <a:t>Δ</a:t>
            </a:r>
            <a:r>
              <a:rPr lang="el-GR" dirty="0" smtClean="0"/>
              <a:t>εν θέλετε να δημοσιευθεί; Σημειώστε το στο </a:t>
            </a:r>
            <a:r>
              <a:rPr lang="en-US" dirty="0" smtClean="0"/>
              <a:t>e-mail</a:t>
            </a:r>
            <a:r>
              <a:rPr lang="el-GR" dirty="0" smtClean="0"/>
              <a:t> σας</a:t>
            </a:r>
            <a:r>
              <a:rPr lang="en-US" dirty="0" smtClean="0"/>
              <a:t>.</a:t>
            </a:r>
          </a:p>
          <a:p>
            <a:r>
              <a:rPr lang="el-GR" dirty="0" smtClean="0"/>
              <a:t>Ελέγχουμε τις εργασίες στο νεότερο </a:t>
            </a:r>
            <a:r>
              <a:rPr lang="en-US" b="1" dirty="0" smtClean="0"/>
              <a:t>Firefox</a:t>
            </a:r>
            <a:endParaRPr lang="el-GR" dirty="0" smtClean="0"/>
          </a:p>
        </p:txBody>
      </p:sp>
      <p:pic>
        <p:nvPicPr>
          <p:cNvPr id="1026" name="Picture 2" descr="C:\htdocs\web-seminar\slides\mozilla_firef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73324"/>
            <a:ext cx="297855" cy="2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2098576" cy="990600"/>
          </a:xfrm>
        </p:spPr>
        <p:txBody>
          <a:bodyPr/>
          <a:lstStyle/>
          <a:p>
            <a:r>
              <a:rPr lang="el-GR" dirty="0" smtClean="0">
                <a:solidFill>
                  <a:srgbClr val="FFFF00"/>
                </a:solidFill>
              </a:rPr>
              <a:t>Χρώμα</a:t>
            </a:r>
            <a:r>
              <a:rPr lang="en-US" dirty="0" smtClean="0">
                <a:solidFill>
                  <a:srgbClr val="FFFF00"/>
                </a:solidFill>
              </a:rPr>
              <a:t>!</a:t>
            </a:r>
            <a:endParaRPr lang="el-G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color: </a:t>
            </a:r>
            <a:r>
              <a:rPr lang="el-GR" dirty="0"/>
              <a:t>Ορίζει το χρώμα του </a:t>
            </a:r>
            <a:r>
              <a:rPr lang="el-GR" dirty="0" smtClean="0"/>
              <a:t>κειμένου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background-color</a:t>
            </a:r>
            <a:r>
              <a:rPr lang="en-US" dirty="0" smtClean="0"/>
              <a:t>: </a:t>
            </a:r>
            <a:r>
              <a:rPr lang="el-GR" dirty="0" smtClean="0"/>
              <a:t>Ορίζει το χρώμα του φόντου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184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548680"/>
            <a:ext cx="5725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	color: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yellow;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	background-color: blue;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endParaRPr lang="el-G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4868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Hello!</a:t>
            </a:r>
          </a:p>
          <a:p>
            <a:r>
              <a:rPr lang="el-G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23928" y="2235644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9108" y="2961326"/>
            <a:ext cx="1669639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Hello!</a:t>
            </a:r>
            <a:endParaRPr lang="el-GR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80" y="1600200"/>
            <a:ext cx="789522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dirty="0" smtClean="0"/>
              <a:t>Το χρώμα μπορεί να περιγραφεί με λέξη: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black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white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yellow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purple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pink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gray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orange</a:t>
            </a:r>
          </a:p>
          <a:p>
            <a:pPr marL="274320" lvl="1" indent="0" algn="ctr">
              <a:buNone/>
            </a:pPr>
            <a:r>
              <a:rPr lang="en-US" dirty="0" smtClean="0"/>
              <a:t>…</a:t>
            </a:r>
            <a:r>
              <a:rPr lang="el-GR" dirty="0" smtClean="0"/>
              <a:t>και πολλές άλλες...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2060848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611560" y="2411008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611560" y="2793080"/>
            <a:ext cx="360040" cy="2880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13844" y="3154455"/>
            <a:ext cx="360040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11560" y="3525223"/>
            <a:ext cx="36004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611560" y="3868695"/>
            <a:ext cx="360040" cy="28803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611560" y="4239463"/>
            <a:ext cx="36004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11560" y="4623879"/>
            <a:ext cx="360040" cy="288032"/>
          </a:xfrm>
          <a:prstGeom prst="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611560" y="4994647"/>
            <a:ext cx="3600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11560" y="5379063"/>
            <a:ext cx="36004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66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r>
              <a:rPr lang="el-GR" dirty="0" smtClean="0"/>
              <a:t>Περιγράφουμε την </a:t>
            </a:r>
            <a:r>
              <a:rPr lang="el-GR" b="1" dirty="0" smtClean="0"/>
              <a:t>φωτεινότητα</a:t>
            </a:r>
            <a:r>
              <a:rPr lang="el-GR" dirty="0" smtClean="0"/>
              <a:t> ενός </a:t>
            </a:r>
            <a:r>
              <a:rPr lang="en-US" dirty="0" smtClean="0"/>
              <a:t>pixel.</a:t>
            </a:r>
          </a:p>
          <a:p>
            <a:r>
              <a:rPr lang="el-GR" dirty="0" smtClean="0"/>
              <a:t>Συνδυάζονται 3 </a:t>
            </a:r>
            <a:r>
              <a:rPr lang="el-GR" b="1" dirty="0" smtClean="0"/>
              <a:t>χρωματικοί συντελεστές</a:t>
            </a:r>
            <a:r>
              <a:rPr lang="el-GR" dirty="0" smtClean="0"/>
              <a:t>: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283964" y="29969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9765" y="3052991"/>
            <a:ext cx="36004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4164272" y="3007319"/>
            <a:ext cx="1013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green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74" y="3063358"/>
            <a:ext cx="360040" cy="28803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6726398" y="3024398"/>
            <a:ext cx="1013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3080437"/>
            <a:ext cx="360040" cy="2880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l-G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89790"/>
              </p:ext>
            </p:extLst>
          </p:nvPr>
        </p:nvGraphicFramePr>
        <p:xfrm>
          <a:off x="1524000" y="2132856"/>
          <a:ext cx="6360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788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Αποτέλεσμα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4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only dead people can read hexadecimal, how many people can read hexadecimal?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9168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(dead)</a:t>
            </a:r>
            <a:r>
              <a:rPr lang="en-US" sz="3600" baseline="-25000" dirty="0" smtClean="0"/>
              <a:t>16</a:t>
            </a:r>
            <a:r>
              <a:rPr lang="en-US" sz="3600" dirty="0" smtClean="0"/>
              <a:t> = (57005)</a:t>
            </a:r>
            <a:r>
              <a:rPr lang="en-US" sz="3600" baseline="-25000" dirty="0" smtClean="0"/>
              <a:t>10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5537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/>
          <a:lstStyle/>
          <a:p>
            <a:r>
              <a:rPr lang="el-GR" dirty="0" smtClean="0"/>
              <a:t>Περιγράφουμε την φωτεινότητα του </a:t>
            </a:r>
            <a:r>
              <a:rPr lang="el-GR" b="1" dirty="0" smtClean="0"/>
              <a:t>χρωματικού συντελεστή</a:t>
            </a:r>
            <a:r>
              <a:rPr lang="el-GR" dirty="0" smtClean="0"/>
              <a:t> με </a:t>
            </a:r>
            <a:r>
              <a:rPr lang="el-GR" b="1" dirty="0" smtClean="0"/>
              <a:t>διψήφιο δεκαεξαδικό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37691"/>
              </p:ext>
            </p:extLst>
          </p:nvPr>
        </p:nvGraphicFramePr>
        <p:xfrm>
          <a:off x="467544" y="299695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72819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Αποτέλεσμα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1A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53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53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8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A5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b9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B9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40649"/>
              </p:ext>
            </p:extLst>
          </p:nvPr>
        </p:nvGraphicFramePr>
        <p:xfrm>
          <a:off x="3275856" y="299695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72819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Αποτέλεσμα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1A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53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5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A5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b9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B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11667"/>
              </p:ext>
            </p:extLst>
          </p:nvPr>
        </p:nvGraphicFramePr>
        <p:xfrm>
          <a:off x="6012160" y="299695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72819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Αποτέλεσμα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1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53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5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a5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A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b9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B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258334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7255" y="2610790"/>
            <a:ext cx="221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green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261079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να χωρίσω </a:t>
            </a:r>
            <a:r>
              <a:rPr lang="en-US" dirty="0" smtClean="0"/>
              <a:t>HTML &amp;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Ταχύτητα</a:t>
            </a:r>
          </a:p>
          <a:p>
            <a:r>
              <a:rPr lang="el-GR" dirty="0" smtClean="0"/>
              <a:t>Προσβασιμότητα</a:t>
            </a:r>
          </a:p>
          <a:p>
            <a:r>
              <a:rPr lang="el-GR" dirty="0" smtClean="0"/>
              <a:t>Φορητότητα</a:t>
            </a:r>
            <a:endParaRPr lang="en-US" dirty="0" smtClean="0"/>
          </a:p>
          <a:p>
            <a:r>
              <a:rPr lang="el-GR" dirty="0" smtClean="0"/>
              <a:t>Διαχειρίσιμος κώδικας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l-G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57128"/>
              </p:ext>
            </p:extLst>
          </p:nvPr>
        </p:nvGraphicFramePr>
        <p:xfrm>
          <a:off x="1524000" y="2132856"/>
          <a:ext cx="6360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788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Αποτέλεσμα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ff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2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Χρώματα </a:t>
            </a:r>
            <a:r>
              <a:rPr lang="en-US" dirty="0"/>
              <a:t>RGB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56" y="1628800"/>
            <a:ext cx="7886368" cy="2736304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Ξεκινάμε με τον χαρακτήρα </a:t>
            </a:r>
            <a:r>
              <a:rPr lang="el-GR" sz="2000" b="1" dirty="0" smtClean="0">
                <a:solidFill>
                  <a:srgbClr val="0070C0"/>
                </a:solidFill>
                <a:latin typeface="Lucida Console" pitchFamily="49" charset="0"/>
              </a:rPr>
              <a:t>#</a:t>
            </a:r>
            <a:endParaRPr lang="en-US" sz="2000" b="1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/>
              <a:t>Ακολουθούν:</a:t>
            </a:r>
          </a:p>
          <a:p>
            <a:r>
              <a:rPr lang="el-GR" dirty="0"/>
              <a:t>2 ψηφία για τον </a:t>
            </a:r>
            <a:r>
              <a:rPr lang="el-GR" dirty="0" smtClean="0"/>
              <a:t>συντελεστή</a:t>
            </a:r>
            <a:r>
              <a:rPr lang="en-US" dirty="0" smtClean="0"/>
              <a:t> </a:t>
            </a:r>
            <a:r>
              <a:rPr lang="en-US" sz="3500" dirty="0">
                <a:solidFill>
                  <a:srgbClr val="FF0000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n-US" dirty="0"/>
              <a:t>2 </a:t>
            </a:r>
            <a:r>
              <a:rPr lang="el-GR" dirty="0"/>
              <a:t>ψηφία για τον </a:t>
            </a:r>
            <a:r>
              <a:rPr lang="el-GR" dirty="0" smtClean="0"/>
              <a:t>συντελεστή</a:t>
            </a:r>
            <a:r>
              <a:rPr lang="en-US" dirty="0" smtClean="0"/>
              <a:t> </a:t>
            </a:r>
            <a:r>
              <a:rPr lang="en-US" sz="3500" dirty="0">
                <a:solidFill>
                  <a:srgbClr val="00FF00"/>
                </a:solidFill>
              </a:rPr>
              <a:t>■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Lucida Console" pitchFamily="49" charset="0"/>
              </a:rPr>
              <a:t>green</a:t>
            </a:r>
            <a:endParaRPr lang="en-US" sz="2000" b="1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/>
              <a:t>2 </a:t>
            </a:r>
            <a:r>
              <a:rPr lang="el-GR" dirty="0"/>
              <a:t>ψηφία για τον </a:t>
            </a:r>
            <a:r>
              <a:rPr lang="el-GR" dirty="0" smtClean="0"/>
              <a:t>συντελεστή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dirty="0">
                <a:solidFill>
                  <a:srgbClr val="0000FF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1920" y="4476009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Lucida Console" pitchFamily="49" charset="0"/>
              </a:rPr>
              <a:t>#</a:t>
            </a:r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4e54a9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39952" y="4893249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4893249"/>
            <a:ext cx="360040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4893249"/>
            <a:ext cx="3600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07904" y="4937675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4368" y="5317158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κ</a:t>
            </a:r>
            <a:r>
              <a:rPr lang="el-GR" b="1" dirty="0" smtClean="0">
                <a:solidFill>
                  <a:srgbClr val="FF0000"/>
                </a:solidFill>
              </a:rPr>
              <a:t>όκκινος συντελεστής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211127" y="4961485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0567" y="5317158"/>
            <a:ext cx="21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00FF"/>
                </a:solidFill>
              </a:rPr>
              <a:t>μπλε συντελεστής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695403" y="4956630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2128" y="5681634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FF00"/>
                </a:solidFill>
              </a:rPr>
              <a:t>πράσινος συντελεστής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3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02266"/>
              </p:ext>
            </p:extLst>
          </p:nvPr>
        </p:nvGraphicFramePr>
        <p:xfrm>
          <a:off x="611560" y="2060848"/>
          <a:ext cx="3744416" cy="277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2168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#000000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#ff0000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#00ff00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#0000ff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#ffff00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#ff00ff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#00ffff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22783"/>
              </p:ext>
            </p:extLst>
          </p:nvPr>
        </p:nvGraphicFramePr>
        <p:xfrm>
          <a:off x="4788024" y="2060847"/>
          <a:ext cx="3744416" cy="277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2168"/>
                <a:gridCol w="2232248"/>
              </a:tblGrid>
              <a:tr h="324232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#808080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8080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#485469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48546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#e05454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F4545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#5050ff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505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#678930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6789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#44e0f0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44E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#308899</a:t>
                      </a:r>
                      <a:endParaRPr lang="el-GR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b="1" dirty="0"/>
                    </a:p>
                  </a:txBody>
                  <a:tcPr>
                    <a:solidFill>
                      <a:srgbClr val="3088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476672"/>
            <a:ext cx="5915000" cy="19728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color: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#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5050ff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background-color: #485469; 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70716" y="2235644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5896" y="2961326"/>
            <a:ext cx="1669639" cy="584775"/>
          </a:xfrm>
          <a:prstGeom prst="rect">
            <a:avLst/>
          </a:prstGeom>
          <a:solidFill>
            <a:srgbClr val="4854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050FF"/>
                </a:solidFill>
              </a:rPr>
              <a:t>Hello!</a:t>
            </a:r>
            <a:endParaRPr lang="el-GR" sz="3200" b="1" dirty="0">
              <a:solidFill>
                <a:srgbClr val="505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9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Συνεπτυγμένη</a:t>
            </a:r>
            <a:r>
              <a:rPr lang="el-GR" dirty="0" smtClean="0"/>
              <a:t> μορφή</a:t>
            </a:r>
            <a:r>
              <a:rPr lang="en-US" dirty="0" smtClean="0"/>
              <a:t>:</a:t>
            </a:r>
            <a:endParaRPr lang="en-US" b="1" dirty="0" smtClean="0"/>
          </a:p>
          <a:p>
            <a:r>
              <a:rPr lang="el-GR" dirty="0"/>
              <a:t>Ξεκινάμε με τον χαρακτήρα </a:t>
            </a:r>
            <a:r>
              <a:rPr lang="el-GR" sz="2000" b="1" dirty="0">
                <a:solidFill>
                  <a:srgbClr val="0070C0"/>
                </a:solidFill>
                <a:latin typeface="Lucida Console" pitchFamily="49" charset="0"/>
              </a:rPr>
              <a:t>#</a:t>
            </a:r>
            <a:endParaRPr lang="en-US" sz="2000" b="1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/>
              <a:t>Ακολουθούν:</a:t>
            </a:r>
          </a:p>
          <a:p>
            <a:r>
              <a:rPr lang="en-US" dirty="0" smtClean="0"/>
              <a:t>1</a:t>
            </a:r>
            <a:r>
              <a:rPr lang="el-GR" dirty="0" smtClean="0"/>
              <a:t> ψηφίο </a:t>
            </a:r>
            <a:r>
              <a:rPr lang="el-GR" dirty="0"/>
              <a:t>για τον συντελεστή</a:t>
            </a:r>
            <a:r>
              <a:rPr lang="en-US" dirty="0"/>
              <a:t> </a:t>
            </a:r>
            <a:r>
              <a:rPr lang="en-US" sz="3500" dirty="0">
                <a:solidFill>
                  <a:srgbClr val="FF0000"/>
                </a:solidFill>
              </a:rPr>
              <a:t>■</a:t>
            </a:r>
            <a:r>
              <a:rPr lang="en-US" dirty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l-GR" dirty="0" smtClean="0"/>
              <a:t>1</a:t>
            </a:r>
            <a:r>
              <a:rPr lang="en-US" dirty="0" smtClean="0"/>
              <a:t> </a:t>
            </a:r>
            <a:r>
              <a:rPr lang="el-GR" dirty="0" smtClean="0"/>
              <a:t>ψηφίο </a:t>
            </a:r>
            <a:r>
              <a:rPr lang="el-GR" dirty="0"/>
              <a:t>για τον συντελεστή</a:t>
            </a:r>
            <a:r>
              <a:rPr lang="en-US" dirty="0"/>
              <a:t> </a:t>
            </a:r>
            <a:r>
              <a:rPr lang="en-US" sz="3500" dirty="0">
                <a:solidFill>
                  <a:srgbClr val="00FF00"/>
                </a:solidFill>
              </a:rPr>
              <a:t>■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r>
              <a:rPr lang="el-GR" dirty="0" smtClean="0"/>
              <a:t>1</a:t>
            </a:r>
            <a:r>
              <a:rPr lang="en-US" dirty="0" smtClean="0"/>
              <a:t> </a:t>
            </a:r>
            <a:r>
              <a:rPr lang="el-GR" dirty="0" smtClean="0"/>
              <a:t>ψηφίο </a:t>
            </a:r>
            <a:r>
              <a:rPr lang="el-GR" dirty="0"/>
              <a:t>για τον συντελεστή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dirty="0">
                <a:solidFill>
                  <a:srgbClr val="0000FF"/>
                </a:solidFill>
              </a:rPr>
              <a:t>■</a:t>
            </a:r>
            <a:r>
              <a:rPr lang="en-US" dirty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l-GR" sz="2000" b="1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b="1" dirty="0"/>
          </a:p>
        </p:txBody>
      </p:sp>
      <p:sp>
        <p:nvSpPr>
          <p:cNvPr id="4" name="Rectangle 3"/>
          <p:cNvSpPr/>
          <p:nvPr/>
        </p:nvSpPr>
        <p:spPr>
          <a:xfrm>
            <a:off x="3851920" y="4995734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#45e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39952" y="5412974"/>
            <a:ext cx="1761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16149" y="5412974"/>
            <a:ext cx="180020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01735" y="5412974"/>
            <a:ext cx="18002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07904" y="5457400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4368" y="5836883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κ</a:t>
            </a:r>
            <a:r>
              <a:rPr lang="el-GR" b="1" dirty="0" smtClean="0">
                <a:solidFill>
                  <a:srgbClr val="FF0000"/>
                </a:solidFill>
              </a:rPr>
              <a:t>όκκινος συντελεστής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65790" y="5457399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521" y="5838482"/>
            <a:ext cx="21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00FF"/>
                </a:solidFill>
              </a:rPr>
              <a:t>μπλε συντελεστής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06159" y="5466691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8265" y="6201359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FF00"/>
                </a:solidFill>
              </a:rPr>
              <a:t>πράσινος συντελεστής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l-GR" dirty="0" smtClean="0"/>
              <a:t>Μετατροπή από συνεπτυγμένη σε πλήρη μορφή:</a:t>
            </a:r>
          </a:p>
          <a:p>
            <a:r>
              <a:rPr lang="el-GR" dirty="0" smtClean="0"/>
              <a:t>Επαναλαμβάνουμε κάθε ψηφίο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#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45e = #4455ee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/>
              <a:t>Με την </a:t>
            </a:r>
            <a:r>
              <a:rPr lang="el-GR" b="1" dirty="0"/>
              <a:t>πλήρη μορφή </a:t>
            </a:r>
            <a:r>
              <a:rPr lang="el-GR" dirty="0"/>
              <a:t>περιγράφουμε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b="1" baseline="30000" dirty="0"/>
              <a:t>24</a:t>
            </a:r>
            <a:r>
              <a:rPr lang="en-US" b="1" dirty="0"/>
              <a:t> </a:t>
            </a:r>
            <a:r>
              <a:rPr lang="el-GR" b="1" dirty="0"/>
              <a:t>χρώματα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/>
              <a:t>Με την </a:t>
            </a:r>
            <a:r>
              <a:rPr lang="el-GR" b="1" dirty="0"/>
              <a:t>συνεπτυγμένη</a:t>
            </a:r>
            <a:r>
              <a:rPr lang="el-GR" dirty="0"/>
              <a:t> περιγράφουμε </a:t>
            </a:r>
            <a:r>
              <a:rPr lang="el-GR" b="1" dirty="0"/>
              <a:t>2</a:t>
            </a:r>
            <a:r>
              <a:rPr lang="el-GR" b="1" baseline="30000" dirty="0"/>
              <a:t>12</a:t>
            </a:r>
            <a:r>
              <a:rPr lang="el-GR" b="1" dirty="0"/>
              <a:t> χρώματα</a:t>
            </a:r>
            <a:r>
              <a:rPr lang="en-US" dirty="0"/>
              <a:t>.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20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Εναλλακτικός</a:t>
            </a:r>
            <a:r>
              <a:rPr lang="el-GR" dirty="0" smtClean="0"/>
              <a:t> τρόπος</a:t>
            </a:r>
            <a:endParaRPr lang="en-US" dirty="0" smtClean="0"/>
          </a:p>
          <a:p>
            <a:r>
              <a:rPr lang="el-GR" dirty="0" smtClean="0"/>
              <a:t>Περιλαμβάνουμε το χρώμα σε </a:t>
            </a:r>
            <a:r>
              <a:rPr lang="en-US" b="1" dirty="0" err="1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()</a:t>
            </a:r>
          </a:p>
          <a:p>
            <a:r>
              <a:rPr lang="el-GR" dirty="0"/>
              <a:t>3 συντελεστές χωρισμένοι με </a:t>
            </a:r>
            <a:r>
              <a:rPr lang="el-GR" dirty="0" smtClean="0"/>
              <a:t>κόμματα</a:t>
            </a:r>
            <a:r>
              <a:rPr lang="en-US" dirty="0" smtClean="0"/>
              <a:t>: (</a:t>
            </a: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255</a:t>
            </a:r>
            <a:r>
              <a:rPr lang="en-US" dirty="0" smtClean="0"/>
              <a:t>)</a:t>
            </a:r>
          </a:p>
          <a:p>
            <a:r>
              <a:rPr lang="el-GR" dirty="0" smtClean="0"/>
              <a:t>Συντελεστής </a:t>
            </a:r>
            <a:r>
              <a:rPr lang="en-US" sz="3500" dirty="0" smtClean="0">
                <a:solidFill>
                  <a:srgbClr val="FF0000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l-GR" dirty="0" smtClean="0"/>
              <a:t>Συντελεστής</a:t>
            </a:r>
            <a:r>
              <a:rPr lang="en-US" dirty="0" smtClean="0"/>
              <a:t> </a:t>
            </a:r>
            <a:r>
              <a:rPr lang="en-US" sz="3500" dirty="0" smtClean="0">
                <a:solidFill>
                  <a:srgbClr val="00FF00"/>
                </a:solidFill>
              </a:rPr>
              <a:t>■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r>
              <a:rPr lang="el-GR" dirty="0" smtClean="0"/>
              <a:t>Συντελεστής </a:t>
            </a:r>
            <a:r>
              <a:rPr lang="en-US" sz="3500" dirty="0" smtClean="0">
                <a:solidFill>
                  <a:srgbClr val="0000FF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7327" y="4995734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( 50, 122, 255 )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19805" y="5411976"/>
            <a:ext cx="44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1712" y="5412974"/>
            <a:ext cx="483798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92080" y="5402922"/>
            <a:ext cx="56199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95235" y="5457400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4368" y="5836883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κ</a:t>
            </a:r>
            <a:r>
              <a:rPr lang="el-GR" b="1" dirty="0" smtClean="0">
                <a:solidFill>
                  <a:srgbClr val="FF0000"/>
                </a:solidFill>
              </a:rPr>
              <a:t>όκκινος συντελεστής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573076" y="5443273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521" y="5838482"/>
            <a:ext cx="21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00FF"/>
                </a:solidFill>
              </a:rPr>
              <a:t>μπλε συντελεστής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645179" y="5450570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3848" y="6207814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FF00"/>
                </a:solidFill>
              </a:rPr>
              <a:t>πράσινος συντελεστής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Χρώματα </a:t>
            </a:r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Ποσοστιαίος </a:t>
            </a:r>
            <a:r>
              <a:rPr lang="el-GR" dirty="0" smtClean="0"/>
              <a:t>τρόπος</a:t>
            </a:r>
            <a:endParaRPr lang="en-US" dirty="0" smtClean="0"/>
          </a:p>
          <a:p>
            <a:r>
              <a:rPr lang="el-GR" dirty="0" smtClean="0"/>
              <a:t>Περιλαμβάνουμε το χρώμα σε </a:t>
            </a:r>
            <a:r>
              <a:rPr lang="en-US" b="1" dirty="0" err="1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()</a:t>
            </a:r>
          </a:p>
          <a:p>
            <a:r>
              <a:rPr lang="el-GR" dirty="0"/>
              <a:t>3 συντελεστές </a:t>
            </a:r>
            <a:r>
              <a:rPr lang="en-US" b="1" dirty="0">
                <a:solidFill>
                  <a:srgbClr val="0070C0"/>
                </a:solidFill>
                <a:latin typeface="Lucida Console" pitchFamily="49" charset="0"/>
              </a:rPr>
              <a:t>%</a:t>
            </a:r>
            <a:r>
              <a:rPr lang="en-US" dirty="0" smtClean="0"/>
              <a:t> </a:t>
            </a:r>
            <a:r>
              <a:rPr lang="el-GR" dirty="0" smtClean="0"/>
              <a:t>χωρισμένοι </a:t>
            </a:r>
            <a:r>
              <a:rPr lang="el-GR" dirty="0"/>
              <a:t>με </a:t>
            </a:r>
            <a:r>
              <a:rPr lang="el-GR" dirty="0" smtClean="0"/>
              <a:t>κόμματα</a:t>
            </a:r>
            <a:r>
              <a:rPr lang="en-US" dirty="0" smtClean="0"/>
              <a:t>: (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100</a:t>
            </a:r>
            <a:r>
              <a:rPr lang="en-US" dirty="0" smtClean="0"/>
              <a:t>)</a:t>
            </a:r>
          </a:p>
          <a:p>
            <a:r>
              <a:rPr lang="el-GR" dirty="0" smtClean="0"/>
              <a:t>Συντελεστής </a:t>
            </a:r>
            <a:r>
              <a:rPr lang="en-US" sz="3500" dirty="0" smtClean="0">
                <a:solidFill>
                  <a:srgbClr val="FF0000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red</a:t>
            </a:r>
          </a:p>
          <a:p>
            <a:r>
              <a:rPr lang="el-GR" dirty="0" smtClean="0"/>
              <a:t>Συντελεστής</a:t>
            </a:r>
            <a:r>
              <a:rPr lang="en-US" dirty="0" smtClean="0"/>
              <a:t> </a:t>
            </a:r>
            <a:r>
              <a:rPr lang="en-US" sz="3500" dirty="0" smtClean="0">
                <a:solidFill>
                  <a:srgbClr val="00FF00"/>
                </a:solidFill>
              </a:rPr>
              <a:t>■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green</a:t>
            </a:r>
          </a:p>
          <a:p>
            <a:r>
              <a:rPr lang="el-GR" dirty="0" smtClean="0"/>
              <a:t>Συντελεστής </a:t>
            </a:r>
            <a:r>
              <a:rPr lang="en-US" sz="3500" dirty="0" smtClean="0">
                <a:solidFill>
                  <a:srgbClr val="0000FF"/>
                </a:solidFill>
              </a:rPr>
              <a:t>■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blue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6961" y="4995734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Lucida Console" pitchFamily="49" charset="0"/>
              </a:rPr>
              <a:t>rgb</a:t>
            </a:r>
            <a:r>
              <a:rPr lang="en-US" sz="2400" b="1" dirty="0" smtClean="0">
                <a:solidFill>
                  <a:srgbClr val="0070C0"/>
                </a:solidFill>
                <a:latin typeface="Lucida Console" pitchFamily="49" charset="0"/>
              </a:rPr>
              <a:t>( 19%, 47%, 100% )</a:t>
            </a:r>
            <a:endParaRPr lang="el-GR" sz="2400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8092" y="5411976"/>
            <a:ext cx="576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1712" y="5412974"/>
            <a:ext cx="572336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04349" y="5411976"/>
            <a:ext cx="6681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95235" y="5457400"/>
            <a:ext cx="449139" cy="355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4368" y="5836883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κ</a:t>
            </a:r>
            <a:r>
              <a:rPr lang="el-GR" b="1" dirty="0" smtClean="0">
                <a:solidFill>
                  <a:srgbClr val="FF0000"/>
                </a:solidFill>
              </a:rPr>
              <a:t>όκκινος συντελεστής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35613" y="5452326"/>
            <a:ext cx="499440" cy="3556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058" y="5847535"/>
            <a:ext cx="21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00FF"/>
                </a:solidFill>
              </a:rPr>
              <a:t>μπλε συντελεστής</a:t>
            </a:r>
            <a:endParaRPr lang="el-GR" b="1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645179" y="5450570"/>
            <a:ext cx="25553" cy="725004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3848" y="6207814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FF00"/>
                </a:solidFill>
              </a:rPr>
              <a:t>πράσινος συντελεστής</a:t>
            </a:r>
            <a:endParaRPr lang="el-GR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159" y="2564904"/>
            <a:ext cx="7776864" cy="187220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180207" y="2780928"/>
            <a:ext cx="6984776" cy="1440160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1540247" y="3040384"/>
            <a:ext cx="6272113" cy="892671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Περιεχόμενο</a:t>
            </a:r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71600" y="3933056"/>
            <a:ext cx="0" cy="10801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91" y="5028579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2415" y="4244848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8606" y="5350391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border</a:t>
            </a:r>
            <a:endParaRPr lang="el-G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956376" y="3905603"/>
            <a:ext cx="0" cy="1080120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52567" y="5011146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</a:t>
            </a:r>
            <a:endParaRPr lang="el-GR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Περίγραμμα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l-GR" b="1" dirty="0" smtClean="0"/>
              <a:t>Μέγεθος </a:t>
            </a:r>
            <a:r>
              <a:rPr lang="el-GR" dirty="0" smtClean="0"/>
              <a:t>περιγράμματος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border-color</a:t>
            </a:r>
            <a:r>
              <a:rPr lang="en-US" dirty="0" smtClean="0"/>
              <a:t>: </a:t>
            </a:r>
            <a:r>
              <a:rPr lang="el-GR" b="1" dirty="0" smtClean="0"/>
              <a:t>Χρώμα</a:t>
            </a:r>
            <a:r>
              <a:rPr lang="el-GR" dirty="0" smtClean="0"/>
              <a:t> περιγράμματος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l-GR" b="1" dirty="0" smtClean="0"/>
              <a:t>Είδος</a:t>
            </a:r>
            <a:r>
              <a:rPr lang="el-GR" dirty="0" smtClean="0"/>
              <a:t> περιγράμματος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44380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Είδη περιγράμματος: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33994"/>
              </p:ext>
            </p:extLst>
          </p:nvPr>
        </p:nvGraphicFramePr>
        <p:xfrm>
          <a:off x="611560" y="4005064"/>
          <a:ext cx="60960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solid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dotted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dashed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none</a:t>
                      </a:r>
                      <a:endParaRPr lang="el-GR" sz="2400" dirty="0" smtClean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3568" y="4221088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568" y="4704176"/>
            <a:ext cx="115212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3568" y="5156624"/>
            <a:ext cx="115212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Ορίζει την μορφοποίηση ενός εγγράφου</a:t>
            </a:r>
          </a:p>
          <a:p>
            <a:r>
              <a:rPr lang="el-GR" dirty="0" smtClean="0"/>
              <a:t>Εφαρμόζεται πάνω</a:t>
            </a:r>
            <a:r>
              <a:rPr lang="en-US" dirty="0"/>
              <a:t> </a:t>
            </a:r>
            <a:r>
              <a:rPr lang="el-GR" dirty="0" smtClean="0"/>
              <a:t>σε ένα </a:t>
            </a:r>
            <a:r>
              <a:rPr lang="en-US" dirty="0" smtClean="0"/>
              <a:t>HTML </a:t>
            </a:r>
            <a:r>
              <a:rPr lang="el-GR" dirty="0" smtClean="0"/>
              <a:t>έγγραφο</a:t>
            </a:r>
            <a:endParaRPr lang="en-US" dirty="0" smtClean="0"/>
          </a:p>
          <a:p>
            <a:r>
              <a:rPr lang="el-GR" dirty="0" smtClean="0"/>
              <a:t>Είναι κανόνες στη μορφή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ιδιότητα: τιμή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637242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border-width: 4px;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border-style: solid;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border-color: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3373546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4381658"/>
            <a:ext cx="626469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Χαίρε, κόσμε!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38102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9" y="637242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border-top-width: 4px;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border-top-style: solid;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border-top-color: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3373546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4381658"/>
            <a:ext cx="6264696" cy="58477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Χαίρε, κόσμε!</a:t>
            </a:r>
            <a:endParaRPr lang="el-GR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3648" y="4381658"/>
            <a:ext cx="6336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31640" y="908720"/>
            <a:ext cx="6336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37365" y="908720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Lucida Console" pitchFamily="49" charset="0"/>
              </a:rPr>
              <a:t>top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68344" y="908720"/>
            <a:ext cx="0" cy="50405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9366" y="3136612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Lucida Console" pitchFamily="49" charset="0"/>
              </a:rPr>
              <a:t>right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31640" y="908719"/>
            <a:ext cx="0" cy="50405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31640" y="5949279"/>
            <a:ext cx="6336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52324" y="3139216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Lucida Console" pitchFamily="49" charset="0"/>
              </a:rPr>
              <a:t>left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667070" y="5361500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Lucida Console" pitchFamily="49" charset="0"/>
              </a:rPr>
              <a:t>bottom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32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028" y="637242"/>
            <a:ext cx="7693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border-top-width: 4px;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border-top-style: dotted;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border-top-color: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border-bottom-width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6px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border-bottom-style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dashed;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border-bottom-color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green;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border-right-width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8px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border-right-style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solid;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Lucida Console" pitchFamily="49" charset="0"/>
              </a:rPr>
              <a:t>    </a:t>
            </a:r>
            <a:r>
              <a:rPr lang="en-US" sz="2400" smtClean="0">
                <a:solidFill>
                  <a:srgbClr val="0070C0"/>
                </a:solidFill>
                <a:latin typeface="Lucida Console" pitchFamily="49" charset="0"/>
              </a:rPr>
              <a:t>border-right-color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blue;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8272" y="4691343"/>
            <a:ext cx="0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5699455"/>
            <a:ext cx="6264696" cy="58477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Χαίρε, κόσμε!</a:t>
            </a:r>
            <a:endParaRPr lang="el-GR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3648" y="5699455"/>
            <a:ext cx="6336704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03648" y="6381328"/>
            <a:ext cx="6336704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40352" y="5699456"/>
            <a:ext cx="0" cy="681872"/>
          </a:xfrm>
          <a:prstGeom prst="line">
            <a:avLst/>
          </a:prstGeom>
          <a:ln w="1016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Ομαδοποίηση ιδιοτήτων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028" y="1484784"/>
            <a:ext cx="769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border-top:    4px dotted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border-bottom: 6px dashed green;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border-right:  8px solid  blue;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32923" y="3140968"/>
            <a:ext cx="0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5653" y="427440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width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92080" y="3140968"/>
            <a:ext cx="0" cy="5040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4810" y="37797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style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44208" y="3171748"/>
            <a:ext cx="0" cy="977332"/>
          </a:xfrm>
          <a:prstGeom prst="straightConnector1">
            <a:avLst/>
          </a:prstGeom>
          <a:ln w="28575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96938" y="427440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color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Ομαδοποίηση ιδιοτήτων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028" y="1484784"/>
            <a:ext cx="769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   border: 4px dotted red;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87824" y="2384884"/>
            <a:ext cx="0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0554" y="351832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width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46981" y="2384884"/>
            <a:ext cx="0" cy="5040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9711" y="30236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style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99109" y="2415664"/>
            <a:ext cx="0" cy="977332"/>
          </a:xfrm>
          <a:prstGeom prst="straightConnector1">
            <a:avLst/>
          </a:prstGeom>
          <a:ln w="28575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1839" y="351832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color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Περιθώρια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margin</a:t>
            </a:r>
            <a:r>
              <a:rPr lang="en-US" dirty="0" smtClean="0"/>
              <a:t>: </a:t>
            </a:r>
            <a:r>
              <a:rPr lang="el-GR" dirty="0" smtClean="0"/>
              <a:t>Έξω από το πλαίσιο</a:t>
            </a:r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padding</a:t>
            </a:r>
            <a:r>
              <a:rPr lang="en-US" dirty="0" smtClean="0"/>
              <a:t>: </a:t>
            </a:r>
            <a:r>
              <a:rPr lang="el-GR" dirty="0" smtClean="0"/>
              <a:t>Μέσα στο πλαίσιο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μοιάζει ο κώδικας;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8024" y="1932436"/>
            <a:ext cx="39604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3739766"/>
            <a:ext cx="396044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Lorem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ipsum</a:t>
            </a:r>
            <a:r>
              <a:rPr lang="en-US" dirty="0">
                <a:solidFill>
                  <a:schemeClr val="tx1"/>
                </a:solidFill>
              </a:rPr>
              <a:t>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adipisicing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eiusmod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incididunt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labore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et </a:t>
            </a:r>
            <a:r>
              <a:rPr lang="en-US" dirty="0" err="1">
                <a:solidFill>
                  <a:schemeClr val="tx1"/>
                </a:solidFill>
              </a:rPr>
              <a:t>dolore</a:t>
            </a:r>
            <a:r>
              <a:rPr lang="en-US" dirty="0">
                <a:solidFill>
                  <a:schemeClr val="tx1"/>
                </a:solidFill>
              </a:rPr>
              <a:t> magna </a:t>
            </a:r>
            <a:r>
              <a:rPr lang="en-US" dirty="0" err="1">
                <a:solidFill>
                  <a:schemeClr val="tx1"/>
                </a:solidFill>
              </a:rPr>
              <a:t>aliqua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86184" y="368148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91680" y="3127490"/>
            <a:ext cx="7024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?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6056" y="1932436"/>
            <a:ext cx="39604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6056" y="3739766"/>
            <a:ext cx="3960440" cy="1656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Lorem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ipsum</a:t>
            </a:r>
            <a:r>
              <a:rPr lang="en-US" dirty="0">
                <a:solidFill>
                  <a:schemeClr val="tx1"/>
                </a:solidFill>
              </a:rPr>
              <a:t>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adipisicing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eiusmod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incididunt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labore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et </a:t>
            </a:r>
            <a:r>
              <a:rPr lang="en-US" dirty="0" err="1">
                <a:solidFill>
                  <a:schemeClr val="tx1"/>
                </a:solidFill>
              </a:rPr>
              <a:t>dolore</a:t>
            </a:r>
            <a:r>
              <a:rPr lang="en-US" dirty="0">
                <a:solidFill>
                  <a:schemeClr val="tx1"/>
                </a:solidFill>
              </a:rPr>
              <a:t> magna </a:t>
            </a:r>
            <a:r>
              <a:rPr lang="en-US" dirty="0" err="1">
                <a:solidFill>
                  <a:schemeClr val="tx1"/>
                </a:solidFill>
              </a:rPr>
              <a:t>aliqua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31" y="541632"/>
            <a:ext cx="52052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border: 2px 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solid #6b766f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background-color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#93a299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color: white;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padding-left: 10px;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padding-right: 5px;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padding-bottom: 20px;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margin-bottom: 5px;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  <p:sp>
        <p:nvSpPr>
          <p:cNvPr id="7" name="Rectangle 6"/>
          <p:cNvSpPr/>
          <p:nvPr/>
        </p:nvSpPr>
        <p:spPr>
          <a:xfrm>
            <a:off x="62131" y="3719795"/>
            <a:ext cx="520527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border: 2px 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solid #6b766f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background-color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#ad8f67</a:t>
            </a:r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;</a:t>
            </a:r>
            <a:endParaRPr lang="en-US" sz="2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color: black;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padding-left: 10px;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 padding-right: 5px;</a:t>
            </a:r>
            <a:endParaRPr lang="en-US" sz="2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 padding-bottom: 20px;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238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159" y="2564904"/>
            <a:ext cx="7776864" cy="187220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0207" y="2780928"/>
            <a:ext cx="6984776" cy="1440160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0247" y="3040384"/>
            <a:ext cx="6272113" cy="892671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rgbClr val="292934"/>
                </a:solidFill>
              </a:rPr>
              <a:t>Περιεχόμενο</a:t>
            </a:r>
            <a:endParaRPr lang="el-GR" b="1" dirty="0">
              <a:solidFill>
                <a:srgbClr val="292934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3533" y="2132856"/>
            <a:ext cx="0" cy="122413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91" y="1556792"/>
            <a:ext cx="18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margin-left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956376" y="3501008"/>
            <a:ext cx="0" cy="1484715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2201" y="5011146"/>
            <a:ext cx="24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</a:rPr>
              <a:t>p</a:t>
            </a:r>
            <a:r>
              <a:rPr lang="en-US" sz="2400" b="1" dirty="0" smtClean="0">
                <a:solidFill>
                  <a:srgbClr val="92D050"/>
                </a:solidFill>
              </a:rPr>
              <a:t>adding-right</a:t>
            </a:r>
            <a:endParaRPr lang="el-GR" sz="2400" b="1" dirty="0">
              <a:solidFill>
                <a:srgbClr val="92D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68062" y="2149050"/>
            <a:ext cx="0" cy="133766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8550" y="1572986"/>
            <a:ext cx="205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margin-right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3648" y="3501008"/>
            <a:ext cx="0" cy="1414151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5181" y="4940582"/>
            <a:ext cx="24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padding-left</a:t>
            </a:r>
            <a:endParaRPr lang="el-GR" sz="2400" b="1" dirty="0">
              <a:solidFill>
                <a:srgbClr val="92D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224808" y="4013519"/>
            <a:ext cx="0" cy="1484715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4936" y="5523657"/>
            <a:ext cx="29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padding-bottom</a:t>
            </a:r>
            <a:endParaRPr lang="el-GR" sz="2400" b="1" dirty="0">
              <a:solidFill>
                <a:srgbClr val="92D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652120" y="2950366"/>
            <a:ext cx="0" cy="1600156"/>
          </a:xfrm>
          <a:prstGeom prst="straightConnector1">
            <a:avLst/>
          </a:prstGeom>
          <a:ln w="38100">
            <a:solidFill>
              <a:srgbClr val="67893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0200" y="4550522"/>
            <a:ext cx="29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padding-top</a:t>
            </a:r>
            <a:endParaRPr lang="el-GR" sz="2400" b="1" dirty="0">
              <a:solidFill>
                <a:srgbClr val="92D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5013" y="908720"/>
            <a:ext cx="205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margin-top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34132" y="1365816"/>
            <a:ext cx="0" cy="127109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582" y="1982428"/>
            <a:ext cx="244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</a:rPr>
              <a:t>margin-bottom</a:t>
            </a:r>
            <a:endParaRPr lang="el-GR" sz="2400" b="1" dirty="0">
              <a:solidFill>
                <a:srgbClr val="FFC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35896" y="2444093"/>
            <a:ext cx="0" cy="184900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Συνδυασμός </a:t>
            </a:r>
            <a:r>
              <a:rPr lang="en-US" dirty="0" smtClean="0"/>
              <a:t>CSS </a:t>
            </a:r>
            <a:r>
              <a:rPr lang="el-GR" dirty="0" smtClean="0"/>
              <a:t>και </a:t>
            </a:r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Εφαρμογή </a:t>
            </a:r>
            <a:r>
              <a:rPr lang="el-GR" b="1" dirty="0" smtClean="0"/>
              <a:t>απευθείας</a:t>
            </a:r>
            <a:r>
              <a:rPr lang="el-GR" dirty="0" smtClean="0"/>
              <a:t> σε μία ετικέτα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style=“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color: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red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l-GR" dirty="0">
                <a:latin typeface="Lucida Console" pitchFamily="49" charset="0"/>
              </a:rPr>
              <a:t>Γεια σου κόσμε!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/>
              <a:t>Κανόνες εφαρμόζονται μόνο στην αντίστοιχη ετικέτα.</a:t>
            </a:r>
            <a:endParaRPr lang="en-US" dirty="0" smtClean="0"/>
          </a:p>
          <a:p>
            <a:r>
              <a:rPr lang="el-GR" b="1" dirty="0" smtClean="0"/>
              <a:t>Κακή</a:t>
            </a:r>
            <a:r>
              <a:rPr lang="el-GR" dirty="0" smtClean="0"/>
              <a:t> πρακτική! Δεν βοηθάει στον διαχωρισμό περιεχομένου-παρουσίασης.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Τη βασική δομή της γλώσσας </a:t>
            </a:r>
            <a:r>
              <a:rPr lang="en-US" dirty="0" smtClean="0"/>
              <a:t>CSS</a:t>
            </a:r>
          </a:p>
          <a:p>
            <a:r>
              <a:rPr lang="el-GR" dirty="0" smtClean="0"/>
              <a:t>Συνδυασμός </a:t>
            </a:r>
            <a:r>
              <a:rPr lang="en-US" dirty="0" smtClean="0"/>
              <a:t>HTML/CSS</a:t>
            </a:r>
            <a:endParaRPr lang="el-GR" dirty="0" smtClean="0"/>
          </a:p>
          <a:p>
            <a:r>
              <a:rPr lang="el-GR" dirty="0" smtClean="0"/>
              <a:t>Επιλογείς</a:t>
            </a:r>
          </a:p>
          <a:p>
            <a:r>
              <a:rPr lang="el-GR" dirty="0" smtClean="0"/>
              <a:t>Χρώματα</a:t>
            </a:r>
          </a:p>
          <a:p>
            <a:r>
              <a:rPr lang="el-GR" dirty="0" smtClean="0"/>
              <a:t>Μορφοποίηση κειμένου</a:t>
            </a:r>
          </a:p>
          <a:p>
            <a:r>
              <a:rPr lang="en-US" dirty="0" smtClean="0"/>
              <a:t>Box model</a:t>
            </a:r>
            <a:endParaRPr lang="el-GR" dirty="0" smtClean="0"/>
          </a:p>
          <a:p>
            <a:r>
              <a:rPr lang="el-GR" dirty="0" smtClean="0"/>
              <a:t>Περιγράμματα</a:t>
            </a:r>
          </a:p>
          <a:p>
            <a:r>
              <a:rPr lang="el-GR" dirty="0" smtClean="0"/>
              <a:t>Περιθώρια</a:t>
            </a:r>
          </a:p>
        </p:txBody>
      </p:sp>
    </p:spTree>
    <p:extLst>
      <p:ext uri="{BB962C8B-B14F-4D97-AF65-F5344CB8AC3E}">
        <p14:creationId xmlns:p14="http://schemas.microsoft.com/office/powerpoint/2010/main" val="34283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Μάθατε </a:t>
            </a:r>
            <a:r>
              <a:rPr lang="en-US" dirty="0" smtClean="0"/>
              <a:t>CSS.</a:t>
            </a:r>
          </a:p>
          <a:p>
            <a:r>
              <a:rPr lang="el-GR" dirty="0" smtClean="0"/>
              <a:t>Μπορείτε να </a:t>
            </a:r>
            <a:r>
              <a:rPr lang="el-GR" b="1" dirty="0" smtClean="0"/>
              <a:t>κάνετε όμορφη</a:t>
            </a:r>
            <a:r>
              <a:rPr lang="el-GR" dirty="0" smtClean="0"/>
              <a:t> την πρώτη σας σελίδα!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l-GR" dirty="0" smtClean="0"/>
              <a:t>Εμβάθυνση στην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r>
              <a:rPr lang="el-GR" dirty="0" smtClean="0"/>
              <a:t>Ετικέτες </a:t>
            </a:r>
            <a:r>
              <a:rPr lang="en-US" dirty="0" smtClean="0"/>
              <a:t>HTML </a:t>
            </a:r>
            <a:r>
              <a:rPr lang="el-GR" dirty="0" smtClean="0"/>
              <a:t>χωρίς σημασιολογία</a:t>
            </a:r>
          </a:p>
          <a:p>
            <a:r>
              <a:rPr lang="el-GR" dirty="0" smtClean="0"/>
              <a:t>Ετικέτες </a:t>
            </a:r>
            <a:r>
              <a:rPr lang="en-US" dirty="0" smtClean="0"/>
              <a:t>meta</a:t>
            </a:r>
            <a:endParaRPr lang="el-GR" dirty="0" smtClean="0"/>
          </a:p>
          <a:p>
            <a:r>
              <a:rPr lang="el-GR" dirty="0" smtClean="0"/>
              <a:t>«Κακές» ετικέτες</a:t>
            </a:r>
          </a:p>
          <a:p>
            <a:r>
              <a:rPr lang="el-GR" dirty="0" smtClean="0"/>
              <a:t>Φόρμες</a:t>
            </a:r>
            <a:endParaRPr lang="en-US" dirty="0" smtClean="0"/>
          </a:p>
          <a:p>
            <a:r>
              <a:rPr lang="el-GR" dirty="0" smtClean="0"/>
              <a:t>Περισσότερα </a:t>
            </a:r>
            <a:r>
              <a:rPr lang="el-GR" dirty="0" smtClean="0"/>
              <a:t>για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l-GR" dirty="0" smtClean="0"/>
              <a:t>πίνακες</a:t>
            </a:r>
          </a:p>
          <a:p>
            <a:r>
              <a:rPr lang="el-GR" smtClean="0"/>
              <a:t>Λίστες </a:t>
            </a:r>
            <a:r>
              <a:rPr lang="el-GR" smtClean="0"/>
              <a:t>ορισμών</a:t>
            </a:r>
            <a:endParaRPr lang="en-US" dirty="0" smtClean="0"/>
          </a:p>
          <a:p>
            <a:r>
              <a:rPr lang="el-GR" dirty="0" smtClean="0"/>
              <a:t>Κωδικοποίηση χαρακτήρων και </a:t>
            </a:r>
            <a:r>
              <a:rPr lang="en-US" dirty="0" smtClean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24268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Συνδυασμός </a:t>
            </a:r>
            <a:r>
              <a:rPr lang="en-US" dirty="0"/>
              <a:t>CSS </a:t>
            </a:r>
            <a:r>
              <a:rPr lang="el-GR" dirty="0"/>
              <a:t>και </a:t>
            </a:r>
            <a:r>
              <a:rPr lang="en-US" dirty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b="1" dirty="0" smtClean="0"/>
              <a:t>Εσωτερική</a:t>
            </a:r>
            <a:r>
              <a:rPr lang="el-GR" dirty="0" smtClean="0"/>
              <a:t> φόρτωση </a:t>
            </a:r>
            <a:r>
              <a:rPr lang="en-US" dirty="0" smtClean="0"/>
              <a:t>CSS. </a:t>
            </a:r>
            <a:r>
              <a:rPr lang="el-GR" dirty="0" smtClean="0"/>
              <a:t>Τοποθετούμε την ετικέτα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&lt;style type=“text/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 </a:t>
            </a:r>
            <a:r>
              <a:rPr lang="el-GR" dirty="0" smtClean="0"/>
              <a:t>και μέσα το </a:t>
            </a:r>
            <a:r>
              <a:rPr lang="en-US" dirty="0" smtClean="0"/>
              <a:t>CSS.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style type="text/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p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	color: red;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a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	color: blue;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&lt;/style&gt;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Συνδυασμός </a:t>
            </a:r>
            <a:r>
              <a:rPr lang="en-US" dirty="0"/>
              <a:t>CSS </a:t>
            </a:r>
            <a:r>
              <a:rPr lang="el-GR" dirty="0"/>
              <a:t>και </a:t>
            </a:r>
            <a:r>
              <a:rPr lang="en-US" dirty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Εξωτερική</a:t>
            </a:r>
            <a:r>
              <a:rPr lang="el-GR" dirty="0" smtClean="0"/>
              <a:t> φόρτωση </a:t>
            </a:r>
            <a:r>
              <a:rPr lang="en-US" dirty="0" smtClean="0"/>
              <a:t>CSS. </a:t>
            </a:r>
            <a:r>
              <a:rPr lang="el-GR" dirty="0" smtClean="0"/>
              <a:t>Το </a:t>
            </a:r>
            <a:r>
              <a:rPr lang="en-US" dirty="0" smtClean="0"/>
              <a:t>CSS </a:t>
            </a:r>
            <a:r>
              <a:rPr lang="el-GR" dirty="0" smtClean="0"/>
              <a:t>βρίσκεται σε ξεχωριστό αρχείο</a:t>
            </a:r>
            <a:r>
              <a:rPr lang="en-US" dirty="0" smtClean="0"/>
              <a:t> </a:t>
            </a:r>
            <a:r>
              <a:rPr lang="en-US" i="1" dirty="0" smtClean="0"/>
              <a:t>.</a:t>
            </a:r>
            <a:r>
              <a:rPr lang="en-US" i="1" dirty="0" err="1" smtClean="0"/>
              <a:t>css</a:t>
            </a:r>
            <a:r>
              <a:rPr lang="en-US" i="1" dirty="0" smtClean="0"/>
              <a:t>. </a:t>
            </a:r>
            <a:r>
              <a:rPr lang="el-GR" dirty="0" smtClean="0"/>
              <a:t>Τοποθετούμε μέσα στο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</a:t>
            </a:r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&lt;link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stylesheet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“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type="text/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“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=“style.css"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24221" y="4709111"/>
            <a:ext cx="46057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04141" y="4932119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4730306"/>
            <a:ext cx="278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Επιλογέας ετικετών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&lt;a&gt;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9422" y="3593291"/>
            <a:ext cx="46057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Επιλογείς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/>
          <a:lstStyle/>
          <a:p>
            <a:r>
              <a:rPr lang="el-GR" b="1" dirty="0" smtClean="0"/>
              <a:t>Επιλογέας</a:t>
            </a:r>
            <a:r>
              <a:rPr lang="el-GR" dirty="0" smtClean="0"/>
              <a:t> (</a:t>
            </a:r>
            <a:r>
              <a:rPr lang="en-US" dirty="0" smtClean="0"/>
              <a:t>selector)</a:t>
            </a:r>
            <a:r>
              <a:rPr lang="el-GR" dirty="0" smtClean="0"/>
              <a:t>: Καθορίζει πού θα εφαρμοστούν οι </a:t>
            </a:r>
            <a:r>
              <a:rPr lang="en-US" dirty="0" smtClean="0"/>
              <a:t>CSS </a:t>
            </a:r>
            <a:r>
              <a:rPr lang="el-GR" dirty="0" smtClean="0"/>
              <a:t>κανόνες.</a:t>
            </a:r>
          </a:p>
          <a:p>
            <a:r>
              <a:rPr lang="el-GR" b="1" dirty="0" smtClean="0"/>
              <a:t>Επιλογέας ετικετών</a:t>
            </a:r>
            <a:r>
              <a:rPr lang="el-GR" dirty="0" smtClean="0"/>
              <a:t> επιλέγει όλες τις </a:t>
            </a:r>
            <a:r>
              <a:rPr lang="en-US" dirty="0" smtClean="0"/>
              <a:t>HTML </a:t>
            </a:r>
            <a:r>
              <a:rPr lang="el-GR" dirty="0" smtClean="0"/>
              <a:t>ετικέτες</a:t>
            </a:r>
            <a:r>
              <a:rPr lang="en-US" dirty="0" smtClean="0"/>
              <a:t> </a:t>
            </a:r>
            <a:r>
              <a:rPr lang="el-GR" dirty="0" smtClean="0"/>
              <a:t>με κάποιο όνομα: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67944" y="3593291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	color: red;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a {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	color: blue;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sz="2400" dirty="0"/>
          </a:p>
          <a:p>
            <a:endParaRPr lang="el-GR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19342" y="3816299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216" y="3614486"/>
            <a:ext cx="278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Επιλογέας ετικετών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7" grpId="0" animBg="1"/>
      <p:bldP spid="4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1219</TotalTime>
  <Words>1768</Words>
  <Application>Microsoft Office PowerPoint</Application>
  <PresentationFormat>On-screen Show (4:3)</PresentationFormat>
  <Paragraphs>576</Paragraphs>
  <Slides>62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Clarity</vt:lpstr>
      <vt:lpstr>CSS 1</vt:lpstr>
      <vt:lpstr>Στόχος της ώρας</vt:lpstr>
      <vt:lpstr>Περιεχόμενο και μορφοποίηση</vt:lpstr>
      <vt:lpstr>Γιατί να χωρίσω HTML &amp; CSS?</vt:lpstr>
      <vt:lpstr>CSS</vt:lpstr>
      <vt:lpstr>Συνδυασμός CSS και HTML</vt:lpstr>
      <vt:lpstr>Συνδυασμός CSS και HTML</vt:lpstr>
      <vt:lpstr>Συνδυασμός CSS και HTML</vt:lpstr>
      <vt:lpstr>Επιλογείς</vt:lpstr>
      <vt:lpstr>Ιδιότητες</vt:lpstr>
      <vt:lpstr>Μορφοποίηση κειμένου</vt:lpstr>
      <vt:lpstr>Μορφοποίηση κειμένου</vt:lpstr>
      <vt:lpstr>Μορφοποίηση κειμένου</vt:lpstr>
      <vt:lpstr>Μορφοποίηση κειμένου</vt:lpstr>
      <vt:lpstr>PowerPoint Presentation</vt:lpstr>
      <vt:lpstr>Μορφοποίηση κειμένου</vt:lpstr>
      <vt:lpstr>Μονάδες μέτρησης μεγέθους</vt:lpstr>
      <vt:lpstr>Άλλες απόλυτες μονάδες</vt:lpstr>
      <vt:lpstr>Μονάδες μέτρησης μεγέθους</vt:lpstr>
      <vt:lpstr>PowerPoint Presentation</vt:lpstr>
      <vt:lpstr>PowerPoint Presentation</vt:lpstr>
      <vt:lpstr>PowerPoint Presentation</vt:lpstr>
      <vt:lpstr>PowerPoint Presentation</vt:lpstr>
      <vt:lpstr>Μορφοποίηση κειμένου</vt:lpstr>
      <vt:lpstr>PowerPoint Presentation</vt:lpstr>
      <vt:lpstr>Μονάδες μέτρησης μεγέθους</vt:lpstr>
      <vt:lpstr>Μονάδες μέτρησης μεγέθους</vt:lpstr>
      <vt:lpstr>PowerPoint Presentation</vt:lpstr>
      <vt:lpstr>1η Εργασία</vt:lpstr>
      <vt:lpstr>Validation</vt:lpstr>
      <vt:lpstr>Πολιτική σχετικά με τις εργασίες</vt:lpstr>
      <vt:lpstr>Χρώμα!</vt:lpstr>
      <vt:lpstr>Χρώματα</vt:lpstr>
      <vt:lpstr>PowerPoint Presentation</vt:lpstr>
      <vt:lpstr>Χρώματα</vt:lpstr>
      <vt:lpstr>Χρώματα RGB</vt:lpstr>
      <vt:lpstr>Χρώματα RGB</vt:lpstr>
      <vt:lpstr>PowerPoint Presentation</vt:lpstr>
      <vt:lpstr>Χρώματα RGB</vt:lpstr>
      <vt:lpstr>Χρώματα RGB</vt:lpstr>
      <vt:lpstr>Χρώματα RGB</vt:lpstr>
      <vt:lpstr>Χρώματα RGB</vt:lpstr>
      <vt:lpstr>PowerPoint Presentation</vt:lpstr>
      <vt:lpstr>Χρώματα RGB</vt:lpstr>
      <vt:lpstr>Χρώματα RGB</vt:lpstr>
      <vt:lpstr>Χρώματα RGB</vt:lpstr>
      <vt:lpstr>Χρώματα RGB</vt:lpstr>
      <vt:lpstr>Box model</vt:lpstr>
      <vt:lpstr>Περίγραμμα</vt:lpstr>
      <vt:lpstr>PowerPoint Presentation</vt:lpstr>
      <vt:lpstr>PowerPoint Presentation</vt:lpstr>
      <vt:lpstr>PowerPoint Presentation</vt:lpstr>
      <vt:lpstr>PowerPoint Presentation</vt:lpstr>
      <vt:lpstr>Ομαδοποίηση ιδιοτήτων</vt:lpstr>
      <vt:lpstr>Ομαδοποίηση ιδιοτήτων</vt:lpstr>
      <vt:lpstr>Περιθώρια</vt:lpstr>
      <vt:lpstr>Πώς μοιάζει ο κώδικας;</vt:lpstr>
      <vt:lpstr>PowerPoint Presentation</vt:lpstr>
      <vt:lpstr>PowerPoint Presentation</vt:lpstr>
      <vt:lpstr>Μάθαμε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dionyziz</cp:lastModifiedBy>
  <cp:revision>155</cp:revision>
  <dcterms:created xsi:type="dcterms:W3CDTF">2010-08-24T17:58:17Z</dcterms:created>
  <dcterms:modified xsi:type="dcterms:W3CDTF">2010-11-02T18:21:34Z</dcterms:modified>
</cp:coreProperties>
</file>