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9"/>
  </p:notesMasterIdLst>
  <p:sldIdLst>
    <p:sldId id="257" r:id="rId2"/>
    <p:sldId id="258" r:id="rId3"/>
    <p:sldId id="261" r:id="rId4"/>
    <p:sldId id="260" r:id="rId5"/>
    <p:sldId id="264" r:id="rId6"/>
    <p:sldId id="265" r:id="rId7"/>
    <p:sldId id="267" r:id="rId8"/>
    <p:sldId id="275" r:id="rId9"/>
    <p:sldId id="266" r:id="rId10"/>
    <p:sldId id="277" r:id="rId11"/>
    <p:sldId id="278" r:id="rId12"/>
    <p:sldId id="328" r:id="rId13"/>
    <p:sldId id="279" r:id="rId14"/>
    <p:sldId id="282" r:id="rId15"/>
    <p:sldId id="283" r:id="rId16"/>
    <p:sldId id="284" r:id="rId17"/>
    <p:sldId id="285" r:id="rId18"/>
    <p:sldId id="287" r:id="rId19"/>
    <p:sldId id="288" r:id="rId20"/>
    <p:sldId id="280" r:id="rId21"/>
    <p:sldId id="281" r:id="rId22"/>
    <p:sldId id="289" r:id="rId23"/>
    <p:sldId id="290" r:id="rId24"/>
    <p:sldId id="291" r:id="rId25"/>
    <p:sldId id="292" r:id="rId26"/>
    <p:sldId id="293" r:id="rId27"/>
    <p:sldId id="314" r:id="rId28"/>
    <p:sldId id="311" r:id="rId29"/>
    <p:sldId id="294" r:id="rId30"/>
    <p:sldId id="306" r:id="rId31"/>
    <p:sldId id="302" r:id="rId32"/>
    <p:sldId id="303" r:id="rId33"/>
    <p:sldId id="304" r:id="rId34"/>
    <p:sldId id="305" r:id="rId35"/>
    <p:sldId id="308" r:id="rId36"/>
    <p:sldId id="297" r:id="rId37"/>
    <p:sldId id="298" r:id="rId38"/>
    <p:sldId id="300" r:id="rId39"/>
    <p:sldId id="301" r:id="rId40"/>
    <p:sldId id="309" r:id="rId41"/>
    <p:sldId id="315" r:id="rId42"/>
    <p:sldId id="313" r:id="rId43"/>
    <p:sldId id="316" r:id="rId44"/>
    <p:sldId id="317" r:id="rId45"/>
    <p:sldId id="327" r:id="rId46"/>
    <p:sldId id="312" r:id="rId47"/>
    <p:sldId id="319" r:id="rId48"/>
    <p:sldId id="320" r:id="rId49"/>
    <p:sldId id="318" r:id="rId50"/>
    <p:sldId id="321" r:id="rId51"/>
    <p:sldId id="322" r:id="rId52"/>
    <p:sldId id="323" r:id="rId53"/>
    <p:sldId id="324" r:id="rId54"/>
    <p:sldId id="310" r:id="rId55"/>
    <p:sldId id="325" r:id="rId56"/>
    <p:sldId id="326" r:id="rId57"/>
    <p:sldId id="32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0272E-10AF-4884-925D-F34DD13BBDD1}">
          <p14:sldIdLst>
            <p14:sldId id="257"/>
            <p14:sldId id="258"/>
          </p14:sldIdLst>
        </p14:section>
        <p14:section name="Classes &amp; IDs" id="{78F35E0D-B459-42EC-B0F0-885F8418D5EC}">
          <p14:sldIdLst>
            <p14:sldId id="261"/>
            <p14:sldId id="260"/>
            <p14:sldId id="264"/>
            <p14:sldId id="265"/>
            <p14:sldId id="267"/>
            <p14:sldId id="275"/>
            <p14:sldId id="266"/>
            <p14:sldId id="277"/>
            <p14:sldId id="278"/>
            <p14:sldId id="328"/>
            <p14:sldId id="279"/>
          </p14:sldIdLst>
        </p14:section>
        <p14:section name="Selector Nesting" id="{81751B26-6098-407C-9F21-9E1606EF9B4F}">
          <p14:sldIdLst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Selector Grouping" id="{B7DC6CAF-70DE-4DB6-85F4-864A0AE9D103}">
          <p14:sldIdLst>
            <p14:sldId id="280"/>
            <p14:sldId id="281"/>
            <p14:sldId id="289"/>
          </p14:sldIdLst>
        </p14:section>
        <p14:section name="Pseudo-Classes" id="{2D32E0E2-10BB-4E2C-9FDC-31FF8D9264B7}">
          <p14:sldIdLst>
            <p14:sldId id="290"/>
            <p14:sldId id="291"/>
            <p14:sldId id="292"/>
            <p14:sldId id="293"/>
          </p14:sldIdLst>
        </p14:section>
        <p14:section name="Assignment" id="{8B56453C-FF2B-42EF-939A-6B6A92835343}">
          <p14:sldIdLst>
            <p14:sldId id="314"/>
            <p14:sldId id="311"/>
          </p14:sldIdLst>
        </p14:section>
        <p14:section name="Shorthand properties" id="{06BC2A0A-0D09-41CC-B9C0-12DB16405770}">
          <p14:sldIdLst>
            <p14:sldId id="294"/>
            <p14:sldId id="306"/>
            <p14:sldId id="302"/>
            <p14:sldId id="303"/>
            <p14:sldId id="304"/>
            <p14:sldId id="305"/>
            <p14:sldId id="308"/>
            <p14:sldId id="297"/>
            <p14:sldId id="298"/>
            <p14:sldId id="300"/>
            <p14:sldId id="301"/>
            <p14:sldId id="309"/>
          </p14:sldIdLst>
        </p14:section>
        <p14:section name="Background Images" id="{E5080AC0-8B67-4C18-9E0E-CABE8A2CD1ED}">
          <p14:sldIdLst>
            <p14:sldId id="315"/>
            <p14:sldId id="313"/>
            <p14:sldId id="316"/>
            <p14:sldId id="317"/>
          </p14:sldIdLst>
        </p14:section>
        <p14:section name="Typography" id="{7E196E68-25EE-4F93-9266-6E284B0324C2}">
          <p14:sldIdLst>
            <p14:sldId id="327"/>
            <p14:sldId id="312"/>
            <p14:sldId id="319"/>
            <p14:sldId id="320"/>
            <p14:sldId id="318"/>
          </p14:sldIdLst>
        </p14:section>
        <p14:section name="List properties" id="{1A8FFAEC-A76D-4814-B7A4-7DE21AB2FACC}">
          <p14:sldIdLst>
            <p14:sldId id="321"/>
            <p14:sldId id="322"/>
            <p14:sldId id="323"/>
            <p14:sldId id="324"/>
          </p14:sldIdLst>
        </p14:section>
        <p14:section name="Table Borders" id="{1A0F7F2F-ED04-4D3B-870A-CDCB78D3EBD7}">
          <p14:sldIdLst>
            <p14:sldId id="310"/>
          </p14:sldIdLst>
        </p14:section>
        <p14:section name="Cursors" id="{C5C2D743-7508-4F53-980B-10DF54B2E5C3}">
          <p14:sldIdLst>
            <p14:sldId id="325"/>
          </p14:sldIdLst>
        </p14:section>
        <p14:section name="Outro" id="{4E18976D-D676-4D39-8915-795AA026942D}">
          <p14:sldIdLst>
            <p14:sldId id="326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3193" autoAdjust="0"/>
  </p:normalViewPr>
  <p:slideViewPr>
    <p:cSldViewPr>
      <p:cViewPr>
        <p:scale>
          <a:sx n="66" d="100"/>
          <a:sy n="66" d="100"/>
        </p:scale>
        <p:origin x="-1290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6E19C-DDD6-4012-8A38-9C27E9DDE04E}" type="datetimeFigureOut">
              <a:rPr lang="el-GR" smtClean="0"/>
              <a:t>2010-10-19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04C20-D3EA-4274-BDED-5C90D0038C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578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Εδώ</a:t>
            </a:r>
            <a:r>
              <a:rPr lang="el-GR" baseline="0" dirty="0" smtClean="0"/>
              <a:t> δείχνω τη σελίδα που θα φτιάξω.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95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Να πω ότι επιστρέφουμε στο αρχικό παράδειγμα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808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Έστω</a:t>
            </a:r>
            <a:r>
              <a:rPr lang="el-GR" baseline="0" dirty="0" smtClean="0"/>
              <a:t> ότι σε αυτό το </a:t>
            </a:r>
            <a:r>
              <a:rPr lang="en-US" baseline="0" dirty="0" smtClean="0"/>
              <a:t>HTML </a:t>
            </a:r>
            <a:r>
              <a:rPr lang="el-GR" baseline="0" dirty="0" smtClean="0"/>
              <a:t>θέλω τα στοιχεία της πρώτης λίστας να έχουν μπλε πλαίσιο και της δεύτερης κόκκινο πλαίσιο. 2 τρόποι: με ή χωρίς </a:t>
            </a:r>
            <a:r>
              <a:rPr lang="en-US" baseline="0" dirty="0" smtClean="0"/>
              <a:t>nesting.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049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n-US" baseline="0" dirty="0" smtClean="0"/>
              <a:t>li </a:t>
            </a:r>
            <a:r>
              <a:rPr lang="el-GR" baseline="0" dirty="0" smtClean="0"/>
              <a:t>είναι πλεονασμός αλλά βοηθάει στην αναγνωσιμότητα του κώδικα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093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Εξηγώ</a:t>
            </a:r>
            <a:r>
              <a:rPr lang="el-GR" baseline="0" dirty="0" smtClean="0"/>
              <a:t> αναλυτικά πως δουλεύουν οι 2 </a:t>
            </a:r>
            <a:r>
              <a:rPr lang="en-US" baseline="0" dirty="0" smtClean="0"/>
              <a:t>selectors.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4C20-D3EA-4274-BDED-5C90D0038C10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204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19,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19,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2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διαφανειών: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paragraph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Blue paragraph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47664" y="191683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 &amp; </a:t>
            </a:r>
            <a:r>
              <a:rPr lang="en-US" dirty="0" smtClean="0"/>
              <a:t>IDs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l-GR" dirty="0" smtClean="0"/>
              <a:t>Μία κλάση μπορεί να εφαρμοστεί σε πολλά στοιχεία</a:t>
            </a:r>
          </a:p>
          <a:p>
            <a:r>
              <a:rPr lang="el-GR" dirty="0" smtClean="0"/>
              <a:t>Ένα στοιχείο μπορεί να έχει πολλές κλάσεις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</a:t>
            </a:r>
            <a:r>
              <a:rPr lang="en-US" b="1" dirty="0" smtClean="0">
                <a:solidFill>
                  <a:srgbClr val="002060"/>
                </a:solidFill>
              </a:rPr>
              <a:t>class=“foo bar”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n-US" dirty="0" smtClean="0">
                <a:latin typeface="Lucida Console" pitchFamily="49" charset="0"/>
              </a:rPr>
              <a:t>I </a:t>
            </a:r>
            <a:r>
              <a:rPr lang="en-US" dirty="0">
                <a:latin typeface="Lucida Console" pitchFamily="49" charset="0"/>
              </a:rPr>
              <a:t>belong to class foo and class </a:t>
            </a:r>
            <a:r>
              <a:rPr lang="en-US" dirty="0" smtClean="0">
                <a:latin typeface="Lucida Console" pitchFamily="49" charset="0"/>
              </a:rPr>
              <a:t>bar</a:t>
            </a:r>
            <a:endParaRPr lang="el-GR" dirty="0" smtClean="0"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3630"/>
              </p:ext>
            </p:extLst>
          </p:nvPr>
        </p:nvGraphicFramePr>
        <p:xfrm>
          <a:off x="1547664" y="4653136"/>
          <a:ext cx="6096000" cy="153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Κλάσεις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class=“foo”</a:t>
                      </a:r>
                      <a:endParaRPr lang="en-US" sz="20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id=“foo”</a:t>
                      </a:r>
                      <a:endParaRPr lang="en-US" sz="2000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Επανάληψη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Ναι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>
                          <a:solidFill>
                            <a:srgbClr val="FF0000"/>
                          </a:solidFill>
                        </a:rPr>
                        <a:t>Όχι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.foo</a:t>
                      </a:r>
                      <a:endParaRPr lang="en-US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70C0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#foo</a:t>
                      </a:r>
                      <a:endParaRPr lang="en-US" sz="2000" kern="1200" dirty="0">
                        <a:solidFill>
                          <a:srgbClr val="0070C0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&lt;style&gt;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#intro </a:t>
            </a:r>
            <a:r>
              <a:rPr lang="en-US" dirty="0">
                <a:solidFill>
                  <a:srgbClr val="0070C0"/>
                </a:solidFill>
              </a:rPr>
              <a:t>{ color: red; 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smtClean="0">
                <a:solidFill>
                  <a:srgbClr val="0070C0"/>
                </a:solidFill>
              </a:rPr>
              <a:t>#outro </a:t>
            </a:r>
            <a:r>
              <a:rPr lang="en-US" dirty="0">
                <a:solidFill>
                  <a:srgbClr val="0070C0"/>
                </a:solidFill>
              </a:rPr>
              <a:t>{ color: blue; 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id=“intro”&gt;</a:t>
            </a:r>
            <a:r>
              <a:rPr lang="en-US" dirty="0">
                <a:latin typeface="Lucida Console" pitchFamily="49" charset="0"/>
              </a:rPr>
              <a:t>Red paragraph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id=“outro”&gt;</a:t>
            </a:r>
            <a:r>
              <a:rPr lang="en-US" dirty="0">
                <a:latin typeface="Lucida Console" pitchFamily="49" charset="0"/>
              </a:rPr>
              <a:t>Blue paragraph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Συνδυασμοί </a:t>
            </a:r>
            <a:r>
              <a:rPr lang="en-US" dirty="0" smtClean="0"/>
              <a:t>HTML &amp; Class selectors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p.center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{ text-align: center; }</a:t>
            </a:r>
          </a:p>
          <a:p>
            <a:pPr lvl="1"/>
            <a:r>
              <a:rPr lang="el-GR" dirty="0" smtClean="0"/>
              <a:t>Επιλέγει όλα τα </a:t>
            </a:r>
            <a:r>
              <a:rPr lang="en-US" dirty="0" smtClean="0"/>
              <a:t>p </a:t>
            </a:r>
            <a:r>
              <a:rPr lang="el-GR" dirty="0" smtClean="0"/>
              <a:t>που έχουν την κλάση </a:t>
            </a:r>
            <a:r>
              <a:rPr lang="en-US" dirty="0" smtClean="0"/>
              <a:t>center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p.center.important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text-align: center;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font-size: 24pt;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lvl="1"/>
            <a:r>
              <a:rPr lang="el-GR" dirty="0" smtClean="0"/>
              <a:t>Επιλέγει όλα τα </a:t>
            </a:r>
            <a:r>
              <a:rPr lang="en-US" dirty="0" smtClean="0"/>
              <a:t>p </a:t>
            </a:r>
            <a:r>
              <a:rPr lang="el-GR" dirty="0" smtClean="0"/>
              <a:t>που έχουν την κλάση </a:t>
            </a:r>
            <a:r>
              <a:rPr lang="en-US" dirty="0" smtClean="0"/>
              <a:t>center </a:t>
            </a:r>
            <a:r>
              <a:rPr lang="el-GR" b="1" dirty="0" smtClean="0"/>
              <a:t>ΚΑΙ</a:t>
            </a:r>
            <a:r>
              <a:rPr lang="en-US" b="1" dirty="0" smtClean="0"/>
              <a:t> </a:t>
            </a:r>
            <a:r>
              <a:rPr lang="el-GR" dirty="0" smtClean="0"/>
              <a:t>την κλάση </a:t>
            </a:r>
            <a:r>
              <a:rPr lang="en-US" dirty="0" smtClean="0"/>
              <a:t>important</a:t>
            </a:r>
            <a:endParaRPr lang="el-GR" b="1" dirty="0" smtClean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09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Εμφώλευση επιλογέων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εφαρμόσουμε έναν επιλογέα σε έναν άλλο επιλογέα.</a:t>
            </a:r>
            <a:endParaRPr lang="en-US" dirty="0"/>
          </a:p>
          <a:p>
            <a:endParaRPr lang="en-US" dirty="0" smtClean="0"/>
          </a:p>
          <a:p>
            <a:r>
              <a:rPr lang="el-GR" dirty="0" smtClean="0"/>
              <a:t>Σωστά δομημένο </a:t>
            </a:r>
            <a:r>
              <a:rPr lang="en-US" dirty="0" smtClean="0"/>
              <a:t>HTML</a:t>
            </a:r>
            <a:r>
              <a:rPr lang="el-GR" dirty="0" smtClean="0"/>
              <a:t>/</a:t>
            </a:r>
            <a:r>
              <a:rPr lang="en-US" dirty="0" smtClean="0"/>
              <a:t>CSS </a:t>
            </a:r>
            <a:r>
              <a:rPr lang="el-GR" dirty="0" smtClean="0">
                <a:sym typeface="Wingdings" pitchFamily="2" charset="2"/>
              </a:rPr>
              <a:t> Περιορισμένες </a:t>
            </a:r>
            <a:r>
              <a:rPr lang="el-GR" dirty="0" smtClean="0"/>
              <a:t>κλάσεις/</a:t>
            </a:r>
            <a:r>
              <a:rPr lang="en-US" dirty="0" smtClean="0"/>
              <a:t>ID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92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Εμφώλευση επιλογέων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n-US" dirty="0" smtClean="0">
                <a:latin typeface="Lucida Console" pitchFamily="49" charset="0"/>
              </a:rPr>
              <a:t>cat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n-US" dirty="0" smtClean="0">
                <a:latin typeface="Lucida Console" pitchFamily="49" charset="0"/>
              </a:rPr>
              <a:t>dog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&lt;li&gt;</a:t>
            </a:r>
            <a:r>
              <a:rPr lang="en-US" dirty="0" smtClean="0">
                <a:latin typeface="Lucida Console" pitchFamily="49" charset="0"/>
              </a:rPr>
              <a:t>frog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n-US" dirty="0" smtClean="0">
                <a:latin typeface="Lucida Console" pitchFamily="49" charset="0"/>
              </a:rPr>
              <a:t>pencil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n-US" dirty="0" smtClean="0">
                <a:latin typeface="Lucida Console" pitchFamily="49" charset="0"/>
              </a:rPr>
              <a:t>pen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&lt;li&gt;</a:t>
            </a:r>
            <a:r>
              <a:rPr lang="en-US" dirty="0" smtClean="0">
                <a:latin typeface="Lucida Console" pitchFamily="49" charset="0"/>
              </a:rPr>
              <a:t>eraser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48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Εμφώλευση επιλογέων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Χωρίς εμφώλευση</a:t>
            </a:r>
            <a:r>
              <a:rPr lang="el-GR" dirty="0"/>
              <a:t>:</a:t>
            </a:r>
            <a:r>
              <a:rPr lang="el-GR" dirty="0" smtClean="0"/>
              <a:t> Εφαρμόζουμε μια κλάση σε κάθε στοιχείο της κάθε λίστας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&lt;li</a:t>
            </a:r>
            <a:r>
              <a:rPr lang="el-G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class=“animal”&gt;</a:t>
            </a:r>
            <a:r>
              <a:rPr lang="en-US" sz="2000" dirty="0" smtClean="0">
                <a:latin typeface="Lucida Console" pitchFamily="49" charset="0"/>
              </a:rPr>
              <a:t>cat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class=“animal”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>
                <a:latin typeface="Lucida Console" pitchFamily="49" charset="0"/>
              </a:rPr>
              <a:t>dog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class=“animal”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 smtClean="0">
                <a:latin typeface="Lucida Console" pitchFamily="49" charset="0"/>
              </a:rPr>
              <a:t>frog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l-G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=“cocktail”&gt;</a:t>
            </a:r>
            <a:r>
              <a:rPr lang="en-US" sz="2000" dirty="0" smtClean="0">
                <a:latin typeface="Lucida Console" pitchFamily="49" charset="0"/>
              </a:rPr>
              <a:t>mojito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class=“cocktail”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 smtClean="0">
                <a:latin typeface="Lucida Console" pitchFamily="49" charset="0"/>
              </a:rPr>
              <a:t>bloody </a:t>
            </a:r>
            <a:r>
              <a:rPr lang="en-US" sz="2000" dirty="0" err="1" smtClean="0">
                <a:latin typeface="Lucida Console" pitchFamily="49" charset="0"/>
              </a:rPr>
              <a:t>mary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class=“cocktail”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 err="1">
                <a:latin typeface="Lucida Console" pitchFamily="49" charset="0"/>
              </a:rPr>
              <a:t>caipirinha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78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Εμφώλευση επιλογέων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Και γράφουμε το αντίστοιχο </a:t>
            </a: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li.animal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 {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border: 1px solid blue;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li.cocktail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border: 1px solid red;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Εμφώλευση επιλογέων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id=“animals”&gt;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cat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dog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frog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id=“cocktails”&gt;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mojito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bloody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mary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err="1" smtClean="0">
                <a:latin typeface="Lucida Console" pitchFamily="49" charset="0"/>
              </a:rPr>
              <a:t>caipirinha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Εμφώλευση επιλογέων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Τότε το αντίστοιχο </a:t>
            </a:r>
            <a:r>
              <a:rPr lang="en-US" dirty="0" smtClean="0"/>
              <a:t>CSS </a:t>
            </a:r>
            <a:r>
              <a:rPr lang="el-GR" dirty="0" smtClean="0"/>
              <a:t>γίνεται:</a:t>
            </a:r>
          </a:p>
          <a:p>
            <a:pPr marL="0" indent="0">
              <a:buNone/>
            </a:pP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animals li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border: 1px solid blue;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#cocktails li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	border: 1px solid red;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Επέκταση των γνώσεων του </a:t>
            </a:r>
            <a:r>
              <a:rPr lang="en-US" dirty="0" smtClean="0"/>
              <a:t>CSS 1</a:t>
            </a:r>
          </a:p>
          <a:p>
            <a:pPr lvl="1"/>
            <a:r>
              <a:rPr lang="el-GR" dirty="0" smtClean="0"/>
              <a:t>Κλάσεις και </a:t>
            </a:r>
            <a:r>
              <a:rPr lang="en-US" dirty="0" smtClean="0"/>
              <a:t>id</a:t>
            </a:r>
            <a:endParaRPr lang="el-GR" dirty="0" smtClean="0"/>
          </a:p>
          <a:p>
            <a:pPr lvl="1"/>
            <a:r>
              <a:rPr lang="el-GR" dirty="0" smtClean="0"/>
              <a:t>Εμφώλευση και ομαδοποίηση επιλογέων</a:t>
            </a:r>
          </a:p>
          <a:p>
            <a:pPr lvl="1"/>
            <a:r>
              <a:rPr lang="el-GR" dirty="0" smtClean="0"/>
              <a:t>Ψευδοκλάσεις</a:t>
            </a:r>
            <a:endParaRPr lang="en-US" dirty="0" smtClean="0"/>
          </a:p>
          <a:p>
            <a:pPr lvl="1"/>
            <a:r>
              <a:rPr lang="el-GR" dirty="0" smtClean="0"/>
              <a:t>Συντομογραφίες</a:t>
            </a:r>
          </a:p>
          <a:p>
            <a:pPr lvl="1"/>
            <a:r>
              <a:rPr lang="el-GR" dirty="0" smtClean="0"/>
              <a:t>Εικόνες φόντου</a:t>
            </a:r>
          </a:p>
          <a:p>
            <a:pPr lvl="1"/>
            <a:r>
              <a:rPr lang="el-GR" dirty="0" smtClean="0"/>
              <a:t>Τυπογραφία</a:t>
            </a:r>
          </a:p>
          <a:p>
            <a:pPr lvl="1"/>
            <a:r>
              <a:rPr lang="el-GR" dirty="0" smtClean="0"/>
              <a:t>Ιδιότητες λίστας</a:t>
            </a:r>
            <a:endParaRPr lang="en-US" dirty="0" smtClean="0"/>
          </a:p>
          <a:p>
            <a:pPr lvl="1"/>
            <a:r>
              <a:rPr lang="el-GR" dirty="0" smtClean="0"/>
              <a:t>Περιγράμματα πίνακα</a:t>
            </a:r>
          </a:p>
          <a:p>
            <a:pPr lvl="1"/>
            <a:r>
              <a:rPr lang="el-GR" dirty="0" smtClean="0"/>
              <a:t>Κέρσορες</a:t>
            </a:r>
          </a:p>
        </p:txBody>
      </p:sp>
    </p:spTree>
    <p:extLst>
      <p:ext uri="{BB962C8B-B14F-4D97-AF65-F5344CB8AC3E}">
        <p14:creationId xmlns:p14="http://schemas.microsoft.com/office/powerpoint/2010/main" val="34651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Ομαδοποίηση επιλογέων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Πολλοί επιλογείς με κοινές ιδιότητες </a:t>
            </a:r>
            <a:r>
              <a:rPr lang="el-GR" dirty="0" smtClean="0">
                <a:sym typeface="Wingdings" pitchFamily="2" charset="2"/>
              </a:rPr>
              <a:t> Ένας ομαδοποιημένος επιλογέας</a:t>
            </a:r>
          </a:p>
          <a:p>
            <a:endParaRPr lang="el-GR" dirty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Οι επιμέρους επιλογείς χωρίζονται με κόμματα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959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Ομαδοποίηση επιλογέων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Παράδειγμα:</a:t>
            </a:r>
            <a:endParaRPr lang="el-GR" dirty="0"/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color: red;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.foo {</a:t>
            </a:r>
            <a:br>
              <a:rPr lang="en-US" dirty="0">
                <a:solidFill>
                  <a:srgbClr val="0070C0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color: red;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l-GR" dirty="0" smtClean="0"/>
              <a:t>Το παραπάνω μπορεί να γραφτεί: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p, .foo 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red;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Τι επιλέγουν;</a:t>
            </a:r>
          </a:p>
          <a:p>
            <a:pPr marL="0" indent="0">
              <a:buNone/>
            </a:pP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.foo .bar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foo.bar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.foo, .bar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foo,.bar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p.koko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div#lala.liruliru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div.liruliru#lala</a:t>
            </a:r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li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div li</a:t>
            </a:r>
          </a:p>
        </p:txBody>
      </p:sp>
    </p:spTree>
    <p:extLst>
      <p:ext uri="{BB962C8B-B14F-4D97-AF65-F5344CB8AC3E}">
        <p14:creationId xmlns:p14="http://schemas.microsoft.com/office/powerpoint/2010/main" val="29303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Ψευδοκλάσεις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Αναφερόμαστε στην κατάσταση ενός στοιχείου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79490"/>
              </p:ext>
            </p:extLst>
          </p:nvPr>
        </p:nvGraphicFramePr>
        <p:xfrm>
          <a:off x="683568" y="2492896"/>
          <a:ext cx="691276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7636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:link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	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links </a:t>
                      </a:r>
                      <a:r>
                        <a:rPr lang="el-GR" dirty="0" smtClean="0"/>
                        <a:t>που δεν έχουν επισκεφτεί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: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visited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links </a:t>
                      </a:r>
                      <a:r>
                        <a:rPr lang="el-GR" dirty="0" smtClean="0"/>
                        <a:t>που έχουν επισκεφτεί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:active</a:t>
                      </a:r>
                      <a:endParaRPr lang="el-GR" b="1" dirty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Ενεργό στοιχείο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Lucida Console" pitchFamily="49" charset="0"/>
                        </a:rPr>
                        <a:t>:hover</a:t>
                      </a:r>
                      <a:endParaRPr lang="el-GR" b="1" dirty="0">
                        <a:solidFill>
                          <a:srgbClr val="0070C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Στοιχείο κάτω από το ποντίκι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Ψευδοκλάσεις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=“home.html”&gt;Home&lt;/a&gt;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   </a:t>
            </a:r>
            <a:r>
              <a:rPr lang="en-US" sz="4000" dirty="0" smtClean="0">
                <a:latin typeface="Lucida Console" pitchFamily="49" charset="0"/>
              </a:rPr>
              <a:t>+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a:hover { background-color: yellow; 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301208"/>
            <a:ext cx="526558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275856" y="429309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Ψευδοκλάσεις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:active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0" y="2492896"/>
            <a:ext cx="1446263" cy="81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/>
          <a:stretch/>
        </p:blipFill>
        <p:spPr bwMode="auto">
          <a:xfrm>
            <a:off x="827584" y="3351631"/>
            <a:ext cx="3494775" cy="8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8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22033" r="39017" b="8130"/>
          <a:stretch/>
        </p:blipFill>
        <p:spPr bwMode="auto">
          <a:xfrm>
            <a:off x="0" y="404664"/>
            <a:ext cx="6925974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2260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:visited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41397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:visited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320675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:visited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2260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:link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4288" y="23488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:link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:link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:link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0" name="Picture 2" descr="C:\Users\Petros\Desktop\sandwi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18"/>
            <a:ext cx="9158990" cy="6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Εργασία 2</a:t>
            </a:r>
            <a:r>
              <a:rPr lang="el-GR" baseline="30000" dirty="0" smtClean="0"/>
              <a:t>η</a:t>
            </a:r>
            <a:r>
              <a:rPr lang="el-GR" dirty="0" smtClean="0"/>
              <a:t> (</a:t>
            </a:r>
            <a:r>
              <a:rPr lang="en-US" dirty="0" smtClean="0"/>
              <a:t>half cleanroom)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Παράδοση με </a:t>
            </a:r>
            <a:r>
              <a:rPr lang="en-US" dirty="0" smtClean="0"/>
              <a:t>FTP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ανεβάσετε το αρχείο </a:t>
            </a:r>
            <a:r>
              <a:rPr lang="en-US" dirty="0" smtClean="0"/>
              <a:t>CSS </a:t>
            </a:r>
            <a:r>
              <a:rPr lang="el-GR" dirty="0" smtClean="0"/>
              <a:t>στον φάκελό σας</a:t>
            </a:r>
            <a:endParaRPr lang="en-US" dirty="0" smtClean="0"/>
          </a:p>
          <a:p>
            <a:pPr lvl="1"/>
            <a:r>
              <a:rPr lang="el-GR" dirty="0" smtClean="0"/>
              <a:t>Παράδοση μέχρι </a:t>
            </a:r>
            <a:r>
              <a:rPr lang="el-GR" b="1" dirty="0" smtClean="0"/>
              <a:t>25/10/2010</a:t>
            </a:r>
          </a:p>
          <a:p>
            <a:r>
              <a:rPr lang="el-GR" dirty="0" smtClean="0"/>
              <a:t>Να μορφοποιήσετε</a:t>
            </a:r>
            <a:r>
              <a:rPr lang="en-US" dirty="0" smtClean="0"/>
              <a:t> </a:t>
            </a:r>
            <a:r>
              <a:rPr lang="el-GR" dirty="0" smtClean="0"/>
              <a:t>το αρχείο </a:t>
            </a:r>
            <a:r>
              <a:rPr lang="en-US" dirty="0" smtClean="0"/>
              <a:t>html </a:t>
            </a:r>
            <a:r>
              <a:rPr lang="el-GR" dirty="0" smtClean="0"/>
              <a:t>που δίνεται</a:t>
            </a:r>
          </a:p>
          <a:p>
            <a:pPr lvl="1"/>
            <a:r>
              <a:rPr lang="el-GR" dirty="0" smtClean="0"/>
              <a:t>Να είναι πανομοιότυπο με το </a:t>
            </a:r>
            <a:r>
              <a:rPr lang="en-US" dirty="0" smtClean="0"/>
              <a:t>screenshot</a:t>
            </a:r>
            <a:endParaRPr lang="el-GR" dirty="0" smtClean="0"/>
          </a:p>
          <a:p>
            <a:pPr lvl="1"/>
            <a:r>
              <a:rPr lang="el-GR" dirty="0" smtClean="0"/>
              <a:t>Αρκούν οι ιδιότητες που έχουμε δείξει</a:t>
            </a:r>
          </a:p>
          <a:p>
            <a:r>
              <a:rPr lang="el-GR" dirty="0" smtClean="0"/>
              <a:t>Δίνονται</a:t>
            </a:r>
          </a:p>
          <a:p>
            <a:pPr lvl="1"/>
            <a:r>
              <a:rPr lang="el-GR" dirty="0" smtClean="0"/>
              <a:t>Το αρχείο </a:t>
            </a:r>
            <a:r>
              <a:rPr lang="en-US" dirty="0" smtClean="0"/>
              <a:t>HTML</a:t>
            </a:r>
          </a:p>
          <a:p>
            <a:pPr lvl="1"/>
            <a:r>
              <a:rPr lang="el-GR" dirty="0" smtClean="0"/>
              <a:t>Οι διευθύνσεις των εικόνων</a:t>
            </a:r>
          </a:p>
          <a:p>
            <a:pPr lvl="1"/>
            <a:r>
              <a:rPr lang="el-GR" dirty="0" smtClean="0"/>
              <a:t>Τα χρώματα που χρησιμοποιούνται</a:t>
            </a:r>
          </a:p>
          <a:p>
            <a:pPr lvl="1"/>
            <a:r>
              <a:rPr lang="el-GR" dirty="0" smtClean="0"/>
              <a:t>Οι γραμματοσειρές</a:t>
            </a:r>
            <a:endParaRPr lang="en-US" dirty="0" smtClean="0"/>
          </a:p>
          <a:p>
            <a:pPr lvl="1"/>
            <a:r>
              <a:rPr lang="en-US" dirty="0" smtClean="0"/>
              <a:t>Screenshot </a:t>
            </a:r>
            <a:r>
              <a:rPr lang="el-GR" dirty="0" smtClean="0"/>
              <a:t>για το ζητούμενο αποτέλεσμα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51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Συμπτύσσουν πολλές ιδιότητες σε μία ιδιότητα</a:t>
            </a:r>
          </a:p>
          <a:p>
            <a:pPr marL="0" indent="0">
              <a:buNone/>
            </a:pPr>
            <a:endParaRPr lang="el-GR" dirty="0" smtClean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66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Με έναν </a:t>
            </a:r>
            <a:r>
              <a:rPr lang="en-US" b="1" dirty="0" smtClean="0"/>
              <a:t>CSS </a:t>
            </a:r>
            <a:r>
              <a:rPr lang="el-GR" b="1" dirty="0" smtClean="0"/>
              <a:t>επιλογέα πρέπει να μπορούμε να ανφερθούμε σε οποιοδήποτε σετ από στοιχεία</a:t>
            </a:r>
            <a:r>
              <a:rPr lang="en-US" b="1" dirty="0" smtClean="0"/>
              <a:t>.</a:t>
            </a:r>
          </a:p>
          <a:p>
            <a:r>
              <a:rPr lang="el-GR" dirty="0" smtClean="0"/>
              <a:t>Μέχρι τώρα μάθαμε </a:t>
            </a:r>
            <a:r>
              <a:rPr lang="el-GR" dirty="0"/>
              <a:t>επιλογείς </a:t>
            </a:r>
            <a:r>
              <a:rPr lang="en-US" dirty="0" smtClean="0"/>
              <a:t>HTML</a:t>
            </a:r>
          </a:p>
          <a:p>
            <a:r>
              <a:rPr lang="el-GR" dirty="0" smtClean="0"/>
              <a:t>Για παράδειγμα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 { font-size: 10px; }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table { border: 1px solid black }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Όμως </a:t>
            </a:r>
            <a:r>
              <a:rPr lang="el-GR" b="1" dirty="0" smtClean="0"/>
              <a:t>ΔΕΝ</a:t>
            </a:r>
            <a:r>
              <a:rPr lang="el-GR" dirty="0" smtClean="0"/>
              <a:t> είναι αρκετοί</a:t>
            </a:r>
          </a:p>
        </p:txBody>
      </p:sp>
    </p:spTree>
    <p:extLst>
      <p:ext uri="{BB962C8B-B14F-4D97-AF65-F5344CB8AC3E}">
        <p14:creationId xmlns:p14="http://schemas.microsoft.com/office/powerpoint/2010/main" val="22171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order: 1px solid black;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border-width: 1px;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border-style: solid;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border-color: black;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20871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pic>
        <p:nvPicPr>
          <p:cNvPr id="8194" name="Picture 2" descr="C:\Users\Petros\Desktop\clock-th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56" y="1628799"/>
            <a:ext cx="47754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pic>
        <p:nvPicPr>
          <p:cNvPr id="9218" name="Picture 2" descr="C:\Users\Petros\Desktop\clock-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66" y="1628800"/>
            <a:ext cx="47502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pic>
        <p:nvPicPr>
          <p:cNvPr id="10242" name="Picture 2" descr="C:\Users\Petros\Desktop\clock-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64" y="1629360"/>
            <a:ext cx="48258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padding: 1px 2px 3px;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padding-top: 1px;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padding-right: 2px;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padding-bottom: 3px;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padding-left: 2px;</a:t>
            </a:r>
          </a:p>
        </p:txBody>
      </p:sp>
    </p:spTree>
    <p:extLst>
      <p:ext uri="{BB962C8B-B14F-4D97-AF65-F5344CB8AC3E}">
        <p14:creationId xmlns:p14="http://schemas.microsoft.com/office/powerpoint/2010/main" val="29825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-width: 1px 2px;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border-top-width: 1px;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border-right-width: 2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border-bottom-width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: 1px;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border-left-width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2px;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-width: 1px 4px 8px 16px;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border-top-width: 1px;</a:t>
            </a: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border-right-width: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4px;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border-bottom-width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8px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border-left-width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16px;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6" r="93975" b="87213"/>
          <a:stretch/>
        </p:blipFill>
        <p:spPr bwMode="auto">
          <a:xfrm>
            <a:off x="1763688" y="5805264"/>
            <a:ext cx="147015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76787" y="472838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border-style: solid dotted dashed none;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border-top-style: solid;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border-right-style: dotted;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border-bottom-style: dashed;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border-left-style: none;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787" y="472838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95451" b="88197"/>
          <a:stretch/>
        </p:blipFill>
        <p:spPr bwMode="auto">
          <a:xfrm>
            <a:off x="1894165" y="5854993"/>
            <a:ext cx="1165244" cy="62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7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border-color: red green blue black;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70C0"/>
                </a:solidFill>
                <a:latin typeface="Lucida Console" pitchFamily="49" charset="0"/>
              </a:rPr>
              <a:t>      ↕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border-top-color: red;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border-right-color: green;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border-bottom-color: blue;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border-left-color: black;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6787" y="472838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95082" b="88001"/>
          <a:stretch/>
        </p:blipFill>
        <p:spPr bwMode="auto">
          <a:xfrm>
            <a:off x="1727016" y="5698724"/>
            <a:ext cx="1499541" cy="78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&lt;style&gt;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	</a:t>
            </a:r>
            <a:r>
              <a:rPr lang="en-US" dirty="0" smtClean="0">
                <a:solidFill>
                  <a:srgbClr val="92D050"/>
                </a:solidFill>
                <a:latin typeface="Lucida Console" pitchFamily="49" charset="0"/>
              </a:rPr>
              <a:t>/*???????*/</a:t>
            </a:r>
            <a:endParaRPr lang="en-US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&lt;/style&gt;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n-US" dirty="0" smtClean="0">
                <a:latin typeface="Lucida Console" pitchFamily="49" charset="0"/>
              </a:rPr>
              <a:t>Red paragraph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n-US" dirty="0" smtClean="0">
                <a:latin typeface="Lucida Console" pitchFamily="49" charset="0"/>
              </a:rPr>
              <a:t>Blue paragraph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pPr marL="0" indent="0">
              <a:buNone/>
            </a:pPr>
            <a:endParaRPr lang="el-GR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Συντομογραφίες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624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Lucida Console" pitchFamily="49" charset="0"/>
              </a:rPr>
              <a:t>font: bold normal italic  24px </a:t>
            </a:r>
            <a:r>
              <a:rPr lang="en-US" sz="2000" b="1" u="sng" dirty="0" smtClean="0">
                <a:solidFill>
                  <a:srgbClr val="0070C0"/>
                </a:solidFill>
                <a:latin typeface="Lucida Console" pitchFamily="49" charset="0"/>
              </a:rPr>
              <a:t>Verdana, sans-serif;</a:t>
            </a:r>
            <a:endParaRPr lang="el-GR" sz="2000" b="1" u="sng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flipV="1">
            <a:off x="1907704" y="2868344"/>
            <a:ext cx="0" cy="1113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0"/>
          </p:cNvCxnSpPr>
          <p:nvPr/>
        </p:nvCxnSpPr>
        <p:spPr>
          <a:xfrm flipV="1">
            <a:off x="2843808" y="2868344"/>
            <a:ext cx="0" cy="7376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0"/>
          </p:cNvCxnSpPr>
          <p:nvPr/>
        </p:nvCxnSpPr>
        <p:spPr>
          <a:xfrm flipV="1">
            <a:off x="3851920" y="2868344"/>
            <a:ext cx="0" cy="11037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0"/>
          </p:cNvCxnSpPr>
          <p:nvPr/>
        </p:nvCxnSpPr>
        <p:spPr>
          <a:xfrm flipV="1">
            <a:off x="5004048" y="2868344"/>
            <a:ext cx="0" cy="727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</p:cNvCxnSpPr>
          <p:nvPr/>
        </p:nvCxnSpPr>
        <p:spPr>
          <a:xfrm flipV="1">
            <a:off x="6804248" y="2868344"/>
            <a:ext cx="0" cy="729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39814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font-weight</a:t>
            </a:r>
            <a:endParaRPr lang="el-G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36060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font-variant</a:t>
            </a:r>
            <a:endParaRPr lang="el-G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9721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font-style</a:t>
            </a:r>
            <a:endParaRPr lang="el-G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35955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font-size</a:t>
            </a:r>
            <a:endParaRPr lang="el-G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359826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font-family</a:t>
            </a:r>
            <a:endParaRPr lang="el-GR" b="1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2806860" y="757416"/>
            <a:ext cx="461708" cy="27805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07404" y="15567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προαιρετικά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5449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 φόντου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Εφαρμόζεται στην περιοχή εσωτερικά του </a:t>
            </a:r>
            <a:r>
              <a:rPr lang="en-US" dirty="0" smtClean="0"/>
              <a:t>border</a:t>
            </a:r>
            <a:r>
              <a:rPr lang="el-GR" dirty="0" smtClean="0"/>
              <a:t> (συμπεριλαμβάνεται η περιοχή του </a:t>
            </a:r>
            <a:r>
              <a:rPr lang="en-US" dirty="0" smtClean="0"/>
              <a:t>padding)</a:t>
            </a:r>
            <a:endParaRPr lang="el-GR" dirty="0" smtClean="0"/>
          </a:p>
          <a:p>
            <a:r>
              <a:rPr lang="el-GR" dirty="0" smtClean="0"/>
              <a:t>Σχεδιάζονται πάνω στο ορισμένο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background-color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Μπορεί να είναι αρχείο </a:t>
            </a:r>
            <a:r>
              <a:rPr lang="en-US" b="1" dirty="0" smtClean="0"/>
              <a:t>JPG, GIF, PNG</a:t>
            </a:r>
          </a:p>
          <a:p>
            <a:r>
              <a:rPr lang="el-GR" dirty="0" smtClean="0"/>
              <a:t>Οι σχετικές διευθύνσεις εικόνων σχετίζονται με τη διεύθυνση του αρχείου </a:t>
            </a:r>
            <a:r>
              <a:rPr lang="en-US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2214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 φόντου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background-image: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( ‘foo.png’ );</a:t>
            </a:r>
          </a:p>
          <a:p>
            <a:r>
              <a:rPr lang="el-GR" dirty="0" smtClean="0"/>
              <a:t>Χρησιμοποιεί για φόντο την εικόνα </a:t>
            </a:r>
            <a:r>
              <a:rPr lang="en-US" dirty="0" smtClean="0"/>
              <a:t>foo.png</a:t>
            </a:r>
          </a:p>
          <a:p>
            <a:r>
              <a:rPr lang="el-GR" dirty="0" smtClean="0"/>
              <a:t>Μπορεί να είναι απόλυτη ή σχετική διεύθυνση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 φόντου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background-repeat</a:t>
            </a:r>
          </a:p>
          <a:p>
            <a:r>
              <a:rPr lang="el-GR" dirty="0" smtClean="0">
                <a:latin typeface="+mj-lt"/>
              </a:rPr>
              <a:t>Ορίζει αν θα επαναλαμβάνεται το φόντο</a:t>
            </a:r>
          </a:p>
          <a:p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Μπορεί </a:t>
            </a:r>
            <a:r>
              <a:rPr lang="el-GR" dirty="0">
                <a:latin typeface="+mj-lt"/>
              </a:rPr>
              <a:t>να πάρει τιμές</a:t>
            </a:r>
            <a:r>
              <a:rPr lang="el-GR" dirty="0" smtClean="0">
                <a:latin typeface="+mj-lt"/>
              </a:rPr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repeat </a:t>
            </a:r>
            <a:r>
              <a:rPr lang="en-US" b="1" dirty="0">
                <a:latin typeface="+mj-lt"/>
              </a:rPr>
              <a:t>(</a:t>
            </a:r>
            <a:r>
              <a:rPr lang="el-GR" b="1" dirty="0">
                <a:latin typeface="+mj-lt"/>
              </a:rPr>
              <a:t>προεπιλογή) </a:t>
            </a:r>
            <a:r>
              <a:rPr lang="el-GR" dirty="0">
                <a:latin typeface="+mj-lt"/>
              </a:rPr>
              <a:t>κάθετη και οριζόντια επανάληψη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repeat-y </a:t>
            </a:r>
            <a:r>
              <a:rPr lang="el-GR" dirty="0">
                <a:latin typeface="+mj-lt"/>
              </a:rPr>
              <a:t>κάθετη επανάληψη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repeat-x </a:t>
            </a:r>
            <a:r>
              <a:rPr lang="el-GR" dirty="0">
                <a:latin typeface="+mj-lt"/>
              </a:rPr>
              <a:t>οριζόντια επανάληψη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no-repeat </a:t>
            </a:r>
            <a:r>
              <a:rPr lang="el-GR" dirty="0" smtClean="0">
                <a:latin typeface="+mj-lt"/>
              </a:rPr>
              <a:t>εμφάνιση μία φορά</a:t>
            </a:r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Εικόνες φόντου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background-position</a:t>
            </a:r>
          </a:p>
          <a:p>
            <a:r>
              <a:rPr lang="el-GR" dirty="0" smtClean="0"/>
              <a:t>Ορίζει την θέση του φόντου στο πλαίσιο του στοιχείου</a:t>
            </a:r>
            <a:endParaRPr lang="en-US" dirty="0" smtClean="0"/>
          </a:p>
          <a:p>
            <a:r>
              <a:rPr lang="el-GR" dirty="0" smtClean="0"/>
              <a:t>Από αυτή τη θέση αρχίζει η επανάληψη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Μπορεί να πάρει τιμές:</a:t>
            </a:r>
          </a:p>
          <a:p>
            <a:pPr lvl="1"/>
            <a:r>
              <a:rPr lang="el-GR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left</a:t>
            </a:r>
            <a:r>
              <a:rPr lang="en-US" dirty="0" err="1" smtClean="0">
                <a:latin typeface="Lucida Console" pitchFamily="49" charset="0"/>
              </a:rPr>
              <a:t>|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center</a:t>
            </a:r>
            <a:r>
              <a:rPr lang="en-US" dirty="0" err="1" smtClean="0">
                <a:latin typeface="Lucida Console" pitchFamily="49" charset="0"/>
              </a:rPr>
              <a:t>|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right</a:t>
            </a:r>
            <a:r>
              <a:rPr lang="el-GR" dirty="0" smtClean="0">
                <a:latin typeface="Lucida Console" pitchFamily="49" charset="0"/>
              </a:rPr>
              <a:t>]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l-GR" dirty="0" smtClean="0">
                <a:latin typeface="Lucida Console" pitchFamily="49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top</a:t>
            </a:r>
            <a:r>
              <a:rPr lang="en-US" dirty="0" err="1" smtClean="0">
                <a:latin typeface="Lucida Console" pitchFamily="49" charset="0"/>
              </a:rPr>
              <a:t>|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center</a:t>
            </a:r>
            <a:r>
              <a:rPr lang="en-US" dirty="0" err="1" smtClean="0">
                <a:latin typeface="Lucida Console" pitchFamily="49" charset="0"/>
              </a:rPr>
              <a:t>|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bottom</a:t>
            </a:r>
            <a:r>
              <a:rPr lang="el-GR" dirty="0" smtClean="0">
                <a:latin typeface="Lucida Console" pitchFamily="49" charset="0"/>
              </a:rPr>
              <a:t>]</a:t>
            </a:r>
            <a:endParaRPr lang="en-US" dirty="0" smtClean="0">
              <a:latin typeface="Lucida Console" pitchFamily="49" charset="0"/>
            </a:endParaRPr>
          </a:p>
          <a:p>
            <a:pPr lvl="2"/>
            <a:r>
              <a:rPr lang="el-GR" dirty="0" smtClean="0">
                <a:latin typeface="+mj-lt"/>
              </a:rPr>
              <a:t>Η σειρά </a:t>
            </a:r>
            <a:r>
              <a:rPr lang="el-GR" b="1" dirty="0" smtClean="0">
                <a:latin typeface="+mj-lt"/>
              </a:rPr>
              <a:t>δεν έχει </a:t>
            </a:r>
            <a:r>
              <a:rPr lang="el-GR" dirty="0" smtClean="0">
                <a:latin typeface="+mj-lt"/>
              </a:rPr>
              <a:t>σημασία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&lt;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απόσταση από αριστερά&gt; &lt;απόσταση από πάνω&gt;</a:t>
            </a:r>
          </a:p>
          <a:p>
            <a:pPr lvl="2"/>
            <a:r>
              <a:rPr lang="el-GR" dirty="0" smtClean="0">
                <a:latin typeface="+mj-lt"/>
              </a:rPr>
              <a:t>Η σειρά </a:t>
            </a:r>
            <a:r>
              <a:rPr lang="el-GR" b="1" dirty="0" smtClean="0">
                <a:latin typeface="+mj-lt"/>
              </a:rPr>
              <a:t>έχει</a:t>
            </a:r>
            <a:r>
              <a:rPr lang="el-GR" dirty="0" smtClean="0">
                <a:latin typeface="+mj-lt"/>
              </a:rPr>
              <a:t> σημασία.</a:t>
            </a:r>
          </a:p>
          <a:p>
            <a:pPr lvl="1"/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Παράδειγμα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background-position: center top;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background-position: 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20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px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30px;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deviantart.com/download/117429929/Typography_Wallpaper___Gun_by_darkXmat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751" b="1429"/>
          <a:stretch/>
        </p:blipFill>
        <p:spPr bwMode="auto">
          <a:xfrm>
            <a:off x="-11833" y="0"/>
            <a:ext cx="9155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12360" y="6574719"/>
            <a:ext cx="134870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by </a:t>
            </a:r>
            <a:r>
              <a:rPr lang="en-US" sz="1400" dirty="0" err="1" smtClean="0">
                <a:solidFill>
                  <a:schemeClr val="bg1"/>
                </a:solidFill>
              </a:rPr>
              <a:t>darkXmatt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Τυπογραφία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line-height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l-GR" dirty="0" smtClean="0"/>
              <a:t>Ορίζει το ύψος της γραμμής σε ένα κείμενο</a:t>
            </a:r>
          </a:p>
          <a:p>
            <a:endParaRPr lang="el-GR" dirty="0"/>
          </a:p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line-height: normal;     line-height: 20pt;</a:t>
            </a:r>
            <a:endParaRPr lang="el-GR" sz="2000" dirty="0" smtClean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83689" b="80639"/>
          <a:stretch/>
        </p:blipFill>
        <p:spPr bwMode="auto">
          <a:xfrm>
            <a:off x="755576" y="4437112"/>
            <a:ext cx="31264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81893" b="77295"/>
          <a:stretch/>
        </p:blipFill>
        <p:spPr bwMode="auto">
          <a:xfrm>
            <a:off x="4427984" y="4395084"/>
            <a:ext cx="3412174" cy="166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23728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6136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Τυπογραφία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letter-spacing</a:t>
            </a:r>
          </a:p>
          <a:p>
            <a:r>
              <a:rPr lang="el-GR" dirty="0" smtClean="0">
                <a:latin typeface="+mj-lt"/>
              </a:rPr>
              <a:t>Ορίζει την απόσταση μεταξύ των γραμμάτων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letter-spacing: normal;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  letter-spacing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: 3px;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6" r="82541" b="75410"/>
          <a:stretch/>
        </p:blipFill>
        <p:spPr bwMode="auto">
          <a:xfrm>
            <a:off x="4737996" y="4411617"/>
            <a:ext cx="3074364" cy="175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83689" b="80639"/>
          <a:stretch/>
        </p:blipFill>
        <p:spPr bwMode="auto">
          <a:xfrm>
            <a:off x="755576" y="4352635"/>
            <a:ext cx="31264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23728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Τυπογραφία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word-spacing</a:t>
            </a:r>
          </a:p>
          <a:p>
            <a:r>
              <a:rPr lang="el-GR" dirty="0" smtClean="0">
                <a:latin typeface="+mj-lt"/>
              </a:rPr>
              <a:t>Ορίζει την απόσταση μεταξύ των λέξεων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word-spacing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: normal;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    word-spacing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10px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;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83689" b="80639"/>
          <a:stretch/>
        </p:blipFill>
        <p:spPr bwMode="auto">
          <a:xfrm>
            <a:off x="755576" y="4352635"/>
            <a:ext cx="31264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23728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" r="82581" b="77770"/>
          <a:stretch/>
        </p:blipFill>
        <p:spPr bwMode="auto">
          <a:xfrm>
            <a:off x="4734271" y="4352636"/>
            <a:ext cx="3150097" cy="155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3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Τυπογραφία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font-variant</a:t>
            </a:r>
          </a:p>
          <a:p>
            <a:r>
              <a:rPr lang="el-GR" dirty="0" smtClean="0">
                <a:latin typeface="+mj-lt"/>
              </a:rPr>
              <a:t>Ορίζει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αν το κείμενο θα είναι 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small-caps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ή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normal</a:t>
            </a: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font-variant: normal;    font-variant: small-caps;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r="83689" b="80639"/>
          <a:stretch/>
        </p:blipFill>
        <p:spPr bwMode="auto">
          <a:xfrm>
            <a:off x="725467" y="4437112"/>
            <a:ext cx="31264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95736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68144" y="342900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2" r="81990" b="78558"/>
          <a:stretch/>
        </p:blipFill>
        <p:spPr bwMode="auto">
          <a:xfrm>
            <a:off x="4490006" y="4357609"/>
            <a:ext cx="3322354" cy="15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l-GR" dirty="0" smtClean="0"/>
              <a:t>μαδοποιούν ομοειδή στοιχεία με σκοπό να εφαρμοστεί κοινό στυλ</a:t>
            </a:r>
          </a:p>
          <a:p>
            <a:r>
              <a:rPr lang="el-GR" dirty="0" smtClean="0"/>
              <a:t>Μπαίνουν ως </a:t>
            </a:r>
            <a:r>
              <a:rPr lang="el-GR" i="1" dirty="0" smtClean="0"/>
              <a:t>ιδιότητα </a:t>
            </a:r>
            <a:r>
              <a:rPr lang="el-GR" dirty="0" smtClean="0"/>
              <a:t>στις ετικέτες</a:t>
            </a:r>
          </a:p>
          <a:p>
            <a:pPr marL="0" indent="0">
              <a:buNone/>
            </a:pPr>
            <a:r>
              <a:rPr lang="el-GR" dirty="0" smtClean="0"/>
              <a:t>            </a:t>
            </a:r>
            <a:r>
              <a:rPr lang="en-US" b="1" dirty="0" smtClean="0"/>
              <a:t>class=“</a:t>
            </a:r>
            <a:r>
              <a:rPr lang="en-US" b="1" i="1" dirty="0" err="1" smtClean="0"/>
              <a:t>className</a:t>
            </a:r>
            <a:r>
              <a:rPr lang="en-US" b="1" dirty="0" smtClean="0"/>
              <a:t>”</a:t>
            </a:r>
          </a:p>
          <a:p>
            <a:endParaRPr lang="en-US" b="1" dirty="0" smtClean="0"/>
          </a:p>
          <a:p>
            <a:r>
              <a:rPr lang="el-GR" dirty="0" smtClean="0"/>
              <a:t>Παράδειγμα</a:t>
            </a:r>
          </a:p>
          <a:p>
            <a:r>
              <a:rPr lang="el-G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 class=“first”&gt;</a:t>
            </a:r>
            <a:r>
              <a:rPr lang="en-US" dirty="0" smtClean="0"/>
              <a:t>I am a red paragraph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class=“second”&gt;</a:t>
            </a:r>
            <a:r>
              <a:rPr lang="en-US" dirty="0" smtClean="0"/>
              <a:t>I am a blue paragraph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Ιδιότητες λίστας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list-style-type</a:t>
            </a:r>
          </a:p>
          <a:p>
            <a:r>
              <a:rPr lang="el-GR" dirty="0" smtClean="0">
                <a:latin typeface="+mj-lt"/>
              </a:rPr>
              <a:t>Ορίζει τον τύπο σημαδιού ή το σύστημα αρίθμησης</a:t>
            </a:r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Κάποιες από τις 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disc             </a:t>
            </a:r>
            <a:r>
              <a:rPr lang="el-GR" dirty="0" smtClean="0">
                <a:latin typeface="+mj-lt"/>
              </a:rPr>
              <a:t>(προεπιλογή στα </a:t>
            </a:r>
            <a:r>
              <a:rPr lang="en-US" b="1" dirty="0" err="1" smtClean="0">
                <a:latin typeface="+mj-lt"/>
              </a:rPr>
              <a:t>ul</a:t>
            </a:r>
            <a:r>
              <a:rPr lang="en-US" dirty="0" smtClean="0">
                <a:latin typeface="+mj-lt"/>
              </a:rPr>
              <a:t>)</a:t>
            </a:r>
            <a:endParaRPr lang="el-GR" dirty="0" smtClean="0">
              <a:latin typeface="+mj-lt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circle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square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decimal       </a:t>
            </a:r>
            <a:r>
              <a:rPr lang="en-US" dirty="0">
                <a:latin typeface="+mj-lt"/>
              </a:rPr>
              <a:t>1. 2. 3. …  </a:t>
            </a:r>
            <a:r>
              <a:rPr lang="en-US" dirty="0" smtClean="0">
                <a:latin typeface="+mj-lt"/>
              </a:rPr>
              <a:t>(</a:t>
            </a:r>
            <a:r>
              <a:rPr lang="el-GR" dirty="0" smtClean="0">
                <a:latin typeface="+mj-lt"/>
              </a:rPr>
              <a:t>προεπιλογή στα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ol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lower-roman   </a:t>
            </a:r>
            <a:r>
              <a:rPr lang="en-US" dirty="0">
                <a:latin typeface="+mj-lt"/>
              </a:rPr>
              <a:t>i ii iii …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upper-roman   </a:t>
            </a:r>
            <a:r>
              <a:rPr lang="en-US" dirty="0">
                <a:latin typeface="+mj-lt"/>
              </a:rPr>
              <a:t>I II III …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lower-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greek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  </a:t>
            </a:r>
            <a:r>
              <a:rPr lang="el-GR" dirty="0">
                <a:latin typeface="+mj-lt"/>
              </a:rPr>
              <a:t>α β γ</a:t>
            </a:r>
            <a:r>
              <a:rPr lang="en-US" dirty="0">
                <a:latin typeface="+mj-lt"/>
              </a:rPr>
              <a:t> …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lower-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latin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  </a:t>
            </a:r>
            <a:r>
              <a:rPr lang="en-US" dirty="0">
                <a:latin typeface="+mj-lt"/>
              </a:rPr>
              <a:t>a b c …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armenian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     </a:t>
            </a:r>
            <a:r>
              <a:rPr lang="pt-BR" dirty="0">
                <a:latin typeface="+mj-lt"/>
              </a:rPr>
              <a:t>Ա Բ Գ </a:t>
            </a:r>
            <a:r>
              <a:rPr lang="en-US" dirty="0" smtClean="0">
                <a:latin typeface="+mj-lt"/>
              </a:rPr>
              <a:t>…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none          </a:t>
            </a:r>
            <a:r>
              <a:rPr lang="el-GR" dirty="0" smtClean="0"/>
              <a:t>Δεν εμφανίζει κάποιο σημάδι</a:t>
            </a:r>
            <a:endParaRPr lang="en-US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2891" r="96679" b="69650"/>
          <a:stretch/>
        </p:blipFill>
        <p:spPr bwMode="auto">
          <a:xfrm>
            <a:off x="3069746" y="2940513"/>
            <a:ext cx="350126" cy="107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λίστας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list-style-position</a:t>
            </a:r>
          </a:p>
          <a:p>
            <a:r>
              <a:rPr lang="el-GR" dirty="0" smtClean="0">
                <a:latin typeface="+mj-lt"/>
              </a:rPr>
              <a:t>Ορίζει αν τα σημάδια της λίστας είναι έξω ή μέσα από το 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πλαίσιο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Lucida Console" pitchFamily="49" charset="0"/>
              </a:rPr>
              <a:t>border</a:t>
            </a:r>
            <a:r>
              <a:rPr lang="en-US" sz="1600" b="1" dirty="0">
                <a:solidFill>
                  <a:srgbClr val="0070C0"/>
                </a:solidFill>
                <a:latin typeface="Lucida Console" pitchFamily="49" charset="0"/>
              </a:rPr>
              <a:t>: 1px solid </a:t>
            </a:r>
            <a:r>
              <a:rPr lang="en-US" sz="1600" b="1" dirty="0" smtClean="0">
                <a:solidFill>
                  <a:srgbClr val="0070C0"/>
                </a:solidFill>
                <a:latin typeface="Lucida Console" pitchFamily="49" charset="0"/>
              </a:rPr>
              <a:t>black;          border</a:t>
            </a:r>
            <a:r>
              <a:rPr lang="en-US" sz="1600" b="1" dirty="0">
                <a:solidFill>
                  <a:srgbClr val="0070C0"/>
                </a:solidFill>
                <a:latin typeface="Lucida Console" pitchFamily="49" charset="0"/>
              </a:rPr>
              <a:t>: 1px solid </a:t>
            </a:r>
            <a:r>
              <a:rPr lang="en-US" sz="1600" b="1" dirty="0" smtClean="0">
                <a:solidFill>
                  <a:srgbClr val="0070C0"/>
                </a:solidFill>
                <a:latin typeface="Lucida Console" pitchFamily="49" charset="0"/>
              </a:rPr>
              <a:t>black;</a:t>
            </a:r>
            <a:endParaRPr lang="en-US" sz="1600" b="1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Lucida Console" pitchFamily="49" charset="0"/>
              </a:rPr>
              <a:t>list-style-position: outside; </a:t>
            </a:r>
            <a:r>
              <a:rPr lang="en-US" sz="1600" b="1" dirty="0" smtClean="0">
                <a:solidFill>
                  <a:srgbClr val="0070C0"/>
                </a:solidFill>
                <a:latin typeface="Lucida Console" pitchFamily="49" charset="0"/>
              </a:rPr>
              <a:t>    list-style-position</a:t>
            </a:r>
            <a:r>
              <a:rPr lang="en-US" sz="1600" b="1" dirty="0">
                <a:solidFill>
                  <a:srgbClr val="0070C0"/>
                </a:solidFill>
                <a:latin typeface="Lucida Console" pitchFamily="49" charset="0"/>
              </a:rPr>
              <a:t>: inside;</a:t>
            </a:r>
            <a:endParaRPr lang="el-GR" sz="2000" b="1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12590" r="87582" b="77967"/>
          <a:stretch/>
        </p:blipFill>
        <p:spPr bwMode="auto">
          <a:xfrm>
            <a:off x="5508104" y="4797152"/>
            <a:ext cx="1728192" cy="11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12476" r="87499" b="77688"/>
          <a:stretch/>
        </p:blipFill>
        <p:spPr bwMode="auto">
          <a:xfrm>
            <a:off x="1115616" y="4797152"/>
            <a:ext cx="1972941" cy="11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23728" y="4077072"/>
            <a:ext cx="0" cy="68071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28184" y="4044430"/>
            <a:ext cx="0" cy="68071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λίστας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list-style-image</a:t>
            </a:r>
          </a:p>
          <a:p>
            <a:r>
              <a:rPr lang="el-GR" dirty="0" smtClean="0">
                <a:latin typeface="+mj-lt"/>
              </a:rPr>
              <a:t>Ορίζει μια εικόνα ως σημάδι της λίστας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list-style-image: </a:t>
            </a:r>
            <a:r>
              <a:rPr lang="en-US" dirty="0" err="1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( 'sqpurple.gif' );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4" t="25377" r="39877" b="66361"/>
          <a:stretch/>
        </p:blipFill>
        <p:spPr bwMode="auto">
          <a:xfrm>
            <a:off x="3419872" y="4653136"/>
            <a:ext cx="1728192" cy="11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67944" y="3573016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Ιδιότητες λίστας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list-style</a:t>
            </a:r>
          </a:p>
          <a:p>
            <a:r>
              <a:rPr lang="el-GR" dirty="0" smtClean="0">
                <a:latin typeface="+mj-lt"/>
              </a:rPr>
              <a:t>Συντομογραφία των τριών προηγούμενων ιδιότήτων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list-style: square </a:t>
            </a:r>
            <a:r>
              <a:rPr lang="en-US" sz="2000" dirty="0" err="1">
                <a:solidFill>
                  <a:srgbClr val="0070C0"/>
                </a:solidFill>
                <a:latin typeface="Lucida Console" pitchFamily="49" charset="0"/>
              </a:rPr>
              <a:t>url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( ‘icon.gif’ ) inside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sz="2000" dirty="0" smtClean="0">
                <a:latin typeface="+mj-lt"/>
              </a:rPr>
              <a:t>Η σειρά </a:t>
            </a:r>
            <a:r>
              <a:rPr lang="el-GR" sz="2000" b="1" dirty="0" smtClean="0">
                <a:latin typeface="+mj-lt"/>
              </a:rPr>
              <a:t>δεν έχει</a:t>
            </a:r>
            <a:r>
              <a:rPr lang="el-GR" sz="2000" dirty="0" smtClean="0">
                <a:latin typeface="+mj-lt"/>
              </a:rPr>
              <a:t> σημασία</a:t>
            </a:r>
            <a:endParaRPr lang="en-US" sz="2000" dirty="0" smtClean="0">
              <a:latin typeface="+mj-lt"/>
            </a:endParaRPr>
          </a:p>
          <a:p>
            <a:r>
              <a:rPr lang="el-GR" sz="2000" dirty="0" smtClean="0">
                <a:latin typeface="+mj-lt"/>
              </a:rPr>
              <a:t>Οποιοδήποτε μπορεί να παραληφθεί</a:t>
            </a:r>
            <a:endParaRPr lang="el-GR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07804" y="3341246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644008" y="3341246"/>
            <a:ext cx="0" cy="10199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88224" y="3299974"/>
            <a:ext cx="0" cy="11024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5813" y="4509120"/>
            <a:ext cx="20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list-style-type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3642017" y="4509120"/>
            <a:ext cx="20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list-style-image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5586233" y="4509120"/>
            <a:ext cx="20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list-style-position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626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Περιγράμματα πίνακα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border-collapse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Ορίζει αν τα πλαίσια των κελιών ενός πίνακα θα επικαλύπτονται ή όχι</a:t>
            </a:r>
          </a:p>
          <a:p>
            <a:r>
              <a:rPr lang="el-GR" dirty="0" smtClean="0"/>
              <a:t>Εφαρμόζεται στο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border-collapse: separate; </a:t>
            </a:r>
            <a:r>
              <a:rPr lang="en-US" dirty="0" smtClean="0"/>
              <a:t>(</a:t>
            </a:r>
            <a:r>
              <a:rPr lang="el-GR" dirty="0" smtClean="0"/>
              <a:t>προεπιλογή)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border-collapse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collapse;</a:t>
            </a:r>
            <a:endParaRPr lang="en-US" dirty="0" smtClean="0"/>
          </a:p>
          <a:p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0" r="93115" b="68918"/>
          <a:stretch/>
        </p:blipFill>
        <p:spPr bwMode="auto">
          <a:xfrm>
            <a:off x="1676690" y="4122042"/>
            <a:ext cx="1224136" cy="9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5" r="94262" b="69623"/>
          <a:stretch/>
        </p:blipFill>
        <p:spPr bwMode="auto">
          <a:xfrm>
            <a:off x="1768286" y="5921896"/>
            <a:ext cx="10401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249397" y="3689994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91713" y="5459868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Κέρσορες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cursor</a:t>
            </a:r>
          </a:p>
          <a:p>
            <a:r>
              <a:rPr lang="el-GR" dirty="0" smtClean="0"/>
              <a:t>Ορίζει τον κέρσορα του ποντικιού πάνω από κάποιο στοιχείο</a:t>
            </a:r>
            <a:endParaRPr lang="en-US" dirty="0" smtClean="0"/>
          </a:p>
          <a:p>
            <a:r>
              <a:rPr lang="el-GR" dirty="0" smtClean="0"/>
              <a:t>Κάποιες από τις τιμές του: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auto     </a:t>
            </a:r>
            <a:r>
              <a:rPr lang="el-GR" sz="1800" i="1" dirty="0" smtClean="0">
                <a:latin typeface="+mj-lt"/>
              </a:rPr>
              <a:t>Ανάλογα την περίσταση</a:t>
            </a:r>
            <a:r>
              <a:rPr lang="el-GR" dirty="0" smtClean="0">
                <a:latin typeface="+mj-lt"/>
              </a:rPr>
              <a:t> </a:t>
            </a:r>
            <a:r>
              <a:rPr lang="el-GR" b="1" dirty="0" smtClean="0">
                <a:latin typeface="+mj-lt"/>
              </a:rPr>
              <a:t>(προεπιλογή)</a:t>
            </a:r>
            <a:endParaRPr lang="en-US" b="1" dirty="0" smtClean="0">
              <a:latin typeface="+mj-lt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pointer   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crosshair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move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wait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help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progress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default    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4" t="22741" r="50878" b="58932"/>
          <a:stretch/>
        </p:blipFill>
        <p:spPr bwMode="auto">
          <a:xfrm>
            <a:off x="2629119" y="5100819"/>
            <a:ext cx="436001" cy="7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http://www.jegsworks.com/Lessons/win/basics/pointerslist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3" t="44396" r="50697" b="44577"/>
          <a:stretch/>
        </p:blipFill>
        <p:spPr bwMode="auto">
          <a:xfrm>
            <a:off x="2704712" y="4771035"/>
            <a:ext cx="284814" cy="32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jegsworks.com/Lessons/win/basics/pointerslist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7" t="56191" r="50630" b="34286"/>
          <a:stretch/>
        </p:blipFill>
        <p:spPr bwMode="auto">
          <a:xfrm>
            <a:off x="2659208" y="4066866"/>
            <a:ext cx="330850" cy="2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jegsworks.com/Lessons/win/basics/pointerslist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5" t="55146" r="1814" b="35351"/>
          <a:stretch/>
        </p:blipFill>
        <p:spPr bwMode="auto">
          <a:xfrm>
            <a:off x="2504795" y="4426133"/>
            <a:ext cx="441001" cy="3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www.seeklogo.com/images/M/Microsoft_Internet_Explorer_Mouse_Pointer-logo-DD52E13B89-seeklogo.co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2" y="3656102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ionyziz\Desktop\CSS_cur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21" y="5877272"/>
            <a:ext cx="279475" cy="2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Κλάσεις και </a:t>
            </a:r>
            <a:r>
              <a:rPr lang="en-US" dirty="0"/>
              <a:t>id</a:t>
            </a:r>
            <a:endParaRPr lang="el-GR" dirty="0"/>
          </a:p>
          <a:p>
            <a:r>
              <a:rPr lang="el-GR" dirty="0"/>
              <a:t>Εμφώλευση και ομαδοποίηση επιλογέων</a:t>
            </a:r>
          </a:p>
          <a:p>
            <a:r>
              <a:rPr lang="el-GR" dirty="0"/>
              <a:t>Ψευδοκλάσεις</a:t>
            </a:r>
            <a:endParaRPr lang="en-US" dirty="0"/>
          </a:p>
          <a:p>
            <a:r>
              <a:rPr lang="el-GR" dirty="0"/>
              <a:t>Συντομογραφίες</a:t>
            </a:r>
          </a:p>
          <a:p>
            <a:r>
              <a:rPr lang="el-GR" dirty="0"/>
              <a:t>Εικόνες φόντου</a:t>
            </a:r>
          </a:p>
          <a:p>
            <a:r>
              <a:rPr lang="el-GR" dirty="0"/>
              <a:t>Τυπογραφία</a:t>
            </a:r>
          </a:p>
          <a:p>
            <a:r>
              <a:rPr lang="el-GR" dirty="0"/>
              <a:t>Ιδιότητες λίστας</a:t>
            </a:r>
            <a:endParaRPr lang="en-US" dirty="0"/>
          </a:p>
          <a:p>
            <a:r>
              <a:rPr lang="el-GR" dirty="0"/>
              <a:t>Περιγράμματα πίνακα</a:t>
            </a:r>
          </a:p>
          <a:p>
            <a:r>
              <a:rPr lang="el-GR" dirty="0"/>
              <a:t>Κέρσορες</a:t>
            </a:r>
          </a:p>
        </p:txBody>
      </p:sp>
    </p:spTree>
    <p:extLst>
      <p:ext uri="{BB962C8B-B14F-4D97-AF65-F5344CB8AC3E}">
        <p14:creationId xmlns:p14="http://schemas.microsoft.com/office/powerpoint/2010/main" val="6599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Τελευταίο μάθημα </a:t>
            </a:r>
            <a:r>
              <a:rPr lang="en-US" dirty="0" smtClean="0"/>
              <a:t>HTML</a:t>
            </a:r>
          </a:p>
          <a:p>
            <a:r>
              <a:rPr lang="el-GR" dirty="0" smtClean="0"/>
              <a:t>Πολλά πρακτικά παραδείγματα</a:t>
            </a:r>
            <a:r>
              <a:rPr lang="en-US" smtClean="0"/>
              <a:t>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Αναφερόμαστε στα στοιχεία κλάσης με </a:t>
            </a:r>
          </a:p>
          <a:p>
            <a:pPr marL="0" indent="0">
              <a:buNone/>
            </a:pPr>
            <a:r>
              <a:rPr lang="el-GR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className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{ … }</a:t>
            </a:r>
          </a:p>
          <a:p>
            <a:endParaRPr lang="el-GR" dirty="0"/>
          </a:p>
          <a:p>
            <a:r>
              <a:rPr lang="el-GR" dirty="0" smtClean="0"/>
              <a:t>Παράδειγμα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.menu { color: red; }</a:t>
            </a:r>
          </a:p>
          <a:p>
            <a:pPr marL="0" indent="0">
              <a:buNone/>
            </a:pPr>
            <a:endParaRPr lang="el-GR" b="1" dirty="0" smtClean="0"/>
          </a:p>
          <a:p>
            <a:r>
              <a:rPr lang="el-GR" dirty="0" smtClean="0"/>
              <a:t>Σημαίνει: Βάλε χρώμα γραμματοσειράς κόκκινο σε όλα τα στοιχεία που έχουν </a:t>
            </a:r>
            <a:r>
              <a:rPr lang="en-US" dirty="0" smtClean="0"/>
              <a:t>class=“menu”</a:t>
            </a:r>
          </a:p>
        </p:txBody>
      </p:sp>
    </p:spTree>
    <p:extLst>
      <p:ext uri="{BB962C8B-B14F-4D97-AF65-F5344CB8AC3E}">
        <p14:creationId xmlns:p14="http://schemas.microsoft.com/office/powerpoint/2010/main" val="3789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 όνομα κλάσης πρέπει να υπάκούει στους εξής κανόνες:</a:t>
            </a:r>
          </a:p>
          <a:p>
            <a:pPr lvl="1"/>
            <a:r>
              <a:rPr lang="el-GR" dirty="0" smtClean="0"/>
              <a:t>Ο πρώτος χαρακτήρας μπορεί να είναι παύλα (</a:t>
            </a:r>
            <a:r>
              <a:rPr lang="el-GR" b="1" dirty="0" smtClean="0">
                <a:solidFill>
                  <a:srgbClr val="FF0000"/>
                </a:solidFill>
              </a:rPr>
              <a:t>-</a:t>
            </a:r>
            <a:r>
              <a:rPr lang="el-GR" dirty="0" smtClean="0"/>
              <a:t>) ή τίποτα</a:t>
            </a:r>
          </a:p>
          <a:p>
            <a:pPr lvl="1"/>
            <a:r>
              <a:rPr lang="el-GR" dirty="0" smtClean="0"/>
              <a:t>Ο δεύτερος χαρακτήρας μπορεί να είναι:</a:t>
            </a:r>
          </a:p>
          <a:p>
            <a:pPr lvl="2"/>
            <a:r>
              <a:rPr lang="el-GR" dirty="0" smtClean="0"/>
              <a:t>Κάτω παύλα (</a:t>
            </a:r>
            <a:r>
              <a:rPr lang="el-GR" b="1" dirty="0" smtClean="0">
                <a:solidFill>
                  <a:srgbClr val="FF0000"/>
                </a:solidFill>
              </a:rPr>
              <a:t>_</a:t>
            </a:r>
            <a:r>
              <a:rPr lang="el-GR" dirty="0" smtClean="0"/>
              <a:t>)</a:t>
            </a:r>
          </a:p>
          <a:p>
            <a:pPr lvl="2"/>
            <a:r>
              <a:rPr lang="el-GR" dirty="0" smtClean="0"/>
              <a:t>Λατινικός χαρακτήρας </a:t>
            </a:r>
            <a:r>
              <a:rPr lang="en-US" b="1" dirty="0" smtClean="0">
                <a:solidFill>
                  <a:srgbClr val="FF0000"/>
                </a:solidFill>
              </a:rPr>
              <a:t>a-z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l-GR" b="1" dirty="0" smtClean="0">
                <a:solidFill>
                  <a:srgbClr val="FF0000"/>
                </a:solidFill>
              </a:rPr>
              <a:t>Α-Ζ</a:t>
            </a:r>
          </a:p>
          <a:p>
            <a:pPr lvl="1"/>
            <a:r>
              <a:rPr lang="el-GR" dirty="0" smtClean="0"/>
              <a:t>Από τον τρίτο χαρακτήρα και μετά μπορεί να είναι οποιοσδήποτε συνδυασμός </a:t>
            </a:r>
            <a:r>
              <a:rPr lang="el-GR" dirty="0" smtClean="0">
                <a:solidFill>
                  <a:srgbClr val="FF0000"/>
                </a:solidFill>
              </a:rPr>
              <a:t>παύλας, κάτω παύλας, χαρακτήρα ή αριθμού</a:t>
            </a:r>
          </a:p>
          <a:p>
            <a:pPr lvl="1"/>
            <a:endParaRPr lang="el-GR" dirty="0"/>
          </a:p>
          <a:p>
            <a:r>
              <a:rPr lang="el-GR" sz="1800" i="1" dirty="0" smtClean="0">
                <a:solidFill>
                  <a:schemeClr val="accent4"/>
                </a:solidFill>
              </a:rPr>
              <a:t>Στην πραγματικότητα ένα έγκυρο όνομα κλάσης μπορεί να έχει κι άλλες μορφές που χρησιμοποιούνται εξαιρετικά σπάνια αν όχι καθόλου</a:t>
            </a:r>
          </a:p>
        </p:txBody>
      </p:sp>
    </p:spTree>
    <p:extLst>
      <p:ext uri="{BB962C8B-B14F-4D97-AF65-F5344CB8AC3E}">
        <p14:creationId xmlns:p14="http://schemas.microsoft.com/office/powerpoint/2010/main" val="3557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Ποια από αυτά είναι έγκυρα;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--foo</a:t>
            </a:r>
            <a:r>
              <a:rPr lang="el-GR" sz="2000" dirty="0" smtClean="0"/>
              <a:t> </a:t>
            </a:r>
          </a:p>
          <a:p>
            <a:r>
              <a:rPr lang="el-GR" sz="2000" dirty="0" smtClean="0"/>
              <a:t>_42</a:t>
            </a:r>
            <a:r>
              <a:rPr lang="en-US" sz="2000" dirty="0" smtClean="0"/>
              <a:t>_</a:t>
            </a:r>
            <a:r>
              <a:rPr lang="el-GR" sz="2000" dirty="0" smtClean="0"/>
              <a:t> </a:t>
            </a:r>
            <a:endParaRPr lang="el-GR" sz="2000" b="1" dirty="0" smtClean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thisIsSomeReallyLongLongClassName</a:t>
            </a:r>
            <a:r>
              <a:rPr lang="el-GR" sz="2000" dirty="0" smtClean="0"/>
              <a:t>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-.-</a:t>
            </a:r>
            <a:r>
              <a:rPr lang="el-GR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O_O</a:t>
            </a:r>
            <a:r>
              <a:rPr lang="el-GR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8bit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-_-_----_--_</a:t>
            </a:r>
            <a:r>
              <a:rPr lang="el-GR" sz="2000" dirty="0" smtClean="0"/>
              <a:t> 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8678" y="249836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ΑΚΥΡΟ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54710" y="36140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ΑΚΥΡΟ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52210" y="43271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ΑΚΥΡΟ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1339685" y="2869467"/>
            <a:ext cx="13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ΕΓΚΥΡΟ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9706" y="3230460"/>
            <a:ext cx="13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ΕΓΚΥΡΟ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4201" y="3957804"/>
            <a:ext cx="13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ΕΓΚΥΡΟ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153" y="4720983"/>
            <a:ext cx="13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ΕΓΚΥΡΟ</a:t>
            </a:r>
          </a:p>
        </p:txBody>
      </p:sp>
    </p:spTree>
    <p:extLst>
      <p:ext uri="{BB962C8B-B14F-4D97-AF65-F5344CB8AC3E}">
        <p14:creationId xmlns:p14="http://schemas.microsoft.com/office/powerpoint/2010/main" val="28779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Κλάσεις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&lt;style&gt;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.first </a:t>
            </a:r>
            <a:r>
              <a:rPr lang="en-US" sz="2000" dirty="0">
                <a:solidFill>
                  <a:srgbClr val="0070C0"/>
                </a:solidFill>
              </a:rPr>
              <a:t>{ color: red;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	</a:t>
            </a:r>
            <a:r>
              <a:rPr lang="en-US" sz="2000" dirty="0" smtClean="0">
                <a:solidFill>
                  <a:srgbClr val="0070C0"/>
                </a:solidFill>
              </a:rPr>
              <a:t>.second </a:t>
            </a:r>
            <a:r>
              <a:rPr lang="en-US" sz="2000" dirty="0">
                <a:solidFill>
                  <a:srgbClr val="0070C0"/>
                </a:solidFill>
              </a:rPr>
              <a:t>{ color: blue; }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class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=“first”&gt;</a:t>
            </a:r>
            <a:r>
              <a:rPr lang="en-US" sz="2000" dirty="0" smtClean="0">
                <a:latin typeface="Lucida Console" pitchFamily="49" charset="0"/>
              </a:rPr>
              <a:t>Red </a:t>
            </a:r>
            <a:r>
              <a:rPr lang="en-US" sz="2000" dirty="0">
                <a:latin typeface="Lucida Console" pitchFamily="49" charset="0"/>
              </a:rPr>
              <a:t>paragraph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 class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=“second”&gt;</a:t>
            </a:r>
            <a:r>
              <a:rPr lang="en-US" sz="2000" dirty="0" smtClean="0">
                <a:latin typeface="Lucida Console" pitchFamily="49" charset="0"/>
              </a:rPr>
              <a:t>Blue paragraph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0799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763</TotalTime>
  <Words>1303</Words>
  <Application>Microsoft Office PowerPoint</Application>
  <PresentationFormat>On-screen Show (4:3)</PresentationFormat>
  <Paragraphs>449</Paragraphs>
  <Slides>57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Clarity</vt:lpstr>
      <vt:lpstr>CSS 2</vt:lpstr>
      <vt:lpstr>Στόχος της ώρας</vt:lpstr>
      <vt:lpstr>Κλάσεις</vt:lpstr>
      <vt:lpstr>Κλάσεις</vt:lpstr>
      <vt:lpstr>Κλάσεις</vt:lpstr>
      <vt:lpstr>Κλάσεις</vt:lpstr>
      <vt:lpstr>Κλάσεις</vt:lpstr>
      <vt:lpstr>Κλάσεις</vt:lpstr>
      <vt:lpstr>Κλάσεις</vt:lpstr>
      <vt:lpstr>PowerPoint Presentation</vt:lpstr>
      <vt:lpstr>Κλάσεις &amp; IDs</vt:lpstr>
      <vt:lpstr>Παράδειγμα</vt:lpstr>
      <vt:lpstr>Συνδυασμοί HTML &amp; Class selectors</vt:lpstr>
      <vt:lpstr>Εμφώλευση επιλογέων</vt:lpstr>
      <vt:lpstr>Εμφώλευση επιλογέων</vt:lpstr>
      <vt:lpstr>Εμφώλευση επιλογέων</vt:lpstr>
      <vt:lpstr>Εμφώλευση επιλογέων</vt:lpstr>
      <vt:lpstr>Εμφώλευση επιλογέων</vt:lpstr>
      <vt:lpstr>Εμφώλευση επιλογέων</vt:lpstr>
      <vt:lpstr>Ομαδοποίηση επιλογέων</vt:lpstr>
      <vt:lpstr>Ομαδοποίηση επιλογέων</vt:lpstr>
      <vt:lpstr>Pop quiz</vt:lpstr>
      <vt:lpstr>Ψευδοκλάσεις</vt:lpstr>
      <vt:lpstr>Ψευδοκλάσεις</vt:lpstr>
      <vt:lpstr>Ψευδοκλάσεις</vt:lpstr>
      <vt:lpstr>PowerPoint Presentation</vt:lpstr>
      <vt:lpstr>PowerPoint Presentation</vt:lpstr>
      <vt:lpstr>Εργασία 2η (half cleanroom)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Συντομογραφίες</vt:lpstr>
      <vt:lpstr>Εικόνες φόντου</vt:lpstr>
      <vt:lpstr>Εικόνες φόντου</vt:lpstr>
      <vt:lpstr>Εικόνες φόντου</vt:lpstr>
      <vt:lpstr>Εικόνες φόντου</vt:lpstr>
      <vt:lpstr>PowerPoint Presentation</vt:lpstr>
      <vt:lpstr>Τυπογραφία</vt:lpstr>
      <vt:lpstr>Τυπογραφία</vt:lpstr>
      <vt:lpstr>Τυπογραφία</vt:lpstr>
      <vt:lpstr>Τυπογραφία</vt:lpstr>
      <vt:lpstr>Ιδιότητες λίστας</vt:lpstr>
      <vt:lpstr>Ιδιότητες λίστας</vt:lpstr>
      <vt:lpstr>Ιδιότητες λίστας</vt:lpstr>
      <vt:lpstr>Ιδιότητες λίστας</vt:lpstr>
      <vt:lpstr>Περιγράμματα πίνακα</vt:lpstr>
      <vt:lpstr>Κέρσορες</vt:lpstr>
      <vt:lpstr>Μάθαμε</vt:lpstr>
      <vt:lpstr>Την επόμενη φορά...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2</dc:title>
  <dc:creator>Petros</dc:creator>
  <cp:lastModifiedBy>dionyziz</cp:lastModifiedBy>
  <cp:revision>68</cp:revision>
  <dcterms:created xsi:type="dcterms:W3CDTF">2010-10-01T15:43:41Z</dcterms:created>
  <dcterms:modified xsi:type="dcterms:W3CDTF">2010-10-18T22:03:12Z</dcterms:modified>
</cp:coreProperties>
</file>