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3" r:id="rId4"/>
    <p:sldId id="274" r:id="rId5"/>
    <p:sldId id="266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69" r:id="rId19"/>
    <p:sldId id="275" r:id="rId2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DE6E7F-4951-4528-8B64-30C104A9EC44}">
          <p14:sldIdLst>
            <p14:sldId id="257"/>
            <p14:sldId id="259"/>
          </p14:sldIdLst>
        </p14:section>
        <p14:section name="XHTML Strict" id="{6D6300CB-D270-4868-ADC2-73033FEC8987}">
          <p14:sldIdLst>
            <p14:sldId id="273"/>
            <p14:sldId id="274"/>
          </p14:sldIdLst>
        </p14:section>
        <p14:section name="Title Attribute" id="{EE65C205-FB37-41BD-A84C-876646DABAFB}">
          <p14:sldIdLst>
            <p14:sldId id="266"/>
          </p14:sldIdLst>
        </p14:section>
        <p14:section name="HTML Entities" id="{97D6D1F8-5FEB-44B1-8C6B-F79712D6A468}">
          <p14:sldIdLst>
            <p14:sldId id="258"/>
            <p14:sldId id="261"/>
            <p14:sldId id="260"/>
            <p14:sldId id="262"/>
            <p14:sldId id="263"/>
          </p14:sldIdLst>
        </p14:section>
        <p14:section name="Label tag" id="{64264FCE-F645-4490-98FC-B63308CD5809}">
          <p14:sldIdLst>
            <p14:sldId id="264"/>
            <p14:sldId id="265"/>
          </p14:sldIdLst>
        </p14:section>
        <p14:section name="Favicons" id="{6A641223-DB89-4D84-8162-2F08FC97FC13}">
          <p14:sldIdLst>
            <p14:sldId id="267"/>
            <p14:sldId id="268"/>
          </p14:sldIdLst>
        </p14:section>
        <p14:section name="Bad attributes" id="{C4782F46-A322-4633-9004-1326E01EF855}">
          <p14:sldIdLst>
            <p14:sldId id="270"/>
            <p14:sldId id="271"/>
            <p14:sldId id="272"/>
          </p14:sldIdLst>
        </p14:section>
        <p14:section name="Let's get to work" id="{5D8B3BE6-198A-4FAD-9AB0-6ECFA520300E}">
          <p14:sldIdLst>
            <p14:sldId id="269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112" d="100"/>
          <a:sy n="112" d="100"/>
        </p:scale>
        <p:origin x="-2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06254A-EE13-4C44-BA0B-4BE53E4959DA}" type="datetimeFigureOut">
              <a:rPr lang="el-GR" smtClean="0"/>
              <a:t>2010-10-31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C3E82D5-4BBD-4AE6-9045-8A94FD783B1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tmldog.com/reference/htmltag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l-GR" dirty="0" smtClean="0"/>
              <a:t> </a:t>
            </a:r>
            <a:r>
              <a:rPr lang="el-GR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>
            <a:normAutofit/>
          </a:bodyPr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</a:t>
            </a:r>
            <a:r>
              <a:rPr lang="el-GR" dirty="0"/>
              <a:t>Π. Αγγελάτος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=“#poster” title=“Poster 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της ταινίας 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quot;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Trainspotting</a:t>
            </a:r>
            <a:r>
              <a:rPr lang="el-GR" dirty="0" smtClean="0">
                <a:solidFill>
                  <a:srgbClr val="002060"/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quot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”&gt;Poster&lt;/a&gt;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47864" y="270892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81360" b="83588"/>
          <a:stretch/>
        </p:blipFill>
        <p:spPr bwMode="auto">
          <a:xfrm>
            <a:off x="1115616" y="3933056"/>
            <a:ext cx="44973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Petros\Desktop\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43" y="4102911"/>
            <a:ext cx="318463" cy="4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Ετικέτα </a:t>
            </a:r>
            <a:r>
              <a:rPr lang="en-US" dirty="0" smtClean="0"/>
              <a:t>label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Χρησιμοποιείται στις φόρμες</a:t>
            </a:r>
          </a:p>
          <a:p>
            <a:r>
              <a:rPr lang="el-GR" dirty="0" smtClean="0"/>
              <a:t>Περιέχει το όνομα ενός πεδίου</a:t>
            </a:r>
          </a:p>
          <a:p>
            <a:r>
              <a:rPr lang="el-GR" dirty="0" smtClean="0"/>
              <a:t>Αναφέρεται στο πεδίο με την ιδιότητα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for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l-GR" dirty="0" smtClean="0">
                <a:latin typeface="+mj-lt"/>
                <a:cs typeface="Arabic Typesetting" pitchFamily="66" charset="-78"/>
              </a:rPr>
              <a:t>Η τιμή της πρέπει να είναι το </a:t>
            </a:r>
            <a:r>
              <a:rPr lang="en-US" b="1" dirty="0" smtClean="0">
                <a:latin typeface="+mj-lt"/>
                <a:cs typeface="Arabic Typesetting" pitchFamily="66" charset="-78"/>
              </a:rPr>
              <a:t>ID</a:t>
            </a:r>
            <a:r>
              <a:rPr lang="en-US" dirty="0" smtClean="0">
                <a:latin typeface="+mj-lt"/>
                <a:cs typeface="Arabic Typesetting" pitchFamily="66" charset="-78"/>
              </a:rPr>
              <a:t> </a:t>
            </a:r>
            <a:r>
              <a:rPr lang="el-GR" dirty="0" smtClean="0">
                <a:latin typeface="+mj-lt"/>
                <a:cs typeface="Arabic Typesetting" pitchFamily="66" charset="-78"/>
              </a:rPr>
              <a:t>του πεδίου</a:t>
            </a:r>
            <a:endParaRPr lang="en-US" dirty="0" smtClean="0">
              <a:latin typeface="+mj-lt"/>
              <a:cs typeface="Arabic Typesetting" pitchFamily="66" charset="-78"/>
            </a:endParaRPr>
          </a:p>
          <a:p>
            <a:pPr lvl="1"/>
            <a:endParaRPr lang="el-GR" dirty="0" smtClean="0">
              <a:latin typeface="+mj-lt"/>
              <a:cs typeface="Arabic Typesetting" pitchFamily="66" charset="-7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cs typeface="Arabic Typesetting" pitchFamily="66" charset="-78"/>
              </a:rPr>
              <a:t>&lt;label for=“name”&gt;</a:t>
            </a:r>
            <a:r>
              <a:rPr lang="el-GR" dirty="0" smtClean="0">
                <a:latin typeface="Lucida Console" pitchFamily="49" charset="0"/>
                <a:cs typeface="Arabic Typesetting" pitchFamily="66" charset="-78"/>
              </a:rPr>
              <a:t>Όνομα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cs typeface="Arabic Typesetting" pitchFamily="66" charset="-78"/>
              </a:rPr>
              <a:t>&lt;/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cs typeface="Arabic Typesetting" pitchFamily="66" charset="-78"/>
              </a:rPr>
              <a:t>label&gt;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cs typeface="Arabic Typesetting" pitchFamily="66" charset="-78"/>
              </a:rPr>
              <a:t>&lt;input type=“text” name=“name” id=“name” /&gt;</a:t>
            </a:r>
          </a:p>
        </p:txBody>
      </p:sp>
    </p:spTree>
    <p:extLst>
      <p:ext uri="{BB962C8B-B14F-4D97-AF65-F5344CB8AC3E}">
        <p14:creationId xmlns:p14="http://schemas.microsoft.com/office/powerpoint/2010/main" val="2362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Ετικέτα </a:t>
            </a:r>
            <a:r>
              <a:rPr lang="en-US" dirty="0" smtClean="0"/>
              <a:t>label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</a:t>
            </a:r>
            <a:r>
              <a:rPr lang="en-US" dirty="0" smtClean="0"/>
              <a:t>radio, check buttons</a:t>
            </a:r>
          </a:p>
          <a:p>
            <a:pPr lvl="1"/>
            <a:r>
              <a:rPr lang="el-GR" dirty="0" smtClean="0"/>
              <a:t>Κλικ στο </a:t>
            </a:r>
            <a:r>
              <a:rPr lang="en-US" dirty="0" smtClean="0"/>
              <a:t>label </a:t>
            </a:r>
            <a:r>
              <a:rPr lang="el-GR" dirty="0" smtClean="0">
                <a:sym typeface="Wingdings" pitchFamily="2" charset="2"/>
              </a:rPr>
              <a:t> Ε</a:t>
            </a:r>
            <a:r>
              <a:rPr lang="el-GR" dirty="0" smtClean="0"/>
              <a:t>πιλέγει το πεδίο</a:t>
            </a:r>
          </a:p>
          <a:p>
            <a:r>
              <a:rPr lang="el-GR" dirty="0" smtClean="0"/>
              <a:t>Για </a:t>
            </a:r>
            <a:r>
              <a:rPr lang="en-US" dirty="0" smtClean="0"/>
              <a:t>text inputs</a:t>
            </a:r>
          </a:p>
          <a:p>
            <a:pPr lvl="1"/>
            <a:r>
              <a:rPr lang="el-GR" dirty="0" smtClean="0"/>
              <a:t>Κλικ στο </a:t>
            </a:r>
            <a:r>
              <a:rPr lang="en-US" dirty="0" smtClean="0"/>
              <a:t>label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Το πλαίσιο γίνεται </a:t>
            </a:r>
            <a:r>
              <a:rPr lang="en-US" dirty="0" smtClean="0">
                <a:sym typeface="Wingdings" pitchFamily="2" charset="2"/>
              </a:rPr>
              <a:t>focus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28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Favicons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Χαρακτηριστικό εικονίδιο της σελίδας</a:t>
            </a:r>
          </a:p>
          <a:p>
            <a:r>
              <a:rPr lang="el-GR" dirty="0" smtClean="0"/>
              <a:t>Εμφανίζεται στον τίτλο του παραθύρου</a:t>
            </a:r>
          </a:p>
          <a:p>
            <a:r>
              <a:rPr lang="el-GR" dirty="0" smtClean="0"/>
              <a:t>Αποθηκεύεται στα αγαπημένα</a:t>
            </a:r>
          </a:p>
          <a:p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6" b="92588"/>
          <a:stretch/>
        </p:blipFill>
        <p:spPr bwMode="auto">
          <a:xfrm>
            <a:off x="755576" y="3429000"/>
            <a:ext cx="63967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Favicons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Ορίζονται με ετικέτα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link</a:t>
            </a:r>
          </a:p>
          <a:p>
            <a:r>
              <a:rPr lang="el-GR" dirty="0" smtClean="0"/>
              <a:t>Μπορεί να είναι εικόνα τύπου:</a:t>
            </a:r>
          </a:p>
          <a:p>
            <a:pPr lvl="1"/>
            <a:r>
              <a:rPr lang="en-US" dirty="0" smtClean="0"/>
              <a:t>ICO 16x16pixel</a:t>
            </a:r>
          </a:p>
          <a:p>
            <a:pPr lvl="1"/>
            <a:r>
              <a:rPr lang="en-US" dirty="0" smtClean="0"/>
              <a:t>PNG</a:t>
            </a:r>
          </a:p>
          <a:p>
            <a:pPr lvl="1"/>
            <a:r>
              <a:rPr lang="en-US" dirty="0" smtClean="0"/>
              <a:t>GIF</a:t>
            </a:r>
          </a:p>
          <a:p>
            <a:pPr lvl="1"/>
            <a:r>
              <a:rPr lang="en-US" dirty="0" smtClean="0"/>
              <a:t>JPEG</a:t>
            </a:r>
          </a:p>
          <a:p>
            <a:r>
              <a:rPr lang="el-GR" dirty="0" smtClean="0"/>
              <a:t>Οι περισσότεροι </a:t>
            </a:r>
            <a:r>
              <a:rPr lang="en-US" dirty="0" smtClean="0"/>
              <a:t>browser </a:t>
            </a:r>
            <a:r>
              <a:rPr lang="el-GR" dirty="0" smtClean="0"/>
              <a:t>ψάχνουν αυτόματα το αρχείο </a:t>
            </a:r>
            <a:r>
              <a:rPr lang="en-US" dirty="0" smtClean="0"/>
              <a:t>‘/favicon.ico’</a:t>
            </a:r>
          </a:p>
          <a:p>
            <a:endParaRPr lang="el-GR" dirty="0" smtClean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&lt;link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="shortcut icon"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="http://www.example.com/myicon.ico"&gt;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979712" y="2924944"/>
            <a:ext cx="288032" cy="9361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2339752" y="320660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Δεν υποστηρίζονται από </a:t>
            </a:r>
            <a:r>
              <a:rPr lang="en-US" dirty="0" smtClean="0"/>
              <a:t>Internet Explorer (</a:t>
            </a:r>
            <a:r>
              <a:rPr lang="el-GR" dirty="0" smtClean="0"/>
              <a:t>παράξενο)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23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«Κακές» 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Χρώμα φόντου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Λάθος τρόπος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bgcolor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bgcolor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=“#432421”&gt;</a:t>
            </a:r>
          </a:p>
          <a:p>
            <a:pPr lvl="1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Σωστός τρόπος</a:t>
            </a:r>
          </a:p>
          <a:p>
            <a:pPr lvl="1"/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body&gt; +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body { background-color: #432421; }</a:t>
            </a:r>
          </a:p>
        </p:txBody>
      </p:sp>
    </p:spTree>
    <p:extLst>
      <p:ext uri="{BB962C8B-B14F-4D97-AF65-F5344CB8AC3E}">
        <p14:creationId xmlns:p14="http://schemas.microsoft.com/office/powerpoint/2010/main" val="7531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«Κακές» 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Στοίχιση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Λάθος τρόπος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align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 align=“center”&gt;</a:t>
            </a:r>
          </a:p>
          <a:p>
            <a:pPr lvl="1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Σωστός τρόπος</a:t>
            </a:r>
          </a:p>
          <a:p>
            <a:pPr lvl="1"/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body&gt; +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body { text-align: center; }</a:t>
            </a:r>
          </a:p>
        </p:txBody>
      </p:sp>
    </p:spTree>
    <p:extLst>
      <p:ext uri="{BB962C8B-B14F-4D97-AF65-F5344CB8AC3E}">
        <p14:creationId xmlns:p14="http://schemas.microsoft.com/office/powerpoint/2010/main" val="24865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«Κακές» ιδιότητες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Περιγράμματα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Λάθος τρόπος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border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 border=“5”&gt;</a:t>
            </a:r>
          </a:p>
          <a:p>
            <a:pPr lvl="1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Σωστός τρόπος</a:t>
            </a:r>
          </a:p>
          <a:p>
            <a:pPr lvl="1"/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table&gt; +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table { border: 5px solid black; }</a:t>
            </a:r>
          </a:p>
        </p:txBody>
      </p:sp>
    </p:spTree>
    <p:extLst>
      <p:ext uri="{BB962C8B-B14F-4D97-AF65-F5344CB8AC3E}">
        <p14:creationId xmlns:p14="http://schemas.microsoft.com/office/powerpoint/2010/main" val="17499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Αυτά είναι όλα;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Όχι!</a:t>
            </a:r>
          </a:p>
          <a:p>
            <a:r>
              <a:rPr lang="el-GR" dirty="0" smtClean="0"/>
              <a:t>Υπάρχουν πολλές άλλες ετικέτες</a:t>
            </a:r>
          </a:p>
          <a:p>
            <a:pPr lvl="1"/>
            <a:r>
              <a:rPr lang="en-US" dirty="0">
                <a:hlinkClick r:id="rId2"/>
              </a:rPr>
              <a:t>http://htmldog.com/reference/htmltags/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5541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lipartguide.com/_named_clipart_images/0511-0701-3118-0930_Young_Businessman_Working_Hard_On_His_Computer_clipart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-1626"/>
            <a:ext cx="5904655" cy="60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23731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get to work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7405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Απαιτήσεις </a:t>
            </a:r>
            <a:r>
              <a:rPr lang="en-US" dirty="0" smtClean="0"/>
              <a:t>XHTML 1.0 Strict</a:t>
            </a:r>
            <a:endParaRPr lang="el-GR" dirty="0" smtClean="0"/>
          </a:p>
          <a:p>
            <a:r>
              <a:rPr lang="el-GR" dirty="0" smtClean="0"/>
              <a:t>Ιδιότητα </a:t>
            </a:r>
            <a:r>
              <a:rPr lang="en-US" dirty="0" smtClean="0"/>
              <a:t>title</a:t>
            </a:r>
            <a:endParaRPr lang="el-GR" dirty="0" smtClean="0"/>
          </a:p>
          <a:p>
            <a:r>
              <a:rPr lang="en-US" dirty="0" smtClean="0"/>
              <a:t>HTML Entities</a:t>
            </a:r>
            <a:endParaRPr lang="el-GR" dirty="0" smtClean="0"/>
          </a:p>
          <a:p>
            <a:r>
              <a:rPr lang="el-GR" dirty="0" smtClean="0"/>
              <a:t>Ετικέτα </a:t>
            </a:r>
            <a:r>
              <a:rPr lang="en-US" dirty="0" smtClean="0"/>
              <a:t>label</a:t>
            </a:r>
            <a:endParaRPr lang="el-GR" dirty="0" smtClean="0"/>
          </a:p>
          <a:p>
            <a:r>
              <a:rPr lang="en-US" dirty="0" smtClean="0"/>
              <a:t>Favicon</a:t>
            </a:r>
            <a:endParaRPr lang="el-GR" dirty="0" smtClean="0"/>
          </a:p>
          <a:p>
            <a:r>
              <a:rPr lang="el-GR" dirty="0"/>
              <a:t>«Κακές» </a:t>
            </a:r>
            <a:r>
              <a:rPr lang="el-GR" dirty="0" smtClean="0"/>
              <a:t>ιδιότητες</a:t>
            </a:r>
          </a:p>
          <a:p>
            <a:endParaRPr lang="el-GR" dirty="0"/>
          </a:p>
          <a:p>
            <a:r>
              <a:rPr lang="el-GR" dirty="0" smtClean="0"/>
              <a:t>Παραδείγματα</a:t>
            </a:r>
          </a:p>
        </p:txBody>
      </p:sp>
    </p:spTree>
    <p:extLst>
      <p:ext uri="{BB962C8B-B14F-4D97-AF65-F5344CB8AC3E}">
        <p14:creationId xmlns:p14="http://schemas.microsoft.com/office/powerpoint/2010/main" val="354867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Απαιτήσεις </a:t>
            </a:r>
            <a:r>
              <a:rPr lang="en-US" dirty="0"/>
              <a:t>XHTML 1.0 Strict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Όλες οι ετικέτες και οι ιδιότητες γράφονται με μικρά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&lt;BODY&gt;</a:t>
            </a:r>
            <a:r>
              <a:rPr lang="en-US" dirty="0" smtClean="0">
                <a:latin typeface="Lucida Console" pitchFamily="49" charset="0"/>
              </a:rPr>
              <a:t>                  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&lt;body&gt;</a:t>
            </a:r>
          </a:p>
          <a:p>
            <a:pPr lvl="1"/>
            <a:endParaRPr lang="el-GR" dirty="0" smtClean="0">
              <a:solidFill>
                <a:srgbClr val="00B050"/>
              </a:solidFill>
            </a:endParaRPr>
          </a:p>
          <a:p>
            <a:r>
              <a:rPr lang="el-GR" dirty="0" smtClean="0"/>
              <a:t>Κάθε ιδιότητα πρέπει να έχει τιμή</a:t>
            </a:r>
          </a:p>
          <a:p>
            <a:pPr lvl="1"/>
            <a:r>
              <a:rPr lang="el-GR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div class&gt;             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&lt;div class=“foo”&gt;</a:t>
            </a:r>
          </a:p>
          <a:p>
            <a:pPr lvl="1"/>
            <a:endParaRPr lang="en-US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Κάθε τιμή </a:t>
            </a:r>
            <a:r>
              <a:rPr lang="el-GR" dirty="0" smtClean="0">
                <a:latin typeface="+mj-lt"/>
              </a:rPr>
              <a:t>ιδιότητας </a:t>
            </a:r>
            <a:r>
              <a:rPr lang="el-GR" dirty="0" smtClean="0">
                <a:latin typeface="+mj-lt"/>
              </a:rPr>
              <a:t>πρέπει να είναι σε εισαγωγικά</a:t>
            </a:r>
            <a:endParaRPr lang="en-US" dirty="0" smtClean="0">
              <a:latin typeface="+mj-lt"/>
            </a:endParaRPr>
          </a:p>
          <a:p>
            <a:pPr lvl="1"/>
            <a:r>
              <a:rPr lang="el-GR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div class=foo&gt;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         &lt;div class=“foo’&gt;</a:t>
            </a:r>
            <a:endParaRPr lang="en-US" dirty="0">
              <a:solidFill>
                <a:srgbClr val="00B05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Απαιτήσεις </a:t>
            </a:r>
            <a:r>
              <a:rPr lang="en-US" dirty="0"/>
              <a:t>XHTML 1.0 Strict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ετικέτα </a:t>
            </a:r>
            <a:r>
              <a:rPr lang="en-US" dirty="0" smtClean="0"/>
              <a:t>html </a:t>
            </a:r>
            <a:r>
              <a:rPr lang="el-GR" dirty="0" smtClean="0"/>
              <a:t>έχει την ιδιότητα </a:t>
            </a:r>
            <a:r>
              <a:rPr lang="en-US" dirty="0" err="1" smtClean="0"/>
              <a:t>xmlns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smtClean="0"/>
              <a:t>www.w3.org/1999/xhtml"</a:t>
            </a:r>
            <a:endParaRPr lang="el-GR" dirty="0" smtClean="0"/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xmlns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="http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://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www.w3.org/1999/xhtml"&gt;</a:t>
            </a:r>
          </a:p>
          <a:p>
            <a:pPr lvl="1"/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Κάθε έγγραφο πρέπει να έχει το </a:t>
            </a:r>
            <a:r>
              <a:rPr lang="en-US" dirty="0" smtClean="0"/>
              <a:t>DOCTYPE </a:t>
            </a:r>
            <a:r>
              <a:rPr lang="el-GR" dirty="0" smtClean="0"/>
              <a:t>πριν το </a:t>
            </a:r>
            <a:r>
              <a:rPr lang="en-US" dirty="0" smtClean="0"/>
              <a:t>html</a:t>
            </a:r>
            <a:endParaRPr lang="el-GR" dirty="0" smtClean="0"/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&lt;!DOCTYPE html PUBLIC "-//W3C//DTD XHTML 1.0 Strict//EN" "http://www.w3.org/TR/xhtml1/DTD/xhtml1-strict.dtd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856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/>
              <a:t>title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Χρησιμοποιείται στα </a:t>
            </a:r>
            <a:r>
              <a:rPr lang="en-US" dirty="0" smtClean="0"/>
              <a:t>links</a:t>
            </a:r>
          </a:p>
          <a:p>
            <a:r>
              <a:rPr lang="el-GR" dirty="0" smtClean="0"/>
              <a:t>Περιέχει μία περιγραφή του </a:t>
            </a:r>
            <a:r>
              <a:rPr lang="en-US" dirty="0" smtClean="0"/>
              <a:t>link</a:t>
            </a:r>
          </a:p>
          <a:p>
            <a:r>
              <a:rPr lang="el-GR" dirty="0" smtClean="0"/>
              <a:t>Εμφανίζεται όταν το ποντίκι μείνει πάνω από ένα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=“chapter2.html” title=“Go to chapter 2”&gt;Chapter 2&lt;/a&gt;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 r="87537" b="84118"/>
          <a:stretch/>
        </p:blipFill>
        <p:spPr bwMode="auto">
          <a:xfrm>
            <a:off x="1979712" y="5661248"/>
            <a:ext cx="221915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99792" y="4581128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Petros\Desktop\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32" y="5796316"/>
            <a:ext cx="239266" cy="32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Κωδικοποιούν ειδικούς χαρακτήρες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l-GR" dirty="0" smtClean="0"/>
              <a:t>Έχουν μορφή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&amp;amp;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792" y="2897849"/>
            <a:ext cx="0" cy="4320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31840" y="3905961"/>
            <a:ext cx="0" cy="6625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35896" y="3473913"/>
            <a:ext cx="64807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792" y="46980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όνομα</a:t>
            </a:r>
            <a:endParaRPr lang="el-GR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3068510" y="3530550"/>
            <a:ext cx="126014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1907704" y="2522512"/>
            <a:ext cx="159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αρχή </a:t>
            </a:r>
            <a:r>
              <a:rPr lang="en-US" dirty="0" smtClean="0"/>
              <a:t>entity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3284984"/>
            <a:ext cx="159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τέλος </a:t>
            </a:r>
            <a:r>
              <a:rPr lang="en-US" dirty="0" smtClean="0"/>
              <a:t>entity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232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r>
              <a:rPr lang="el-GR" dirty="0" smtClean="0"/>
              <a:t>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</a:rPr>
              <a:t>Σύμβολο του μικρότερο </a:t>
            </a:r>
            <a:r>
              <a:rPr lang="en-US" b="1" dirty="0" smtClean="0"/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less than)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gt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Σύμβολο του μεγαλύτερο </a:t>
            </a:r>
            <a:r>
              <a:rPr lang="en-US" b="1" dirty="0"/>
              <a:t>&gt;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greater than)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&amp;amp;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Σύμβολο του και </a:t>
            </a:r>
            <a:r>
              <a:rPr lang="en-US" b="1" dirty="0"/>
              <a:t>&amp;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ampersand)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quot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Σύμβολο των διλπών εισαγωγικών </a:t>
            </a:r>
            <a:r>
              <a:rPr lang="en-US" b="1" dirty="0"/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quote)</a:t>
            </a:r>
          </a:p>
          <a:p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apos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Σύμβολο αποστρόφου </a:t>
            </a:r>
            <a:r>
              <a:rPr lang="en-US" b="1" dirty="0"/>
              <a:t>‘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apostrophe)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4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Η ετικέτα 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&amp;gt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;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περιγράφει παραγράφους&lt;/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dirty="0" smtClean="0">
                <a:latin typeface="+mj-lt"/>
              </a:rPr>
              <a:t>Η ετικέτα </a:t>
            </a:r>
            <a:r>
              <a:rPr lang="en-US" dirty="0" smtClean="0">
                <a:latin typeface="+mj-lt"/>
              </a:rPr>
              <a:t>&lt;p&gt; </a:t>
            </a:r>
            <a:r>
              <a:rPr lang="el-GR" dirty="0" smtClean="0">
                <a:latin typeface="+mj-lt"/>
              </a:rPr>
              <a:t>περιγράφει παραγράφους</a:t>
            </a:r>
            <a:endParaRPr lang="el-GR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47864" y="270892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Τα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 Entities 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έχουν τη μορφή 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&amp;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amp;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amp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dirty="0" smtClean="0">
                <a:latin typeface="+mj-lt"/>
              </a:rPr>
              <a:t>Τα </a:t>
            </a:r>
            <a:r>
              <a:rPr lang="en-US" dirty="0" smtClean="0">
                <a:latin typeface="+mj-lt"/>
              </a:rPr>
              <a:t>HTML Entities </a:t>
            </a:r>
            <a:r>
              <a:rPr lang="el-GR" dirty="0" smtClean="0">
                <a:latin typeface="+mj-lt"/>
              </a:rPr>
              <a:t>έχουν τη μορφή &amp;</a:t>
            </a:r>
            <a:r>
              <a:rPr lang="en-US" dirty="0" smtClean="0">
                <a:latin typeface="+mj-lt"/>
              </a:rPr>
              <a:t>amp;</a:t>
            </a:r>
            <a:endParaRPr lang="el-GR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47864" y="270892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</TotalTime>
  <Words>568</Words>
  <Application>Microsoft Office PowerPoint</Application>
  <PresentationFormat>On-screen Show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HTML 3</vt:lpstr>
      <vt:lpstr>Στόχος της ώρας</vt:lpstr>
      <vt:lpstr>Απαιτήσεις XHTML 1.0 Strict</vt:lpstr>
      <vt:lpstr>Απαιτήσεις XHTML 1.0 Strict</vt:lpstr>
      <vt:lpstr>Ιδιότητα title</vt:lpstr>
      <vt:lpstr>HTML Entities</vt:lpstr>
      <vt:lpstr>HTML Entities</vt:lpstr>
      <vt:lpstr>HTML Entities</vt:lpstr>
      <vt:lpstr>HTML Entities</vt:lpstr>
      <vt:lpstr>HTML Entities</vt:lpstr>
      <vt:lpstr>Ετικέτα label</vt:lpstr>
      <vt:lpstr>Ετικέτα label</vt:lpstr>
      <vt:lpstr>Favicons</vt:lpstr>
      <vt:lpstr>Favicons</vt:lpstr>
      <vt:lpstr>«Κακές» ιδιότητες</vt:lpstr>
      <vt:lpstr>«Κακές» ιδιότητες</vt:lpstr>
      <vt:lpstr>«Κακές» ιδιότητες</vt:lpstr>
      <vt:lpstr>Αυτά είναι όλα;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2</dc:title>
  <dc:creator>Petros</dc:creator>
  <cp:lastModifiedBy>dionyziz</cp:lastModifiedBy>
  <cp:revision>13</cp:revision>
  <dcterms:created xsi:type="dcterms:W3CDTF">2010-10-22T08:56:28Z</dcterms:created>
  <dcterms:modified xsi:type="dcterms:W3CDTF">2010-10-31T21:02:53Z</dcterms:modified>
</cp:coreProperties>
</file>