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7" r:id="rId2"/>
    <p:sldId id="260" r:id="rId3"/>
    <p:sldId id="266" r:id="rId4"/>
    <p:sldId id="261" r:id="rId5"/>
    <p:sldId id="259" r:id="rId6"/>
    <p:sldId id="278" r:id="rId7"/>
    <p:sldId id="279" r:id="rId8"/>
    <p:sldId id="280" r:id="rId9"/>
    <p:sldId id="281" r:id="rId10"/>
    <p:sldId id="301" r:id="rId11"/>
    <p:sldId id="289" r:id="rId12"/>
    <p:sldId id="290" r:id="rId13"/>
    <p:sldId id="263" r:id="rId14"/>
    <p:sldId id="264" r:id="rId15"/>
    <p:sldId id="265" r:id="rId16"/>
    <p:sldId id="258" r:id="rId17"/>
    <p:sldId id="262" r:id="rId18"/>
    <p:sldId id="267" r:id="rId19"/>
    <p:sldId id="268" r:id="rId20"/>
    <p:sldId id="269" r:id="rId21"/>
    <p:sldId id="270" r:id="rId22"/>
    <p:sldId id="302" r:id="rId23"/>
    <p:sldId id="271" r:id="rId24"/>
    <p:sldId id="285" r:id="rId25"/>
    <p:sldId id="286" r:id="rId26"/>
    <p:sldId id="288" r:id="rId27"/>
    <p:sldId id="287" r:id="rId28"/>
    <p:sldId id="296" r:id="rId29"/>
    <p:sldId id="273" r:id="rId30"/>
    <p:sldId id="274" r:id="rId31"/>
    <p:sldId id="275" r:id="rId32"/>
    <p:sldId id="276" r:id="rId33"/>
    <p:sldId id="277" r:id="rId34"/>
    <p:sldId id="282" r:id="rId35"/>
    <p:sldId id="283" r:id="rId36"/>
    <p:sldId id="284" r:id="rId37"/>
    <p:sldId id="292" r:id="rId38"/>
    <p:sldId id="293" r:id="rId39"/>
    <p:sldId id="297" r:id="rId40"/>
    <p:sldId id="298" r:id="rId41"/>
    <p:sldId id="299" r:id="rId42"/>
    <p:sldId id="300" r:id="rId43"/>
    <p:sldId id="294" r:id="rId44"/>
    <p:sldId id="295" r:id="rId45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A15152-05B7-480C-86AD-FD1837B806E1}">
          <p14:sldIdLst>
            <p14:sldId id="257"/>
          </p14:sldIdLst>
        </p14:section>
        <p14:section name="Inline/Block Elements" id="{68926627-D963-4D20-BB2C-9AF6FD892DA8}">
          <p14:sldIdLst>
            <p14:sldId id="260"/>
            <p14:sldId id="266"/>
            <p14:sldId id="261"/>
            <p14:sldId id="259"/>
            <p14:sldId id="278"/>
            <p14:sldId id="279"/>
            <p14:sldId id="280"/>
            <p14:sldId id="281"/>
            <p14:sldId id="301"/>
            <p14:sldId id="289"/>
            <p14:sldId id="290"/>
          </p14:sldIdLst>
        </p14:section>
        <p14:section name="Visibility" id="{6255AFEA-555A-4FA0-9003-D31A5FEE47C2}">
          <p14:sldIdLst>
            <p14:sldId id="263"/>
            <p14:sldId id="264"/>
            <p14:sldId id="265"/>
          </p14:sldIdLst>
        </p14:section>
        <p14:section name="Display" id="{A348726A-0E4D-49E3-A653-BB44C5EFC9D2}">
          <p14:sldIdLst>
            <p14:sldId id="258"/>
            <p14:sldId id="262"/>
            <p14:sldId id="267"/>
            <p14:sldId id="268"/>
            <p14:sldId id="269"/>
            <p14:sldId id="270"/>
            <p14:sldId id="302"/>
          </p14:sldIdLst>
        </p14:section>
        <p14:section name="Floats" id="{8412967C-D473-4768-9267-F0C021BEE509}">
          <p14:sldIdLst>
            <p14:sldId id="271"/>
            <p14:sldId id="285"/>
            <p14:sldId id="286"/>
            <p14:sldId id="288"/>
            <p14:sldId id="287"/>
            <p14:sldId id="296"/>
          </p14:sldIdLst>
        </p14:section>
        <p14:section name="Positioning" id="{4A78E39A-121D-4618-9CDF-DDE4163CCCC9}">
          <p14:sldIdLst>
            <p14:sldId id="273"/>
            <p14:sldId id="274"/>
            <p14:sldId id="275"/>
            <p14:sldId id="276"/>
            <p14:sldId id="277"/>
            <p14:sldId id="282"/>
            <p14:sldId id="283"/>
            <p14:sldId id="284"/>
            <p14:sldId id="292"/>
            <p14:sldId id="293"/>
          </p14:sldIdLst>
        </p14:section>
        <p14:section name="z-index" id="{AE0C080C-A682-43EC-BD51-2DE86AB5A1E8}">
          <p14:sldIdLst>
            <p14:sldId id="297"/>
          </p14:sldIdLst>
        </p14:section>
        <p14:section name="Specificity" id="{3BAB7ADD-4BEB-4F64-A325-6E8273BE5814}">
          <p14:sldIdLst>
            <p14:sldId id="298"/>
            <p14:sldId id="299"/>
            <p14:sldId id="300"/>
          </p14:sldIdLst>
        </p14:section>
        <p14:section name="Outro" id="{E6964210-403E-4B4E-BAC1-D143EE2B10E2}">
          <p14:sldIdLst>
            <p14:sldId id="294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4660"/>
  </p:normalViewPr>
  <p:slideViewPr>
    <p:cSldViewPr>
      <p:cViewPr varScale="1">
        <p:scale>
          <a:sx n="103" d="100"/>
          <a:sy n="103" d="100"/>
        </p:scale>
        <p:origin x="-1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F8330-1BAF-401C-B7F5-4A7C3692AA7A}" type="datetimeFigureOut">
              <a:rPr lang="el-GR" smtClean="0"/>
              <a:t>2010-11-02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35140-474F-4154-AC93-3547DEED88A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702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2DE3-CDBC-4057-B35A-F53C08C7A1BA}" type="datetimeFigureOut">
              <a:rPr lang="el-GR" smtClean="0"/>
              <a:t>2010-11-02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A3C-74D3-4411-8B1D-C064D24A5B4B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2DE3-CDBC-4057-B35A-F53C08C7A1BA}" type="datetimeFigureOut">
              <a:rPr lang="el-GR" smtClean="0"/>
              <a:t>2010-11-02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A3C-74D3-4411-8B1D-C064D24A5B4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2DE3-CDBC-4057-B35A-F53C08C7A1BA}" type="datetimeFigureOut">
              <a:rPr lang="el-GR" smtClean="0"/>
              <a:t>2010-11-02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A3C-74D3-4411-8B1D-C064D24A5B4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2DE3-CDBC-4057-B35A-F53C08C7A1BA}" type="datetimeFigureOut">
              <a:rPr lang="el-GR" smtClean="0"/>
              <a:t>2010-11-02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A3C-74D3-4411-8B1D-C064D24A5B4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2DE3-CDBC-4057-B35A-F53C08C7A1BA}" type="datetimeFigureOut">
              <a:rPr lang="el-GR" smtClean="0"/>
              <a:t>2010-11-02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A3C-74D3-4411-8B1D-C064D24A5B4B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2DE3-CDBC-4057-B35A-F53C08C7A1BA}" type="datetimeFigureOut">
              <a:rPr lang="el-GR" smtClean="0"/>
              <a:t>2010-11-02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A3C-74D3-4411-8B1D-C064D24A5B4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2DE3-CDBC-4057-B35A-F53C08C7A1BA}" type="datetimeFigureOut">
              <a:rPr lang="el-GR" smtClean="0"/>
              <a:t>2010-11-02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A3C-74D3-4411-8B1D-C064D24A5B4B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2DE3-CDBC-4057-B35A-F53C08C7A1BA}" type="datetimeFigureOut">
              <a:rPr lang="el-GR" smtClean="0"/>
              <a:t>2010-11-02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A3C-74D3-4411-8B1D-C064D24A5B4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2DE3-CDBC-4057-B35A-F53C08C7A1BA}" type="datetimeFigureOut">
              <a:rPr lang="el-GR" smtClean="0"/>
              <a:t>2010-11-02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A3C-74D3-4411-8B1D-C064D24A5B4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2DE3-CDBC-4057-B35A-F53C08C7A1BA}" type="datetimeFigureOut">
              <a:rPr lang="el-GR" smtClean="0"/>
              <a:t>2010-11-02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A3C-74D3-4411-8B1D-C064D24A5B4B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2DE3-CDBC-4057-B35A-F53C08C7A1BA}" type="datetimeFigureOut">
              <a:rPr lang="el-GR" smtClean="0"/>
              <a:t>2010-11-02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0A3C-74D3-4411-8B1D-C064D24A5B4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47B2DE3-CDBC-4057-B35A-F53C08C7A1BA}" type="datetimeFigureOut">
              <a:rPr lang="el-GR" smtClean="0"/>
              <a:t>2010-11-02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C730A3C-74D3-4411-8B1D-C064D24A5B4B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/>
              <a:t>3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137248" cy="2228056"/>
          </a:xfrm>
        </p:spPr>
        <p:txBody>
          <a:bodyPr>
            <a:normAutofit/>
          </a:bodyPr>
          <a:lstStyle/>
          <a:p>
            <a:r>
              <a:rPr lang="el-GR" dirty="0" smtClean="0"/>
              <a:t>Διδάσκοντες: </a:t>
            </a:r>
            <a:r>
              <a:rPr lang="el-GR" dirty="0"/>
              <a:t>Π. </a:t>
            </a:r>
            <a:r>
              <a:rPr lang="el-GR" dirty="0" smtClean="0"/>
              <a:t>Αγγελάτος</a:t>
            </a:r>
            <a:r>
              <a:rPr lang="en-US" dirty="0" smtClean="0"/>
              <a:t>, </a:t>
            </a:r>
            <a:r>
              <a:rPr lang="el-GR" dirty="0" smtClean="0"/>
              <a:t>Δ. Ζήνδρος</a:t>
            </a:r>
            <a:endParaRPr lang="en-US" dirty="0" smtClean="0"/>
          </a:p>
          <a:p>
            <a:r>
              <a:rPr lang="el-GR" dirty="0" smtClean="0"/>
              <a:t>Επιμέλεια διαφανειών: </a:t>
            </a:r>
            <a:r>
              <a:rPr lang="el-GR" dirty="0"/>
              <a:t>Π. </a:t>
            </a:r>
            <a:r>
              <a:rPr lang="el-GR" dirty="0" smtClean="0"/>
              <a:t>Αγγελάτος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Σχολή Ηλεκτρολόγων Μηχανικών</a:t>
            </a:r>
          </a:p>
          <a:p>
            <a:r>
              <a:rPr lang="el-GR" dirty="0" smtClean="0"/>
              <a:t>και Μηχανικών Υπολογιστών</a:t>
            </a:r>
            <a:endParaRPr lang="el-GR" dirty="0"/>
          </a:p>
        </p:txBody>
      </p:sp>
      <p:pic>
        <p:nvPicPr>
          <p:cNvPr id="1026" name="Picture 2" descr="C:\Documents and Settings\dionyziz\Τα έγγραφά μου\web-development\pyrforo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72" y="4941168"/>
            <a:ext cx="1492945" cy="147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61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Στοίχιση στο κέντρο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margin: auto;</a:t>
            </a:r>
          </a:p>
          <a:p>
            <a:endParaRPr lang="el-GR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l-GR" dirty="0" smtClean="0">
                <a:latin typeface="+mj-lt"/>
              </a:rPr>
              <a:t>Βάζει αυτόματα ίσα </a:t>
            </a:r>
            <a:r>
              <a:rPr lang="en-US" dirty="0" smtClean="0">
                <a:latin typeface="+mj-lt"/>
              </a:rPr>
              <a:t>margins </a:t>
            </a:r>
            <a:r>
              <a:rPr lang="el-GR" dirty="0" smtClean="0">
                <a:latin typeface="+mj-lt"/>
              </a:rPr>
              <a:t>δεξιά και αριστερά</a:t>
            </a:r>
          </a:p>
          <a:p>
            <a:r>
              <a:rPr lang="el-GR" dirty="0" smtClean="0">
                <a:latin typeface="+mj-lt"/>
              </a:rPr>
              <a:t>Έχει νόημα μόνο με ορισμένο </a:t>
            </a:r>
            <a:r>
              <a:rPr lang="en-US" dirty="0" smtClean="0">
                <a:latin typeface="+mj-lt"/>
              </a:rPr>
              <a:t>width</a:t>
            </a:r>
            <a:endParaRPr lang="el-GR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2" r="29119" b="49432"/>
          <a:stretch/>
        </p:blipFill>
        <p:spPr bwMode="auto">
          <a:xfrm>
            <a:off x="1118349" y="3645024"/>
            <a:ext cx="6913418" cy="3061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7664" y="483780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auto</a:t>
            </a:r>
            <a:endParaRPr lang="el-G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482651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auto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39692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506" y="476672"/>
            <a:ext cx="8229600" cy="990600"/>
          </a:xfrm>
        </p:spPr>
        <p:txBody>
          <a:bodyPr/>
          <a:lstStyle/>
          <a:p>
            <a:r>
              <a:rPr lang="el-GR" dirty="0" smtClean="0"/>
              <a:t>Διαστάσεις στοιχείων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76800"/>
          </a:xfrm>
        </p:spPr>
        <p:txBody>
          <a:bodyPr/>
          <a:lstStyle/>
          <a:p>
            <a:r>
              <a:rPr lang="el-GR" dirty="0" smtClean="0"/>
              <a:t>Ιδιότητα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min-width</a:t>
            </a:r>
          </a:p>
          <a:p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l-GR" dirty="0" smtClean="0">
                <a:latin typeface="+mj-lt"/>
              </a:rPr>
              <a:t>Ορίζει το ελάχιστο πλάτος του περιεχομένου</a:t>
            </a:r>
          </a:p>
          <a:p>
            <a:endParaRPr lang="el-GR" dirty="0">
              <a:latin typeface="+mj-lt"/>
            </a:endParaRPr>
          </a:p>
          <a:p>
            <a:endParaRPr lang="el-GR" dirty="0" smtClean="0">
              <a:latin typeface="+mj-lt"/>
            </a:endParaRPr>
          </a:p>
          <a:p>
            <a:r>
              <a:rPr lang="el-GR" dirty="0"/>
              <a:t>Ιδιότητα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max-width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  <a:p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l-GR" dirty="0"/>
              <a:t>Ορίζει το </a:t>
            </a:r>
            <a:r>
              <a:rPr lang="el-GR" dirty="0" smtClean="0"/>
              <a:t>μέγιστο πλάτος </a:t>
            </a:r>
            <a:r>
              <a:rPr lang="el-GR" dirty="0"/>
              <a:t>του περιεχομένου</a:t>
            </a:r>
          </a:p>
          <a:p>
            <a:pPr marL="0" indent="0">
              <a:buNone/>
            </a:pPr>
            <a:endParaRPr lang="el-GR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05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506" y="476672"/>
            <a:ext cx="8229600" cy="990600"/>
          </a:xfrm>
        </p:spPr>
        <p:txBody>
          <a:bodyPr/>
          <a:lstStyle/>
          <a:p>
            <a:r>
              <a:rPr lang="el-GR" dirty="0" smtClean="0"/>
              <a:t>Διαστάσεις στοιχείων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76800"/>
          </a:xfrm>
        </p:spPr>
        <p:txBody>
          <a:bodyPr/>
          <a:lstStyle/>
          <a:p>
            <a:r>
              <a:rPr lang="el-GR" dirty="0" smtClean="0"/>
              <a:t>Ιδιότητα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min-height</a:t>
            </a:r>
          </a:p>
          <a:p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l-GR" dirty="0" smtClean="0">
                <a:latin typeface="+mj-lt"/>
              </a:rPr>
              <a:t>Ορίζει το ελάχιστο ύψος του περιεχομένου</a:t>
            </a:r>
          </a:p>
          <a:p>
            <a:endParaRPr lang="el-GR" dirty="0">
              <a:latin typeface="+mj-lt"/>
            </a:endParaRPr>
          </a:p>
          <a:p>
            <a:endParaRPr lang="el-GR" dirty="0" smtClean="0">
              <a:latin typeface="+mj-lt"/>
            </a:endParaRPr>
          </a:p>
          <a:p>
            <a:r>
              <a:rPr lang="el-GR" dirty="0"/>
              <a:t>Ιδιότητα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max-height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  <a:p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l-GR" dirty="0"/>
              <a:t>Ορίζει το </a:t>
            </a:r>
            <a:r>
              <a:rPr lang="el-GR" dirty="0" smtClean="0"/>
              <a:t>μέγιστο ύψος του </a:t>
            </a:r>
            <a:r>
              <a:rPr lang="el-GR" dirty="0"/>
              <a:t>περιεχομένου</a:t>
            </a:r>
          </a:p>
          <a:p>
            <a:pPr marL="0" indent="0">
              <a:buNone/>
            </a:pPr>
            <a:endParaRPr lang="el-GR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816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Ιδιότητα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visibility</a:t>
            </a:r>
            <a:endParaRPr lang="el-GR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l-GR" dirty="0" smtClean="0"/>
              <a:t>Τιμές: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visible</a:t>
            </a:r>
            <a:r>
              <a:rPr lang="en-US" dirty="0" smtClean="0"/>
              <a:t> </a:t>
            </a:r>
            <a:r>
              <a:rPr lang="el-GR" dirty="0" smtClean="0"/>
              <a:t>(προεπιλογή)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hidden</a:t>
            </a:r>
          </a:p>
          <a:p>
            <a:endParaRPr lang="el-GR" dirty="0"/>
          </a:p>
          <a:p>
            <a:r>
              <a:rPr lang="el-GR" dirty="0" smtClean="0"/>
              <a:t>Ορίζει αν το στοιχείο θα φαίνεται</a:t>
            </a:r>
            <a:endParaRPr lang="en-US" dirty="0" smtClean="0"/>
          </a:p>
          <a:p>
            <a:r>
              <a:rPr lang="el-GR" dirty="0" smtClean="0"/>
              <a:t>Λαμβάνεται </a:t>
            </a:r>
            <a:r>
              <a:rPr lang="el-GR" dirty="0" smtClean="0"/>
              <a:t>υπ</a:t>
            </a:r>
            <a:r>
              <a:rPr lang="en-US" smtClean="0"/>
              <a:t>’ </a:t>
            </a:r>
            <a:r>
              <a:rPr lang="el-GR" smtClean="0"/>
              <a:t>όψιν </a:t>
            </a:r>
            <a:r>
              <a:rPr lang="el-GR" dirty="0" smtClean="0"/>
              <a:t>για τον σχεδιασμό του εγγράφου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148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&lt;p&gt;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itchFamily="49" charset="0"/>
              </a:rPr>
              <a:t>	</a:t>
            </a:r>
            <a:r>
              <a:rPr lang="en-US" sz="2000" dirty="0" err="1" smtClean="0">
                <a:latin typeface="Lucida Console" pitchFamily="49" charset="0"/>
              </a:rPr>
              <a:t>Lorem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err="1">
                <a:latin typeface="Lucida Console" pitchFamily="49" charset="0"/>
              </a:rPr>
              <a:t>ipsum</a:t>
            </a: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&lt;span&gt;</a:t>
            </a:r>
            <a:r>
              <a:rPr lang="en-US" sz="2000" dirty="0" smtClean="0">
                <a:latin typeface="Lucida Console" pitchFamily="49" charset="0"/>
              </a:rPr>
              <a:t>dolor sit </a:t>
            </a:r>
            <a:r>
              <a:rPr lang="en-US" sz="2000" dirty="0" err="1" smtClean="0">
                <a:latin typeface="Lucida Console" pitchFamily="49" charset="0"/>
              </a:rPr>
              <a:t>amet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&lt;/span&gt;</a:t>
            </a:r>
            <a:r>
              <a:rPr lang="en-US" sz="2000" dirty="0" smtClean="0">
                <a:latin typeface="Lucida Console" pitchFamily="49" charset="0"/>
              </a:rPr>
              <a:t>,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	</a:t>
            </a:r>
            <a:r>
              <a:rPr lang="en-US" sz="2000" dirty="0" err="1" smtClean="0">
                <a:latin typeface="Lucida Console" pitchFamily="49" charset="0"/>
              </a:rPr>
              <a:t>consectetur</a:t>
            </a:r>
            <a:r>
              <a:rPr lang="en-US" sz="2000" dirty="0" smtClean="0">
                <a:latin typeface="Lucida Console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		</a:t>
            </a:r>
            <a:r>
              <a:rPr lang="en-US" sz="4000" dirty="0" smtClean="0">
                <a:latin typeface="Lucida Console" pitchFamily="49" charset="0"/>
              </a:rPr>
              <a:t>+</a:t>
            </a:r>
            <a:endParaRPr lang="en-US" sz="1600" dirty="0" smtClean="0">
              <a:solidFill>
                <a:schemeClr val="accent6">
                  <a:lumMod val="40000"/>
                  <a:lumOff val="6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Lucida Console" pitchFamily="49" charset="0"/>
              </a:rPr>
              <a:t>span { visibility: hidden; }</a:t>
            </a:r>
            <a:endParaRPr lang="el-GR" sz="20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0" r="79596" b="87294"/>
          <a:stretch/>
        </p:blipFill>
        <p:spPr bwMode="auto">
          <a:xfrm>
            <a:off x="507055" y="5699393"/>
            <a:ext cx="4104457" cy="465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555776" y="443711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27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div&gt;&lt;/div&gt;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&lt;div style=“</a:t>
            </a:r>
            <a:r>
              <a:rPr lang="en-US" sz="2000" dirty="0" smtClean="0">
                <a:solidFill>
                  <a:srgbClr val="0070C0"/>
                </a:solidFill>
                <a:latin typeface="Lucida Console" pitchFamily="49" charset="0"/>
              </a:rPr>
              <a:t>visibility: hidden;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”&gt;&lt;/div&gt;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&lt;div&gt;&lt;/div&gt;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		</a:t>
            </a:r>
            <a:r>
              <a:rPr lang="en-US" sz="4000" dirty="0" smtClean="0">
                <a:latin typeface="Lucida Console" pitchFamily="49" charset="0"/>
              </a:rPr>
              <a:t>+</a:t>
            </a:r>
            <a:endParaRPr lang="en-US" sz="1600" dirty="0" smtClean="0">
              <a:solidFill>
                <a:schemeClr val="accent6">
                  <a:lumMod val="40000"/>
                  <a:lumOff val="6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Lucida Console" pitchFamily="49" charset="0"/>
              </a:rPr>
              <a:t>div { width: 50px; height: 50px; background: red; }</a:t>
            </a:r>
            <a:endParaRPr lang="el-GR" sz="20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51232" y="3861048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1" r="94926" b="71765"/>
          <a:stretch/>
        </p:blipFill>
        <p:spPr bwMode="auto">
          <a:xfrm>
            <a:off x="2247988" y="4869160"/>
            <a:ext cx="618565" cy="154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26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 smtClean="0"/>
              <a:t>Ιδιότητα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display</a:t>
            </a:r>
            <a:endParaRPr lang="el-GR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l-GR" dirty="0" smtClean="0"/>
              <a:t>Μπορεί να πάρει τιμές: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none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block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inline</a:t>
            </a:r>
            <a:endParaRPr lang="el-GR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pPr lvl="1"/>
            <a:r>
              <a:rPr lang="el-GR" dirty="0" smtClean="0">
                <a:solidFill>
                  <a:schemeClr val="bg1">
                    <a:lumMod val="65000"/>
                  </a:schemeClr>
                </a:solidFill>
              </a:rPr>
              <a:t>και άλλες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dirty="0"/>
          </a:p>
          <a:p>
            <a:r>
              <a:rPr lang="el-GR" dirty="0" smtClean="0"/>
              <a:t>Τα στοιχεία </a:t>
            </a:r>
            <a:r>
              <a:rPr lang="en-US" dirty="0" smtClean="0"/>
              <a:t>block-level </a:t>
            </a:r>
            <a:r>
              <a:rPr lang="el-GR" dirty="0" smtClean="0"/>
              <a:t>έχουν προεπιλεγμένη τιμή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block</a:t>
            </a:r>
          </a:p>
          <a:p>
            <a:r>
              <a:rPr lang="el-GR" dirty="0" smtClean="0"/>
              <a:t>Τα στοιχεία </a:t>
            </a:r>
            <a:r>
              <a:rPr lang="en-US" dirty="0" smtClean="0"/>
              <a:t>inline-level </a:t>
            </a:r>
            <a:r>
              <a:rPr lang="el-GR" dirty="0" smtClean="0"/>
              <a:t>έχουν προεπιλεγμένη τιμή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inline</a:t>
            </a:r>
          </a:p>
          <a:p>
            <a:endParaRPr lang="en-US" dirty="0"/>
          </a:p>
          <a:p>
            <a:r>
              <a:rPr lang="el-GR" dirty="0" smtClean="0"/>
              <a:t>Η ιδιότητα </a:t>
            </a:r>
            <a:r>
              <a:rPr lang="en-US" dirty="0" smtClean="0"/>
              <a:t>display </a:t>
            </a:r>
            <a:r>
              <a:rPr lang="el-GR" dirty="0" smtClean="0"/>
              <a:t>δεν αλλάζει τη φύση της ετικέτας</a:t>
            </a:r>
            <a:endParaRPr lang="en-US" dirty="0" smtClean="0"/>
          </a:p>
          <a:p>
            <a:endParaRPr lang="el-GR" dirty="0" smtClean="0"/>
          </a:p>
          <a:p>
            <a:r>
              <a:rPr lang="el-GR" dirty="0" smtClean="0"/>
              <a:t>Μία εικόνα με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display: block; </a:t>
            </a:r>
            <a:r>
              <a:rPr lang="el-GR" dirty="0" smtClean="0"/>
              <a:t>παραμένει </a:t>
            </a:r>
            <a:r>
              <a:rPr lang="en-US" dirty="0" smtClean="0"/>
              <a:t>inline-level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9186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display: none;</a:t>
            </a:r>
          </a:p>
          <a:p>
            <a:endParaRPr lang="en-US" dirty="0"/>
          </a:p>
          <a:p>
            <a:r>
              <a:rPr lang="el-GR" dirty="0" smtClean="0"/>
              <a:t>Δεν εμφανίζει το στοιχείο</a:t>
            </a:r>
          </a:p>
          <a:p>
            <a:r>
              <a:rPr lang="el-GR" dirty="0" smtClean="0"/>
              <a:t>Το υπόλοιπο έγγραφο σχεδιάζεται σαν να μην υπήρχε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460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&lt;p&gt;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itchFamily="49" charset="0"/>
              </a:rPr>
              <a:t>	</a:t>
            </a:r>
            <a:r>
              <a:rPr lang="en-US" sz="2000" dirty="0" err="1" smtClean="0">
                <a:latin typeface="Lucida Console" pitchFamily="49" charset="0"/>
              </a:rPr>
              <a:t>Lorem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err="1">
                <a:latin typeface="Lucida Console" pitchFamily="49" charset="0"/>
              </a:rPr>
              <a:t>ipsum</a:t>
            </a: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&lt;span&gt;</a:t>
            </a:r>
            <a:r>
              <a:rPr lang="en-US" sz="2000" dirty="0" smtClean="0">
                <a:latin typeface="Lucida Console" pitchFamily="49" charset="0"/>
              </a:rPr>
              <a:t>dolor sit </a:t>
            </a:r>
            <a:r>
              <a:rPr lang="en-US" sz="2000" dirty="0" err="1" smtClean="0">
                <a:latin typeface="Lucida Console" pitchFamily="49" charset="0"/>
              </a:rPr>
              <a:t>amet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&lt;/span&gt;</a:t>
            </a:r>
            <a:r>
              <a:rPr lang="en-US" sz="2000" dirty="0" smtClean="0">
                <a:latin typeface="Lucida Console" pitchFamily="49" charset="0"/>
              </a:rPr>
              <a:t>,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	</a:t>
            </a:r>
            <a:r>
              <a:rPr lang="en-US" sz="2000" dirty="0" err="1" smtClean="0">
                <a:latin typeface="Lucida Console" pitchFamily="49" charset="0"/>
              </a:rPr>
              <a:t>consectetur</a:t>
            </a:r>
            <a:r>
              <a:rPr lang="en-US" sz="2000" dirty="0" smtClean="0">
                <a:latin typeface="Lucida Console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		</a:t>
            </a:r>
            <a:r>
              <a:rPr lang="en-US" sz="4000" dirty="0" smtClean="0">
                <a:latin typeface="Lucida Console" pitchFamily="49" charset="0"/>
              </a:rPr>
              <a:t>+</a:t>
            </a:r>
            <a:endParaRPr lang="en-US" sz="1600" dirty="0" smtClean="0">
              <a:solidFill>
                <a:schemeClr val="accent6">
                  <a:lumMod val="40000"/>
                  <a:lumOff val="6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Lucida Console" pitchFamily="49" charset="0"/>
              </a:rPr>
              <a:t>span { display: none; }</a:t>
            </a:r>
            <a:endParaRPr lang="el-GR" sz="20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55776" y="443711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7" r="85221" b="86941"/>
          <a:stretch/>
        </p:blipFill>
        <p:spPr bwMode="auto">
          <a:xfrm>
            <a:off x="818940" y="5601614"/>
            <a:ext cx="3473671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45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div&gt;&lt;/div&gt;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&lt;div style=“</a:t>
            </a:r>
            <a:r>
              <a:rPr lang="en-US" sz="2000" dirty="0" smtClean="0">
                <a:solidFill>
                  <a:srgbClr val="0070C0"/>
                </a:solidFill>
                <a:latin typeface="Lucida Console" pitchFamily="49" charset="0"/>
              </a:rPr>
              <a:t>display: none;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”&gt;&lt;/div&gt;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&lt;div&gt;&lt;/div&gt;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		</a:t>
            </a:r>
            <a:r>
              <a:rPr lang="en-US" sz="4000" dirty="0" smtClean="0">
                <a:latin typeface="Lucida Console" pitchFamily="49" charset="0"/>
              </a:rPr>
              <a:t>+</a:t>
            </a:r>
            <a:endParaRPr lang="en-US" sz="1600" dirty="0" smtClean="0">
              <a:solidFill>
                <a:schemeClr val="accent6">
                  <a:lumMod val="40000"/>
                  <a:lumOff val="6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Lucida Console" pitchFamily="49" charset="0"/>
              </a:rPr>
              <a:t>div { width: 50px; height: 50px; background: red; }</a:t>
            </a:r>
            <a:endParaRPr lang="el-GR" sz="20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51232" y="3861048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7" r="94485" b="77942"/>
          <a:stretch/>
        </p:blipFill>
        <p:spPr bwMode="auto">
          <a:xfrm>
            <a:off x="2141060" y="4941168"/>
            <a:ext cx="820344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28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Τύποι στοιχείων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Κάθε στοιχείο </a:t>
            </a:r>
            <a:r>
              <a:rPr lang="en-US" dirty="0" smtClean="0"/>
              <a:t>HTML </a:t>
            </a:r>
            <a:r>
              <a:rPr lang="el-GR" dirty="0" smtClean="0"/>
              <a:t>είναι:</a:t>
            </a:r>
          </a:p>
          <a:p>
            <a:endParaRPr lang="el-GR" dirty="0"/>
          </a:p>
          <a:p>
            <a:r>
              <a:rPr lang="en-US" dirty="0" smtClean="0"/>
              <a:t>block-level</a:t>
            </a:r>
          </a:p>
          <a:p>
            <a:pPr lvl="1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h1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div</a:t>
            </a:r>
            <a:r>
              <a:rPr lang="en-US" dirty="0" smtClean="0"/>
              <a:t>, …</a:t>
            </a:r>
          </a:p>
          <a:p>
            <a:pPr lvl="1"/>
            <a:endParaRPr lang="en-US" dirty="0"/>
          </a:p>
          <a:p>
            <a:r>
              <a:rPr lang="en-US" dirty="0" smtClean="0"/>
              <a:t>inline-level</a:t>
            </a:r>
          </a:p>
          <a:p>
            <a:pPr lvl="1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em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span</a:t>
            </a:r>
            <a:r>
              <a:rPr lang="en-US" dirty="0" smtClean="0"/>
              <a:t>, …</a:t>
            </a:r>
            <a:endParaRPr lang="el-GR" dirty="0" smtClean="0"/>
          </a:p>
          <a:p>
            <a:pPr lvl="1"/>
            <a:endParaRPr lang="el-GR" dirty="0"/>
          </a:p>
          <a:p>
            <a:r>
              <a:rPr lang="el-GR" dirty="0" smtClean="0"/>
              <a:t>Δεν επιτρέπεται ένα </a:t>
            </a:r>
            <a:r>
              <a:rPr lang="en-US" dirty="0" smtClean="0"/>
              <a:t>inline-level </a:t>
            </a:r>
            <a:r>
              <a:rPr lang="el-GR" dirty="0" smtClean="0"/>
              <a:t>να περιέχει </a:t>
            </a:r>
            <a:r>
              <a:rPr lang="en-US" dirty="0" smtClean="0"/>
              <a:t>block-level</a:t>
            </a:r>
          </a:p>
          <a:p>
            <a:r>
              <a:rPr lang="el-GR" dirty="0" smtClean="0"/>
              <a:t>Όλα τα άλλα επιτρέπονται</a:t>
            </a:r>
          </a:p>
          <a:p>
            <a:endParaRPr lang="el-GR" dirty="0"/>
          </a:p>
          <a:p>
            <a:r>
              <a:rPr lang="el-GR" dirty="0" smtClean="0"/>
              <a:t>Αυτή η ιδιότητα </a:t>
            </a:r>
            <a:r>
              <a:rPr lang="el-GR" b="1" dirty="0" smtClean="0"/>
              <a:t>ΔΕΝ</a:t>
            </a:r>
            <a:r>
              <a:rPr lang="el-GR" dirty="0" smtClean="0"/>
              <a:t> αλλάζει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528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display: block;</a:t>
            </a:r>
          </a:p>
          <a:p>
            <a:r>
              <a:rPr lang="el-GR" dirty="0" smtClean="0"/>
              <a:t>Ορίζει το στοιχείο να συμπεριφέρεται σαν </a:t>
            </a:r>
            <a:r>
              <a:rPr lang="en-US" dirty="0" smtClean="0"/>
              <a:t>block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6">
                  <a:lumMod val="40000"/>
                  <a:lumOff val="6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p&gt;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 err="1">
                <a:latin typeface="Lucida Console" pitchFamily="49" charset="0"/>
              </a:rPr>
              <a:t>Lorem</a:t>
            </a: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err="1">
                <a:latin typeface="Lucida Console" pitchFamily="49" charset="0"/>
              </a:rPr>
              <a:t>ipsum</a:t>
            </a: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&lt;span&gt;</a:t>
            </a:r>
            <a:r>
              <a:rPr lang="en-US" sz="2000" dirty="0">
                <a:latin typeface="Lucida Console" pitchFamily="49" charset="0"/>
              </a:rPr>
              <a:t>dolor sit </a:t>
            </a:r>
            <a:r>
              <a:rPr lang="en-US" sz="2000" dirty="0" err="1">
                <a:latin typeface="Lucida Console" pitchFamily="49" charset="0"/>
              </a:rPr>
              <a:t>amet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&lt;/span&gt;</a:t>
            </a:r>
            <a:r>
              <a:rPr lang="en-US" sz="2000" dirty="0">
                <a:latin typeface="Lucida Console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	</a:t>
            </a:r>
            <a:r>
              <a:rPr lang="en-US" sz="2000" dirty="0" err="1">
                <a:latin typeface="Lucida Console" pitchFamily="49" charset="0"/>
              </a:rPr>
              <a:t>consectetur</a:t>
            </a:r>
            <a:r>
              <a:rPr lang="en-US" sz="2000" dirty="0">
                <a:latin typeface="Lucida Console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		</a:t>
            </a:r>
            <a:r>
              <a:rPr lang="en-US" sz="3600" dirty="0">
                <a:latin typeface="Lucida Console" pitchFamily="49" charset="0"/>
              </a:rPr>
              <a:t>+</a:t>
            </a:r>
            <a:endParaRPr lang="en-US" sz="1400" dirty="0">
              <a:solidFill>
                <a:schemeClr val="accent6">
                  <a:lumMod val="40000"/>
                  <a:lumOff val="6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Lucida Console" pitchFamily="49" charset="0"/>
              </a:rPr>
              <a:t>span { display: </a:t>
            </a:r>
            <a:r>
              <a:rPr lang="en-US" sz="2000" dirty="0" smtClean="0">
                <a:solidFill>
                  <a:srgbClr val="0070C0"/>
                </a:solidFill>
                <a:latin typeface="Lucida Console" pitchFamily="49" charset="0"/>
              </a:rPr>
              <a:t>block; </a:t>
            </a:r>
            <a:r>
              <a:rPr lang="en-US" sz="2000" dirty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l-GR" sz="2000" dirty="0">
              <a:solidFill>
                <a:srgbClr val="0070C0"/>
              </a:solidFill>
              <a:latin typeface="Lucida Console" pitchFamily="49" charset="0"/>
            </a:endParaRPr>
          </a:p>
          <a:p>
            <a:endParaRPr lang="el-G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3" r="91838" b="82000"/>
          <a:stretch/>
        </p:blipFill>
        <p:spPr bwMode="auto">
          <a:xfrm>
            <a:off x="1763688" y="5798854"/>
            <a:ext cx="1584176" cy="104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516587" y="5340680"/>
            <a:ext cx="0" cy="43204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6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display: inline;</a:t>
            </a:r>
          </a:p>
          <a:p>
            <a:r>
              <a:rPr lang="el-GR" dirty="0"/>
              <a:t>Ορίζει το στοιχείο να συμπεριφέρεται σαν </a:t>
            </a:r>
            <a:r>
              <a:rPr lang="en-US" dirty="0" smtClean="0"/>
              <a:t>inline</a:t>
            </a:r>
          </a:p>
          <a:p>
            <a:pPr marL="0" indent="0">
              <a:buNone/>
            </a:pPr>
            <a:endParaRPr lang="pt-BR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pt-B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p&gt;</a:t>
            </a:r>
            <a:r>
              <a:rPr lang="pt-BR" sz="2000" dirty="0">
                <a:latin typeface="Lucida Console" pitchFamily="49" charset="0"/>
              </a:rPr>
              <a:t>Paragraph 1</a:t>
            </a:r>
            <a:r>
              <a:rPr lang="pt-B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&lt;/p&gt;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pt-B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h2&gt;</a:t>
            </a:r>
            <a:r>
              <a:rPr lang="pt-BR" sz="2000" dirty="0">
                <a:latin typeface="Lucida Console" pitchFamily="49" charset="0"/>
              </a:rPr>
              <a:t>Title 2</a:t>
            </a:r>
            <a:r>
              <a:rPr lang="pt-B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&lt;/h2&gt;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pt-B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p&gt;</a:t>
            </a:r>
            <a:r>
              <a:rPr lang="pt-BR" sz="2000" dirty="0">
                <a:latin typeface="Lucida Console" pitchFamily="49" charset="0"/>
              </a:rPr>
              <a:t>Paragraph 2</a:t>
            </a:r>
            <a:r>
              <a:rPr lang="pt-B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</a:t>
            </a:r>
            <a:r>
              <a:rPr lang="pt-BR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3200" dirty="0" smtClean="0">
                <a:latin typeface="Lucida Console" pitchFamily="49" charset="0"/>
              </a:rPr>
              <a:t>	   +</a:t>
            </a:r>
            <a:endParaRPr lang="pt-BR" sz="32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70C0"/>
                </a:solidFill>
                <a:latin typeface="Lucida Console" pitchFamily="49" charset="0"/>
              </a:rPr>
              <a:t>p</a:t>
            </a:r>
            <a:r>
              <a:rPr lang="pt-BR" sz="2000" dirty="0" smtClean="0">
                <a:solidFill>
                  <a:srgbClr val="0070C0"/>
                </a:solidFill>
                <a:latin typeface="Lucida Console" pitchFamily="49" charset="0"/>
              </a:rPr>
              <a:t>, h2 </a:t>
            </a:r>
            <a:r>
              <a:rPr lang="pt-BR" sz="2000" dirty="0">
                <a:solidFill>
                  <a:srgbClr val="0070C0"/>
                </a:solidFill>
                <a:latin typeface="Lucida Console" pitchFamily="49" charset="0"/>
              </a:rPr>
              <a:t>{ display: inline; }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339752" y="5124656"/>
            <a:ext cx="0" cy="43204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2" r="80809" b="86587"/>
          <a:stretch/>
        </p:blipFill>
        <p:spPr bwMode="auto">
          <a:xfrm>
            <a:off x="549868" y="5890295"/>
            <a:ext cx="3579767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76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Εργασία </a:t>
            </a:r>
            <a:r>
              <a:rPr lang="en-US" dirty="0" smtClean="0"/>
              <a:t>3</a:t>
            </a:r>
            <a:r>
              <a:rPr lang="el-GR" baseline="30000" dirty="0" smtClean="0"/>
              <a:t>η</a:t>
            </a:r>
            <a:r>
              <a:rPr lang="el-GR" dirty="0" smtClean="0"/>
              <a:t> (</a:t>
            </a:r>
            <a:r>
              <a:rPr lang="en-US" dirty="0" smtClean="0"/>
              <a:t>cleanroom)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Παράδοση με </a:t>
            </a:r>
            <a:r>
              <a:rPr lang="en-US" dirty="0" smtClean="0"/>
              <a:t>FTP</a:t>
            </a:r>
          </a:p>
          <a:p>
            <a:pPr lvl="1"/>
            <a:r>
              <a:rPr lang="el-GR" dirty="0"/>
              <a:t>Ν</a:t>
            </a:r>
            <a:r>
              <a:rPr lang="el-GR" dirty="0" smtClean="0"/>
              <a:t>α ανεβάσετε τα αρχεία </a:t>
            </a:r>
            <a:r>
              <a:rPr lang="en-US" dirty="0" smtClean="0"/>
              <a:t>HTML/CSS </a:t>
            </a:r>
            <a:r>
              <a:rPr lang="el-GR" dirty="0" smtClean="0"/>
              <a:t>στον φάκελό σας</a:t>
            </a:r>
            <a:endParaRPr lang="en-US" dirty="0" smtClean="0"/>
          </a:p>
          <a:p>
            <a:pPr lvl="1"/>
            <a:r>
              <a:rPr lang="el-GR" dirty="0" smtClean="0"/>
              <a:t>Παράδοση μέχρι </a:t>
            </a:r>
            <a:r>
              <a:rPr lang="en-US" b="1" dirty="0"/>
              <a:t>5</a:t>
            </a:r>
            <a:r>
              <a:rPr lang="el-GR" b="1" dirty="0" smtClean="0"/>
              <a:t>/1</a:t>
            </a:r>
            <a:r>
              <a:rPr lang="en-US" b="1" dirty="0" smtClean="0"/>
              <a:t>1</a:t>
            </a:r>
            <a:r>
              <a:rPr lang="el-GR" b="1" dirty="0" smtClean="0"/>
              <a:t>/2010</a:t>
            </a:r>
          </a:p>
          <a:p>
            <a:r>
              <a:rPr lang="el-GR" dirty="0" smtClean="0"/>
              <a:t>Να φτιάξετε ένα </a:t>
            </a:r>
            <a:r>
              <a:rPr lang="en-US" dirty="0" smtClean="0"/>
              <a:t>HTML </a:t>
            </a:r>
            <a:r>
              <a:rPr lang="el-GR" dirty="0" smtClean="0"/>
              <a:t>και ένα </a:t>
            </a:r>
            <a:r>
              <a:rPr lang="en-US" dirty="0" smtClean="0"/>
              <a:t>CSS</a:t>
            </a:r>
            <a:endParaRPr lang="el-GR" dirty="0" smtClean="0"/>
          </a:p>
          <a:p>
            <a:pPr lvl="1"/>
            <a:r>
              <a:rPr lang="el-GR" dirty="0" smtClean="0"/>
              <a:t>Να είναι πανομοιότυπο</a:t>
            </a:r>
            <a:r>
              <a:rPr lang="en-US" dirty="0" smtClean="0"/>
              <a:t> </a:t>
            </a:r>
            <a:r>
              <a:rPr lang="el-GR" dirty="0" smtClean="0"/>
              <a:t>ποιοτικά με το </a:t>
            </a:r>
            <a:r>
              <a:rPr lang="en-US" dirty="0" smtClean="0"/>
              <a:t>screenshot</a:t>
            </a:r>
            <a:endParaRPr lang="el-GR" dirty="0" smtClean="0"/>
          </a:p>
          <a:p>
            <a:r>
              <a:rPr lang="el-GR" dirty="0" smtClean="0"/>
              <a:t>Δίνονται</a:t>
            </a:r>
          </a:p>
          <a:p>
            <a:pPr lvl="1"/>
            <a:r>
              <a:rPr lang="el-GR" dirty="0" smtClean="0"/>
              <a:t>Οι διευθύνσεις των εικόνων</a:t>
            </a:r>
          </a:p>
          <a:p>
            <a:pPr lvl="1"/>
            <a:r>
              <a:rPr lang="el-GR" dirty="0" smtClean="0"/>
              <a:t>Τα χρώματα που χρησιμοποιούνται</a:t>
            </a:r>
          </a:p>
          <a:p>
            <a:pPr lvl="1"/>
            <a:r>
              <a:rPr lang="el-GR" dirty="0" smtClean="0"/>
              <a:t>Οι γραμματοσειρές</a:t>
            </a:r>
            <a:endParaRPr lang="en-US" dirty="0" smtClean="0"/>
          </a:p>
          <a:p>
            <a:pPr lvl="1"/>
            <a:r>
              <a:rPr lang="en-US" dirty="0" smtClean="0"/>
              <a:t>Screenshot </a:t>
            </a:r>
            <a:r>
              <a:rPr lang="el-GR" dirty="0" smtClean="0"/>
              <a:t>για το ζητούμενο αποτέλεσμα</a:t>
            </a:r>
          </a:p>
        </p:txBody>
      </p:sp>
    </p:spTree>
    <p:extLst>
      <p:ext uri="{BB962C8B-B14F-4D97-AF65-F5344CB8AC3E}">
        <p14:creationId xmlns:p14="http://schemas.microsoft.com/office/powerpoint/2010/main" val="324437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Floats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Ιδιότητα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float</a:t>
            </a:r>
          </a:p>
          <a:p>
            <a:r>
              <a:rPr lang="el-GR" dirty="0" smtClean="0">
                <a:latin typeface="+mj-lt"/>
              </a:rPr>
              <a:t>Μπορεί να πάρει τιμές: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left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right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none</a:t>
            </a:r>
            <a:r>
              <a:rPr lang="el-GR" dirty="0" smtClean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l-GR" dirty="0" smtClean="0">
                <a:latin typeface="+mj-lt"/>
              </a:rPr>
              <a:t>(προεπιλογή)</a:t>
            </a:r>
            <a:endParaRPr lang="el-G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957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float: left;</a:t>
            </a:r>
          </a:p>
          <a:p>
            <a:endParaRPr lang="en-US" dirty="0"/>
          </a:p>
          <a:p>
            <a:r>
              <a:rPr lang="el-GR" dirty="0" smtClean="0"/>
              <a:t>Πηγαίνει το στοιχείο αριστερά και το έγγραφο «ρέει» από τα δεξιά.</a:t>
            </a:r>
            <a:endParaRPr lang="el-G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8" t="12148" r="64596" b="76558"/>
          <a:stretch/>
        </p:blipFill>
        <p:spPr bwMode="auto">
          <a:xfrm>
            <a:off x="1979712" y="4725144"/>
            <a:ext cx="527457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267744" y="429309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7648" y="3828716"/>
            <a:ext cx="306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div { float: left; }</a:t>
            </a:r>
            <a:endParaRPr lang="el-GR" dirty="0">
              <a:solidFill>
                <a:srgbClr val="0070C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8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float: right;</a:t>
            </a:r>
          </a:p>
          <a:p>
            <a:endParaRPr lang="en-US" dirty="0"/>
          </a:p>
          <a:p>
            <a:r>
              <a:rPr lang="el-GR" dirty="0" smtClean="0"/>
              <a:t>Πηγαίνει το στοιχείο δεξιά και το έγγραφο «ρέει» από τα αριστερά.</a:t>
            </a:r>
            <a:endParaRPr lang="el-GR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553523" y="458112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80078" y="4116748"/>
            <a:ext cx="337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div { float: right; }</a:t>
            </a:r>
            <a:endParaRPr lang="el-GR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" t="12176" r="63823" b="76883"/>
          <a:stretch/>
        </p:blipFill>
        <p:spPr bwMode="auto">
          <a:xfrm>
            <a:off x="1993159" y="5043553"/>
            <a:ext cx="5045530" cy="1049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0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9504" y="-5417"/>
            <a:ext cx="446449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  <a:latin typeface="Lucida Console" pitchFamily="49" charset="0"/>
              </a:rPr>
              <a:t>#header {</a:t>
            </a:r>
          </a:p>
          <a:p>
            <a:r>
              <a:rPr lang="en-US" sz="2200" dirty="0" smtClean="0">
                <a:solidFill>
                  <a:srgbClr val="0070C0"/>
                </a:solidFill>
                <a:latin typeface="Lucida Console" pitchFamily="49" charset="0"/>
              </a:rPr>
              <a:t>	height: 50px;</a:t>
            </a:r>
          </a:p>
          <a:p>
            <a:r>
              <a:rPr lang="en-US" sz="2200" dirty="0" smtClean="0">
                <a:solidFill>
                  <a:srgbClr val="0070C0"/>
                </a:solidFill>
                <a:latin typeface="Lucida Console" pitchFamily="49" charset="0"/>
              </a:rPr>
              <a:t>	background: red;</a:t>
            </a:r>
          </a:p>
          <a:p>
            <a:r>
              <a:rPr lang="en-US" sz="22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</a:p>
          <a:p>
            <a:r>
              <a:rPr lang="en-US" sz="2200" dirty="0" smtClean="0">
                <a:solidFill>
                  <a:srgbClr val="0070C0"/>
                </a:solidFill>
                <a:latin typeface="Lucida Console" pitchFamily="49" charset="0"/>
              </a:rPr>
              <a:t>#middle {</a:t>
            </a:r>
          </a:p>
          <a:p>
            <a:r>
              <a:rPr lang="en-US" sz="2200" dirty="0" smtClean="0">
                <a:solidFill>
                  <a:srgbClr val="0070C0"/>
                </a:solidFill>
                <a:latin typeface="Lucida Console" pitchFamily="49" charset="0"/>
              </a:rPr>
              <a:t>	height: 1000px;</a:t>
            </a:r>
          </a:p>
          <a:p>
            <a:r>
              <a:rPr lang="en-US" sz="2200" dirty="0" smtClean="0">
                <a:solidFill>
                  <a:srgbClr val="0070C0"/>
                </a:solidFill>
                <a:latin typeface="Lucida Console" pitchFamily="49" charset="0"/>
              </a:rPr>
              <a:t>	background: orange;</a:t>
            </a:r>
          </a:p>
          <a:p>
            <a:r>
              <a:rPr lang="en-US" sz="22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</a:p>
          <a:p>
            <a:r>
              <a:rPr lang="en-US" sz="2200" dirty="0" smtClean="0">
                <a:solidFill>
                  <a:srgbClr val="0070C0"/>
                </a:solidFill>
                <a:latin typeface="Lucida Console" pitchFamily="49" charset="0"/>
              </a:rPr>
              <a:t>#left {</a:t>
            </a:r>
          </a:p>
          <a:p>
            <a:r>
              <a:rPr lang="en-US" sz="2200" dirty="0" smtClean="0">
                <a:solidFill>
                  <a:srgbClr val="0070C0"/>
                </a:solidFill>
                <a:latin typeface="Lucida Console" pitchFamily="49" charset="0"/>
              </a:rPr>
              <a:t>	width: 20%;</a:t>
            </a:r>
          </a:p>
          <a:p>
            <a:r>
              <a:rPr lang="en-US" sz="2200" dirty="0" smtClean="0">
                <a:solidFill>
                  <a:srgbClr val="0070C0"/>
                </a:solidFill>
                <a:latin typeface="Lucida Console" pitchFamily="49" charset="0"/>
              </a:rPr>
              <a:t>	background: green;</a:t>
            </a:r>
          </a:p>
          <a:p>
            <a:r>
              <a:rPr lang="en-US" sz="2200" dirty="0" smtClean="0">
                <a:solidFill>
                  <a:srgbClr val="0070C0"/>
                </a:solidFill>
                <a:latin typeface="Lucida Console" pitchFamily="49" charset="0"/>
              </a:rPr>
              <a:t>	height: 1000px;</a:t>
            </a:r>
          </a:p>
          <a:p>
            <a:r>
              <a:rPr lang="en-US" sz="2200" dirty="0" smtClean="0">
                <a:solidFill>
                  <a:srgbClr val="0070C0"/>
                </a:solidFill>
                <a:latin typeface="Lucida Console" pitchFamily="49" charset="0"/>
              </a:rPr>
              <a:t>	float: left;</a:t>
            </a:r>
          </a:p>
          <a:p>
            <a:r>
              <a:rPr lang="en-US" sz="22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</a:p>
          <a:p>
            <a:r>
              <a:rPr lang="en-US" sz="2200" dirty="0" smtClean="0">
                <a:solidFill>
                  <a:srgbClr val="0070C0"/>
                </a:solidFill>
                <a:latin typeface="Lucida Console" pitchFamily="49" charset="0"/>
              </a:rPr>
              <a:t>#right {</a:t>
            </a:r>
          </a:p>
          <a:p>
            <a:r>
              <a:rPr lang="en-US" sz="2200" dirty="0" smtClean="0">
                <a:solidFill>
                  <a:srgbClr val="0070C0"/>
                </a:solidFill>
                <a:latin typeface="Lucida Console" pitchFamily="49" charset="0"/>
              </a:rPr>
              <a:t>	width: 20%;</a:t>
            </a:r>
          </a:p>
          <a:p>
            <a:r>
              <a:rPr lang="en-US" sz="2200" dirty="0" smtClean="0">
                <a:solidFill>
                  <a:srgbClr val="0070C0"/>
                </a:solidFill>
                <a:latin typeface="Lucida Console" pitchFamily="49" charset="0"/>
              </a:rPr>
              <a:t>	background: blue;</a:t>
            </a:r>
          </a:p>
          <a:p>
            <a:r>
              <a:rPr lang="en-US" sz="2200" dirty="0" smtClean="0">
                <a:solidFill>
                  <a:srgbClr val="0070C0"/>
                </a:solidFill>
                <a:latin typeface="Lucida Console" pitchFamily="49" charset="0"/>
              </a:rPr>
              <a:t>	height: 1000px;</a:t>
            </a:r>
          </a:p>
          <a:p>
            <a:r>
              <a:rPr lang="en-US" sz="2200" dirty="0" smtClean="0">
                <a:solidFill>
                  <a:srgbClr val="0070C0"/>
                </a:solidFill>
                <a:latin typeface="Lucida Console" pitchFamily="49" charset="0"/>
              </a:rPr>
              <a:t>	float: right;</a:t>
            </a:r>
          </a:p>
          <a:p>
            <a:r>
              <a:rPr lang="en-US" sz="22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l-GR" sz="22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92696"/>
            <a:ext cx="44999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&lt;body&gt;</a:t>
            </a:r>
          </a:p>
          <a:p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&lt;div id="header"&gt;</a:t>
            </a: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&lt;/div&gt;</a:t>
            </a:r>
          </a:p>
          <a:p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&lt;div id="left"&gt;</a:t>
            </a: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&lt;/div&gt;</a:t>
            </a:r>
          </a:p>
          <a:p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&lt;div id="right"&gt;</a:t>
            </a: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&lt;/div&gt;</a:t>
            </a:r>
          </a:p>
          <a:p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&lt;div id="middle"&gt;</a:t>
            </a: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&lt;/div&gt;</a:t>
            </a:r>
          </a:p>
          <a:p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&lt;/body&gt;</a:t>
            </a:r>
          </a:p>
          <a:p>
            <a:endParaRPr lang="el-GR" sz="24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75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5"/>
          <a:stretch/>
        </p:blipFill>
        <p:spPr bwMode="auto">
          <a:xfrm>
            <a:off x="0" y="1427097"/>
            <a:ext cx="9195555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427984" y="188640"/>
            <a:ext cx="0" cy="100811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6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Ιδιότητα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clear</a:t>
            </a:r>
          </a:p>
          <a:p>
            <a:r>
              <a:rPr lang="el-GR" dirty="0" smtClean="0"/>
              <a:t>Τιμές: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left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right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both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none</a:t>
            </a:r>
            <a:endParaRPr lang="el-GR" dirty="0">
              <a:solidFill>
                <a:srgbClr val="0070C0"/>
              </a:solidFill>
              <a:latin typeface="Lucida Console" pitchFamily="49" charset="0"/>
            </a:endParaRPr>
          </a:p>
          <a:p>
            <a:endParaRPr lang="en-US" dirty="0" smtClean="0"/>
          </a:p>
          <a:p>
            <a:r>
              <a:rPr lang="el-GR" dirty="0" smtClean="0"/>
              <a:t>Ορίζει αν το στοιχείο μπορεί να έχει </a:t>
            </a:r>
            <a:r>
              <a:rPr lang="en-US" dirty="0" smtClean="0"/>
              <a:t>floated </a:t>
            </a:r>
            <a:r>
              <a:rPr lang="el-GR" dirty="0" smtClean="0"/>
              <a:t>στοιχεία δίπλα του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8584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Τοποθέτηση στοιχείων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Ιδιότητα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position</a:t>
            </a:r>
          </a:p>
          <a:p>
            <a:r>
              <a:rPr lang="el-GR" dirty="0" smtClean="0"/>
              <a:t>Τιμές: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static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relative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absolute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fixed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9298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Τύποι στοιχείων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Τα </a:t>
            </a:r>
            <a:r>
              <a:rPr lang="en-US" dirty="0" smtClean="0"/>
              <a:t>inline</a:t>
            </a:r>
            <a:r>
              <a:rPr lang="el-GR" dirty="0" smtClean="0"/>
              <a:t>-</a:t>
            </a:r>
            <a:r>
              <a:rPr lang="en-US" dirty="0" smtClean="0"/>
              <a:t>level </a:t>
            </a:r>
            <a:r>
              <a:rPr lang="el-GR" dirty="0" smtClean="0"/>
              <a:t>στοιχεία σχεδιάζονται </a:t>
            </a:r>
            <a:r>
              <a:rPr lang="en-US" dirty="0" smtClean="0"/>
              <a:t>inline</a:t>
            </a:r>
          </a:p>
          <a:p>
            <a:r>
              <a:rPr lang="en-US" dirty="0" smtClean="0"/>
              <a:t>A</a:t>
            </a:r>
            <a:r>
              <a:rPr lang="el-GR" dirty="0" smtClean="0"/>
              <a:t>κολουθούν τη ροή μιας γραμμής</a:t>
            </a:r>
          </a:p>
          <a:p>
            <a:endParaRPr lang="el-G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4" r="53125" b="75117"/>
          <a:stretch/>
        </p:blipFill>
        <p:spPr bwMode="auto">
          <a:xfrm>
            <a:off x="539552" y="4221088"/>
            <a:ext cx="739862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5076056" y="3573016"/>
            <a:ext cx="0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67535" y="3140968"/>
            <a:ext cx="304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solidFill>
                  <a:srgbClr val="FF0000"/>
                </a:solidFill>
              </a:rPr>
              <a:t>Είναι μέρος της γραμμής</a:t>
            </a:r>
            <a:endParaRPr lang="el-G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79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Τοποθέτηση στοιχείων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position: static;</a:t>
            </a:r>
            <a:endParaRPr lang="el-GR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endParaRPr lang="el-GR" dirty="0">
              <a:solidFill>
                <a:srgbClr val="0070C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l-GR" dirty="0" smtClean="0"/>
              <a:t>Το στοιχείο σχεδιάζεται στην κανονική του θέση</a:t>
            </a:r>
          </a:p>
          <a:p>
            <a:r>
              <a:rPr lang="el-GR" dirty="0" smtClean="0"/>
              <a:t>Προεπιλεγμένος τρόπος εμφάνισης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22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Τοποθέτηση στοιχείων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position: relative;</a:t>
            </a:r>
            <a:endParaRPr lang="el-GR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endParaRPr lang="el-GR" dirty="0">
              <a:latin typeface="Lucida Console" pitchFamily="49" charset="0"/>
            </a:endParaRPr>
          </a:p>
          <a:p>
            <a:r>
              <a:rPr lang="el-GR" dirty="0" smtClean="0">
                <a:latin typeface="+mj-lt"/>
              </a:rPr>
              <a:t>Συνδυάζεται με ιδιότητες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top, left, bottom, right</a:t>
            </a:r>
            <a:endParaRPr lang="el-GR" dirty="0">
              <a:solidFill>
                <a:srgbClr val="0070C0"/>
              </a:solidFill>
              <a:latin typeface="Lucida Console" pitchFamily="49" charset="0"/>
            </a:endParaRPr>
          </a:p>
          <a:p>
            <a:endParaRPr lang="en-US" dirty="0" smtClean="0">
              <a:latin typeface="+mj-lt"/>
            </a:endParaRPr>
          </a:p>
          <a:p>
            <a:r>
              <a:rPr lang="el-GR" dirty="0" smtClean="0">
                <a:latin typeface="+mj-lt"/>
              </a:rPr>
              <a:t>Το υπόλοιπο έγγραφο σχεδιάζεται όπως αν το στοιχείο είχε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position: static;</a:t>
            </a:r>
            <a:endParaRPr lang="el-GR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endParaRPr lang="en-US" dirty="0" smtClean="0">
              <a:latin typeface="+mj-lt"/>
            </a:endParaRPr>
          </a:p>
          <a:p>
            <a:r>
              <a:rPr lang="el-GR" dirty="0" smtClean="0">
                <a:latin typeface="+mj-lt"/>
              </a:rPr>
              <a:t>Το στοιχείο σχεδιάζεται σύμφωνα με τα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top, left, bottom, right </a:t>
            </a:r>
            <a:r>
              <a:rPr lang="el-GR" dirty="0" smtClean="0">
                <a:latin typeface="+mj-lt"/>
              </a:rPr>
              <a:t>και τη θέση που θα είχε αν ήταν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284389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Τοποθέτηση στοιχείων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&lt;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p&gt;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	</a:t>
            </a:r>
            <a:r>
              <a:rPr lang="en-US" dirty="0" err="1" smtClean="0">
                <a:latin typeface="Lucida Console" pitchFamily="49" charset="0"/>
              </a:rPr>
              <a:t>Lorem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ipsum</a:t>
            </a:r>
            <a:r>
              <a:rPr lang="en-US" dirty="0">
                <a:latin typeface="Lucida Console" pitchFamily="49" charset="0"/>
              </a:rPr>
              <a:t> dolor sit </a:t>
            </a:r>
            <a:r>
              <a:rPr lang="en-US" dirty="0" err="1">
                <a:latin typeface="Lucida Console" pitchFamily="49" charset="0"/>
              </a:rPr>
              <a:t>amet</a:t>
            </a:r>
            <a:r>
              <a:rPr lang="en-US" dirty="0">
                <a:latin typeface="Lucida Console" pitchFamily="49" charset="0"/>
              </a:rPr>
              <a:t>, </a:t>
            </a: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&lt;span&gt;</a:t>
            </a:r>
            <a:r>
              <a:rPr lang="en-US" dirty="0" err="1" smtClean="0">
                <a:latin typeface="Lucida Console" pitchFamily="49" charset="0"/>
              </a:rPr>
              <a:t>consectetur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&lt;/span</a:t>
            </a:r>
            <a:r>
              <a:rPr lang="en-US" dirty="0" smtClean="0">
                <a:latin typeface="Lucida Console" pitchFamily="49" charset="0"/>
              </a:rPr>
              <a:t>&gt; </a:t>
            </a:r>
            <a:r>
              <a:rPr lang="en-US" dirty="0" err="1">
                <a:latin typeface="Lucida Console" pitchFamily="49" charset="0"/>
              </a:rPr>
              <a:t>adipiscing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smtClean="0">
                <a:latin typeface="Lucida Console" pitchFamily="49" charset="0"/>
              </a:rPr>
              <a:t>	</a:t>
            </a:r>
            <a:r>
              <a:rPr lang="en-US" dirty="0" err="1" smtClean="0">
                <a:latin typeface="Lucida Console" pitchFamily="49" charset="0"/>
              </a:rPr>
              <a:t>elit</a:t>
            </a:r>
            <a:r>
              <a:rPr lang="en-US" dirty="0">
                <a:latin typeface="Lucida Console" pitchFamily="49" charset="0"/>
              </a:rPr>
              <a:t>. </a:t>
            </a:r>
            <a:r>
              <a:rPr lang="en-US" dirty="0" err="1">
                <a:latin typeface="Lucida Console" pitchFamily="49" charset="0"/>
              </a:rPr>
              <a:t>Vestibulum</a:t>
            </a:r>
            <a:r>
              <a:rPr lang="en-US" dirty="0">
                <a:latin typeface="Lucida Console" pitchFamily="49" charset="0"/>
              </a:rPr>
              <a:t> in </a:t>
            </a:r>
            <a:r>
              <a:rPr lang="en-US" dirty="0" err="1">
                <a:latin typeface="Lucida Console" pitchFamily="49" charset="0"/>
              </a:rPr>
              <a:t>enim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neque</a:t>
            </a:r>
            <a:r>
              <a:rPr lang="en-US" dirty="0">
                <a:latin typeface="Lucida Console" pitchFamily="49" charset="0"/>
              </a:rPr>
              <a:t>, </a:t>
            </a:r>
            <a:r>
              <a:rPr lang="en-US" dirty="0" smtClean="0">
                <a:latin typeface="Lucida Console" pitchFamily="49" charset="0"/>
              </a:rPr>
              <a:t>sed.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              </a:t>
            </a:r>
            <a:r>
              <a:rPr lang="en-US" sz="3600" dirty="0" smtClean="0">
                <a:latin typeface="Lucida Console" pitchFamily="49" charset="0"/>
              </a:rPr>
              <a:t>+</a:t>
            </a:r>
            <a:endParaRPr lang="en-US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span { position: relative; top: 10px; }</a:t>
            </a:r>
            <a:endParaRPr lang="el-GR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7" r="57647" b="85882"/>
          <a:stretch/>
        </p:blipFill>
        <p:spPr bwMode="auto">
          <a:xfrm>
            <a:off x="251521" y="5863886"/>
            <a:ext cx="8640960" cy="630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995936" y="4869160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9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Τοποθέτηση στοιχείων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position: absolute;</a:t>
            </a:r>
          </a:p>
          <a:p>
            <a:endParaRPr lang="en-US" dirty="0" smtClean="0"/>
          </a:p>
          <a:p>
            <a:r>
              <a:rPr lang="el-GR" dirty="0" smtClean="0"/>
              <a:t>Συνδυάζεται </a:t>
            </a:r>
            <a:r>
              <a:rPr lang="el-GR" dirty="0"/>
              <a:t>με ιδιότητες </a:t>
            </a: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top, left, bottom, right</a:t>
            </a:r>
            <a:endParaRPr lang="el-GR" dirty="0">
              <a:solidFill>
                <a:srgbClr val="0070C0"/>
              </a:solidFill>
              <a:latin typeface="Lucida Console" pitchFamily="49" charset="0"/>
            </a:endParaRPr>
          </a:p>
          <a:p>
            <a:endParaRPr lang="en-US" dirty="0"/>
          </a:p>
          <a:p>
            <a:r>
              <a:rPr lang="el-GR" dirty="0"/>
              <a:t>Το υπόλοιπο έγγραφο σχεδιάζεται όπως αν το στοιχείο </a:t>
            </a:r>
            <a:r>
              <a:rPr lang="el-GR" b="1" dirty="0" smtClean="0"/>
              <a:t>δεν υπήρχε</a:t>
            </a:r>
            <a:endParaRPr lang="el-GR" b="1" dirty="0">
              <a:solidFill>
                <a:srgbClr val="0070C0"/>
              </a:solidFill>
              <a:latin typeface="Lucida Console" pitchFamily="49" charset="0"/>
            </a:endParaRPr>
          </a:p>
          <a:p>
            <a:endParaRPr lang="en-US" dirty="0"/>
          </a:p>
          <a:p>
            <a:r>
              <a:rPr lang="el-GR" dirty="0"/>
              <a:t>Το στοιχείο σχεδιάζεται σύμφωνα με τα </a:t>
            </a: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top, left, bottom, right </a:t>
            </a:r>
            <a:r>
              <a:rPr lang="el-GR" dirty="0"/>
              <a:t>και τη θέση </a:t>
            </a:r>
            <a:r>
              <a:rPr lang="el-GR" dirty="0" smtClean="0"/>
              <a:t>του πρώτου προγόνου που </a:t>
            </a:r>
            <a:r>
              <a:rPr lang="el-GR" b="1" dirty="0" smtClean="0"/>
              <a:t>δεν είναι</a:t>
            </a:r>
            <a:r>
              <a:rPr lang="el-GR" dirty="0" smtClean="0"/>
              <a:t>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static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  <a:p>
            <a:endParaRPr lang="el-GR" dirty="0">
              <a:solidFill>
                <a:srgbClr val="0070C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9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Τοποθέτηση στοιχείων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position: absolute;</a:t>
            </a:r>
          </a:p>
          <a:p>
            <a:endParaRPr lang="en-US" dirty="0" smtClean="0"/>
          </a:p>
          <a:p>
            <a:r>
              <a:rPr lang="el-GR" dirty="0" smtClean="0">
                <a:latin typeface="+mj-lt"/>
              </a:rPr>
              <a:t>Αν όλοι οι πρόγονοι έχουν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position: static; </a:t>
            </a:r>
            <a:r>
              <a:rPr lang="el-GR" dirty="0" smtClean="0">
                <a:latin typeface="+mj-lt"/>
              </a:rPr>
              <a:t>χρησιμοποιείται η πάνω αριστερή γωνία της σελίδας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999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563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err="1">
                <a:latin typeface="Lucida Console" pitchFamily="49" charset="0"/>
              </a:rPr>
              <a:t>Lorem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ipsum</a:t>
            </a:r>
            <a:r>
              <a:rPr lang="en-US" dirty="0">
                <a:latin typeface="Lucida Console" pitchFamily="49" charset="0"/>
              </a:rPr>
              <a:t> dolor sit </a:t>
            </a:r>
            <a:r>
              <a:rPr lang="en-US" dirty="0" err="1">
                <a:latin typeface="Lucida Console" pitchFamily="49" charset="0"/>
              </a:rPr>
              <a:t>amet</a:t>
            </a:r>
            <a:r>
              <a:rPr lang="en-US" dirty="0">
                <a:latin typeface="Lucida Console" pitchFamily="49" charset="0"/>
              </a:rPr>
              <a:t>, </a:t>
            </a:r>
            <a:r>
              <a:rPr lang="en-US" dirty="0" err="1">
                <a:latin typeface="Lucida Console" pitchFamily="49" charset="0"/>
              </a:rPr>
              <a:t>consectetur</a:t>
            </a:r>
            <a:r>
              <a:rPr lang="en-US" dirty="0">
                <a:latin typeface="Lucida Console" pitchFamily="49" charset="0"/>
              </a:rPr>
              <a:t> 	</a:t>
            </a:r>
            <a:r>
              <a:rPr lang="en-US" dirty="0" err="1">
                <a:latin typeface="Lucida Console" pitchFamily="49" charset="0"/>
              </a:rPr>
              <a:t>adipiscing</a:t>
            </a:r>
            <a:r>
              <a:rPr lang="en-US" dirty="0">
                <a:latin typeface="Lucida Console" pitchFamily="49" charset="0"/>
              </a:rPr>
              <a:t> 	</a:t>
            </a:r>
            <a:r>
              <a:rPr lang="en-US" dirty="0" err="1">
                <a:latin typeface="Lucida Console" pitchFamily="49" charset="0"/>
              </a:rPr>
              <a:t>elit</a:t>
            </a:r>
            <a:r>
              <a:rPr lang="en-US" dirty="0">
                <a:latin typeface="Lucida Console" pitchFamily="49" charset="0"/>
              </a:rPr>
              <a:t>. </a:t>
            </a:r>
            <a:r>
              <a:rPr lang="en-US" dirty="0" err="1">
                <a:latin typeface="Lucida Console" pitchFamily="49" charset="0"/>
              </a:rPr>
              <a:t>Vestibulum</a:t>
            </a:r>
            <a:r>
              <a:rPr lang="en-US" dirty="0">
                <a:latin typeface="Lucida Console" pitchFamily="49" charset="0"/>
              </a:rPr>
              <a:t> in </a:t>
            </a:r>
            <a:r>
              <a:rPr lang="en-US" dirty="0" err="1">
                <a:latin typeface="Lucida Console" pitchFamily="49" charset="0"/>
              </a:rPr>
              <a:t>enim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neque</a:t>
            </a:r>
            <a:r>
              <a:rPr lang="en-US" dirty="0">
                <a:latin typeface="Lucida Console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&lt;span&gt;&lt;/span&gt;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Lucida Console" pitchFamily="49" charset="0"/>
              </a:rPr>
              <a:t>p { </a:t>
            </a:r>
            <a:endParaRPr lang="en-US" sz="2800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Lucida Console" pitchFamily="49" charset="0"/>
              </a:rPr>
              <a:t>position</a:t>
            </a:r>
            <a:r>
              <a:rPr lang="en-US" sz="2800" dirty="0">
                <a:solidFill>
                  <a:srgbClr val="0070C0"/>
                </a:solidFill>
                <a:latin typeface="Lucida Console" pitchFamily="49" charset="0"/>
              </a:rPr>
              <a:t>: </a:t>
            </a:r>
            <a:r>
              <a:rPr lang="en-US" sz="2800" dirty="0" smtClean="0">
                <a:solidFill>
                  <a:srgbClr val="0070C0"/>
                </a:solidFill>
                <a:latin typeface="Lucida Console" pitchFamily="49" charset="0"/>
              </a:rPr>
              <a:t>relative;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n-US" sz="2800" dirty="0">
              <a:solidFill>
                <a:srgbClr val="0070C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  <a:latin typeface="Lucida Console" pitchFamily="49" charset="0"/>
              </a:rPr>
              <a:t>span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Lucida Console" pitchFamily="49" charset="0"/>
              </a:rPr>
              <a:t>position</a:t>
            </a:r>
            <a:r>
              <a:rPr lang="en-US" sz="2800" dirty="0">
                <a:solidFill>
                  <a:srgbClr val="0070C0"/>
                </a:solidFill>
                <a:latin typeface="Lucida Console" pitchFamily="49" charset="0"/>
              </a:rPr>
              <a:t>: absolute</a:t>
            </a:r>
            <a:r>
              <a:rPr lang="en-US" sz="2800" dirty="0" smtClean="0">
                <a:solidFill>
                  <a:srgbClr val="0070C0"/>
                </a:solidFill>
                <a:latin typeface="Lucida Console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Lucida Console" pitchFamily="49" charset="0"/>
              </a:rPr>
              <a:t>width: 40px;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Lucida Console" pitchFamily="49" charset="0"/>
              </a:rPr>
              <a:t>height: 40px;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Lucida Console" pitchFamily="49" charset="0"/>
              </a:rPr>
              <a:t>background: red;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Lucida Console" pitchFamily="49" charset="0"/>
              </a:rPr>
              <a:t>top: 0;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Lucida Console" pitchFamily="49" charset="0"/>
              </a:rPr>
              <a:t>left: 0;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n-US" sz="2800" dirty="0">
              <a:solidFill>
                <a:srgbClr val="0070C0"/>
              </a:solidFill>
              <a:latin typeface="Lucida Console" pitchFamily="49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1577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" t="13941" r="56544" b="77765"/>
          <a:stretch/>
        </p:blipFill>
        <p:spPr bwMode="auto">
          <a:xfrm>
            <a:off x="14836" y="2797737"/>
            <a:ext cx="9104665" cy="117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139952" y="1700808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0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Τοποθέτηση στοιχείων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position: fixed;</a:t>
            </a:r>
          </a:p>
          <a:p>
            <a:endParaRPr lang="en-US" dirty="0" smtClean="0"/>
          </a:p>
          <a:p>
            <a:r>
              <a:rPr lang="el-GR" dirty="0" smtClean="0"/>
              <a:t>Συνδυάζεται </a:t>
            </a:r>
            <a:r>
              <a:rPr lang="el-GR" dirty="0"/>
              <a:t>με ιδιότητες </a:t>
            </a: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top, left, bottom, right</a:t>
            </a:r>
            <a:endParaRPr lang="el-GR" dirty="0">
              <a:solidFill>
                <a:srgbClr val="0070C0"/>
              </a:solidFill>
              <a:latin typeface="Lucida Console" pitchFamily="49" charset="0"/>
            </a:endParaRPr>
          </a:p>
          <a:p>
            <a:endParaRPr lang="en-US" dirty="0"/>
          </a:p>
          <a:p>
            <a:r>
              <a:rPr lang="el-GR" dirty="0"/>
              <a:t>Το υπόλοιπο έγγραφο σχεδιάζεται όπως αν το στοιχείο </a:t>
            </a:r>
            <a:r>
              <a:rPr lang="el-GR" b="1" dirty="0" smtClean="0"/>
              <a:t>δεν υπήρχε</a:t>
            </a:r>
            <a:endParaRPr lang="el-GR" b="1" dirty="0">
              <a:solidFill>
                <a:srgbClr val="0070C0"/>
              </a:solidFill>
              <a:latin typeface="Lucida Console" pitchFamily="49" charset="0"/>
            </a:endParaRPr>
          </a:p>
          <a:p>
            <a:endParaRPr lang="en-US" dirty="0"/>
          </a:p>
          <a:p>
            <a:r>
              <a:rPr lang="el-GR" dirty="0"/>
              <a:t>Το στοιχείο σχεδιάζεται σύμφωνα με τα </a:t>
            </a: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top, left, bottom, right </a:t>
            </a:r>
            <a:r>
              <a:rPr lang="el-GR" dirty="0"/>
              <a:t>και </a:t>
            </a:r>
            <a:r>
              <a:rPr lang="el-GR" dirty="0" smtClean="0"/>
              <a:t>την πάνω αριστερή γωνία του παραθύρου</a:t>
            </a:r>
            <a:endParaRPr lang="en-US" dirty="0" smtClean="0"/>
          </a:p>
          <a:p>
            <a:r>
              <a:rPr lang="el-GR" dirty="0"/>
              <a:t>Δεν μετακινείται όταν γίνεται </a:t>
            </a:r>
            <a:r>
              <a:rPr lang="en-US" dirty="0"/>
              <a:t>scroll</a:t>
            </a:r>
            <a:endParaRPr lang="el-GR" dirty="0">
              <a:solidFill>
                <a:srgbClr val="0070C0"/>
              </a:solidFill>
              <a:latin typeface="Lucida Console" pitchFamily="49" charset="0"/>
            </a:endParaRPr>
          </a:p>
          <a:p>
            <a:endParaRPr lang="el-GR" dirty="0">
              <a:solidFill>
                <a:srgbClr val="0070C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7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Τοποθέτηση στοιχείων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1"/>
            <a:ext cx="9144000" cy="498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44208" y="586798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position: fixed;</a:t>
            </a:r>
            <a:endParaRPr lang="el-GR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812360" y="5102070"/>
            <a:ext cx="0" cy="6311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8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Κάθετη ταξινόμηση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Ορίζει την σειρά των στοιχείων που είναι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relative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l-GR" dirty="0" smtClean="0"/>
              <a:t>και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absolute</a:t>
            </a:r>
          </a:p>
          <a:p>
            <a:endParaRPr lang="en-US" dirty="0"/>
          </a:p>
          <a:p>
            <a:r>
              <a:rPr lang="el-GR" dirty="0" smtClean="0"/>
              <a:t>Τιμές</a:t>
            </a:r>
          </a:p>
          <a:p>
            <a:pPr lvl="1"/>
            <a:r>
              <a:rPr lang="el-GR" dirty="0" smtClean="0">
                <a:solidFill>
                  <a:srgbClr val="0070C0"/>
                </a:solidFill>
              </a:rPr>
              <a:t>&lt;αριθμός&gt;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auto</a:t>
            </a:r>
          </a:p>
          <a:p>
            <a:pPr lvl="1"/>
            <a:endParaRPr lang="el-GR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l-GR" dirty="0" smtClean="0">
                <a:latin typeface="+mj-lt"/>
              </a:rPr>
              <a:t>Τα στοιχεία με μεγαλύτερο </a:t>
            </a:r>
            <a:r>
              <a:rPr lang="en-US" dirty="0" smtClean="0">
                <a:latin typeface="+mj-lt"/>
              </a:rPr>
              <a:t>z-index </a:t>
            </a:r>
            <a:r>
              <a:rPr lang="el-GR" dirty="0" smtClean="0">
                <a:latin typeface="+mj-lt"/>
              </a:rPr>
              <a:t>σχεδιάζονται πάνω σε αυτά με μικρότερο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353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Τύποι στοιχείων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Τα </a:t>
            </a:r>
            <a:r>
              <a:rPr lang="en-US" dirty="0" smtClean="0"/>
              <a:t>block-level </a:t>
            </a:r>
            <a:r>
              <a:rPr lang="el-GR" dirty="0" smtClean="0"/>
              <a:t>στοιχεία σχεδιάζονται ως </a:t>
            </a:r>
            <a:r>
              <a:rPr lang="en-US" dirty="0" smtClean="0"/>
              <a:t>block</a:t>
            </a:r>
            <a:endParaRPr lang="el-GR" dirty="0" smtClean="0"/>
          </a:p>
          <a:p>
            <a:r>
              <a:rPr lang="el-GR" dirty="0" smtClean="0"/>
              <a:t>Δημιουργούν κουτί σύμφωνα με το </a:t>
            </a:r>
            <a:r>
              <a:rPr lang="en-US" dirty="0" smtClean="0"/>
              <a:t>box model</a:t>
            </a:r>
            <a:endParaRPr lang="el-GR" dirty="0" smtClean="0"/>
          </a:p>
          <a:p>
            <a:r>
              <a:rPr lang="el-GR" dirty="0" smtClean="0"/>
              <a:t>Γίνονται όσο πιο πλατιά μπορούν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7" r="52684" b="73705"/>
          <a:stretch/>
        </p:blipFill>
        <p:spPr bwMode="auto">
          <a:xfrm>
            <a:off x="714755" y="3717032"/>
            <a:ext cx="7961701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1772461" y="4473116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35357" y="4275186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έχει αλλαγή γραμμής στην αρχή και το τέλος του</a:t>
            </a:r>
            <a:endParaRPr lang="el-G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39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Ειδικότητα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Είναι ένας αριθμός</a:t>
            </a:r>
          </a:p>
          <a:p>
            <a:endParaRPr lang="el-GR" dirty="0" smtClean="0"/>
          </a:p>
          <a:p>
            <a:r>
              <a:rPr lang="el-GR" dirty="0" smtClean="0"/>
              <a:t>Χαρακτηρίζει κάθε επιλογέα</a:t>
            </a:r>
          </a:p>
          <a:p>
            <a:endParaRPr lang="el-GR" dirty="0"/>
          </a:p>
          <a:p>
            <a:r>
              <a:rPr lang="el-GR" dirty="0" smtClean="0"/>
              <a:t>Καθορίζεται από τη μορφή του επιλογέα</a:t>
            </a:r>
          </a:p>
          <a:p>
            <a:endParaRPr lang="el-GR" dirty="0" smtClean="0"/>
          </a:p>
          <a:p>
            <a:r>
              <a:rPr lang="el-GR" dirty="0" smtClean="0"/>
              <a:t>Οι επιλογείς μεγαλύτερης ειδικότητας υπερισχύουν των άλλων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Αν δύο επιλογείς ίδιας ειδικότητας διαφωνούν υπερισχύει αυτός που εμφανίστηκε τελευταίος</a:t>
            </a:r>
          </a:p>
          <a:p>
            <a:pPr marL="0" indent="0">
              <a:buNone/>
            </a:pP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338827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Ειδικότητα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Υπολογίζεται με τους κανόνες</a:t>
            </a:r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96213"/>
              </p:ext>
            </p:extLst>
          </p:nvPr>
        </p:nvGraphicFramePr>
        <p:xfrm>
          <a:off x="539552" y="220486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Ο επιλογέας περιέχει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Παίρνει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+100 πόντους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Κλάση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+10 πόντους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Επιλογέα</a:t>
                      </a:r>
                      <a:r>
                        <a:rPr lang="en-US" baseline="0" dirty="0" smtClean="0"/>
                        <a:t> HTML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+1</a:t>
                      </a:r>
                      <a:r>
                        <a:rPr lang="el-GR" baseline="0" dirty="0" smtClean="0"/>
                        <a:t> πόντο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5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Ειδικότητα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body p {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text-align: center;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l-GR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p {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text-align: left;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l-GR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l-GR" dirty="0">
              <a:solidFill>
                <a:srgbClr val="0070C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#footer </a:t>
            </a:r>
            <a:r>
              <a:rPr lang="en-US" dirty="0" err="1" smtClean="0">
                <a:solidFill>
                  <a:srgbClr val="0070C0"/>
                </a:solidFill>
                <a:latin typeface="Lucida Console" pitchFamily="49" charset="0"/>
              </a:rPr>
              <a:t>p.foo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color: white;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l-GR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22907" y="165699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Ειδικότητα: </a:t>
            </a:r>
            <a:r>
              <a:rPr lang="en-US" b="1" dirty="0" smtClean="0"/>
              <a:t> </a:t>
            </a:r>
            <a:r>
              <a:rPr lang="el-GR" b="1" dirty="0" smtClean="0"/>
              <a:t>2</a:t>
            </a:r>
          </a:p>
          <a:p>
            <a:r>
              <a:rPr lang="en-US" dirty="0" smtClean="0"/>
              <a:t>body (1)  + p(1) = 2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5122907" y="3383603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Ειδικότητα: </a:t>
            </a:r>
            <a:r>
              <a:rPr lang="en-US" b="1" dirty="0" smtClean="0"/>
              <a:t> </a:t>
            </a:r>
            <a:r>
              <a:rPr lang="en-US" b="1" dirty="0"/>
              <a:t>1</a:t>
            </a:r>
            <a:endParaRPr lang="el-GR" b="1" dirty="0" smtClean="0"/>
          </a:p>
          <a:p>
            <a:r>
              <a:rPr lang="en-US" dirty="0" smtClean="0"/>
              <a:t>p(1) = 1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5108552" y="5131066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Ειδικότητα: </a:t>
            </a:r>
            <a:r>
              <a:rPr lang="en-US" b="1" dirty="0" smtClean="0"/>
              <a:t> 111</a:t>
            </a:r>
            <a:endParaRPr lang="el-GR" b="1" dirty="0" smtClean="0"/>
          </a:p>
          <a:p>
            <a:r>
              <a:rPr lang="en-US" dirty="0" smtClean="0"/>
              <a:t>#footer(100)  + .foo(10) +  p(1) =  111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5760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Μάθαμε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Πως να φτιάχνουμε οποιοδήποτε </a:t>
            </a:r>
            <a:r>
              <a:rPr lang="en-US" dirty="0" smtClean="0"/>
              <a:t>design </a:t>
            </a:r>
            <a:r>
              <a:rPr lang="el-GR" dirty="0" smtClean="0"/>
              <a:t>θέλουμε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l-GR" dirty="0" smtClean="0">
              <a:sym typeface="Wingdings" pitchFamily="2" charset="2"/>
            </a:endParaRPr>
          </a:p>
          <a:p>
            <a:endParaRPr lang="el-GR" dirty="0" smtClean="0">
              <a:sym typeface="Wingdings" pitchFamily="2" charset="2"/>
            </a:endParaRPr>
          </a:p>
          <a:p>
            <a:r>
              <a:rPr lang="el-GR" dirty="0" smtClean="0">
                <a:sym typeface="Wingdings" pitchFamily="2" charset="2"/>
              </a:rPr>
              <a:t>Κάθετη ταξινόμηση</a:t>
            </a:r>
            <a:endParaRPr lang="el-GR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l-GR" dirty="0" smtClean="0">
                <a:sym typeface="Wingdings" pitchFamily="2" charset="2"/>
              </a:rPr>
              <a:t>Τι γίνεται με επιλογείς που διαφωνούν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4397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Την επόμενη φορά...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Βασικές αρχές δίκτυων</a:t>
            </a:r>
            <a:endParaRPr lang="en-US" dirty="0" smtClean="0"/>
          </a:p>
          <a:p>
            <a:r>
              <a:rPr lang="en-US" dirty="0" smtClean="0"/>
              <a:t>DNS</a:t>
            </a:r>
            <a:endParaRPr lang="el-GR" dirty="0" smtClean="0"/>
          </a:p>
          <a:p>
            <a:r>
              <a:rPr lang="el-GR" dirty="0" smtClean="0"/>
              <a:t>Πρωτόκολλο </a:t>
            </a:r>
            <a:r>
              <a:rPr lang="en-US" dirty="0" smtClean="0"/>
              <a:t>HTTP</a:t>
            </a:r>
          </a:p>
          <a:p>
            <a:r>
              <a:rPr lang="en-US" dirty="0" smtClean="0"/>
              <a:t>Servers,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6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l-GR" dirty="0"/>
          </a:p>
        </p:txBody>
      </p:sp>
      <p:pic>
        <p:nvPicPr>
          <p:cNvPr id="1026" name="Picture 2" descr="http://www.mandalatv.net/itp/drivebys/css/lib/img/box_mod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45" y="1450178"/>
            <a:ext cx="511256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6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506" y="476672"/>
            <a:ext cx="8229600" cy="990600"/>
          </a:xfrm>
        </p:spPr>
        <p:txBody>
          <a:bodyPr/>
          <a:lstStyle/>
          <a:p>
            <a:r>
              <a:rPr lang="el-GR" dirty="0" smtClean="0"/>
              <a:t>Διαστάσεις στοιχείων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76800"/>
          </a:xfrm>
        </p:spPr>
        <p:txBody>
          <a:bodyPr/>
          <a:lstStyle/>
          <a:p>
            <a:r>
              <a:rPr lang="el-GR" dirty="0" smtClean="0"/>
              <a:t>Ιδιότητα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width</a:t>
            </a:r>
          </a:p>
          <a:p>
            <a:r>
              <a:rPr lang="el-GR" dirty="0" smtClean="0">
                <a:latin typeface="+mj-lt"/>
              </a:rPr>
              <a:t>Έχει νόημα μόνο σε </a:t>
            </a:r>
            <a:r>
              <a:rPr lang="en-US" dirty="0" smtClean="0">
                <a:latin typeface="+mj-lt"/>
              </a:rPr>
              <a:t>block </a:t>
            </a:r>
            <a:r>
              <a:rPr lang="el-GR" dirty="0" smtClean="0">
                <a:latin typeface="+mj-lt"/>
              </a:rPr>
              <a:t>στοιχεία</a:t>
            </a:r>
            <a:endParaRPr lang="en-US" dirty="0">
              <a:latin typeface="+mj-lt"/>
            </a:endParaRPr>
          </a:p>
          <a:p>
            <a:r>
              <a:rPr lang="el-GR" dirty="0" smtClean="0">
                <a:latin typeface="+mj-lt"/>
              </a:rPr>
              <a:t>Ορίζει το πλάτος του περιεχομένου</a:t>
            </a:r>
          </a:p>
          <a:p>
            <a:endParaRPr lang="el-GR" dirty="0">
              <a:latin typeface="+mj-lt"/>
            </a:endParaRPr>
          </a:p>
          <a:p>
            <a:r>
              <a:rPr lang="el-GR" b="1" dirty="0" smtClean="0">
                <a:latin typeface="+mj-lt"/>
              </a:rPr>
              <a:t>συνολικό πλάτος = </a:t>
            </a:r>
            <a:r>
              <a:rPr lang="en-US" b="1" dirty="0" smtClean="0">
                <a:latin typeface="+mj-lt"/>
              </a:rPr>
              <a:t>width + padding + border + margin</a:t>
            </a:r>
            <a:endParaRPr lang="el-GR" b="1" dirty="0">
              <a:latin typeface="+mj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4" r="79926" b="83941"/>
          <a:stretch/>
        </p:blipFill>
        <p:spPr bwMode="auto">
          <a:xfrm>
            <a:off x="1980681" y="4980357"/>
            <a:ext cx="3574219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96965" y="3908066"/>
            <a:ext cx="2231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width: 100px;</a:t>
            </a:r>
          </a:p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padding: 0;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7390" y="6136649"/>
            <a:ext cx="295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width: 100px;</a:t>
            </a:r>
          </a:p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padding-left: 40px;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47864" y="4554397"/>
            <a:ext cx="0" cy="38677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351055" y="5778623"/>
            <a:ext cx="0" cy="3188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49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506" y="476672"/>
            <a:ext cx="8229600" cy="990600"/>
          </a:xfrm>
        </p:spPr>
        <p:txBody>
          <a:bodyPr/>
          <a:lstStyle/>
          <a:p>
            <a:r>
              <a:rPr lang="el-GR" dirty="0" smtClean="0"/>
              <a:t>Διαστάσεις στοιχείων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76800"/>
          </a:xfrm>
        </p:spPr>
        <p:txBody>
          <a:bodyPr/>
          <a:lstStyle/>
          <a:p>
            <a:r>
              <a:rPr lang="el-GR" dirty="0" smtClean="0"/>
              <a:t>Ιδιότητα 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height</a:t>
            </a:r>
          </a:p>
          <a:p>
            <a:r>
              <a:rPr lang="el-GR" dirty="0"/>
              <a:t>Έχει νόημα μόνο σε </a:t>
            </a:r>
            <a:r>
              <a:rPr lang="en-US" dirty="0"/>
              <a:t>block </a:t>
            </a:r>
            <a:r>
              <a:rPr lang="el-GR" dirty="0" smtClean="0"/>
              <a:t>στοιχεία</a:t>
            </a:r>
            <a:endParaRPr lang="en-US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l-GR" dirty="0" smtClean="0">
                <a:latin typeface="+mj-lt"/>
              </a:rPr>
              <a:t>Ορίζει το ύψος του περιεχομένου</a:t>
            </a:r>
          </a:p>
          <a:p>
            <a:endParaRPr lang="el-GR" dirty="0">
              <a:latin typeface="+mj-lt"/>
            </a:endParaRPr>
          </a:p>
          <a:p>
            <a:r>
              <a:rPr lang="el-GR" b="1" dirty="0" smtClean="0">
                <a:latin typeface="+mj-lt"/>
              </a:rPr>
              <a:t>συνολικό ύψος  = </a:t>
            </a:r>
            <a:r>
              <a:rPr lang="en-US" b="1" dirty="0" smtClean="0">
                <a:latin typeface="+mj-lt"/>
              </a:rPr>
              <a:t>height + padding + border + margin</a:t>
            </a:r>
            <a:endParaRPr lang="el-GR" b="1" dirty="0">
              <a:latin typeface="+mj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4" r="79926" b="83941"/>
          <a:stretch/>
        </p:blipFill>
        <p:spPr bwMode="auto">
          <a:xfrm rot="16200000">
            <a:off x="2386899" y="4949377"/>
            <a:ext cx="2916586" cy="7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5434" y="4997289"/>
            <a:ext cx="2231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height: 100px;</a:t>
            </a:r>
          </a:p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padding: 0;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0072" y="5055656"/>
            <a:ext cx="295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height: 100px;</a:t>
            </a:r>
          </a:p>
          <a:p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padding-top: 40px;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03712" y="5378822"/>
            <a:ext cx="56305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415244" y="5378822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4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Διαστάσεις στοιχείων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&lt;div&gt;&lt;/div&gt;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&lt;/body&gt;</a:t>
            </a:r>
          </a:p>
          <a:p>
            <a:pPr marL="0" indent="0">
              <a:buNone/>
            </a:pPr>
            <a:endParaRPr lang="en-US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body {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width: 1000px;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height: 600px;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border: 1px solid black;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div {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width: 50%;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height: 50%;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background: red;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Lucida Console" pitchFamily="49" charset="0"/>
              </a:rPr>
              <a:t>}</a:t>
            </a:r>
            <a:endParaRPr lang="el-GR" dirty="0">
              <a:solidFill>
                <a:srgbClr val="0070C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17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4" r="19816" b="14236"/>
          <a:stretch/>
        </p:blipFill>
        <p:spPr bwMode="auto">
          <a:xfrm>
            <a:off x="323528" y="1628800"/>
            <a:ext cx="8328598" cy="5029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283968" y="548680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0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565</TotalTime>
  <Words>943</Words>
  <Application>Microsoft Office PowerPoint</Application>
  <PresentationFormat>On-screen Show (4:3)</PresentationFormat>
  <Paragraphs>352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Clarity</vt:lpstr>
      <vt:lpstr>CSS 3</vt:lpstr>
      <vt:lpstr>Τύποι στοιχείων</vt:lpstr>
      <vt:lpstr>Τύποι στοιχείων</vt:lpstr>
      <vt:lpstr>Τύποι στοιχείων</vt:lpstr>
      <vt:lpstr>Box Model</vt:lpstr>
      <vt:lpstr>Διαστάσεις στοιχείων</vt:lpstr>
      <vt:lpstr>Διαστάσεις στοιχείων</vt:lpstr>
      <vt:lpstr>Διαστάσεις στοιχείων</vt:lpstr>
      <vt:lpstr>PowerPoint Presentation</vt:lpstr>
      <vt:lpstr>Στοίχιση στο κέντρο</vt:lpstr>
      <vt:lpstr>Διαστάσεις στοιχείων</vt:lpstr>
      <vt:lpstr>Διαστάσεις στοιχείων</vt:lpstr>
      <vt:lpstr>Visibility</vt:lpstr>
      <vt:lpstr>Visibility</vt:lpstr>
      <vt:lpstr>Visibility</vt:lpstr>
      <vt:lpstr>Display</vt:lpstr>
      <vt:lpstr>Display</vt:lpstr>
      <vt:lpstr>Display</vt:lpstr>
      <vt:lpstr>Display</vt:lpstr>
      <vt:lpstr>Display</vt:lpstr>
      <vt:lpstr>Display</vt:lpstr>
      <vt:lpstr>Εργασία 3η (cleanroom)</vt:lpstr>
      <vt:lpstr>Floats</vt:lpstr>
      <vt:lpstr>Floats</vt:lpstr>
      <vt:lpstr>Floats</vt:lpstr>
      <vt:lpstr>PowerPoint Presentation</vt:lpstr>
      <vt:lpstr>PowerPoint Presentation</vt:lpstr>
      <vt:lpstr>Floats</vt:lpstr>
      <vt:lpstr>Τοποθέτηση στοιχείων</vt:lpstr>
      <vt:lpstr>Τοποθέτηση στοιχείων</vt:lpstr>
      <vt:lpstr>Τοποθέτηση στοιχείων</vt:lpstr>
      <vt:lpstr>Τοποθέτηση στοιχείων</vt:lpstr>
      <vt:lpstr>Τοποθέτηση στοιχείων</vt:lpstr>
      <vt:lpstr>Τοποθέτηση στοιχείων</vt:lpstr>
      <vt:lpstr>PowerPoint Presentation</vt:lpstr>
      <vt:lpstr>PowerPoint Presentation</vt:lpstr>
      <vt:lpstr>Τοποθέτηση στοιχείων</vt:lpstr>
      <vt:lpstr>Τοποθέτηση στοιχείων</vt:lpstr>
      <vt:lpstr>Κάθετη ταξινόμηση</vt:lpstr>
      <vt:lpstr>Ειδικότητα</vt:lpstr>
      <vt:lpstr>Ειδικότητα</vt:lpstr>
      <vt:lpstr>Ειδικότητα</vt:lpstr>
      <vt:lpstr>Μάθαμε</vt:lpstr>
      <vt:lpstr>Την επόμενη φορά...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</dc:title>
  <dc:creator>Petros</dc:creator>
  <cp:lastModifiedBy>dionyziz</cp:lastModifiedBy>
  <cp:revision>38</cp:revision>
  <dcterms:created xsi:type="dcterms:W3CDTF">2010-10-24T22:26:27Z</dcterms:created>
  <dcterms:modified xsi:type="dcterms:W3CDTF">2010-11-02T18:22:58Z</dcterms:modified>
</cp:coreProperties>
</file>