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7" r:id="rId2"/>
    <p:sldId id="259" r:id="rId3"/>
    <p:sldId id="260" r:id="rId4"/>
    <p:sldId id="276" r:id="rId5"/>
    <p:sldId id="277" r:id="rId6"/>
    <p:sldId id="278" r:id="rId7"/>
    <p:sldId id="261" r:id="rId8"/>
    <p:sldId id="262" r:id="rId9"/>
    <p:sldId id="263" r:id="rId10"/>
    <p:sldId id="264" r:id="rId11"/>
    <p:sldId id="279" r:id="rId12"/>
    <p:sldId id="280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82" r:id="rId22"/>
    <p:sldId id="283" r:id="rId23"/>
    <p:sldId id="284" r:id="rId24"/>
    <p:sldId id="281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4" r:id="rId44"/>
    <p:sldId id="306" r:id="rId45"/>
    <p:sldId id="303" r:id="rId46"/>
    <p:sldId id="305" r:id="rId47"/>
    <p:sldId id="309" r:id="rId48"/>
    <p:sldId id="307" r:id="rId49"/>
    <p:sldId id="308" r:id="rId5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E750E7B-E01D-41BC-8B8A-D42DC15D6452}">
          <p14:sldIdLst>
            <p14:sldId id="257"/>
            <p14:sldId id="259"/>
          </p14:sldIdLst>
        </p14:section>
        <p14:section name="TCP/IP" id="{650A1960-9B2E-4185-893D-EB8CA29A456A}">
          <p14:sldIdLst>
            <p14:sldId id="260"/>
            <p14:sldId id="276"/>
            <p14:sldId id="277"/>
            <p14:sldId id="278"/>
            <p14:sldId id="261"/>
            <p14:sldId id="262"/>
            <p14:sldId id="263"/>
            <p14:sldId id="264"/>
            <p14:sldId id="279"/>
            <p14:sldId id="280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</p14:sldIdLst>
        </p14:section>
        <p14:section name="WorldWideWeb" id="{FE913B72-E6E4-4634-8856-7ADB56AE4601}">
          <p14:sldIdLst>
            <p14:sldId id="282"/>
            <p14:sldId id="283"/>
            <p14:sldId id="284"/>
          </p14:sldIdLst>
        </p14:section>
        <p14:section name="Domains" id="{208D6E5B-F50B-4403-8564-EAD95D15A376}">
          <p14:sldIdLst>
            <p14:sldId id="281"/>
            <p14:sldId id="285"/>
            <p14:sldId id="286"/>
            <p14:sldId id="287"/>
            <p14:sldId id="288"/>
          </p14:sldIdLst>
        </p14:section>
        <p14:section name="HTTP" id="{EBB59A81-A002-4DD5-8E98-DF98796BF233}">
          <p14:sldIdLst>
            <p14:sldId id="290"/>
            <p14:sldId id="289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301"/>
            <p14:sldId id="302"/>
            <p14:sldId id="304"/>
            <p14:sldId id="306"/>
          </p14:sldIdLst>
        </p14:section>
        <p14:section name="HTTP Server" id="{423F16AE-1711-449E-AC92-1E975BD82399}">
          <p14:sldIdLst>
            <p14:sldId id="303"/>
            <p14:sldId id="305"/>
            <p14:sldId id="309"/>
          </p14:sldIdLst>
        </p14:section>
        <p14:section name="Outro" id="{DD474C35-A9D9-4044-9F72-9B512073A139}">
          <p14:sldIdLst>
            <p14:sldId id="307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0"/>
  </p:normalViewPr>
  <p:slideViewPr>
    <p:cSldViewPr>
      <p:cViewPr varScale="1">
        <p:scale>
          <a:sx n="103" d="100"/>
          <a:sy n="103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12BF6-B90D-4E77-A0C3-9EDBCFCF32C4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E0AA-9B9B-4B36-AC23-773B8092103E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198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Εδώ</a:t>
            </a:r>
            <a:r>
              <a:rPr lang="el-GR" baseline="0" dirty="0" smtClean="0"/>
              <a:t> δείχνω τη σελίδα που θα φτιάξω.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04C20-D3EA-4274-BDED-5C90D0038C10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96957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489D4B-E9C3-4BA5-9BA6-11E2AB3FA85B}" type="datetimeFigureOut">
              <a:rPr lang="el-GR" smtClean="0"/>
              <a:pPr/>
              <a:t>2/11/2010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6847314-ED9F-44BA-9B29-906F07FDE6BB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Δικτυα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>
            <a:normAutofit/>
          </a:bodyPr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dirty="0" smtClean="0"/>
              <a:t>Επιμέλεια διαφανειών: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62291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625"/>
          </a:xfrm>
        </p:spPr>
        <p:txBody>
          <a:bodyPr/>
          <a:lstStyle/>
          <a:p>
            <a:r>
              <a:rPr lang="el-GR" dirty="0" smtClean="0"/>
              <a:t>Διάδοχος του </a:t>
            </a:r>
            <a:r>
              <a:rPr lang="en-US" dirty="0" smtClean="0"/>
              <a:t>IPv4</a:t>
            </a:r>
          </a:p>
          <a:p>
            <a:r>
              <a:rPr lang="el-GR" dirty="0" smtClean="0"/>
              <a:t>Δεν έχουμε πλέον 4 αριθμούς για κάθε διεύθυνση</a:t>
            </a:r>
            <a:endParaRPr lang="en-US" dirty="0" smtClean="0"/>
          </a:p>
          <a:p>
            <a:r>
              <a:rPr lang="en-US" b="1" dirty="0" smtClean="0"/>
              <a:t>16 </a:t>
            </a:r>
            <a:r>
              <a:rPr lang="el-GR" b="1" dirty="0" smtClean="0"/>
              <a:t>αριθμοί</a:t>
            </a:r>
            <a:r>
              <a:rPr lang="el-GR" dirty="0" smtClean="0"/>
              <a:t> για κάθε διεύθυνση</a:t>
            </a:r>
          </a:p>
          <a:p>
            <a:r>
              <a:rPr lang="el-GR" sz="1800" dirty="0" smtClean="0"/>
              <a:t>Περισσότεροι από </a:t>
            </a:r>
            <a:r>
              <a:rPr lang="en-US" sz="1800" dirty="0" smtClean="0"/>
              <a:t>340</a:t>
            </a:r>
            <a:r>
              <a:rPr lang="el-GR" sz="1800" dirty="0" smtClean="0"/>
              <a:t>.200.000.000.000.000.000.000.000.000.000.000.000.000 </a:t>
            </a:r>
            <a:r>
              <a:rPr lang="el-GR" dirty="0" smtClean="0"/>
              <a:t>συνδυασμοί</a:t>
            </a:r>
          </a:p>
          <a:p>
            <a:r>
              <a:rPr lang="el-GR" b="1" dirty="0" smtClean="0"/>
              <a:t>Πολύ</a:t>
            </a:r>
            <a:r>
              <a:rPr lang="el-GR" dirty="0" smtClean="0"/>
              <a:t> περισσότεροι απ’ όσα τ’ αστέρια του σύμπαντος!</a:t>
            </a:r>
            <a:endParaRPr lang="en-US" dirty="0" smtClean="0"/>
          </a:p>
          <a:p>
            <a:r>
              <a:rPr lang="el-GR" dirty="0" smtClean="0"/>
              <a:t>Είναι σίγουρα αρκετοί.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526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Πόρτες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πολυκατοικία έχει 65535 διαμερίσματα.</a:t>
            </a:r>
          </a:p>
          <a:p>
            <a:r>
              <a:rPr lang="el-GR" dirty="0" smtClean="0"/>
              <a:t>Κάθε διαμέρισμα έχει μία πόρτα με αριθμό 1 – 65535</a:t>
            </a:r>
          </a:p>
          <a:p>
            <a:endParaRPr lang="el-GR" dirty="0" smtClean="0"/>
          </a:p>
          <a:p>
            <a:r>
              <a:rPr lang="el-GR" dirty="0" smtClean="0"/>
              <a:t>Σε κάθε διαμέρισμα μπορεί να ζει ένα πρόγραμμα</a:t>
            </a:r>
          </a:p>
          <a:p>
            <a:endParaRPr lang="el-GR" dirty="0"/>
          </a:p>
          <a:p>
            <a:r>
              <a:rPr lang="el-GR" dirty="0" smtClean="0"/>
              <a:t>Τα γράμματα που φτάνουν σε κάποιο διαμέρισμα τα επεξεργάζεται το πρόγραμμα και απαντά.</a:t>
            </a:r>
          </a:p>
        </p:txBody>
      </p:sp>
    </p:spTree>
    <p:extLst>
      <p:ext uri="{BB962C8B-B14F-4D97-AF65-F5344CB8AC3E}">
        <p14:creationId xmlns="" xmlns:p14="http://schemas.microsoft.com/office/powerpoint/2010/main" val="194572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Συνήθεις </a:t>
            </a:r>
            <a:r>
              <a:rPr lang="el-GR" dirty="0" smtClean="0"/>
              <a:t>«ένοικοι»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dirty="0" smtClean="0"/>
              <a:t>Διαμέρισμα </a:t>
            </a:r>
            <a:r>
              <a:rPr lang="en-US" dirty="0" smtClean="0"/>
              <a:t>80 = </a:t>
            </a:r>
            <a:r>
              <a:rPr lang="el-GR" dirty="0" smtClean="0"/>
              <a:t>Υπηρεσία ιστοσελίδας</a:t>
            </a:r>
          </a:p>
          <a:p>
            <a:pPr>
              <a:defRPr/>
            </a:pPr>
            <a:r>
              <a:rPr lang="el-GR" dirty="0" smtClean="0"/>
              <a:t>Διαμέρισμα 1863 = </a:t>
            </a:r>
            <a:r>
              <a:rPr lang="en-US" dirty="0" smtClean="0"/>
              <a:t>MSN</a:t>
            </a:r>
          </a:p>
          <a:p>
            <a:pPr>
              <a:defRPr/>
            </a:pPr>
            <a:r>
              <a:rPr lang="el-GR" dirty="0" smtClean="0"/>
              <a:t>Διαμέρισμα </a:t>
            </a:r>
            <a:r>
              <a:rPr lang="en-US" dirty="0" smtClean="0"/>
              <a:t>6881 = Torrent</a:t>
            </a:r>
          </a:p>
          <a:p>
            <a:pPr>
              <a:defRPr/>
            </a:pPr>
            <a:r>
              <a:rPr lang="el-GR" dirty="0" smtClean="0"/>
              <a:t>κ.ό.κ.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93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Η επικοινωνία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Servers:</a:t>
            </a:r>
            <a:endParaRPr lang="el-GR" dirty="0" smtClean="0"/>
          </a:p>
          <a:p>
            <a:pPr lvl="1"/>
            <a:r>
              <a:rPr lang="el-GR" dirty="0" smtClean="0"/>
              <a:t>προγράμματα που «ακούνε» για μηνύματα</a:t>
            </a:r>
          </a:p>
          <a:p>
            <a:pPr lvl="1"/>
            <a:r>
              <a:rPr lang="el-GR" dirty="0" smtClean="0"/>
              <a:t>ζούν </a:t>
            </a:r>
            <a:r>
              <a:rPr lang="el-GR" dirty="0" smtClean="0"/>
              <a:t>σε κάποιο διαμέρισμα κάποιας πολυκατοικίας</a:t>
            </a:r>
          </a:p>
          <a:p>
            <a:r>
              <a:rPr lang="en-US" dirty="0" smtClean="0"/>
              <a:t>Clients:</a:t>
            </a:r>
            <a:endParaRPr lang="el-GR" dirty="0" smtClean="0"/>
          </a:p>
          <a:p>
            <a:pPr lvl="1"/>
            <a:r>
              <a:rPr lang="el-GR" dirty="0" smtClean="0"/>
              <a:t>προγράμματα που «συνδέονται» στους </a:t>
            </a:r>
            <a:r>
              <a:rPr lang="en-US" dirty="0" smtClean="0"/>
              <a:t>servers</a:t>
            </a:r>
            <a:endParaRPr lang="el-GR" dirty="0" smtClean="0"/>
          </a:p>
          <a:p>
            <a:endParaRPr lang="en-US" dirty="0" smtClean="0"/>
          </a:p>
        </p:txBody>
      </p:sp>
      <p:pic>
        <p:nvPicPr>
          <p:cNvPr id="18436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5846763" y="4244975"/>
            <a:ext cx="623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6372225" y="6308725"/>
            <a:ext cx="1944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n-US" b="1"/>
              <a:t>Server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611188" y="630872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n-US" b="1"/>
              <a:t>Client</a:t>
            </a:r>
          </a:p>
        </p:txBody>
      </p:sp>
      <p:pic>
        <p:nvPicPr>
          <p:cNvPr id="18440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4149725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987675" y="5013325"/>
            <a:ext cx="2520950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981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129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5846763" y="2428875"/>
            <a:ext cx="623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404813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771775" y="1557338"/>
            <a:ext cx="2879725" cy="10795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2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06575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449513" y="2959100"/>
            <a:ext cx="3201987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4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00438"/>
            <a:ext cx="165893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2449513" y="3240088"/>
            <a:ext cx="3275012" cy="90963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6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4941888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635375" y="3573463"/>
            <a:ext cx="2089150" cy="143986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20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76475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5876925" y="2713038"/>
            <a:ext cx="25558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92375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449513" y="2959100"/>
            <a:ext cx="3201987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6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36613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5876925" y="1273175"/>
            <a:ext cx="255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16338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5876925" y="4154488"/>
            <a:ext cx="255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57788"/>
            <a:ext cx="1168400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5876925" y="5594350"/>
            <a:ext cx="255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2449513" y="1557338"/>
            <a:ext cx="3201987" cy="71913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49513" y="3644900"/>
            <a:ext cx="3201987" cy="72072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49513" y="4518025"/>
            <a:ext cx="3201987" cy="121443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5" name="Picture 2" descr="C:\Users\dionyziz\Desktop\adw\facebook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196975"/>
            <a:ext cx="13525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Picture 3" descr="C:\Users\dionyziz\Desktop\adw\Goog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720725"/>
            <a:ext cx="77787" cy="5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4" descr="C:\Users\dionyziz\Desktop\adw\Googl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562225"/>
            <a:ext cx="11080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Picture 5" descr="C:\Users\dionyziz\Desktop\adw\Windows-Live-Messeng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995738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6" descr="C:\Users\dionyziz\Desktop\adw\twitter_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700713"/>
            <a:ext cx="16271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2449513" y="1725613"/>
            <a:ext cx="3201987" cy="71913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49513" y="1427163"/>
            <a:ext cx="3201987" cy="72072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79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95388" y="3933825"/>
            <a:ext cx="6184900" cy="165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1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149725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Διαδικασία Σύνδεσης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625"/>
          </a:xfrm>
        </p:spPr>
        <p:txBody>
          <a:bodyPr/>
          <a:lstStyle/>
          <a:p>
            <a:r>
              <a:rPr lang="el-GR" dirty="0" smtClean="0"/>
              <a:t>Ο </a:t>
            </a:r>
            <a:r>
              <a:rPr lang="en-US" dirty="0" smtClean="0"/>
              <a:t>server </a:t>
            </a:r>
            <a:r>
              <a:rPr lang="el-GR" dirty="0" smtClean="0"/>
              <a:t>«ακούει» σε μία προκαθορισμένη πόρτα.</a:t>
            </a:r>
            <a:endParaRPr lang="en-US" dirty="0" smtClean="0"/>
          </a:p>
          <a:p>
            <a:r>
              <a:rPr lang="en-US" dirty="0" smtClean="0"/>
              <a:t>O client </a:t>
            </a:r>
            <a:r>
              <a:rPr lang="el-GR" dirty="0" smtClean="0"/>
              <a:t>«στέλνει γράμμα» να δει αν η πόρτα «ακούει».</a:t>
            </a:r>
            <a:endParaRPr lang="en-US" dirty="0" smtClean="0"/>
          </a:p>
        </p:txBody>
      </p:sp>
      <p:pic>
        <p:nvPicPr>
          <p:cNvPr id="22534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4016375" y="4446588"/>
            <a:ext cx="25558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2420938"/>
            <a:ext cx="12636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140200" y="3644900"/>
            <a:ext cx="0" cy="7635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7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117975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149725"/>
            <a:ext cx="116998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149725"/>
            <a:ext cx="11699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149725"/>
            <a:ext cx="11699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49725"/>
            <a:ext cx="116998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TextBox 8"/>
          <p:cNvSpPr txBox="1">
            <a:spLocks noChangeArrowheads="1"/>
          </p:cNvSpPr>
          <p:nvPr/>
        </p:nvSpPr>
        <p:spPr bwMode="auto">
          <a:xfrm>
            <a:off x="4256088" y="42370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80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543" name="TextBox 15"/>
          <p:cNvSpPr txBox="1">
            <a:spLocks noChangeArrowheads="1"/>
          </p:cNvSpPr>
          <p:nvPr/>
        </p:nvSpPr>
        <p:spPr bwMode="auto">
          <a:xfrm>
            <a:off x="3201988" y="42370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22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544" name="TextBox 16"/>
          <p:cNvSpPr txBox="1">
            <a:spLocks noChangeArrowheads="1"/>
          </p:cNvSpPr>
          <p:nvPr/>
        </p:nvSpPr>
        <p:spPr bwMode="auto">
          <a:xfrm>
            <a:off x="2195513" y="42370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545" name="TextBox 17"/>
          <p:cNvSpPr txBox="1">
            <a:spLocks noChangeArrowheads="1"/>
          </p:cNvSpPr>
          <p:nvPr/>
        </p:nvSpPr>
        <p:spPr bwMode="auto">
          <a:xfrm>
            <a:off x="5310188" y="4259263"/>
            <a:ext cx="57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443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546" name="TextBox 18"/>
          <p:cNvSpPr txBox="1">
            <a:spLocks noChangeArrowheads="1"/>
          </p:cNvSpPr>
          <p:nvPr/>
        </p:nvSpPr>
        <p:spPr bwMode="auto">
          <a:xfrm>
            <a:off x="6318250" y="4264025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512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95388" y="3933825"/>
            <a:ext cx="6184900" cy="165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3555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149725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Διαδικασία Σύνδεσης</a:t>
            </a:r>
            <a:endParaRPr lang="en-US" dirty="0"/>
          </a:p>
        </p:txBody>
      </p:sp>
      <p:sp>
        <p:nvSpPr>
          <p:cNvPr id="2355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l-GR" dirty="0" smtClean="0"/>
              <a:t>Ο </a:t>
            </a:r>
            <a:r>
              <a:rPr lang="en-US" dirty="0" smtClean="0"/>
              <a:t>server </a:t>
            </a:r>
            <a:r>
              <a:rPr lang="el-GR" dirty="0" smtClean="0"/>
              <a:t>«δηλώνει» ότι ακούει.</a:t>
            </a:r>
            <a:endParaRPr lang="en-US" dirty="0" smtClean="0"/>
          </a:p>
          <a:p>
            <a:r>
              <a:rPr lang="el-GR" dirty="0" smtClean="0"/>
              <a:t>Η σύνδεση επιτυγχάνεται.</a:t>
            </a:r>
            <a:endParaRPr lang="en-US" dirty="0" smtClean="0"/>
          </a:p>
        </p:txBody>
      </p:sp>
      <p:pic>
        <p:nvPicPr>
          <p:cNvPr id="23558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4016375" y="4446588"/>
            <a:ext cx="25558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2420938"/>
            <a:ext cx="12636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132263" y="3673475"/>
            <a:ext cx="0" cy="7493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61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117975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149725"/>
            <a:ext cx="116998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149725"/>
            <a:ext cx="11699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149725"/>
            <a:ext cx="11699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49725"/>
            <a:ext cx="116998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Box 8"/>
          <p:cNvSpPr txBox="1">
            <a:spLocks noChangeArrowheads="1"/>
          </p:cNvSpPr>
          <p:nvPr/>
        </p:nvSpPr>
        <p:spPr bwMode="auto">
          <a:xfrm>
            <a:off x="4256088" y="42370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80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3201988" y="42370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22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568" name="TextBox 16"/>
          <p:cNvSpPr txBox="1">
            <a:spLocks noChangeArrowheads="1"/>
          </p:cNvSpPr>
          <p:nvPr/>
        </p:nvSpPr>
        <p:spPr bwMode="auto">
          <a:xfrm>
            <a:off x="2195513" y="42370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569" name="TextBox 17"/>
          <p:cNvSpPr txBox="1">
            <a:spLocks noChangeArrowheads="1"/>
          </p:cNvSpPr>
          <p:nvPr/>
        </p:nvSpPr>
        <p:spPr bwMode="auto">
          <a:xfrm>
            <a:off x="5310188" y="4259263"/>
            <a:ext cx="57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443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570" name="TextBox 18"/>
          <p:cNvSpPr txBox="1">
            <a:spLocks noChangeArrowheads="1"/>
          </p:cNvSpPr>
          <p:nvPr/>
        </p:nvSpPr>
        <p:spPr bwMode="auto">
          <a:xfrm>
            <a:off x="6318250" y="4264025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>
                <a:solidFill>
                  <a:schemeClr val="bg1"/>
                </a:solidFill>
              </a:rPr>
              <a:t>512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9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Χειραψία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l-GR" dirty="0" smtClean="0"/>
              <a:t>Η διαδικασία σύνδεσης ονομάζεται </a:t>
            </a:r>
            <a:r>
              <a:rPr lang="el-GR" b="1" dirty="0" smtClean="0"/>
              <a:t>χειραψία</a:t>
            </a:r>
            <a:r>
              <a:rPr lang="el-GR" dirty="0" smtClean="0"/>
              <a:t>.</a:t>
            </a:r>
          </a:p>
          <a:p>
            <a:r>
              <a:rPr lang="el-GR" dirty="0" smtClean="0"/>
              <a:t>Η ιδέα είναι γνωστή ως </a:t>
            </a:r>
            <a:r>
              <a:rPr lang="en-US" b="1" dirty="0" smtClean="0"/>
              <a:t>TCP/IP</a:t>
            </a:r>
          </a:p>
          <a:p>
            <a:r>
              <a:rPr lang="el-GR" dirty="0" smtClean="0"/>
              <a:t>Αφού επιτευχθεί η σύνδεση μπορούν να ανταλλάξουν δεδομένα.</a:t>
            </a:r>
            <a:endParaRPr lang="en-US" dirty="0" smtClean="0"/>
          </a:p>
        </p:txBody>
      </p:sp>
      <p:pic>
        <p:nvPicPr>
          <p:cNvPr id="24580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98863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9000"/>
            <a:ext cx="126523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573463"/>
            <a:ext cx="1166813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 descr="C:\Users\dionyziz\Desktop\adw\do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573463"/>
            <a:ext cx="116998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-Right Arrow 10"/>
          <p:cNvSpPr/>
          <p:nvPr/>
        </p:nvSpPr>
        <p:spPr>
          <a:xfrm>
            <a:off x="2771775" y="3573463"/>
            <a:ext cx="3600450" cy="431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Πόρτες συνδεσης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l-GR" dirty="0" smtClean="0"/>
              <a:t>Για την σύνδεση δεσμεύεται μία πόρτα στον </a:t>
            </a:r>
            <a:r>
              <a:rPr lang="en-US" dirty="0" smtClean="0"/>
              <a:t>client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Μετά το τέλος της σύνδεσης, η πόρτα μπορεί να επαναχρησιμοποιηθεί.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881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Πώς επικοινωνούν δύο υπολογιστές</a:t>
            </a:r>
          </a:p>
          <a:p>
            <a:pPr lvl="1"/>
            <a:r>
              <a:rPr lang="el-GR" dirty="0" smtClean="0"/>
              <a:t>Πρωτόκολ</a:t>
            </a:r>
            <a:r>
              <a:rPr lang="el-GR" dirty="0" smtClean="0"/>
              <a:t>λ</a:t>
            </a:r>
            <a:r>
              <a:rPr lang="el-GR" dirty="0" smtClean="0"/>
              <a:t>ο </a:t>
            </a:r>
            <a:r>
              <a:rPr lang="en-US" dirty="0" smtClean="0"/>
              <a:t>TCP/IP</a:t>
            </a:r>
          </a:p>
          <a:p>
            <a:pPr lvl="1"/>
            <a:r>
              <a:rPr lang="el-GR" dirty="0" smtClean="0"/>
              <a:t>Διευθύνσεις </a:t>
            </a:r>
            <a:r>
              <a:rPr lang="en-US" dirty="0" smtClean="0"/>
              <a:t>IP</a:t>
            </a:r>
            <a:endParaRPr lang="el-GR" dirty="0" smtClean="0"/>
          </a:p>
          <a:p>
            <a:pPr lvl="1"/>
            <a:r>
              <a:rPr lang="el-GR" dirty="0" smtClean="0"/>
              <a:t>Πόρτες</a:t>
            </a:r>
          </a:p>
          <a:p>
            <a:r>
              <a:rPr lang="el-GR" dirty="0" smtClean="0"/>
              <a:t>Πώς λειτουργεί το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Domain names</a:t>
            </a:r>
          </a:p>
          <a:p>
            <a:pPr lvl="1"/>
            <a:r>
              <a:rPr lang="en-US" dirty="0" smtClean="0"/>
              <a:t>DNS Servers</a:t>
            </a:r>
            <a:endParaRPr lang="el-GR" dirty="0" smtClean="0"/>
          </a:p>
          <a:p>
            <a:r>
              <a:rPr lang="el-GR" dirty="0" smtClean="0"/>
              <a:t>Πώς μεταφέρονται οι σελίδες</a:t>
            </a:r>
          </a:p>
          <a:p>
            <a:pPr lvl="1"/>
            <a:r>
              <a:rPr lang="el-GR" dirty="0" smtClean="0"/>
              <a:t>Πρωτόκολλο </a:t>
            </a:r>
            <a:r>
              <a:rPr lang="en-US" dirty="0" smtClean="0"/>
              <a:t>HTTP</a:t>
            </a:r>
          </a:p>
          <a:p>
            <a:pPr lvl="1"/>
            <a:r>
              <a:rPr lang="el-GR" dirty="0" smtClean="0"/>
              <a:t>Κεφαλίδες</a:t>
            </a:r>
            <a:endParaRPr lang="en-US" dirty="0" smtClean="0"/>
          </a:p>
          <a:p>
            <a:pPr lvl="1"/>
            <a:r>
              <a:rPr lang="el-GR" dirty="0"/>
              <a:t>Μέθοδοι </a:t>
            </a:r>
            <a:r>
              <a:rPr lang="en-US" dirty="0" smtClean="0"/>
              <a:t>GET/POST</a:t>
            </a:r>
            <a:endParaRPr lang="el-GR" dirty="0" smtClean="0"/>
          </a:p>
          <a:p>
            <a:pPr lvl="1"/>
            <a:r>
              <a:rPr lang="en-US" dirty="0"/>
              <a:t>HTTP Servers</a:t>
            </a:r>
          </a:p>
          <a:p>
            <a:pPr lvl="1"/>
            <a:endParaRPr lang="el-GR" dirty="0" smtClean="0"/>
          </a:p>
        </p:txBody>
      </p:sp>
    </p:spTree>
    <p:extLst>
      <p:ext uri="{BB962C8B-B14F-4D97-AF65-F5344CB8AC3E}">
        <p14:creationId xmlns="" xmlns:p14="http://schemas.microsoft.com/office/powerpoint/2010/main" val="16974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Πολλοί </a:t>
            </a:r>
            <a:r>
              <a:rPr lang="en-US" dirty="0" smtClean="0"/>
              <a:t>servers</a:t>
            </a:r>
            <a:r>
              <a:rPr lang="el-GR" dirty="0" smtClean="0"/>
              <a:t>, πολλοί </a:t>
            </a:r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26627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489075"/>
            <a:ext cx="1192212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84325"/>
            <a:ext cx="9747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112963" y="2112963"/>
            <a:ext cx="4330700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0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70213"/>
            <a:ext cx="9731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112963" y="2205038"/>
            <a:ext cx="4330700" cy="136207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2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37063"/>
            <a:ext cx="9731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112963" y="2349500"/>
            <a:ext cx="4330700" cy="23749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4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661025"/>
            <a:ext cx="9747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2112963" y="2492375"/>
            <a:ext cx="4330700" cy="36004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6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6616700" y="1719263"/>
            <a:ext cx="3667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724150"/>
            <a:ext cx="119221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6616700" y="2954338"/>
            <a:ext cx="366713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76700"/>
            <a:ext cx="1192212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6616700" y="4306888"/>
            <a:ext cx="3667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445125"/>
            <a:ext cx="119221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3" descr="C:\Users\dionyziz\Desktop\adw\1194986541442028018ear_-_body_part_nicu_buc_01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600" flipH="1">
            <a:off x="6616700" y="5675313"/>
            <a:ext cx="3667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2112963" y="3549650"/>
            <a:ext cx="4330700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112963" y="3567113"/>
            <a:ext cx="4330700" cy="115728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12963" y="6092825"/>
            <a:ext cx="4330700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12963" y="3549650"/>
            <a:ext cx="4330700" cy="254317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12963" y="4724400"/>
            <a:ext cx="4259262" cy="136842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999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World Wide Web</a:t>
            </a:r>
          </a:p>
          <a:p>
            <a:pPr marL="708660" lvl="1" indent="-342900">
              <a:defRPr/>
            </a:pPr>
            <a:r>
              <a:rPr lang="el-GR" dirty="0" smtClean="0"/>
              <a:t>Παγκόσμιος ιστός</a:t>
            </a:r>
            <a:endParaRPr lang="en-US" dirty="0" smtClean="0"/>
          </a:p>
          <a:p>
            <a:pPr>
              <a:defRPr/>
            </a:pPr>
            <a:r>
              <a:rPr lang="el-GR" dirty="0" smtClean="0"/>
              <a:t>Ένα μόνο </a:t>
            </a:r>
            <a:r>
              <a:rPr lang="el-GR" b="1" dirty="0" smtClean="0"/>
              <a:t>μέρος</a:t>
            </a:r>
            <a:r>
              <a:rPr lang="el-GR" dirty="0" smtClean="0"/>
              <a:t> του </a:t>
            </a:r>
            <a:r>
              <a:rPr lang="en-US" dirty="0" smtClean="0"/>
              <a:t>Internet</a:t>
            </a:r>
          </a:p>
          <a:p>
            <a:pPr>
              <a:defRPr/>
            </a:pPr>
            <a:r>
              <a:rPr lang="el-GR" dirty="0" smtClean="0"/>
              <a:t>Το σύνολο των διασυνδεδεμένων </a:t>
            </a:r>
            <a:r>
              <a:rPr lang="el-GR" b="1" dirty="0" smtClean="0"/>
              <a:t>ιστοσελίδων</a:t>
            </a:r>
            <a:endParaRPr lang="en-US" b="1" dirty="0" smtClean="0"/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954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Δεν ειναι </a:t>
            </a:r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MSN, Skype, Google Talk, Yahoo Messenger</a:t>
            </a:r>
          </a:p>
          <a:p>
            <a:r>
              <a:rPr lang="en-US" smtClean="0"/>
              <a:t>Torrents</a:t>
            </a:r>
          </a:p>
          <a:p>
            <a:r>
              <a:rPr lang="en-US" smtClean="0"/>
              <a:t>FTP</a:t>
            </a:r>
          </a:p>
          <a:p>
            <a:r>
              <a:rPr lang="en-US" smtClean="0"/>
              <a:t>SSH, VNC, TeamViewer</a:t>
            </a:r>
          </a:p>
          <a:p>
            <a:r>
              <a:rPr lang="en-US" smtClean="0"/>
              <a:t>E-mail</a:t>
            </a:r>
          </a:p>
          <a:p>
            <a:r>
              <a:rPr lang="en-US" smtClean="0"/>
              <a:t>Multiplayer video games</a:t>
            </a:r>
          </a:p>
        </p:txBody>
      </p:sp>
    </p:spTree>
    <p:extLst>
      <p:ext uri="{BB962C8B-B14F-4D97-AF65-F5344CB8AC3E}">
        <p14:creationId xmlns="" xmlns:p14="http://schemas.microsoft.com/office/powerpoint/2010/main" val="1636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Πως δουλεύει το </a:t>
            </a:r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3989388"/>
          </a:xfrm>
        </p:spPr>
        <p:txBody>
          <a:bodyPr/>
          <a:lstStyle/>
          <a:p>
            <a:r>
              <a:rPr lang="el-GR" dirty="0" smtClean="0"/>
              <a:t>Υπάρχουν </a:t>
            </a:r>
            <a:r>
              <a:rPr lang="en-US" dirty="0" smtClean="0"/>
              <a:t>WWW servers</a:t>
            </a:r>
          </a:p>
          <a:p>
            <a:pPr lvl="1"/>
            <a:r>
              <a:rPr lang="en-US" dirty="0" smtClean="0"/>
              <a:t>www.google.com</a:t>
            </a:r>
          </a:p>
          <a:p>
            <a:pPr lvl="1"/>
            <a:r>
              <a:rPr lang="en-US" dirty="0" smtClean="0"/>
              <a:t>www.facebook.com</a:t>
            </a:r>
          </a:p>
          <a:p>
            <a:pPr lvl="1"/>
            <a:r>
              <a:rPr lang="en-US" dirty="0" smtClean="0"/>
              <a:t>www.youtube.com</a:t>
            </a:r>
          </a:p>
          <a:p>
            <a:pPr lvl="1"/>
            <a:r>
              <a:rPr lang="en-US" dirty="0" smtClean="0"/>
              <a:t>en.wikipedia.org</a:t>
            </a:r>
          </a:p>
          <a:p>
            <a:pPr lvl="1"/>
            <a:r>
              <a:rPr lang="en-US" dirty="0" smtClean="0"/>
              <a:t>www.msn.com</a:t>
            </a:r>
          </a:p>
          <a:p>
            <a:pPr lvl="1"/>
            <a:r>
              <a:rPr lang="en-US" dirty="0" smtClean="0"/>
              <a:t>www.twitter.com</a:t>
            </a:r>
          </a:p>
          <a:p>
            <a:r>
              <a:rPr lang="el-GR" dirty="0" smtClean="0"/>
              <a:t>Είναι προγράμματα που </a:t>
            </a:r>
            <a:r>
              <a:rPr lang="el-GR" b="1" dirty="0" smtClean="0"/>
              <a:t>αποθηκεύουν ιστοσελίδες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b="1" dirty="0" smtClean="0"/>
              <a:t>«Ζουν»</a:t>
            </a:r>
            <a:r>
              <a:rPr lang="el-GR" dirty="0" smtClean="0"/>
              <a:t> στο διαμέρισμα 80 κάποιου υπολογιστή.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380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www </a:t>
            </a:r>
            <a:r>
              <a:rPr lang="el-GR" dirty="0" smtClean="0"/>
              <a:t>αποτελείται από υπηρεσίες.</a:t>
            </a:r>
          </a:p>
          <a:p>
            <a:r>
              <a:rPr lang="el-GR" dirty="0" smtClean="0"/>
              <a:t>Κάθε υπηρεσία ζει σε κάποια πολυκατοικία.</a:t>
            </a:r>
          </a:p>
          <a:p>
            <a:endParaRPr lang="el-GR" dirty="0"/>
          </a:p>
          <a:p>
            <a:r>
              <a:rPr lang="el-GR" dirty="0" smtClean="0"/>
              <a:t>Μία πολυκατοικία μπορεί να έχει ένα όνομα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(ή περισσότερα)</a:t>
            </a:r>
          </a:p>
          <a:p>
            <a:endParaRPr lang="el-G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l-GR" dirty="0" smtClean="0"/>
              <a:t>Το όνομα μιας πολυκατοικίας ονομάζεται </a:t>
            </a:r>
            <a:r>
              <a:rPr lang="en-US" b="1" dirty="0" smtClean="0"/>
              <a:t>domain</a:t>
            </a:r>
            <a:r>
              <a:rPr lang="el-GR" dirty="0" smtClean="0"/>
              <a:t>.</a:t>
            </a:r>
            <a:endParaRPr lang="en-US" b="1" dirty="0" smtClean="0"/>
          </a:p>
          <a:p>
            <a:endParaRPr lang="en-US" dirty="0"/>
          </a:p>
          <a:p>
            <a:r>
              <a:rPr lang="el-GR" dirty="0" smtClean="0"/>
              <a:t>Παραδείγματα </a:t>
            </a:r>
            <a:r>
              <a:rPr lang="en-US" dirty="0" smtClean="0"/>
              <a:t>domain:</a:t>
            </a:r>
          </a:p>
          <a:p>
            <a:pPr lvl="1"/>
            <a:r>
              <a:rPr lang="en-US" dirty="0" smtClean="0"/>
              <a:t>google.com</a:t>
            </a:r>
          </a:p>
          <a:p>
            <a:pPr lvl="1"/>
            <a:r>
              <a:rPr lang="en-US" dirty="0" smtClean="0"/>
              <a:t>www.in.gr</a:t>
            </a:r>
          </a:p>
          <a:p>
            <a:pPr lvl="1"/>
            <a:r>
              <a:rPr lang="en-US" dirty="0" smtClean="0"/>
              <a:t>el.wikipedia.org</a:t>
            </a:r>
          </a:p>
        </p:txBody>
      </p:sp>
    </p:spTree>
    <p:extLst>
      <p:ext uri="{BB962C8B-B14F-4D97-AF65-F5344CB8AC3E}">
        <p14:creationId xmlns="" xmlns:p14="http://schemas.microsoft.com/office/powerpoint/2010/main" val="126284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Πρόβλημα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876800"/>
          </a:xfrm>
        </p:spPr>
        <p:txBody>
          <a:bodyPr/>
          <a:lstStyle/>
          <a:p>
            <a:r>
              <a:rPr lang="el-GR" dirty="0" smtClean="0"/>
              <a:t>Ένα γράμμα πρέπει να έχει διευθύνσεις σε μορφή </a:t>
            </a:r>
            <a:r>
              <a:rPr lang="en-US" dirty="0" smtClean="0"/>
              <a:t>IP</a:t>
            </a:r>
          </a:p>
          <a:p>
            <a:endParaRPr lang="en-US" dirty="0"/>
          </a:p>
          <a:p>
            <a:r>
              <a:rPr lang="el-GR" dirty="0" smtClean="0"/>
              <a:t>Είναι δύσκολο να θυμόμαστε τις διευθύνσεις κάθε υπηρεσίας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Είναι εύκολο να θυμόμαστε </a:t>
            </a:r>
            <a:r>
              <a:rPr lang="en-US" dirty="0" smtClean="0"/>
              <a:t>domain names</a:t>
            </a:r>
            <a:endParaRPr lang="el-GR" dirty="0" smtClean="0"/>
          </a:p>
          <a:p>
            <a:endParaRPr lang="el-GR" dirty="0" smtClean="0"/>
          </a:p>
        </p:txBody>
      </p:sp>
    </p:spTree>
    <p:extLst>
      <p:ext uri="{BB962C8B-B14F-4D97-AF65-F5344CB8AC3E}">
        <p14:creationId xmlns="" xmlns:p14="http://schemas.microsoft.com/office/powerpoint/2010/main" val="3003658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Λύση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r>
              <a:rPr lang="el-GR" dirty="0" smtClean="0"/>
              <a:t>Θυμόμαστε </a:t>
            </a:r>
            <a:r>
              <a:rPr lang="el-GR" b="1" dirty="0" smtClean="0"/>
              <a:t>μόνο μία</a:t>
            </a:r>
            <a:r>
              <a:rPr lang="el-GR" dirty="0" smtClean="0"/>
              <a:t> διεύθυνση πολυκατοικίας</a:t>
            </a:r>
          </a:p>
          <a:p>
            <a:endParaRPr lang="el-GR" dirty="0" smtClean="0"/>
          </a:p>
          <a:p>
            <a:r>
              <a:rPr lang="el-GR" dirty="0" smtClean="0"/>
              <a:t>Στο διαμέρισμα 53 ζει ένας κατάλογος</a:t>
            </a:r>
          </a:p>
          <a:p>
            <a:endParaRPr lang="el-GR" dirty="0"/>
          </a:p>
          <a:p>
            <a:r>
              <a:rPr lang="el-GR" dirty="0" smtClean="0"/>
              <a:t>Ο κατάλογος περιέχει δεδομένα της μορφής</a:t>
            </a:r>
            <a:r>
              <a:rPr lang="en-US" dirty="0" smtClean="0"/>
              <a:t> “</a:t>
            </a:r>
            <a:r>
              <a:rPr lang="en-US" b="1" dirty="0" smtClean="0"/>
              <a:t>Domain - IP</a:t>
            </a:r>
            <a:r>
              <a:rPr lang="en-US" dirty="0" smtClean="0"/>
              <a:t>”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Ρωτάμε κάθε φορά τη διεύθυνση της πολυκατοικίας που θέλουμε</a:t>
            </a:r>
          </a:p>
        </p:txBody>
      </p:sp>
    </p:spTree>
    <p:extLst>
      <p:ext uri="{BB962C8B-B14F-4D97-AF65-F5344CB8AC3E}">
        <p14:creationId xmlns="" xmlns:p14="http://schemas.microsoft.com/office/powerpoint/2010/main" val="3188484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 System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Υπάρχουν </a:t>
            </a:r>
            <a:r>
              <a:rPr lang="el-GR" b="1" dirty="0" smtClean="0"/>
              <a:t>πολλοί</a:t>
            </a:r>
            <a:r>
              <a:rPr lang="el-GR" dirty="0" smtClean="0"/>
              <a:t> </a:t>
            </a:r>
            <a:r>
              <a:rPr lang="en-US" dirty="0" smtClean="0"/>
              <a:t>DNS Server </a:t>
            </a:r>
            <a:r>
              <a:rPr lang="el-GR" dirty="0" smtClean="0"/>
              <a:t>στο </a:t>
            </a:r>
            <a:r>
              <a:rPr lang="en-US" dirty="0" smtClean="0"/>
              <a:t>Internet.</a:t>
            </a:r>
            <a:endParaRPr lang="el-GR" dirty="0" smtClean="0"/>
          </a:p>
          <a:p>
            <a:r>
              <a:rPr lang="el-GR" dirty="0" smtClean="0"/>
              <a:t>Ακούνε στην πόρτα </a:t>
            </a:r>
            <a:r>
              <a:rPr lang="el-GR" b="1" dirty="0" smtClean="0"/>
              <a:t>53</a:t>
            </a:r>
          </a:p>
          <a:p>
            <a:endParaRPr lang="el-GR" dirty="0"/>
          </a:p>
          <a:p>
            <a:r>
              <a:rPr lang="el-GR" dirty="0" smtClean="0"/>
              <a:t>Ένας υπολογιστής χρειάζεται να ξέρει την διεύθυνση </a:t>
            </a:r>
            <a:r>
              <a:rPr lang="el-GR" b="1" dirty="0" smtClean="0"/>
              <a:t>ενός </a:t>
            </a:r>
            <a:r>
              <a:rPr lang="el-GR" dirty="0" smtClean="0"/>
              <a:t>από αυτούς.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Αν ένας </a:t>
            </a:r>
            <a:r>
              <a:rPr lang="en-US" dirty="0" smtClean="0"/>
              <a:t>DNS Server </a:t>
            </a:r>
            <a:r>
              <a:rPr lang="el-GR" dirty="0" smtClean="0"/>
              <a:t>δε ξέρει, ρωτάει κάποιον άλλον.</a:t>
            </a:r>
          </a:p>
          <a:p>
            <a:endParaRPr lang="el-GR" dirty="0"/>
          </a:p>
          <a:p>
            <a:r>
              <a:rPr lang="el-GR" dirty="0" smtClean="0"/>
              <a:t>Παράδειγμα</a:t>
            </a:r>
          </a:p>
          <a:p>
            <a:pPr lvl="1"/>
            <a:r>
              <a:rPr lang="en-US" dirty="0" smtClean="0"/>
              <a:t>Google DNS 8.8.8.8</a:t>
            </a:r>
          </a:p>
          <a:p>
            <a:pPr lvl="1"/>
            <a:r>
              <a:rPr lang="en-US" dirty="0" err="1" smtClean="0"/>
              <a:t>Vivodi</a:t>
            </a:r>
            <a:r>
              <a:rPr lang="en-US" dirty="0"/>
              <a:t> </a:t>
            </a:r>
            <a:r>
              <a:rPr lang="en-US" dirty="0" smtClean="0"/>
              <a:t>DNS   </a:t>
            </a:r>
            <a:r>
              <a:rPr lang="en-US" dirty="0"/>
              <a:t>80.76.33.227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838943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DNS</a:t>
            </a:r>
            <a:r>
              <a:rPr lang="el-GR" dirty="0" smtClean="0"/>
              <a:t> Πληροφόρηση</a:t>
            </a:r>
            <a:endParaRPr lang="en-US" dirty="0"/>
          </a:p>
        </p:txBody>
      </p:sp>
      <p:pic>
        <p:nvPicPr>
          <p:cNvPr id="41987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813050"/>
            <a:ext cx="119221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957513"/>
            <a:ext cx="9747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960688" y="2420938"/>
            <a:ext cx="2646362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0" name="Picture 2" descr="C:\Users\dionyziz\Desktop\adw\do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852738"/>
            <a:ext cx="1168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2" descr="C:\Users\dionyziz\Desktop\adw\do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924175"/>
            <a:ext cx="116998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TextBox 16"/>
          <p:cNvSpPr txBox="1">
            <a:spLocks noChangeArrowheads="1"/>
          </p:cNvSpPr>
          <p:nvPr/>
        </p:nvSpPr>
        <p:spPr bwMode="auto">
          <a:xfrm>
            <a:off x="2555875" y="1951038"/>
            <a:ext cx="3529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/>
              <a:t>Δώσε μου το </a:t>
            </a:r>
            <a:r>
              <a:rPr lang="en-US"/>
              <a:t>IP </a:t>
            </a:r>
            <a:r>
              <a:rPr lang="el-GR"/>
              <a:t>του </a:t>
            </a:r>
            <a:r>
              <a:rPr lang="en-US"/>
              <a:t>google.com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60688" y="4365625"/>
            <a:ext cx="2646362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4" name="TextBox 18"/>
          <p:cNvSpPr txBox="1">
            <a:spLocks noChangeArrowheads="1"/>
          </p:cNvSpPr>
          <p:nvPr/>
        </p:nvSpPr>
        <p:spPr bwMode="auto">
          <a:xfrm>
            <a:off x="2771775" y="3895725"/>
            <a:ext cx="331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/>
              <a:t>Είναι 66.249.92.104</a:t>
            </a:r>
            <a:endParaRPr lang="en-US"/>
          </a:p>
        </p:txBody>
      </p:sp>
      <p:sp>
        <p:nvSpPr>
          <p:cNvPr id="41995" name="TextBox 19"/>
          <p:cNvSpPr txBox="1">
            <a:spLocks noChangeArrowheads="1"/>
          </p:cNvSpPr>
          <p:nvPr/>
        </p:nvSpPr>
        <p:spPr bwMode="auto">
          <a:xfrm>
            <a:off x="6659563" y="4179888"/>
            <a:ext cx="201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r"/>
            <a:r>
              <a:rPr lang="en-US"/>
              <a:t>DNS server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704785" y="2939075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 dirty="0" smtClean="0">
                <a:solidFill>
                  <a:schemeClr val="bg1"/>
                </a:solidFill>
              </a:rPr>
              <a:t>53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32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Πρωτόκολλα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Ορίζουν </a:t>
            </a:r>
            <a:r>
              <a:rPr lang="el-GR" b="1" dirty="0"/>
              <a:t>κανόνες</a:t>
            </a:r>
            <a:r>
              <a:rPr lang="el-GR" dirty="0"/>
              <a:t> ανταλλαγής δεδομένων</a:t>
            </a:r>
            <a:endParaRPr lang="en-US" dirty="0"/>
          </a:p>
          <a:p>
            <a:endParaRPr lang="el-GR" dirty="0"/>
          </a:p>
          <a:p>
            <a:r>
              <a:rPr lang="el-GR" dirty="0" smtClean="0"/>
              <a:t>Πρωτόκολλο τηλεφωνήματος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Καλώ τον αριθμό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Περιμένω να ακούσω «Ναι»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Λέω ό,τι έχω να πω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Λέω «Γεια»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Κλείνω το τηλέφωνο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7487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l-GR" dirty="0" smtClean="0"/>
              <a:t>Ένα τεράστιο </a:t>
            </a:r>
            <a:r>
              <a:rPr lang="el-GR" b="1" dirty="0" smtClean="0"/>
              <a:t>δίκτυο από δίκτυα</a:t>
            </a:r>
            <a:endParaRPr lang="en-US" b="1" dirty="0" smtClean="0"/>
          </a:p>
          <a:p>
            <a:r>
              <a:rPr lang="el-GR" dirty="0" smtClean="0"/>
              <a:t>Αποτελείται από </a:t>
            </a:r>
            <a:r>
              <a:rPr lang="el-GR" b="1" dirty="0" smtClean="0"/>
              <a:t>εκατομμύρια δίκτυα</a:t>
            </a:r>
          </a:p>
          <a:p>
            <a:r>
              <a:rPr lang="el-GR" b="1" dirty="0" smtClean="0"/>
              <a:t>Δισεκατομμύρια χρήστες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568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</a:t>
            </a:r>
            <a:r>
              <a:rPr lang="en-US" dirty="0" smtClean="0"/>
              <a:t>yper </a:t>
            </a:r>
            <a:r>
              <a:rPr lang="en-US" b="1" dirty="0" smtClean="0"/>
              <a:t>T</a:t>
            </a:r>
            <a:r>
              <a:rPr lang="en-US" dirty="0" smtClean="0"/>
              <a:t>ext </a:t>
            </a:r>
            <a:r>
              <a:rPr lang="en-US" b="1" dirty="0" smtClean="0"/>
              <a:t>T</a:t>
            </a:r>
            <a:r>
              <a:rPr lang="en-US" dirty="0" smtClean="0"/>
              <a:t>ransfer </a:t>
            </a:r>
            <a:r>
              <a:rPr lang="en-US" b="1" dirty="0" smtClean="0"/>
              <a:t>P</a:t>
            </a:r>
            <a:r>
              <a:rPr lang="en-US" dirty="0" smtClean="0"/>
              <a:t>rotocol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Πρωτόκολλο για τη μεταφορά υπερ-κειμένου (</a:t>
            </a:r>
            <a:r>
              <a:rPr lang="en-US" b="1" dirty="0" err="1" smtClean="0"/>
              <a:t>H</a:t>
            </a:r>
            <a:r>
              <a:rPr lang="en-US" dirty="0" err="1" smtClean="0"/>
              <a:t>yper</a:t>
            </a:r>
            <a:r>
              <a:rPr lang="en-US" b="1" dirty="0" err="1" smtClean="0"/>
              <a:t>T</a:t>
            </a:r>
            <a:r>
              <a:rPr lang="en-US" dirty="0" err="1" smtClean="0"/>
              <a:t>ext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l-GR" dirty="0" smtClean="0"/>
              <a:t>Κεντρική ιδέα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Συνδέομαι στην υπηρεσία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Κάνω ένα αίτημα σελίδας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Περιμένω για απάντηση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Παίρνω την απάντηση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Αποσυνδέομαι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78396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το </a:t>
            </a:r>
            <a:r>
              <a:rPr lang="en-US" dirty="0" smtClean="0"/>
              <a:t>HTTP </a:t>
            </a:r>
            <a:r>
              <a:rPr lang="el-GR" dirty="0" smtClean="0"/>
              <a:t>μεταφέρουμε </a:t>
            </a:r>
            <a:r>
              <a:rPr lang="en-US" dirty="0" smtClean="0"/>
              <a:t>HTML, CSS, </a:t>
            </a:r>
            <a:r>
              <a:rPr lang="el-GR" dirty="0" smtClean="0"/>
              <a:t>φωτογραφίες κλπ</a:t>
            </a:r>
          </a:p>
          <a:p>
            <a:endParaRPr lang="el-GR" dirty="0" smtClean="0"/>
          </a:p>
          <a:p>
            <a:r>
              <a:rPr lang="el-GR" dirty="0" smtClean="0"/>
              <a:t>Γενικότερα </a:t>
            </a:r>
            <a:r>
              <a:rPr lang="el-GR" b="1" dirty="0" smtClean="0"/>
              <a:t>οποιοδήποτε αρχείο</a:t>
            </a:r>
          </a:p>
          <a:p>
            <a:endParaRPr lang="el-GR" b="1" dirty="0" smtClean="0"/>
          </a:p>
          <a:p>
            <a:r>
              <a:rPr lang="el-GR" dirty="0" smtClean="0"/>
              <a:t>Παραδείγματα αίτημάτων</a:t>
            </a:r>
          </a:p>
          <a:p>
            <a:pPr lvl="1"/>
            <a:r>
              <a:rPr lang="el-GR" dirty="0" smtClean="0"/>
              <a:t>Φέρε μου το αρχείο </a:t>
            </a:r>
            <a:r>
              <a:rPr lang="en-US" dirty="0" smtClean="0"/>
              <a:t>mypage.html</a:t>
            </a:r>
          </a:p>
          <a:p>
            <a:pPr lvl="1"/>
            <a:r>
              <a:rPr lang="el-GR" dirty="0" smtClean="0"/>
              <a:t>Φέρε μου το αρχείο </a:t>
            </a:r>
            <a:r>
              <a:rPr lang="en-US" dirty="0" smtClean="0"/>
              <a:t>menu.png</a:t>
            </a:r>
          </a:p>
          <a:p>
            <a:pPr lvl="1"/>
            <a:r>
              <a:rPr lang="el-GR" dirty="0" smtClean="0"/>
              <a:t>Φέρε το αρχείο </a:t>
            </a:r>
            <a:r>
              <a:rPr lang="en-US" dirty="0" smtClean="0"/>
              <a:t>style.css</a:t>
            </a:r>
            <a:endParaRPr lang="el-GR" dirty="0" smtClean="0"/>
          </a:p>
        </p:txBody>
      </p:sp>
    </p:spTree>
    <p:extLst>
      <p:ext uri="{BB962C8B-B14F-4D97-AF65-F5344CB8AC3E}">
        <p14:creationId xmlns="" xmlns:p14="http://schemas.microsoft.com/office/powerpoint/2010/main" val="38949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Σύνδεση σε ιστοσελίδα</a:t>
            </a:r>
            <a:endParaRPr lang="en-US" dirty="0"/>
          </a:p>
        </p:txBody>
      </p:sp>
      <p:pic>
        <p:nvPicPr>
          <p:cNvPr id="31747" name="Picture 2" descr="C:\Users\dionyziz\Desktop\adw\1449_pic_1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813050"/>
            <a:ext cx="119221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2" descr="C:\Users\dionyziz\Desktop\adw\Laptop_by_bliss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957513"/>
            <a:ext cx="9747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960688" y="2420938"/>
            <a:ext cx="2646362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0" name="Picture 2" descr="C:\Users\dionyziz\Desktop\adw\do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852738"/>
            <a:ext cx="1168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2" descr="C:\Users\dionyziz\Desktop\adw\do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924175"/>
            <a:ext cx="116998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Box 15"/>
          <p:cNvSpPr txBox="1">
            <a:spLocks noChangeArrowheads="1"/>
          </p:cNvSpPr>
          <p:nvPr/>
        </p:nvSpPr>
        <p:spPr bwMode="auto">
          <a:xfrm>
            <a:off x="2700338" y="1951038"/>
            <a:ext cx="331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/>
              <a:t>Δώσε μου την αρχική σελίδα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60688" y="4365625"/>
            <a:ext cx="2646362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TextBox 18"/>
          <p:cNvSpPr txBox="1">
            <a:spLocks noChangeArrowheads="1"/>
          </p:cNvSpPr>
          <p:nvPr/>
        </p:nvSpPr>
        <p:spPr bwMode="auto">
          <a:xfrm>
            <a:off x="2771775" y="3895725"/>
            <a:ext cx="331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/>
              <a:t>Ορίστε η αρχική σελίδα</a:t>
            </a:r>
            <a:endParaRPr lang="en-US"/>
          </a:p>
        </p:txBody>
      </p:sp>
      <p:sp>
        <p:nvSpPr>
          <p:cNvPr id="31755" name="TextBox 22"/>
          <p:cNvSpPr txBox="1">
            <a:spLocks noChangeArrowheads="1"/>
          </p:cNvSpPr>
          <p:nvPr/>
        </p:nvSpPr>
        <p:spPr bwMode="auto">
          <a:xfrm>
            <a:off x="508000" y="414813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r>
              <a:rPr lang="el-GR"/>
              <a:t>εσύ</a:t>
            </a:r>
            <a:endParaRPr lang="en-US"/>
          </a:p>
        </p:txBody>
      </p:sp>
      <p:sp>
        <p:nvSpPr>
          <p:cNvPr id="31756" name="TextBox 23"/>
          <p:cNvSpPr txBox="1">
            <a:spLocks noChangeArrowheads="1"/>
          </p:cNvSpPr>
          <p:nvPr/>
        </p:nvSpPr>
        <p:spPr bwMode="auto">
          <a:xfrm>
            <a:off x="6588125" y="4148138"/>
            <a:ext cx="208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r"/>
            <a:r>
              <a:rPr lang="en-US"/>
              <a:t>www.google.com</a:t>
            </a: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704012" y="297524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b="1" dirty="0">
                <a:solidFill>
                  <a:schemeClr val="bg1"/>
                </a:solidFill>
              </a:rPr>
              <a:t>80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3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Πώς μοιάζει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60688" y="2420938"/>
            <a:ext cx="2646362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2700338" y="1951038"/>
            <a:ext cx="331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/>
              <a:t>Δώσε μου την αρχική σελίδα</a:t>
            </a:r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43481280"/>
              </p:ext>
            </p:extLst>
          </p:nvPr>
        </p:nvGraphicFramePr>
        <p:xfrm>
          <a:off x="395536" y="2996952"/>
          <a:ext cx="8229600" cy="2887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4114800"/>
              </a:tblGrid>
              <a:tr h="849627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Διεύθυνση αποστολέα</a:t>
                      </a:r>
                    </a:p>
                    <a:p>
                      <a:pPr algn="ctr"/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88.218.141.217</a:t>
                      </a:r>
                      <a:endParaRPr lang="el-G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Πόρτα αποστολέα</a:t>
                      </a:r>
                    </a:p>
                    <a:p>
                      <a:pPr algn="ctr"/>
                      <a:r>
                        <a:rPr lang="el-GR" b="1" dirty="0" smtClean="0"/>
                        <a:t>43236</a:t>
                      </a:r>
                    </a:p>
                  </a:txBody>
                  <a:tcPr anchor="ctr"/>
                </a:tc>
              </a:tr>
              <a:tr h="849627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Διεύθυνση παραλήπτη</a:t>
                      </a:r>
                    </a:p>
                    <a:p>
                      <a:pPr algn="ctr"/>
                      <a:r>
                        <a:rPr lang="el-GR" b="1" dirty="0" smtClean="0"/>
                        <a:t>74.125.39.105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Πόρτα παραλήπτη</a:t>
                      </a:r>
                    </a:p>
                    <a:p>
                      <a:pPr algn="ctr"/>
                      <a:r>
                        <a:rPr lang="el-GR" b="1" dirty="0" smtClean="0"/>
                        <a:t>80</a:t>
                      </a:r>
                    </a:p>
                  </a:txBody>
                  <a:tcPr anchor="ctr"/>
                </a:tc>
              </a:tr>
              <a:tr h="849627">
                <a:tc gridSpan="2"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Δεδομένα</a:t>
                      </a:r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GET /index.html HTTP/1.1</a:t>
                      </a:r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Host: www.google.gr</a:t>
                      </a:r>
                    </a:p>
                    <a:p>
                      <a:pPr algn="ctr"/>
                      <a:endParaRPr lang="el-GR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32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Πώς μοιάζει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79823593"/>
              </p:ext>
            </p:extLst>
          </p:nvPr>
        </p:nvGraphicFramePr>
        <p:xfrm>
          <a:off x="467544" y="1899202"/>
          <a:ext cx="8229600" cy="4533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4114800"/>
              </a:tblGrid>
              <a:tr h="849627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Διεύθυνση αποστολέα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dirty="0" smtClean="0"/>
                        <a:t>74.125.39.105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Πόρτα αποστολέα</a:t>
                      </a:r>
                    </a:p>
                    <a:p>
                      <a:pPr algn="ctr"/>
                      <a:r>
                        <a:rPr lang="en-US" b="1" dirty="0" smtClean="0"/>
                        <a:t>80</a:t>
                      </a:r>
                      <a:endParaRPr lang="el-GR" b="1" dirty="0" smtClean="0"/>
                    </a:p>
                  </a:txBody>
                  <a:tcPr anchor="ctr"/>
                </a:tc>
              </a:tr>
              <a:tr h="849627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Διεύθυνση παραλήπτη</a:t>
                      </a:r>
                      <a:endParaRPr 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88.218.141.217</a:t>
                      </a:r>
                      <a:endParaRPr lang="el-G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Πόρτα παραλήπτη</a:t>
                      </a:r>
                    </a:p>
                    <a:p>
                      <a:pPr algn="ctr"/>
                      <a:r>
                        <a:rPr lang="el-GR" b="1" dirty="0" smtClean="0"/>
                        <a:t>43236</a:t>
                      </a:r>
                    </a:p>
                  </a:txBody>
                  <a:tcPr anchor="ctr"/>
                </a:tc>
              </a:tr>
              <a:tr h="849627">
                <a:tc gridSpan="2"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Δεδομένα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HTTP/1.1 200 OK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Date: Mon, 23 May 2005 22:38:34 GMT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Server: Apache/1.3.3.7 (Unix) (Red-Hat/Linux)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Last-Modified: Wed, 08 Jan 2003 23:11:55 GMT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Content-Length: 438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Connection: close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Content-Type: text/html; charset=UTF-8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dirty="0" smtClean="0">
                        <a:solidFill>
                          <a:srgbClr val="C00000"/>
                        </a:solidFill>
                        <a:latin typeface="Lucida Console" pitchFamily="49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&lt;html&gt; &lt;he</a:t>
                      </a:r>
                      <a:endParaRPr lang="el-GR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967038" y="1745205"/>
            <a:ext cx="2647950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779713" y="1275305"/>
            <a:ext cx="331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/>
              </a:defRPr>
            </a:lvl9pPr>
          </a:lstStyle>
          <a:p>
            <a:pPr algn="ctr"/>
            <a:r>
              <a:rPr lang="el-GR" dirty="0"/>
              <a:t>Ορίστε η αρχική σελίδα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99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Αιτήματα και Απαντήσεις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r>
              <a:rPr lang="el-GR" dirty="0" smtClean="0"/>
              <a:t>Αποτελούνται από:</a:t>
            </a:r>
          </a:p>
          <a:p>
            <a:pPr lvl="1"/>
            <a:r>
              <a:rPr lang="el-GR" dirty="0" smtClean="0"/>
              <a:t>Κεφαλίδα</a:t>
            </a:r>
          </a:p>
          <a:p>
            <a:pPr lvl="1"/>
            <a:r>
              <a:rPr lang="el-GR" dirty="0" smtClean="0"/>
              <a:t>Σώμα</a:t>
            </a:r>
          </a:p>
          <a:p>
            <a:pPr lvl="1"/>
            <a:endParaRPr lang="el-GR" dirty="0"/>
          </a:p>
          <a:p>
            <a:r>
              <a:rPr lang="el-GR" dirty="0" smtClean="0"/>
              <a:t>Η κεφαλίδα χωρίζεται από το σώμα με </a:t>
            </a:r>
            <a:r>
              <a:rPr lang="el-GR" b="1" dirty="0" smtClean="0"/>
              <a:t>μία κενή γραμμή</a:t>
            </a:r>
          </a:p>
        </p:txBody>
      </p:sp>
    </p:spTree>
    <p:extLst>
      <p:ext uri="{BB962C8B-B14F-4D97-AF65-F5344CB8AC3E}">
        <p14:creationId xmlns="" xmlns:p14="http://schemas.microsoft.com/office/powerpoint/2010/main" val="3243560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Αιτήματα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Αποτελούνται από:</a:t>
            </a:r>
          </a:p>
          <a:p>
            <a:pPr lvl="1"/>
            <a:r>
              <a:rPr lang="el-GR" dirty="0" smtClean="0"/>
              <a:t>Γραμμή αίτησης</a:t>
            </a:r>
          </a:p>
          <a:p>
            <a:pPr lvl="1"/>
            <a:r>
              <a:rPr lang="el-GR" dirty="0" smtClean="0"/>
              <a:t>Κεφαλίδες</a:t>
            </a:r>
          </a:p>
          <a:p>
            <a:pPr lvl="1"/>
            <a:r>
              <a:rPr lang="el-GR" dirty="0" smtClean="0"/>
              <a:t>Κενή γραμμή</a:t>
            </a:r>
          </a:p>
          <a:p>
            <a:pPr lvl="1"/>
            <a:r>
              <a:rPr lang="el-GR" dirty="0" smtClean="0"/>
              <a:t>Προαιρετικό σώμα</a:t>
            </a:r>
          </a:p>
        </p:txBody>
      </p:sp>
    </p:spTree>
    <p:extLst>
      <p:ext uri="{BB962C8B-B14F-4D97-AF65-F5344CB8AC3E}">
        <p14:creationId xmlns="" xmlns:p14="http://schemas.microsoft.com/office/powerpoint/2010/main" val="12828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Αιτήματα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Γραμμή αίτησης</a:t>
            </a:r>
          </a:p>
          <a:p>
            <a:endParaRPr lang="el-GR" dirty="0"/>
          </a:p>
          <a:p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GET /index.html 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HTTP/1.1</a:t>
            </a:r>
            <a:endParaRPr lang="en-US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292494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7524" y="35730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μέθοδος</a:t>
            </a:r>
            <a:endParaRPr lang="el-GR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67222" y="2920588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83146" y="35686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αρχείο</a:t>
            </a:r>
            <a:endParaRPr lang="el-GR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63988" y="2933328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5896" y="35814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έκδοση πρωτοκόλου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315807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Κεφαλίδες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Χωρίζονται με αλλαγή γραμμής.</a:t>
            </a:r>
          </a:p>
          <a:p>
            <a:r>
              <a:rPr lang="el-GR" dirty="0" smtClean="0"/>
              <a:t>Μπορούν να είναι περισσότερες από μία.</a:t>
            </a:r>
          </a:p>
          <a:p>
            <a:endParaRPr lang="el-GR" dirty="0"/>
          </a:p>
          <a:p>
            <a:r>
              <a:rPr lang="el-GR" dirty="0" smtClean="0"/>
              <a:t>Μορφή</a:t>
            </a:r>
          </a:p>
          <a:p>
            <a:pPr lvl="1"/>
            <a:r>
              <a:rPr lang="el-GR" dirty="0">
                <a:latin typeface="Lucida Console" pitchFamily="49" charset="0"/>
              </a:rPr>
              <a:t>Ό</a:t>
            </a:r>
            <a:r>
              <a:rPr lang="el-GR" dirty="0" smtClean="0">
                <a:latin typeface="Lucida Console" pitchFamily="49" charset="0"/>
              </a:rPr>
              <a:t>νομα</a:t>
            </a:r>
            <a:r>
              <a:rPr lang="en-US" dirty="0" smtClean="0">
                <a:latin typeface="Lucida Console" pitchFamily="49" charset="0"/>
              </a:rPr>
              <a:t>: </a:t>
            </a:r>
            <a:r>
              <a:rPr lang="el-GR" dirty="0" smtClean="0">
                <a:latin typeface="Lucida Console" pitchFamily="49" charset="0"/>
              </a:rPr>
              <a:t>τιμή</a:t>
            </a:r>
          </a:p>
          <a:p>
            <a:pPr lvl="1"/>
            <a:endParaRPr lang="el-GR" dirty="0"/>
          </a:p>
          <a:p>
            <a:r>
              <a:rPr lang="el-GR" dirty="0" smtClean="0"/>
              <a:t>Παράδειγμα</a:t>
            </a:r>
          </a:p>
          <a:p>
            <a:pPr lvl="1"/>
            <a:r>
              <a:rPr lang="en-US" dirty="0" smtClean="0"/>
              <a:t>Host: google.com </a:t>
            </a:r>
            <a:r>
              <a:rPr lang="en-US" b="1" dirty="0" smtClean="0"/>
              <a:t>(</a:t>
            </a:r>
            <a:r>
              <a:rPr lang="el-GR" b="1" dirty="0" smtClean="0"/>
              <a:t>υποχρεωτική κεφαλίδα)</a:t>
            </a:r>
            <a:endParaRPr lang="en-US" b="1" dirty="0" smtClean="0"/>
          </a:p>
          <a:p>
            <a:pPr lvl="1"/>
            <a:r>
              <a:rPr lang="en-US" dirty="0" smtClean="0"/>
              <a:t>Cookie: foo=bar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64234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Απαντήσεις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Αποτελούνται από:</a:t>
            </a:r>
          </a:p>
          <a:p>
            <a:pPr lvl="1"/>
            <a:r>
              <a:rPr lang="el-GR" dirty="0"/>
              <a:t>Γραμμή </a:t>
            </a:r>
            <a:r>
              <a:rPr lang="el-GR" dirty="0" smtClean="0"/>
              <a:t>απάντησης</a:t>
            </a:r>
            <a:endParaRPr lang="el-GR" dirty="0"/>
          </a:p>
          <a:p>
            <a:pPr lvl="1"/>
            <a:r>
              <a:rPr lang="el-GR" dirty="0"/>
              <a:t>Κεφαλίδες</a:t>
            </a:r>
          </a:p>
          <a:p>
            <a:pPr lvl="1"/>
            <a:r>
              <a:rPr lang="el-GR" dirty="0"/>
              <a:t>Κενή γραμμή</a:t>
            </a:r>
          </a:p>
          <a:p>
            <a:pPr lvl="1"/>
            <a:r>
              <a:rPr lang="el-GR" dirty="0" smtClean="0"/>
              <a:t>Προαιρετικό </a:t>
            </a:r>
            <a:r>
              <a:rPr lang="el-GR" dirty="0"/>
              <a:t>σώμα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56027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Αναλογία </a:t>
            </a:r>
            <a:r>
              <a:rPr lang="en-US" dirty="0" smtClean="0"/>
              <a:t>internet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Φανταζόμαστε το </a:t>
            </a:r>
            <a:r>
              <a:rPr lang="en-US" dirty="0" smtClean="0"/>
              <a:t>internet </a:t>
            </a:r>
            <a:r>
              <a:rPr lang="el-GR" dirty="0" smtClean="0"/>
              <a:t>σαν μια πόλη.</a:t>
            </a:r>
          </a:p>
          <a:p>
            <a:pPr lvl="1"/>
            <a:r>
              <a:rPr lang="el-GR" dirty="0" smtClean="0"/>
              <a:t>Η πόλη αποτελείται από πολυκατοικίες.</a:t>
            </a:r>
          </a:p>
          <a:p>
            <a:pPr lvl="1"/>
            <a:endParaRPr lang="el-GR" dirty="0" smtClean="0"/>
          </a:p>
          <a:p>
            <a:r>
              <a:rPr lang="el-GR" dirty="0" smtClean="0"/>
              <a:t>Φανταζόμαστε κάθε υπολογιστή σαν μια πολυκατοικία.</a:t>
            </a:r>
          </a:p>
          <a:p>
            <a:pPr lvl="1"/>
            <a:r>
              <a:rPr lang="el-GR" dirty="0" smtClean="0"/>
              <a:t>Κάθε πολυκατοικία έχει μία διεύθυνση.</a:t>
            </a:r>
          </a:p>
          <a:p>
            <a:pPr lvl="1"/>
            <a:r>
              <a:rPr lang="el-GR" dirty="0" smtClean="0"/>
              <a:t>Κάθε πολυκατοικία έχει πολλά διαμερίσματα.</a:t>
            </a:r>
          </a:p>
          <a:p>
            <a:pPr lvl="1"/>
            <a:endParaRPr lang="el-GR" dirty="0"/>
          </a:p>
          <a:p>
            <a:r>
              <a:rPr lang="el-GR" dirty="0" smtClean="0"/>
              <a:t>Κάθε διαμέρισμα έχει έναν αριθμό.</a:t>
            </a:r>
          </a:p>
          <a:p>
            <a:endParaRPr lang="el-GR" dirty="0"/>
          </a:p>
          <a:p>
            <a:r>
              <a:rPr lang="el-GR" dirty="0" smtClean="0"/>
              <a:t>Μπορούμε να στείλουμε ένα γράμμα σε όποιο διαμέρισμα της πόλης θέλουμε.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9700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Απαντήσεις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Γραμμή απάντησης</a:t>
            </a:r>
          </a:p>
          <a:p>
            <a:endParaRPr lang="el-GR" dirty="0"/>
          </a:p>
          <a:p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HTTP/1.1 200 OK</a:t>
            </a:r>
          </a:p>
          <a:p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71600" y="292494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512" y="357301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έκδοση </a:t>
            </a:r>
            <a:r>
              <a:rPr lang="el-GR" dirty="0" smtClean="0"/>
              <a:t>πρωτοκόλλου</a:t>
            </a:r>
            <a:endParaRPr lang="el-GR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63788" y="2975018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4" y="362309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κωδικός κατάστασης</a:t>
            </a:r>
            <a:endParaRPr lang="el-GR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63888" y="2708920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3968" y="252425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περιγραφή κωδικού κατάστασης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545805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 </a:t>
            </a:r>
            <a:r>
              <a:rPr lang="en-US" dirty="0" smtClean="0"/>
              <a:t>www </a:t>
            </a:r>
            <a:r>
              <a:rPr lang="el-GR" dirty="0" smtClean="0"/>
              <a:t>χρησιμοποιούνται οι μέθοδοι </a:t>
            </a:r>
            <a:r>
              <a:rPr lang="en-US" b="1" dirty="0" smtClean="0"/>
              <a:t>GET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b="1" dirty="0" smtClean="0"/>
              <a:t>POST</a:t>
            </a:r>
            <a:r>
              <a:rPr lang="el-GR" dirty="0" smtClean="0"/>
              <a:t>.</a:t>
            </a:r>
            <a:endParaRPr lang="el-GR" dirty="0" smtClean="0"/>
          </a:p>
          <a:p>
            <a:r>
              <a:rPr lang="el-GR" dirty="0" smtClean="0"/>
              <a:t>Η μέθοδος δηλώνεται στην πρώτη γραμμή της </a:t>
            </a:r>
            <a:r>
              <a:rPr lang="el-GR" dirty="0" smtClean="0"/>
              <a:t>αίτησης.</a:t>
            </a:r>
            <a:endParaRPr lang="en-US" dirty="0" smtClean="0"/>
          </a:p>
          <a:p>
            <a:endParaRPr lang="en-US" b="1" dirty="0"/>
          </a:p>
          <a:p>
            <a:r>
              <a:rPr lang="el-GR" dirty="0" smtClean="0"/>
              <a:t>Με </a:t>
            </a:r>
            <a:r>
              <a:rPr lang="en-US" b="1" dirty="0" smtClean="0"/>
              <a:t>GET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Παίρνω δεδομένα</a:t>
            </a:r>
          </a:p>
          <a:p>
            <a:pPr lvl="1"/>
            <a:r>
              <a:rPr lang="el-GR" dirty="0" smtClean="0"/>
              <a:t>Δεν αλλάζω την κατάσταση της σελίδας</a:t>
            </a:r>
          </a:p>
          <a:p>
            <a:pPr lvl="1"/>
            <a:endParaRPr lang="el-GR" dirty="0"/>
          </a:p>
          <a:p>
            <a:r>
              <a:rPr lang="el-GR" dirty="0" smtClean="0"/>
              <a:t>Με </a:t>
            </a:r>
            <a:r>
              <a:rPr lang="en-US" b="1" dirty="0" smtClean="0"/>
              <a:t>POST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Στέλνω δεδομένα</a:t>
            </a:r>
          </a:p>
          <a:p>
            <a:pPr lvl="1"/>
            <a:r>
              <a:rPr lang="el-GR" dirty="0" smtClean="0"/>
              <a:t>Πιθανώς αλλάζω την κατάσταση της σελίδας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339277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</a:t>
            </a:r>
            <a:r>
              <a:rPr lang="en-US" b="1" dirty="0" smtClean="0"/>
              <a:t>GET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Βλέπω τα νέα της ημέρας</a:t>
            </a:r>
          </a:p>
          <a:p>
            <a:pPr lvl="1"/>
            <a:r>
              <a:rPr lang="el-GR" dirty="0" smtClean="0"/>
              <a:t>Διαβάζω τα </a:t>
            </a:r>
            <a:r>
              <a:rPr lang="en-US" dirty="0" smtClean="0"/>
              <a:t>email </a:t>
            </a:r>
            <a:r>
              <a:rPr lang="el-GR" dirty="0" smtClean="0"/>
              <a:t>μου</a:t>
            </a:r>
          </a:p>
          <a:p>
            <a:pPr lvl="1"/>
            <a:r>
              <a:rPr lang="el-GR" dirty="0" smtClean="0"/>
              <a:t>Κατεβάζω μία φωτογραφία</a:t>
            </a:r>
          </a:p>
          <a:p>
            <a:pPr lvl="1"/>
            <a:endParaRPr lang="el-GR" dirty="0"/>
          </a:p>
          <a:p>
            <a:r>
              <a:rPr lang="el-GR" dirty="0" smtClean="0"/>
              <a:t>Με </a:t>
            </a:r>
            <a:r>
              <a:rPr lang="en-US" b="1" dirty="0" smtClean="0"/>
              <a:t>POST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Γράφω μία ανάρτηση στο </a:t>
            </a:r>
            <a:r>
              <a:rPr lang="en-US" dirty="0" smtClean="0"/>
              <a:t>blog </a:t>
            </a:r>
            <a:r>
              <a:rPr lang="el-GR" dirty="0" smtClean="0"/>
              <a:t>μου</a:t>
            </a:r>
          </a:p>
          <a:p>
            <a:pPr lvl="1"/>
            <a:r>
              <a:rPr lang="el-GR" dirty="0" smtClean="0"/>
              <a:t>Στέλνω ένα </a:t>
            </a:r>
            <a:r>
              <a:rPr lang="en-US" dirty="0" smtClean="0"/>
              <a:t>email</a:t>
            </a:r>
            <a:endParaRPr lang="el-GR" dirty="0" smtClean="0"/>
          </a:p>
          <a:p>
            <a:pPr lvl="1"/>
            <a:r>
              <a:rPr lang="el-GR" dirty="0" smtClean="0"/>
              <a:t>Ανεβάζω μία εικόνα στο προφίλ μου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36695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action="</a:t>
            </a:r>
            <a:r>
              <a:rPr lang="en-US" sz="1800" dirty="0">
                <a:latin typeface="Lucida Console" pitchFamily="49" charset="0"/>
              </a:rPr>
              <a:t>http://ntua.gr/</a:t>
            </a:r>
            <a:r>
              <a:rPr lang="en-US" sz="1800" dirty="0" err="1">
                <a:latin typeface="Lucida Console" pitchFamily="49" charset="0"/>
              </a:rPr>
              <a:t>login.php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 method="</a:t>
            </a:r>
            <a:r>
              <a:rPr lang="en-US" sz="1800" b="1" dirty="0">
                <a:latin typeface="Lucida Console" pitchFamily="49" charset="0"/>
              </a:rPr>
              <a:t>post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type="text" 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="username" 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type="password" name="password" 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type="submit" 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form&gt;</a:t>
            </a:r>
            <a:endParaRPr lang="el-GR" sz="18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79912" y="3312246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23928" y="3487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Αίτημα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293096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POST /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login.php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 HTTP/1.1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Host: ntua.gr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User-Agent: Mozilla/5.0</a:t>
            </a:r>
            <a:r>
              <a:rPr lang="el-GR" dirty="0" smtClean="0">
                <a:solidFill>
                  <a:srgbClr val="C00000"/>
                </a:solidFill>
                <a:latin typeface="Lucida Console" pitchFamily="49" charset="0"/>
              </a:rPr>
              <a:t> [...]</a:t>
            </a:r>
            <a:endParaRPr lang="en-US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Content-Type: application/x-www-form-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urlencoded</a:t>
            </a:r>
            <a:endParaRPr lang="en-US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Content-Length: 31</a:t>
            </a:r>
          </a:p>
          <a:p>
            <a:endParaRPr lang="en-US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username=el08133&amp;password=12345</a:t>
            </a:r>
            <a:endParaRPr lang="el-GR" dirty="0">
              <a:solidFill>
                <a:srgbClr val="C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8831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action="</a:t>
            </a:r>
            <a:r>
              <a:rPr lang="en-US" sz="1800" dirty="0">
                <a:latin typeface="Lucida Console" pitchFamily="49" charset="0"/>
              </a:rPr>
              <a:t>http://ntua.gr/</a:t>
            </a:r>
            <a:r>
              <a:rPr lang="en-US" sz="1800" dirty="0" err="1">
                <a:latin typeface="Lucida Console" pitchFamily="49" charset="0"/>
              </a:rPr>
              <a:t>login.php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 method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</a:t>
            </a:r>
            <a:r>
              <a:rPr lang="en-US" sz="1800" b="1" dirty="0" smtClean="0">
                <a:latin typeface="Lucida Console" pitchFamily="49" charset="0"/>
              </a:rPr>
              <a:t>get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"&gt;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type="text" 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="username" 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type="password" name="password" 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input type="submit" 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form&gt;</a:t>
            </a:r>
            <a:endParaRPr lang="el-GR" sz="18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79912" y="3312246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23928" y="3487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Αίτημα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29309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GET /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login.php?username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=el08133&amp;password=12345 HTTP/1.1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Host: ntua.gr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User-Agent: Mozilla/5.0 […]</a:t>
            </a:r>
          </a:p>
        </p:txBody>
      </p:sp>
    </p:spTree>
    <p:extLst>
      <p:ext uri="{BB962C8B-B14F-4D97-AF65-F5344CB8AC3E}">
        <p14:creationId xmlns="" xmlns:p14="http://schemas.microsoft.com/office/powerpoint/2010/main" val="1317869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Προγράμματα που διαβάζουν αιτήματα και απαντούν</a:t>
            </a:r>
          </a:p>
          <a:p>
            <a:endParaRPr lang="el-GR" dirty="0" smtClean="0"/>
          </a:p>
          <a:p>
            <a:r>
              <a:rPr lang="el-GR" dirty="0" smtClean="0"/>
              <a:t>Υπακούν στο πρωτόκολλο </a:t>
            </a:r>
            <a:r>
              <a:rPr lang="en-US" dirty="0" smtClean="0"/>
              <a:t>HTTP</a:t>
            </a:r>
            <a:endParaRPr lang="el-GR" dirty="0" smtClean="0"/>
          </a:p>
          <a:p>
            <a:endParaRPr lang="en-US" dirty="0" smtClean="0"/>
          </a:p>
          <a:p>
            <a:r>
              <a:rPr lang="el-GR" dirty="0" smtClean="0"/>
              <a:t>Ζουν στο διαμέρισμα 80</a:t>
            </a:r>
          </a:p>
          <a:p>
            <a:endParaRPr lang="el-GR" dirty="0"/>
          </a:p>
          <a:p>
            <a:r>
              <a:rPr lang="el-GR" dirty="0" smtClean="0"/>
              <a:t>Απαντούν με σελίδες είτε αποθηκευμένες στον δίσκο είτε φτιαγμένες επιτόπου.</a:t>
            </a:r>
          </a:p>
          <a:p>
            <a:endParaRPr lang="el-GR" dirty="0"/>
          </a:p>
          <a:p>
            <a:r>
              <a:rPr lang="el-GR" dirty="0" smtClean="0"/>
              <a:t>Η</a:t>
            </a:r>
            <a:r>
              <a:rPr lang="en-US" dirty="0" smtClean="0"/>
              <a:t> </a:t>
            </a:r>
            <a:r>
              <a:rPr lang="el-GR" dirty="0" smtClean="0"/>
              <a:t>επιτόπου κατασκευή γίνεται με κάποια γλώσσα προγραμματισμού (π.χ. </a:t>
            </a:r>
            <a:r>
              <a:rPr lang="en-US" dirty="0" smtClean="0"/>
              <a:t>PHP)</a:t>
            </a:r>
          </a:p>
        </p:txBody>
      </p:sp>
    </p:spTree>
    <p:extLst>
      <p:ext uri="{BB962C8B-B14F-4D97-AF65-F5344CB8AC3E}">
        <p14:creationId xmlns="" xmlns:p14="http://schemas.microsoft.com/office/powerpoint/2010/main" val="3820185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Διάσημοι </a:t>
            </a:r>
            <a:r>
              <a:rPr lang="en-US" dirty="0" smtClean="0"/>
              <a:t>HTTP Servers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endParaRPr lang="el-GR" dirty="0"/>
          </a:p>
          <a:p>
            <a:pPr lvl="1"/>
            <a:r>
              <a:rPr lang="el-GR" dirty="0" smtClean="0"/>
              <a:t>Καλός για δυναμικές σελίδες</a:t>
            </a:r>
          </a:p>
          <a:p>
            <a:pPr lvl="1"/>
            <a:r>
              <a:rPr lang="el-GR" dirty="0" smtClean="0"/>
              <a:t>Ανοίγει ξεχωριστή διεργασία για κάθε αίτημα που του έρχεται</a:t>
            </a:r>
          </a:p>
          <a:p>
            <a:pPr lvl="1"/>
            <a:r>
              <a:rPr lang="el-GR" dirty="0" smtClean="0"/>
              <a:t>Συνδυάζεται με </a:t>
            </a:r>
            <a:r>
              <a:rPr lang="en-US" dirty="0" smtClean="0"/>
              <a:t>PHP</a:t>
            </a:r>
          </a:p>
          <a:p>
            <a:endParaRPr lang="en-US" dirty="0" smtClean="0"/>
          </a:p>
          <a:p>
            <a:r>
              <a:rPr lang="en-US" dirty="0" err="1" smtClean="0"/>
              <a:t>Nginx</a:t>
            </a:r>
            <a:endParaRPr lang="el-GR" dirty="0" smtClean="0"/>
          </a:p>
          <a:p>
            <a:pPr lvl="1"/>
            <a:r>
              <a:rPr lang="el-GR" dirty="0" smtClean="0"/>
              <a:t>Καλός για στατικό περιεχόμενο</a:t>
            </a:r>
          </a:p>
          <a:p>
            <a:pPr lvl="1"/>
            <a:r>
              <a:rPr lang="el-GR" dirty="0" smtClean="0"/>
              <a:t>Χειρίζεται άνετα πολλές ταυτόχρονες συνδέσεις</a:t>
            </a:r>
          </a:p>
          <a:p>
            <a:pPr lvl="1"/>
            <a:r>
              <a:rPr lang="el-GR" dirty="0" smtClean="0"/>
              <a:t>Μία κύρια διεργασία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Lighttpd</a:t>
            </a:r>
            <a:endParaRPr lang="el-GR" dirty="0" smtClean="0"/>
          </a:p>
          <a:p>
            <a:pPr lvl="1"/>
            <a:r>
              <a:rPr lang="el-GR" dirty="0" smtClean="0"/>
              <a:t>Καλός για στατικό περιεχόμενο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435295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Περιορισμοί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δεν μπορούμε να κάνουμε: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219184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Ποιες τεχνολογίες κάνουν το </a:t>
            </a:r>
            <a:r>
              <a:rPr lang="en-US" dirty="0" smtClean="0"/>
              <a:t>WWW</a:t>
            </a:r>
            <a:r>
              <a:rPr lang="el-GR" dirty="0" smtClean="0"/>
              <a:t> να δουλεύει</a:t>
            </a:r>
            <a:endParaRPr lang="el-GR" dirty="0"/>
          </a:p>
          <a:p>
            <a:r>
              <a:rPr lang="el-GR" dirty="0" smtClean="0"/>
              <a:t>Πώς επικοινωνούν 2 υπολογιστές</a:t>
            </a:r>
            <a:endParaRPr lang="el-GR" dirty="0"/>
          </a:p>
          <a:p>
            <a:r>
              <a:rPr lang="el-GR" dirty="0" smtClean="0"/>
              <a:t>Τι είναι </a:t>
            </a:r>
            <a:r>
              <a:rPr lang="en-US" dirty="0" smtClean="0"/>
              <a:t>DNS</a:t>
            </a:r>
            <a:endParaRPr lang="el-GR" dirty="0"/>
          </a:p>
          <a:p>
            <a:r>
              <a:rPr lang="el-GR" dirty="0" smtClean="0"/>
              <a:t>Τι είναι </a:t>
            </a:r>
            <a:r>
              <a:rPr lang="en-US" dirty="0" smtClean="0"/>
              <a:t>HTTP</a:t>
            </a:r>
            <a:endParaRPr lang="en-US" dirty="0"/>
          </a:p>
          <a:p>
            <a:r>
              <a:rPr lang="el-GR" dirty="0" smtClean="0"/>
              <a:t>Περιορισμοί του </a:t>
            </a:r>
            <a:r>
              <a:rPr lang="en-US" dirty="0" smtClean="0"/>
              <a:t>Web</a:t>
            </a:r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6593031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Εισαγωγικό μάθημα στην </a:t>
            </a:r>
            <a:r>
              <a:rPr lang="en-US" dirty="0" smtClean="0"/>
              <a:t>PHP</a:t>
            </a:r>
          </a:p>
          <a:p>
            <a:pPr lvl="1"/>
            <a:r>
              <a:rPr lang="el-GR" dirty="0"/>
              <a:t>Βασική σύνταξη</a:t>
            </a:r>
          </a:p>
          <a:p>
            <a:pPr lvl="1"/>
            <a:r>
              <a:rPr lang="el-GR" dirty="0" smtClean="0"/>
              <a:t>Μεταβλητές</a:t>
            </a:r>
          </a:p>
          <a:p>
            <a:pPr lvl="1"/>
            <a:r>
              <a:rPr lang="el-GR" dirty="0" smtClean="0"/>
              <a:t>Συναρτήσεις</a:t>
            </a:r>
          </a:p>
          <a:p>
            <a:pPr lvl="1"/>
            <a:r>
              <a:rPr lang="el-GR" dirty="0" smtClean="0"/>
              <a:t>Χειρισμός φορμών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36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Μεταφορά δεδομένων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δεδομένα κόβονται σε μικρά κομμάτια.</a:t>
            </a:r>
          </a:p>
          <a:p>
            <a:endParaRPr lang="el-GR" dirty="0"/>
          </a:p>
          <a:p>
            <a:r>
              <a:rPr lang="el-GR" dirty="0" smtClean="0"/>
              <a:t>Κάθε κομμάτι στέλνεται με ένα γράμμα στο διαμέρισμα της πολυκατοικίας που θέλουμε.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Το γράμμα ονομάζεται πακέτο.</a:t>
            </a:r>
          </a:p>
          <a:p>
            <a:r>
              <a:rPr lang="el-GR" dirty="0" smtClean="0"/>
              <a:t>Κάθε πακέτο:</a:t>
            </a:r>
          </a:p>
          <a:p>
            <a:pPr lvl="1"/>
            <a:r>
              <a:rPr lang="el-GR" dirty="0" smtClean="0"/>
              <a:t>Μεταφέρει ένα κομμάτι των δεδομένων.</a:t>
            </a:r>
          </a:p>
          <a:p>
            <a:pPr lvl="1"/>
            <a:r>
              <a:rPr lang="el-GR" dirty="0" smtClean="0"/>
              <a:t>Περιέχει πληροφορίες για τον αποστολέα.</a:t>
            </a:r>
          </a:p>
          <a:p>
            <a:pPr lvl="1"/>
            <a:r>
              <a:rPr lang="el-GR" dirty="0" smtClean="0"/>
              <a:t>Περιέχει πληροφορίες για τον παραλήπτη.</a:t>
            </a:r>
          </a:p>
          <a:p>
            <a:r>
              <a:rPr lang="el-GR" dirty="0" smtClean="0"/>
              <a:t>Ο παραλήπτης ενώνει τα πακέτα.</a:t>
            </a:r>
          </a:p>
        </p:txBody>
      </p:sp>
    </p:spTree>
    <p:extLst>
      <p:ext uri="{BB962C8B-B14F-4D97-AF65-F5344CB8AC3E}">
        <p14:creationId xmlns="" xmlns:p14="http://schemas.microsoft.com/office/powerpoint/2010/main" val="40177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Απλουστευμένο πακέτο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86593247"/>
              </p:ext>
            </p:extLst>
          </p:nvPr>
        </p:nvGraphicFramePr>
        <p:xfrm>
          <a:off x="395536" y="2492896"/>
          <a:ext cx="8229600" cy="2548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4114800"/>
              </a:tblGrid>
              <a:tr h="849627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Διεύθυνση αποστολέα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Πόρτα αποστολέα</a:t>
                      </a:r>
                    </a:p>
                  </a:txBody>
                  <a:tcPr anchor="ctr"/>
                </a:tc>
              </a:tr>
              <a:tr h="849627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Διεύθυνση παραλήπτη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Πόρτα παραλήπτη</a:t>
                      </a:r>
                    </a:p>
                  </a:txBody>
                  <a:tcPr anchor="ctr"/>
                </a:tc>
              </a:tr>
              <a:tr h="849627">
                <a:tc gridSpan="2"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Δεδομένα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017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Διευθυνσιοδότηση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625"/>
          </a:xfrm>
        </p:spPr>
        <p:txBody>
          <a:bodyPr/>
          <a:lstStyle/>
          <a:p>
            <a:r>
              <a:rPr lang="el-GR" dirty="0" smtClean="0"/>
              <a:t>Κάθε πολυκατοικία (υπολογιστής) έχει μία διεύθυνση.</a:t>
            </a:r>
          </a:p>
          <a:p>
            <a:endParaRPr lang="el-GR" dirty="0" smtClean="0"/>
          </a:p>
          <a:p>
            <a:r>
              <a:rPr lang="el-GR" dirty="0" smtClean="0"/>
              <a:t>Διευθύνσεις </a:t>
            </a:r>
            <a:r>
              <a:rPr lang="en-US" dirty="0" smtClean="0"/>
              <a:t>IP (Internet Protocol)</a:t>
            </a:r>
            <a:endParaRPr lang="el-GR" dirty="0" smtClean="0"/>
          </a:p>
          <a:p>
            <a:pPr lvl="1"/>
            <a:r>
              <a:rPr lang="en-US" dirty="0" smtClean="0"/>
              <a:t>4</a:t>
            </a:r>
            <a:r>
              <a:rPr lang="el-GR" dirty="0" smtClean="0"/>
              <a:t> αριθμοί χωρισμένοι με </a:t>
            </a:r>
            <a:r>
              <a:rPr lang="el-GR" b="1" dirty="0" smtClean="0"/>
              <a:t>. </a:t>
            </a:r>
            <a:r>
              <a:rPr lang="el-GR" dirty="0" smtClean="0"/>
              <a:t>(τελεία)</a:t>
            </a:r>
          </a:p>
          <a:p>
            <a:pPr lvl="1"/>
            <a:r>
              <a:rPr lang="el-GR" dirty="0" smtClean="0"/>
              <a:t>Κάθε αριθμός 0 – 255</a:t>
            </a:r>
          </a:p>
          <a:p>
            <a:pPr lvl="1"/>
            <a:endParaRPr lang="el-GR" dirty="0" smtClean="0"/>
          </a:p>
          <a:p>
            <a:r>
              <a:rPr lang="el-GR" dirty="0" smtClean="0"/>
              <a:t>192.168.1.1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147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Δυνατοί Συνδυασμοί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625"/>
          </a:xfrm>
        </p:spPr>
        <p:txBody>
          <a:bodyPr/>
          <a:lstStyle/>
          <a:p>
            <a:r>
              <a:rPr lang="el-GR" dirty="0" smtClean="0"/>
              <a:t>4 αριθμοί</a:t>
            </a:r>
          </a:p>
          <a:p>
            <a:r>
              <a:rPr lang="el-GR" dirty="0" smtClean="0"/>
              <a:t>256 δυνατές τιμές για κάθε αριθμό</a:t>
            </a:r>
          </a:p>
          <a:p>
            <a:r>
              <a:rPr lang="el-GR" dirty="0" smtClean="0"/>
              <a:t>Συνολικα, 256</a:t>
            </a:r>
            <a:r>
              <a:rPr lang="el-GR" baseline="30000" dirty="0" smtClean="0"/>
              <a:t>4</a:t>
            </a:r>
            <a:r>
              <a:rPr lang="el-GR" dirty="0" smtClean="0"/>
              <a:t> =</a:t>
            </a:r>
            <a:r>
              <a:rPr lang="en-US" dirty="0" smtClean="0"/>
              <a:t> 4.294.967.296</a:t>
            </a:r>
            <a:r>
              <a:rPr lang="el-GR" dirty="0" smtClean="0"/>
              <a:t> δυνατοί συνδυασμοί!</a:t>
            </a:r>
            <a:endParaRPr lang="el-GR" baseline="30000" dirty="0" smtClean="0"/>
          </a:p>
          <a:p>
            <a:r>
              <a:rPr lang="el-GR" dirty="0" smtClean="0"/>
              <a:t>Όμως δεν είναι αρκετοί!</a:t>
            </a:r>
          </a:p>
        </p:txBody>
      </p:sp>
    </p:spTree>
    <p:extLst>
      <p:ext uri="{BB962C8B-B14F-4D97-AF65-F5344CB8AC3E}">
        <p14:creationId xmlns="" xmlns:p14="http://schemas.microsoft.com/office/powerpoint/2010/main" val="4363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l-GR" dirty="0" smtClean="0"/>
              <a:t>Χρήστες του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dirty="0" smtClean="0"/>
              <a:t>Υπολογιστές </a:t>
            </a:r>
            <a:r>
              <a:rPr lang="en-US" dirty="0" smtClean="0"/>
              <a:t>Desktop</a:t>
            </a:r>
          </a:p>
          <a:p>
            <a:pPr>
              <a:defRPr/>
            </a:pPr>
            <a:r>
              <a:rPr lang="el-GR" dirty="0" smtClean="0"/>
              <a:t>Υπολογιστές </a:t>
            </a:r>
            <a:r>
              <a:rPr lang="en-US" dirty="0" smtClean="0"/>
              <a:t>Laptop</a:t>
            </a:r>
            <a:endParaRPr lang="el-GR" dirty="0" smtClean="0"/>
          </a:p>
          <a:p>
            <a:pPr>
              <a:defRPr/>
            </a:pPr>
            <a:r>
              <a:rPr lang="el-GR" dirty="0" smtClean="0"/>
              <a:t>Υπολογιστές παλάμης ή </a:t>
            </a:r>
            <a:r>
              <a:rPr lang="en-US" dirty="0" smtClean="0"/>
              <a:t>netbooks</a:t>
            </a:r>
          </a:p>
          <a:p>
            <a:pPr>
              <a:defRPr/>
            </a:pPr>
            <a:r>
              <a:rPr lang="el-GR" dirty="0" smtClean="0"/>
              <a:t>Κινητά τηλέφωνα</a:t>
            </a:r>
            <a:endParaRPr lang="en-US" dirty="0" smtClean="0"/>
          </a:p>
          <a:p>
            <a:pPr>
              <a:defRPr/>
            </a:pPr>
            <a:r>
              <a:rPr lang="el-GR" dirty="0" smtClean="0"/>
              <a:t>Παιχνιδομηχανές</a:t>
            </a:r>
          </a:p>
          <a:p>
            <a:pPr>
              <a:defRPr/>
            </a:pPr>
            <a:r>
              <a:rPr lang="el-GR" dirty="0" smtClean="0"/>
              <a:t>Εκτυπωτές</a:t>
            </a:r>
          </a:p>
          <a:p>
            <a:pPr>
              <a:defRPr/>
            </a:pPr>
            <a:r>
              <a:rPr lang="el-GR" dirty="0" smtClean="0"/>
              <a:t>Τηλεοράσεις</a:t>
            </a:r>
          </a:p>
          <a:p>
            <a:pPr>
              <a:defRPr/>
            </a:pPr>
            <a:r>
              <a:rPr lang="en-US" dirty="0" smtClean="0"/>
              <a:t>Servers</a:t>
            </a:r>
          </a:p>
          <a:p>
            <a:pPr>
              <a:defRPr/>
            </a:pPr>
            <a:r>
              <a:rPr lang="en-US" dirty="0" smtClean="0"/>
              <a:t>…</a:t>
            </a:r>
            <a:endParaRPr lang="el-GR" dirty="0" smtClean="0"/>
          </a:p>
          <a:p>
            <a:pPr marL="0" indent="0" algn="r">
              <a:buNone/>
              <a:defRPr/>
            </a:pPr>
            <a:r>
              <a:rPr lang="el-GR" b="1" dirty="0" smtClean="0"/>
              <a:t>Δεν αρκεί μία σύνδεση για κάθε άνθρωπο!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59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246</TotalTime>
  <Words>1250</Words>
  <Application>Microsoft Office PowerPoint</Application>
  <PresentationFormat>On-screen Show (4:3)</PresentationFormat>
  <Paragraphs>384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Clarity</vt:lpstr>
      <vt:lpstr>Δικτυα</vt:lpstr>
      <vt:lpstr>Στόχος της ώρας</vt:lpstr>
      <vt:lpstr>Internet</vt:lpstr>
      <vt:lpstr>Αναλογία internet</vt:lpstr>
      <vt:lpstr>Μεταφορά δεδομένων</vt:lpstr>
      <vt:lpstr>Απλουστευμένο πακέτο</vt:lpstr>
      <vt:lpstr>Διευθυνσιοδότηση</vt:lpstr>
      <vt:lpstr>Δυνατοί Συνδυασμοί</vt:lpstr>
      <vt:lpstr>Χρήστες του Internet</vt:lpstr>
      <vt:lpstr>IPv6</vt:lpstr>
      <vt:lpstr>Πόρτες</vt:lpstr>
      <vt:lpstr>Συνήθεις «ένοικοι»</vt:lpstr>
      <vt:lpstr>Η επικοινωνία</vt:lpstr>
      <vt:lpstr>Slide 14</vt:lpstr>
      <vt:lpstr>Slide 15</vt:lpstr>
      <vt:lpstr>Διαδικασία Σύνδεσης</vt:lpstr>
      <vt:lpstr>Διαδικασία Σύνδεσης</vt:lpstr>
      <vt:lpstr>Χειραψία</vt:lpstr>
      <vt:lpstr>Πόρτες συνδεσης</vt:lpstr>
      <vt:lpstr>Πολλοί servers, πολλοί clients</vt:lpstr>
      <vt:lpstr>WWW</vt:lpstr>
      <vt:lpstr>Δεν ειναι WWW</vt:lpstr>
      <vt:lpstr>Πως δουλεύει το WWW</vt:lpstr>
      <vt:lpstr>Domain Names</vt:lpstr>
      <vt:lpstr>Πρόβλημα</vt:lpstr>
      <vt:lpstr>Λύση</vt:lpstr>
      <vt:lpstr>Domain Name System</vt:lpstr>
      <vt:lpstr>DNS Πληροφόρηση</vt:lpstr>
      <vt:lpstr>Πρωτόκολλα</vt:lpstr>
      <vt:lpstr>HTTP</vt:lpstr>
      <vt:lpstr>HTTP</vt:lpstr>
      <vt:lpstr>Σύνδεση σε ιστοσελίδα</vt:lpstr>
      <vt:lpstr>Πώς μοιάζει</vt:lpstr>
      <vt:lpstr>Πώς μοιάζει</vt:lpstr>
      <vt:lpstr>Αιτήματα και Απαντήσεις</vt:lpstr>
      <vt:lpstr>Αιτήματα</vt:lpstr>
      <vt:lpstr>Αιτήματα</vt:lpstr>
      <vt:lpstr>Κεφαλίδες</vt:lpstr>
      <vt:lpstr>Απαντήσεις</vt:lpstr>
      <vt:lpstr>Απαντήσεις</vt:lpstr>
      <vt:lpstr>Μέθοδοι</vt:lpstr>
      <vt:lpstr>Μέθοδοι</vt:lpstr>
      <vt:lpstr>POST</vt:lpstr>
      <vt:lpstr>GET</vt:lpstr>
      <vt:lpstr>HTTP Servers</vt:lpstr>
      <vt:lpstr>Διάσημοι HTTP Servers</vt:lpstr>
      <vt:lpstr>Περιορισμοί</vt:lpstr>
      <vt:lpstr>Μάθαμε</vt:lpstr>
      <vt:lpstr>Την επόμενη φορά...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Δικτυα</dc:title>
  <dc:creator>Petros</dc:creator>
  <cp:lastModifiedBy>Νικόλαος Κορασίδης</cp:lastModifiedBy>
  <cp:revision>28</cp:revision>
  <dcterms:created xsi:type="dcterms:W3CDTF">2010-10-28T23:32:38Z</dcterms:created>
  <dcterms:modified xsi:type="dcterms:W3CDTF">2010-11-02T21:10:26Z</dcterms:modified>
</cp:coreProperties>
</file>