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7"/>
  </p:notesMasterIdLst>
  <p:sldIdLst>
    <p:sldId id="257" r:id="rId2"/>
    <p:sldId id="258" r:id="rId3"/>
    <p:sldId id="373" r:id="rId4"/>
    <p:sldId id="259" r:id="rId5"/>
    <p:sldId id="314" r:id="rId6"/>
    <p:sldId id="313" r:id="rId7"/>
    <p:sldId id="260" r:id="rId8"/>
    <p:sldId id="330" r:id="rId9"/>
    <p:sldId id="312" r:id="rId10"/>
    <p:sldId id="310" r:id="rId11"/>
    <p:sldId id="311" r:id="rId12"/>
    <p:sldId id="323" r:id="rId13"/>
    <p:sldId id="324" r:id="rId14"/>
    <p:sldId id="325" r:id="rId15"/>
    <p:sldId id="331" r:id="rId16"/>
    <p:sldId id="319" r:id="rId17"/>
    <p:sldId id="315" r:id="rId18"/>
    <p:sldId id="336" r:id="rId19"/>
    <p:sldId id="316" r:id="rId20"/>
    <p:sldId id="317" r:id="rId21"/>
    <p:sldId id="328" r:id="rId22"/>
    <p:sldId id="318" r:id="rId23"/>
    <p:sldId id="342" r:id="rId24"/>
    <p:sldId id="320" r:id="rId25"/>
    <p:sldId id="355" r:id="rId26"/>
    <p:sldId id="357" r:id="rId27"/>
    <p:sldId id="363" r:id="rId28"/>
    <p:sldId id="322" r:id="rId29"/>
    <p:sldId id="326" r:id="rId30"/>
    <p:sldId id="346" r:id="rId31"/>
    <p:sldId id="329" r:id="rId32"/>
    <p:sldId id="343" r:id="rId33"/>
    <p:sldId id="356" r:id="rId34"/>
    <p:sldId id="321" r:id="rId35"/>
    <p:sldId id="332" r:id="rId36"/>
    <p:sldId id="333" r:id="rId37"/>
    <p:sldId id="334" r:id="rId38"/>
    <p:sldId id="335" r:id="rId39"/>
    <p:sldId id="338" r:id="rId40"/>
    <p:sldId id="339" r:id="rId41"/>
    <p:sldId id="340" r:id="rId42"/>
    <p:sldId id="341" r:id="rId43"/>
    <p:sldId id="344" r:id="rId44"/>
    <p:sldId id="345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8" r:id="rId53"/>
    <p:sldId id="359" r:id="rId54"/>
    <p:sldId id="366" r:id="rId55"/>
    <p:sldId id="368" r:id="rId56"/>
    <p:sldId id="367" r:id="rId57"/>
    <p:sldId id="337" r:id="rId58"/>
    <p:sldId id="360" r:id="rId59"/>
    <p:sldId id="354" r:id="rId60"/>
    <p:sldId id="361" r:id="rId61"/>
    <p:sldId id="374" r:id="rId62"/>
    <p:sldId id="371" r:id="rId63"/>
    <p:sldId id="377" r:id="rId64"/>
    <p:sldId id="364" r:id="rId65"/>
    <p:sldId id="378" r:id="rId66"/>
    <p:sldId id="365" r:id="rId67"/>
    <p:sldId id="362" r:id="rId68"/>
    <p:sldId id="370" r:id="rId69"/>
    <p:sldId id="372" r:id="rId70"/>
    <p:sldId id="375" r:id="rId71"/>
    <p:sldId id="376" r:id="rId72"/>
    <p:sldId id="369" r:id="rId73"/>
    <p:sldId id="327" r:id="rId74"/>
    <p:sldId id="308" r:id="rId75"/>
    <p:sldId id="30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81E262-5505-41E5-8992-933DC6066922}">
          <p14:sldIdLst>
            <p14:sldId id="257"/>
            <p14:sldId id="258"/>
            <p14:sldId id="373"/>
            <p14:sldId id="259"/>
            <p14:sldId id="314"/>
            <p14:sldId id="313"/>
            <p14:sldId id="260"/>
            <p14:sldId id="330"/>
            <p14:sldId id="312"/>
            <p14:sldId id="310"/>
            <p14:sldId id="311"/>
            <p14:sldId id="323"/>
            <p14:sldId id="324"/>
            <p14:sldId id="325"/>
            <p14:sldId id="331"/>
            <p14:sldId id="319"/>
          </p14:sldIdLst>
        </p14:section>
        <p14:section name="Types &amp; Variables" id="{EF127653-DEE4-4699-8195-6063EFFFF9AA}">
          <p14:sldIdLst>
            <p14:sldId id="315"/>
            <p14:sldId id="336"/>
            <p14:sldId id="316"/>
            <p14:sldId id="317"/>
            <p14:sldId id="328"/>
            <p14:sldId id="318"/>
            <p14:sldId id="342"/>
            <p14:sldId id="320"/>
            <p14:sldId id="355"/>
            <p14:sldId id="357"/>
            <p14:sldId id="363"/>
          </p14:sldIdLst>
        </p14:section>
        <p14:section name="Operators" id="{487B4CF8-E2FD-45EC-8284-CD69AFF3411B}">
          <p14:sldIdLst>
            <p14:sldId id="322"/>
            <p14:sldId id="326"/>
            <p14:sldId id="346"/>
            <p14:sldId id="329"/>
            <p14:sldId id="343"/>
            <p14:sldId id="356"/>
          </p14:sldIdLst>
        </p14:section>
        <p14:section name="Flow control" id="{7622B0F7-CF53-4BA7-8E45-BA845561FCAA}">
          <p14:sldIdLst>
            <p14:sldId id="321"/>
            <p14:sldId id="332"/>
            <p14:sldId id="333"/>
            <p14:sldId id="334"/>
            <p14:sldId id="335"/>
            <p14:sldId id="338"/>
            <p14:sldId id="339"/>
            <p14:sldId id="340"/>
            <p14:sldId id="341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8"/>
            <p14:sldId id="359"/>
          </p14:sldIdLst>
        </p14:section>
        <p14:section name="Forms" id="{3B441B9A-F03C-435B-993D-2F10DA46D29C}">
          <p14:sldIdLst>
            <p14:sldId id="366"/>
            <p14:sldId id="368"/>
            <p14:sldId id="367"/>
          </p14:sldIdLst>
        </p14:section>
        <p14:section name="Comments" id="{7A1621AD-3B23-4C30-AFCF-21C4F2DF932A}">
          <p14:sldIdLst>
            <p14:sldId id="337"/>
          </p14:sldIdLst>
        </p14:section>
        <p14:section name="Functions" id="{74BECC52-DD82-4945-B5C4-E842FB5EF936}">
          <p14:sldIdLst>
            <p14:sldId id="360"/>
            <p14:sldId id="354"/>
            <p14:sldId id="361"/>
            <p14:sldId id="374"/>
            <p14:sldId id="371"/>
            <p14:sldId id="377"/>
            <p14:sldId id="364"/>
            <p14:sldId id="378"/>
            <p14:sldId id="365"/>
            <p14:sldId id="362"/>
            <p14:sldId id="370"/>
            <p14:sldId id="372"/>
            <p14:sldId id="375"/>
            <p14:sldId id="376"/>
          </p14:sldIdLst>
        </p14:section>
        <p14:section name="Outro" id="{12AF5548-69F7-466F-90B3-BCD812247787}">
          <p14:sldIdLst>
            <p14:sldId id="369"/>
            <p14:sldId id="32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78930"/>
    <a:srgbClr val="339966"/>
    <a:srgbClr val="E0E0E0"/>
    <a:srgbClr val="336699"/>
    <a:srgbClr val="0000FF"/>
    <a:srgbClr val="485469"/>
    <a:srgbClr val="5050FF"/>
    <a:srgbClr val="308899"/>
    <a:srgbClr val="44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28" autoAdjust="0"/>
  </p:normalViewPr>
  <p:slideViewPr>
    <p:cSldViewPr>
      <p:cViewPr>
        <p:scale>
          <a:sx n="100" d="100"/>
          <a:sy n="100" d="100"/>
        </p:scale>
        <p:origin x="-4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2/1/2011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Δωρεάν, η πιο διαδεδομένη</a:t>
            </a:r>
            <a:r>
              <a:rPr lang="el-GR" baseline="0" dirty="0" smtClean="0"/>
              <a:t> γλώσσα για </a:t>
            </a:r>
            <a:r>
              <a:rPr lang="en-US" baseline="0" dirty="0" smtClean="0"/>
              <a:t>server-side programming </a:t>
            </a:r>
            <a:r>
              <a:rPr lang="el-GR" baseline="0" dirty="0" smtClean="0"/>
              <a:t>στο </a:t>
            </a:r>
            <a:r>
              <a:rPr lang="en-US" baseline="0" dirty="0" smtClean="0"/>
              <a:t>web. </a:t>
            </a:r>
            <a:r>
              <a:rPr lang="el-GR" baseline="0" dirty="0" smtClean="0"/>
              <a:t>Χρησιμοποιείται από </a:t>
            </a:r>
            <a:r>
              <a:rPr lang="en-US" baseline="0" dirty="0" smtClean="0"/>
              <a:t>Facebook, Wikipedia, </a:t>
            </a:r>
            <a:r>
              <a:rPr lang="en-US" baseline="0" dirty="0" err="1" smtClean="0"/>
              <a:t>deviantART</a:t>
            </a:r>
            <a:r>
              <a:rPr lang="en-US" baseline="0" dirty="0" smtClean="0"/>
              <a:t>, Flickr. </a:t>
            </a:r>
            <a:r>
              <a:rPr lang="el-GR" baseline="0" dirty="0" smtClean="0"/>
              <a:t>Αντίθετα από </a:t>
            </a:r>
            <a:r>
              <a:rPr lang="en-US" baseline="0" dirty="0" smtClean="0"/>
              <a:t>HTML/CSS/JS </a:t>
            </a:r>
            <a:r>
              <a:rPr lang="el-GR" baseline="0" dirty="0" smtClean="0"/>
              <a:t>που είναι η μόνη μας επιλογή για τον </a:t>
            </a:r>
            <a:r>
              <a:rPr lang="en-US" baseline="0" dirty="0" smtClean="0"/>
              <a:t>browser, </a:t>
            </a:r>
            <a:r>
              <a:rPr lang="el-GR" baseline="0" dirty="0" smtClean="0"/>
              <a:t>για το </a:t>
            </a:r>
            <a:r>
              <a:rPr lang="en-US" baseline="0" dirty="0" smtClean="0"/>
              <a:t>server-side </a:t>
            </a:r>
            <a:r>
              <a:rPr lang="el-GR" baseline="0" dirty="0" smtClean="0"/>
              <a:t>έχουμε επιλογή. Μερικές άλλες είναι οι </a:t>
            </a:r>
            <a:r>
              <a:rPr lang="en-US" baseline="0" smtClean="0"/>
              <a:t>ASP, JSP.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148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Δυναμικές σελίδες δηλαδή δεν είναι πάντα ίδιες, αλλάζουν από επίσκεψη</a:t>
            </a:r>
            <a:r>
              <a:rPr lang="el-GR" baseline="0" dirty="0" smtClean="0"/>
              <a:t> σε επίσκεψη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D5CD-CD20-45D5-907D-7918E5CB69F6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40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January 02,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January 02,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string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hyperlink" Target="http://apache.org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clogite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Γεια σου κόσμε!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&lt;head&gt;&lt;title&gt;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:)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&lt;/title&gt;&lt;/head&gt;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echo “&lt;p&gt;Hello, world!&lt;/p&gt;”;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?&gt;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&lt;/body&gt;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&lt;head&gt;&lt;title&gt;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:)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&lt;/title&gt;&lt;/head&gt;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&lt;body&gt;&lt;p&gt;Hello, world!&lt;/p&gt;&lt;/body&gt;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620688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σύνταξη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Παρεμβολή κώδικα</a:t>
            </a:r>
          </a:p>
          <a:p>
            <a:r>
              <a:rPr lang="el-GR" dirty="0" smtClean="0"/>
              <a:t>Αρχίζει με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lvl="1"/>
            <a:r>
              <a:rPr lang="el-GR" dirty="0" smtClean="0"/>
              <a:t>Ή συντομογραφία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</a:p>
          <a:p>
            <a:r>
              <a:rPr lang="el-GR" dirty="0" smtClean="0"/>
              <a:t>Τελειώνει με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  <a:p>
            <a:r>
              <a:rPr lang="el-GR" dirty="0"/>
              <a:t>Μπορούμε να παρεμβάλλουμε πολλές </a:t>
            </a:r>
            <a:r>
              <a:rPr lang="el-GR" dirty="0" smtClean="0"/>
              <a:t>φορές κώδικα</a:t>
            </a:r>
            <a:endParaRPr lang="en-US" dirty="0" smtClean="0"/>
          </a:p>
          <a:p>
            <a:r>
              <a:rPr lang="el-GR" dirty="0" smtClean="0"/>
              <a:t>Ο κώδικας εκτελείται σειριακά</a:t>
            </a:r>
          </a:p>
          <a:p>
            <a:pPr lvl="1"/>
            <a:r>
              <a:rPr lang="el-GR" dirty="0" smtClean="0"/>
              <a:t>Η μία εντολή μετά την άλλη</a:t>
            </a:r>
            <a:endParaRPr lang="en-US" dirty="0"/>
          </a:p>
          <a:p>
            <a:r>
              <a:rPr lang="el-GR" dirty="0" smtClean="0"/>
              <a:t>Κάθε εντολή τελειώνει σε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Γεια σου κόσμε!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&lt;head&gt;&lt;title&gt;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    echo “:-)”;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?&gt;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&lt;/title&gt;&lt;/head&gt;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echo “&lt;p&gt;Hello, world!&lt;/p&gt;”;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?&gt;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&lt;/body&gt;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&lt;head&gt;&lt;title&gt;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:)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&lt;/title&gt;&lt;/head&gt;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&lt;body&gt;&lt;p&gt;Hello, world!&lt;/p&gt;&lt;/body&gt;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620688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Τυπώνοντας κείμενο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</a:t>
            </a:r>
            <a:r>
              <a:rPr lang="en-US" dirty="0" smtClean="0"/>
              <a:t>: </a:t>
            </a:r>
            <a:r>
              <a:rPr lang="el-GR" dirty="0" smtClean="0"/>
              <a:t>Τυπώνει την παράμετρο στο αποτέλεσμα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γίνεται </a:t>
            </a:r>
            <a:r>
              <a:rPr lang="en-US" dirty="0" smtClean="0"/>
              <a:t>compile</a:t>
            </a:r>
          </a:p>
          <a:p>
            <a:r>
              <a:rPr lang="el-GR" dirty="0" smtClean="0"/>
              <a:t>Το πρόγραμμα τρέχει όπως διαβάζεται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Μεταβλητές στην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Αποθηκεύουν μία τιμή</a:t>
            </a:r>
            <a:endParaRPr lang="en-US" dirty="0" smtClean="0"/>
          </a:p>
          <a:p>
            <a:pPr lvl="1"/>
            <a:r>
              <a:rPr lang="el-GR" dirty="0" smtClean="0"/>
              <a:t>Νούμερα, κείμενα, πίνακες, ...</a:t>
            </a:r>
            <a:endParaRPr lang="en-US" dirty="0" smtClean="0"/>
          </a:p>
          <a:p>
            <a:r>
              <a:rPr lang="el-GR" dirty="0" smtClean="0"/>
              <a:t>Αρχίζουν με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l-GR" dirty="0"/>
              <a:t>, ακολουθεί το </a:t>
            </a:r>
            <a:r>
              <a:rPr lang="el-GR" b="1" dirty="0"/>
              <a:t>όνομα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Το όνομα...</a:t>
            </a:r>
            <a:endParaRPr lang="en-US" dirty="0" smtClean="0"/>
          </a:p>
          <a:p>
            <a:pPr lvl="1"/>
            <a:r>
              <a:rPr lang="el-GR" dirty="0" smtClean="0"/>
              <a:t>Αρχίζει </a:t>
            </a:r>
            <a:r>
              <a:rPr lang="el-GR" dirty="0"/>
              <a:t>με γράμμα ή </a:t>
            </a:r>
            <a:r>
              <a:rPr lang="el-GR" sz="2400" b="1" dirty="0">
                <a:solidFill>
                  <a:srgbClr val="678930"/>
                </a:solidFill>
                <a:latin typeface="Lucida Console" pitchFamily="49" charset="0"/>
              </a:rPr>
              <a:t>_</a:t>
            </a:r>
          </a:p>
          <a:p>
            <a:pPr lvl="1"/>
            <a:r>
              <a:rPr lang="el-GR" dirty="0" smtClean="0"/>
              <a:t>Περιέχει </a:t>
            </a:r>
            <a:r>
              <a:rPr lang="el-GR" dirty="0"/>
              <a:t>γράμματα, αριθμούς, 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_</a:t>
            </a:r>
            <a:endParaRPr lang="el-GR" dirty="0" smtClean="0"/>
          </a:p>
          <a:p>
            <a:pPr lvl="1"/>
            <a:r>
              <a:rPr lang="el-GR" dirty="0" smtClean="0"/>
              <a:t>Έχει ευαισθησία σε πεζά-κεφαλαία</a:t>
            </a:r>
          </a:p>
          <a:p>
            <a:r>
              <a:rPr lang="el-GR" dirty="0" smtClean="0"/>
              <a:t>Παρόμοιες με </a:t>
            </a:r>
            <a:r>
              <a:rPr lang="en-US" dirty="0" smtClean="0"/>
              <a:t>C, C++, Java, Pascal, …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623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Τιμή μεταβλητής ορίζεται </a:t>
            </a:r>
            <a:r>
              <a:rPr lang="el-GR" dirty="0"/>
              <a:t>με τον τελεστή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=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 5;</a:t>
            </a:r>
          </a:p>
          <a:p>
            <a:r>
              <a:rPr lang="el-GR" dirty="0"/>
              <a:t>Δίνει στην </a:t>
            </a:r>
            <a:r>
              <a:rPr lang="el-GR" b="1" dirty="0"/>
              <a:t>μεταβλητή</a:t>
            </a:r>
            <a:r>
              <a:rPr lang="el-GR" dirty="0"/>
              <a:t>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</a:t>
            </a:r>
            <a:r>
              <a:rPr lang="en-US" dirty="0"/>
              <a:t> </a:t>
            </a:r>
            <a:r>
              <a:rPr lang="el-GR" dirty="0"/>
              <a:t>την </a:t>
            </a:r>
            <a:r>
              <a:rPr lang="el-GR" b="1" dirty="0"/>
              <a:t>τιμή</a:t>
            </a:r>
            <a:r>
              <a:rPr lang="el-GR" dirty="0"/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5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Οι μεταβλητές μπορούν να </a:t>
            </a:r>
            <a:r>
              <a:rPr lang="el-GR" b="1" dirty="0"/>
              <a:t>αλλάξουν</a:t>
            </a:r>
            <a:r>
              <a:rPr lang="el-GR" dirty="0"/>
              <a:t> </a:t>
            </a:r>
            <a:r>
              <a:rPr lang="el-GR" dirty="0" smtClean="0"/>
              <a:t>τιμή</a:t>
            </a:r>
            <a:endParaRPr lang="en-US" dirty="0" smtClean="0"/>
          </a:p>
          <a:p>
            <a:r>
              <a:rPr lang="el-GR" dirty="0" smtClean="0"/>
              <a:t>Μπορούν να χρησιμοποιηθούν μέσα σε παραστάσεις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 “Hello, 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$b = “world!”;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$a;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$b;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16016" y="4149080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15816" y="501317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Hello, world!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8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 της γλώσσας </a:t>
            </a:r>
            <a:r>
              <a:rPr lang="en-US" dirty="0" smtClean="0"/>
              <a:t>PHP </a:t>
            </a:r>
            <a:r>
              <a:rPr lang="el-GR" dirty="0" smtClean="0"/>
              <a:t>σε αρχάριο επίπεδο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Βασική σύνταξη</a:t>
            </a:r>
            <a:endParaRPr lang="el-GR" dirty="0"/>
          </a:p>
          <a:p>
            <a:pPr lvl="1"/>
            <a:r>
              <a:rPr lang="el-GR" dirty="0" smtClean="0"/>
              <a:t>Συνδυασμός </a:t>
            </a:r>
            <a:r>
              <a:rPr lang="en-US" dirty="0" smtClean="0"/>
              <a:t>PHP</a:t>
            </a:r>
            <a:r>
              <a:rPr lang="el-GR" dirty="0" smtClean="0"/>
              <a:t> με άλλες γλώσσες</a:t>
            </a:r>
            <a:endParaRPr lang="en-US" dirty="0" smtClean="0"/>
          </a:p>
          <a:p>
            <a:pPr lvl="1"/>
            <a:r>
              <a:rPr lang="el-GR" dirty="0" smtClean="0"/>
              <a:t>Μεταβλητές</a:t>
            </a:r>
          </a:p>
          <a:p>
            <a:pPr lvl="1"/>
            <a:r>
              <a:rPr lang="el-GR" dirty="0" smtClean="0"/>
              <a:t>Αλφαριθμητικά</a:t>
            </a:r>
            <a:endParaRPr lang="en-US" dirty="0" smtClean="0"/>
          </a:p>
          <a:p>
            <a:pPr lvl="1"/>
            <a:r>
              <a:rPr lang="el-GR" dirty="0" smtClean="0"/>
              <a:t>Τελεστές</a:t>
            </a:r>
          </a:p>
          <a:p>
            <a:pPr lvl="1"/>
            <a:r>
              <a:rPr lang="en-US" dirty="0" smtClean="0"/>
              <a:t>if, else, switch</a:t>
            </a:r>
            <a:endParaRPr lang="el-GR" dirty="0" smtClean="0"/>
          </a:p>
          <a:p>
            <a:pPr lvl="1"/>
            <a:r>
              <a:rPr lang="en-US" dirty="0" smtClean="0"/>
              <a:t>for, while</a:t>
            </a:r>
            <a:endParaRPr lang="el-GR" dirty="0" smtClean="0"/>
          </a:p>
          <a:p>
            <a:pPr lvl="1"/>
            <a:r>
              <a:rPr lang="el-GR" dirty="0" smtClean="0"/>
              <a:t>Συναρτήσεις</a:t>
            </a:r>
            <a:endParaRPr lang="en-US" dirty="0" smtClean="0"/>
          </a:p>
          <a:p>
            <a:pPr lvl="1"/>
            <a:r>
              <a:rPr lang="el-GR" dirty="0" smtClean="0"/>
              <a:t>Χειρισμός φορμών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Ασθενές σύστημα τύπων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</a:t>
            </a:r>
            <a:r>
              <a:rPr lang="el-GR" b="1" dirty="0" smtClean="0"/>
              <a:t>τιμή</a:t>
            </a:r>
            <a:r>
              <a:rPr lang="el-GR" dirty="0" smtClean="0"/>
              <a:t> έχει έναν τύπο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5, 9, 34, -18</a:t>
            </a:r>
          </a:p>
          <a:p>
            <a:pPr lvl="1"/>
            <a:r>
              <a:rPr lang="en-US" dirty="0" smtClean="0"/>
              <a:t>float: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0.99, 3.14</a:t>
            </a:r>
          </a:p>
          <a:p>
            <a:pPr lvl="1"/>
            <a:r>
              <a:rPr lang="en-US" dirty="0" smtClean="0"/>
              <a:t>string: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“Hello world”, ‘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Διονύσης’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true, false</a:t>
            </a:r>
          </a:p>
          <a:p>
            <a:r>
              <a:rPr lang="el-GR" b="1" dirty="0" smtClean="0">
                <a:solidFill>
                  <a:srgbClr val="FF0000"/>
                </a:solidFill>
              </a:rPr>
              <a:t>Δεν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ορίζουμε </a:t>
            </a:r>
            <a:r>
              <a:rPr lang="el-GR" b="1" dirty="0" smtClean="0"/>
              <a:t>τύπους</a:t>
            </a:r>
            <a:r>
              <a:rPr lang="en-US" dirty="0" smtClean="0"/>
              <a:t> </a:t>
            </a:r>
            <a:r>
              <a:rPr lang="el-GR" dirty="0" smtClean="0"/>
              <a:t>μεταβλητών</a:t>
            </a:r>
          </a:p>
          <a:p>
            <a:r>
              <a:rPr lang="el-GR" dirty="0" smtClean="0"/>
              <a:t>Ο τύπος μίας μεταβλητής μπορεί να αλλάξει</a:t>
            </a:r>
            <a:endParaRPr lang="en-US" dirty="0" smtClean="0"/>
          </a:p>
          <a:p>
            <a:pPr lvl="1"/>
            <a:r>
              <a:rPr lang="el-GR" dirty="0" smtClean="0"/>
              <a:t>Ανάλογα με την τιμή που παίρνει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$a = “Hello, 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$a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 5;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$a;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43608" y="3445247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560" y="430934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Hello, 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66911" y="2204864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6911" y="1340768"/>
            <a:ext cx="4320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15816" y="1611338"/>
            <a:ext cx="7284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4129" y="1426672"/>
            <a:ext cx="156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Τύπου </a:t>
            </a:r>
            <a:r>
              <a:rPr lang="en-US" dirty="0" smtClean="0"/>
              <a:t>string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40502" y="2484051"/>
            <a:ext cx="7284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8814" y="2299385"/>
            <a:ext cx="18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Τύπου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Δυναμικό σύστημα τύπων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Μεταβλητές παίρνουν τύπο τιμής</a:t>
            </a:r>
          </a:p>
          <a:p>
            <a:r>
              <a:rPr lang="el-GR" dirty="0" smtClean="0"/>
              <a:t>Διευκόλυνση στη συγγραφή κώδικα</a:t>
            </a:r>
          </a:p>
          <a:p>
            <a:r>
              <a:rPr lang="el-GR" dirty="0" smtClean="0"/>
              <a:t>Σφάλματα </a:t>
            </a:r>
            <a:r>
              <a:rPr lang="el-GR" b="1" dirty="0" smtClean="0"/>
              <a:t>χρόνου εκτέλεσης </a:t>
            </a:r>
            <a:r>
              <a:rPr lang="el-GR" dirty="0" smtClean="0"/>
              <a:t>αντί συντακτικά</a:t>
            </a:r>
          </a:p>
          <a:p>
            <a:pPr lvl="1"/>
            <a:r>
              <a:rPr lang="el-GR" dirty="0" smtClean="0"/>
              <a:t>Πιο δύσκολα στον εντοπισμό</a:t>
            </a:r>
          </a:p>
          <a:p>
            <a:r>
              <a:rPr lang="el-GR" dirty="0" smtClean="0"/>
              <a:t>Οι </a:t>
            </a:r>
            <a:r>
              <a:rPr lang="el-GR" b="1" dirty="0" smtClean="0"/>
              <a:t>μετατροπές</a:t>
            </a:r>
            <a:r>
              <a:rPr lang="el-GR" dirty="0" smtClean="0"/>
              <a:t> τύπων γίνονται </a:t>
            </a:r>
            <a:r>
              <a:rPr lang="el-GR" b="1" dirty="0" smtClean="0"/>
              <a:t>αυτόματα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$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a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=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5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l-GR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 $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b = 7;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echo $b - $a;</a:t>
            </a:r>
          </a:p>
          <a:p>
            <a:pPr marL="0" indent="0"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32232" y="5085184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2040" y="483954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631173" y="5195900"/>
            <a:ext cx="392771" cy="49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27558" y="5694965"/>
            <a:ext cx="0" cy="470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1760" y="61742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Μετατρέπεται σε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l-GR" dirty="0" smtClean="0"/>
              <a:t>για να γίνει η πράξη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Αλφαριθμητικά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Μία τιμή που είναι μία σειρά από αριθμούς, χαρακτήρες, γράμματα, ...</a:t>
            </a:r>
          </a:p>
          <a:p>
            <a:r>
              <a:rPr lang="el-GR" dirty="0" smtClean="0"/>
              <a:t>Δηλαδή </a:t>
            </a:r>
            <a:r>
              <a:rPr lang="el-GR" b="1" dirty="0" smtClean="0"/>
              <a:t>ένα κείμενο</a:t>
            </a:r>
            <a:endParaRPr lang="en-US" b="1" dirty="0" smtClean="0"/>
          </a:p>
          <a:p>
            <a:r>
              <a:rPr lang="el-GR" dirty="0" smtClean="0"/>
              <a:t>Το μήκος μπορεί να αλλάζει</a:t>
            </a:r>
            <a:endParaRPr lang="en-US" dirty="0" smtClean="0"/>
          </a:p>
          <a:p>
            <a:r>
              <a:rPr lang="el-GR" dirty="0" smtClean="0"/>
              <a:t>Δεν υπάρχει περιορισμός μήκους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Δεν</a:t>
            </a:r>
            <a:r>
              <a:rPr lang="el-GR" dirty="0" smtClean="0"/>
              <a:t> πρόκειται για πίνακες από χαρακτήρες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Δεν</a:t>
            </a:r>
            <a:r>
              <a:rPr lang="el-GR" dirty="0" smtClean="0"/>
              <a:t> υπάρχει διαφορετικός τύπος χαρακτήρα και αλφαριθμητικού</a:t>
            </a:r>
            <a:endParaRPr lang="en-US" dirty="0" smtClean="0"/>
          </a:p>
          <a:p>
            <a:r>
              <a:rPr lang="el-GR" dirty="0" smtClean="0"/>
              <a:t>Επιτρέπεται το </a:t>
            </a:r>
            <a:r>
              <a:rPr lang="en-US" dirty="0" smtClean="0"/>
              <a:t>UTF-8 </a:t>
            </a:r>
            <a:r>
              <a:rPr lang="el-GR" dirty="0" smtClean="0"/>
              <a:t>άμεσα: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$a = “</a:t>
            </a:r>
            <a:r>
              <a:rPr lang="el-GR" sz="2400" b="1" dirty="0">
                <a:solidFill>
                  <a:srgbClr val="678930"/>
                </a:solidFill>
                <a:latin typeface="Lucida Console" pitchFamily="49" charset="0"/>
              </a:rPr>
              <a:t>Χαίρε, κόσμε!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7273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Αλφαριθμητικά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Διπλά</a:t>
            </a:r>
            <a:r>
              <a:rPr lang="en-US" b="1" dirty="0" smtClean="0"/>
              <a:t> </a:t>
            </a:r>
            <a:r>
              <a:rPr lang="el-GR" b="1" dirty="0" smtClean="0"/>
              <a:t>εισαγωγικά</a:t>
            </a:r>
            <a:r>
              <a:rPr lang="el-GR" dirty="0" smtClean="0"/>
              <a:t>: Προκαλούν αντικαταστάσεις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   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 =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“world”;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echo “Hello, $a!”;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l-GR" dirty="0" smtClean="0"/>
          </a:p>
          <a:p>
            <a:r>
              <a:rPr lang="el-GR" b="1" dirty="0" smtClean="0"/>
              <a:t>Μονά εισαγωγικά</a:t>
            </a:r>
            <a:r>
              <a:rPr lang="el-GR" dirty="0" smtClean="0"/>
              <a:t>: Δεν προκαλούν αντικαταστάσεις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   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a = “world”;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echo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‘Hello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, $a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!’;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l-GR" dirty="0"/>
          </a:p>
          <a:p>
            <a:r>
              <a:rPr lang="el-GR" dirty="0" smtClean="0"/>
              <a:t>Εξίσου γρήγορα και τα δύο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56368" y="2882553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84168" y="263021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Hello, world!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78311" y="5265517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6111" y="501317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Hello, $a!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6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Συνένωση αλφαριθμητικών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τον τελεστή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.</a:t>
            </a:r>
            <a:r>
              <a:rPr lang="el-GR" dirty="0"/>
              <a:t> (τελεία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l-GR" dirty="0"/>
              <a:t>Παράγει ένα αλφαριθμητικό που είναι η παράθεση δύο </a:t>
            </a:r>
            <a:r>
              <a:rPr lang="el-GR" dirty="0" smtClean="0"/>
              <a:t>άλλων</a:t>
            </a:r>
          </a:p>
          <a:p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“Hello, “ . “world” </a:t>
            </a:r>
            <a:r>
              <a:rPr lang="en-US" b="1" dirty="0" smtClean="0">
                <a:solidFill>
                  <a:srgbClr val="FFC000"/>
                </a:solidFill>
                <a:latin typeface="Lucida Console" pitchFamily="49" charset="0"/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 Hello, world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 αλφαριθμητικών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Παρέχονται έτοιμες από την </a:t>
            </a:r>
            <a:r>
              <a:rPr lang="en-US" dirty="0" smtClean="0"/>
              <a:t>PHP:</a:t>
            </a: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strlen</a:t>
            </a:r>
            <a:r>
              <a:rPr lang="en-US" dirty="0" smtClean="0"/>
              <a:t>: </a:t>
            </a:r>
            <a:r>
              <a:rPr lang="el-GR" dirty="0" smtClean="0"/>
              <a:t>Υπολογίζει μήκος</a:t>
            </a:r>
            <a:r>
              <a:rPr lang="en-US" dirty="0" smtClean="0"/>
              <a:t> </a:t>
            </a:r>
            <a:r>
              <a:rPr lang="el-GR" dirty="0" smtClean="0"/>
              <a:t>αλφαριθμητικού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trim</a:t>
            </a:r>
            <a:r>
              <a:rPr lang="en-US" dirty="0" smtClean="0"/>
              <a:t>: </a:t>
            </a:r>
            <a:r>
              <a:rPr lang="el-GR" dirty="0" smtClean="0"/>
              <a:t>«Κόβει» τα κενά από την αρχή και το τέλος</a:t>
            </a: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dirty="0" smtClean="0"/>
              <a:t>: </a:t>
            </a:r>
            <a:r>
              <a:rPr lang="el-GR" dirty="0" smtClean="0"/>
              <a:t>Εντοπίζει ένα αλφαριθμητικό μέσα σε άλλο</a:t>
            </a: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strtolower</a:t>
            </a:r>
            <a:r>
              <a:rPr lang="en-US" dirty="0" smtClean="0"/>
              <a:t>: </a:t>
            </a:r>
            <a:r>
              <a:rPr lang="el-GR" dirty="0" smtClean="0"/>
              <a:t>Μετατρέπει από κεφαλαία σε πεζά</a:t>
            </a:r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strtoupper</a:t>
            </a:r>
            <a:r>
              <a:rPr lang="en-US" dirty="0" smtClean="0"/>
              <a:t>: </a:t>
            </a:r>
            <a:r>
              <a:rPr lang="el-GR" dirty="0" smtClean="0"/>
              <a:t>Μετατρέπει από πεζά σε κεφαλαία</a:t>
            </a:r>
            <a:endParaRPr lang="en-US" dirty="0" smtClean="0"/>
          </a:p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str_repeat</a:t>
            </a:r>
            <a:r>
              <a:rPr lang="en-US" dirty="0" smtClean="0"/>
              <a:t>: </a:t>
            </a:r>
            <a:r>
              <a:rPr lang="el-GR" dirty="0" smtClean="0"/>
              <a:t>Δημιουργεί αλφαριθμητικό με επανάληψη άλλου</a:t>
            </a:r>
            <a:r>
              <a:rPr lang="en-US" dirty="0" smtClean="0"/>
              <a:t> </a:t>
            </a:r>
            <a:r>
              <a:rPr lang="el-GR" dirty="0" smtClean="0"/>
              <a:t>αλφαριθμητικού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l-GR" dirty="0" smtClean="0"/>
              <a:t>και πολλές άλλες: </a:t>
            </a:r>
            <a:r>
              <a:rPr lang="en-US" dirty="0" smtClean="0">
                <a:hlinkClick r:id="rId2"/>
              </a:rPr>
              <a:t>http://php.net/strings</a:t>
            </a: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Ψάξτε τες όταν τις χρειαστείτε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20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Ειδικοί χαρακτήρες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Παρόμοιοι με </a:t>
            </a:r>
            <a:r>
              <a:rPr lang="en-US" dirty="0" smtClean="0"/>
              <a:t>C, C++, Java, …</a:t>
            </a:r>
          </a:p>
          <a:p>
            <a:endParaRPr lang="en-US" dirty="0" smtClean="0"/>
          </a:p>
          <a:p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\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 </a:t>
            </a:r>
            <a:r>
              <a:rPr lang="en-US" dirty="0" smtClean="0"/>
              <a:t>	</a:t>
            </a:r>
            <a:r>
              <a:rPr lang="en-US" b="1" dirty="0">
                <a:solidFill>
                  <a:srgbClr val="FFC000"/>
                </a:solidFill>
                <a:latin typeface="Lucida Console" pitchFamily="49" charset="0"/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l-GR" dirty="0" smtClean="0">
                <a:sym typeface="Wingdings" pitchFamily="2" charset="2"/>
              </a:rPr>
              <a:t>Αλλαγή γραμμής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\t 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b="1" dirty="0">
                <a:solidFill>
                  <a:srgbClr val="FFC000"/>
                </a:solidFill>
                <a:latin typeface="Lucida Console" pitchFamily="49" charset="0"/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	Tab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Δουλεύουν μόνο σε </a:t>
            </a:r>
            <a:r>
              <a:rPr lang="en-US" dirty="0" smtClean="0">
                <a:sym typeface="Wingdings" pitchFamily="2" charset="2"/>
              </a:rPr>
              <a:t>“</a:t>
            </a:r>
            <a:r>
              <a:rPr lang="el-GR" dirty="0" smtClean="0">
                <a:sym typeface="Wingdings" pitchFamily="2" charset="2"/>
              </a:rPr>
              <a:t>διπλά εισαγωγικά</a:t>
            </a:r>
            <a:r>
              <a:rPr lang="en-US" dirty="0" smtClean="0">
                <a:sym typeface="Wingdings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2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80413"/>
              </p:ext>
            </p:extLst>
          </p:nvPr>
        </p:nvGraphicFramePr>
        <p:xfrm>
          <a:off x="683568" y="1772816"/>
          <a:ext cx="8064896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60040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Τελεστές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Λειτουργία</a:t>
                      </a:r>
                      <a:endParaRPr lang="en-US" sz="2000" dirty="0"/>
                    </a:p>
                  </a:txBody>
                  <a:tcPr/>
                </a:tc>
              </a:tr>
              <a:tr h="4678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%</a:t>
                      </a:r>
                      <a:endParaRPr lang="en-US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Αριθμητικές πράξεις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||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&amp;&amp;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!</a:t>
                      </a:r>
                      <a:endParaRPr lang="en-US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Λογικές πράξεις</a:t>
                      </a:r>
                      <a:r>
                        <a:rPr lang="en-US" sz="2000" dirty="0" smtClean="0"/>
                        <a:t>: </a:t>
                      </a:r>
                      <a:r>
                        <a:rPr lang="el-GR" sz="2000" dirty="0" smtClean="0"/>
                        <a:t>ή, και,</a:t>
                      </a:r>
                      <a:r>
                        <a:rPr lang="el-GR" sz="2000" baseline="0" dirty="0" smtClean="0"/>
                        <a:t> όχι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!=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&gt;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&lt;=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&gt;=</a:t>
                      </a:r>
                      <a:endParaRPr lang="en-US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Σύγκριση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--</a:t>
                      </a:r>
                      <a:endParaRPr lang="en-US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Αύξηση,</a:t>
                      </a:r>
                      <a:r>
                        <a:rPr lang="el-GR" sz="2000" baseline="0" dirty="0" smtClean="0"/>
                        <a:t> μείωση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.</a:t>
                      </a:r>
                      <a:endParaRPr lang="en-US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Ένωση αλφαριθμητικών</a:t>
                      </a:r>
                      <a:endParaRPr lang="en-US" sz="20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+=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-=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*=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/=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%=</a:t>
                      </a:r>
                      <a:r>
                        <a:rPr lang="en-US" dirty="0" smtClean="0"/>
                        <a:t>,</a:t>
                      </a:r>
                      <a:r>
                        <a:rPr lang="en-US" sz="20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 .=</a:t>
                      </a:r>
                      <a:endParaRPr lang="en-US" sz="20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Ανάθεση τιμής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33941"/>
              </p:ext>
            </p:extLst>
          </p:nvPr>
        </p:nvGraphicFramePr>
        <p:xfrm>
          <a:off x="1259632" y="1772816"/>
          <a:ext cx="688808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88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Κώδικας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Αποτέλεσμα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3 + 5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2 - 9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1 / 2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5 * 7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102 % 5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true || false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!true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true &amp;&amp; true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3 &lt; 5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3 != 3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67893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“Hello “ . ‘, world!’</a:t>
                      </a:r>
                      <a:endParaRPr lang="en-US" sz="1800" b="1" kern="1200" dirty="0">
                        <a:solidFill>
                          <a:srgbClr val="67893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</a:t>
                      </a:r>
                      <a:r>
                        <a:rPr lang="en-US" baseline="0" dirty="0" smtClean="0"/>
                        <a:t> world!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tropo.com/files/2010/08/php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054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Τελεστές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 5;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$a;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++$a;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$a;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--$a;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$a;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71800" y="2293936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37167" y="2063104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71800" y="3140968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37167" y="2910136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71800" y="4005064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7167" y="3774232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8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θα τυπώσουν;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“1”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/ “2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”;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1 .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2;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 5; echo “$a”;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$b = 5; echo “$b” - $b;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$c = 5; echo ‘$c’ . $c;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10889" y="1844823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6256" y="1613991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0.5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10889" y="2276872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6256" y="2055048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10889" y="2757984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6256" y="2536160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10889" y="3188007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2966183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10889" y="3617196"/>
            <a:ext cx="7366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76256" y="3395372"/>
            <a:ext cx="15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$c5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2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Σύγκριση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==</a:t>
            </a:r>
            <a:r>
              <a:rPr lang="el-GR" dirty="0" smtClean="0"/>
              <a:t>,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!=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Ο τύπος των τιμών μετατρέπεται ώστε να γίνει η σύγκριση</a:t>
            </a:r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1 == 1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true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1 == 2 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false</a:t>
            </a:r>
            <a:endParaRPr lang="en-US" dirty="0" smtClean="0"/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0 == “hello” 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true</a:t>
            </a:r>
          </a:p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1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” == 1 </a:t>
            </a:r>
            <a:r>
              <a:rPr lang="en-US" b="1" dirty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Σύγκριση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σύγκριση αλφαριθμητικών γίνεται εύκολα και </a:t>
            </a:r>
            <a:r>
              <a:rPr lang="el-GR" b="1" dirty="0" smtClean="0"/>
              <a:t>σωστά</a:t>
            </a:r>
            <a:r>
              <a:rPr lang="el-GR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$a = “hello”;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if ( $a == “hello”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echo ‘$a is hello. ‘;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echo ‘$a is not hello. ‘;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4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συνθήκη ) {</a:t>
            </a:r>
          </a:p>
          <a:p>
            <a:pPr marL="0" indent="0"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 σώμα 1</a:t>
            </a:r>
          </a:p>
          <a:p>
            <a:pPr marL="0" indent="0"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else if (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συνθήκη ) {</a:t>
            </a:r>
          </a:p>
          <a:p>
            <a:pPr marL="0" indent="0"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 σώμα 2</a:t>
            </a:r>
          </a:p>
          <a:p>
            <a:pPr marL="0" indent="0"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l-GR" sz="2000" dirty="0" smtClean="0">
                <a:latin typeface="Lucida Console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σώμα 3 </a:t>
            </a:r>
          </a:p>
          <a:p>
            <a:pPr marL="0" indent="0"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sz="20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Εκτελεί κώδικα </a:t>
            </a:r>
            <a:r>
              <a:rPr lang="el-GR" b="1" dirty="0" smtClean="0"/>
              <a:t>υπό συνθήκη</a:t>
            </a:r>
            <a:endParaRPr lang="en-US" b="1" dirty="0" smtClean="0"/>
          </a:p>
          <a:p>
            <a:r>
              <a:rPr lang="el-GR" dirty="0" smtClean="0"/>
              <a:t>Παρόμοιο με το </a:t>
            </a:r>
            <a:r>
              <a:rPr lang="en-US" dirty="0" smtClean="0"/>
              <a:t>if </a:t>
            </a:r>
            <a:r>
              <a:rPr lang="el-GR" dirty="0" smtClean="0"/>
              <a:t>της </a:t>
            </a:r>
            <a:r>
              <a:rPr lang="en-US" dirty="0" smtClean="0"/>
              <a:t>C, C++, Java, …</a:t>
            </a:r>
            <a:endParaRPr lang="el-GR" dirty="0" smtClean="0"/>
          </a:p>
          <a:p>
            <a:r>
              <a:rPr lang="el-GR" dirty="0" smtClean="0"/>
              <a:t>1</a:t>
            </a:r>
            <a:r>
              <a:rPr lang="el-GR" baseline="30000" dirty="0" smtClean="0"/>
              <a:t>η</a:t>
            </a:r>
            <a:r>
              <a:rPr lang="el-GR" dirty="0" smtClean="0"/>
              <a:t> συνθήκη </a:t>
            </a:r>
            <a:r>
              <a:rPr lang="el-GR" b="1" dirty="0" smtClean="0"/>
              <a:t>αληθής</a:t>
            </a:r>
            <a:r>
              <a:rPr lang="el-GR" dirty="0" smtClean="0"/>
              <a:t>;</a:t>
            </a:r>
          </a:p>
          <a:p>
            <a:pPr lvl="1"/>
            <a:r>
              <a:rPr lang="el-GR" dirty="0" smtClean="0"/>
              <a:t>Εκτέλεση κώδικα </a:t>
            </a:r>
            <a:r>
              <a:rPr lang="el-GR" b="1" dirty="0" smtClean="0"/>
              <a:t>σώματος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if</a:t>
            </a:r>
          </a:p>
          <a:p>
            <a:r>
              <a:rPr lang="el-GR" dirty="0" smtClean="0"/>
              <a:t>Αλλιώς, 2</a:t>
            </a:r>
            <a:r>
              <a:rPr lang="el-GR" baseline="30000" dirty="0" smtClean="0"/>
              <a:t>η</a:t>
            </a:r>
            <a:r>
              <a:rPr lang="el-GR" dirty="0" smtClean="0"/>
              <a:t> συνθήκη </a:t>
            </a:r>
            <a:r>
              <a:rPr lang="el-GR" b="1" dirty="0" smtClean="0"/>
              <a:t>αληθής</a:t>
            </a:r>
            <a:r>
              <a:rPr lang="el-GR" dirty="0" smtClean="0"/>
              <a:t>;</a:t>
            </a:r>
          </a:p>
          <a:p>
            <a:pPr lvl="1"/>
            <a:r>
              <a:rPr lang="el-GR" dirty="0" smtClean="0"/>
              <a:t>Εκτέλεση κώδικα </a:t>
            </a:r>
            <a:r>
              <a:rPr lang="el-GR" b="1" dirty="0" smtClean="0"/>
              <a:t>σώματος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else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if</a:t>
            </a:r>
          </a:p>
          <a:p>
            <a:r>
              <a:rPr lang="en-US" dirty="0" smtClean="0"/>
              <a:t>…</a:t>
            </a:r>
          </a:p>
          <a:p>
            <a:r>
              <a:rPr lang="el-GR" dirty="0" smtClean="0"/>
              <a:t>Όλες οι συνθήκες </a:t>
            </a:r>
            <a:r>
              <a:rPr lang="el-GR" b="1" dirty="0" smtClean="0"/>
              <a:t>ψευδείς</a:t>
            </a:r>
            <a:r>
              <a:rPr lang="el-GR" dirty="0" smtClean="0"/>
              <a:t>;</a:t>
            </a:r>
          </a:p>
          <a:p>
            <a:pPr lvl="1"/>
            <a:r>
              <a:rPr lang="el-GR" dirty="0" smtClean="0"/>
              <a:t>Εκτέλεση κώδικα </a:t>
            </a:r>
            <a:r>
              <a:rPr lang="el-GR" b="1" dirty="0" smtClean="0"/>
              <a:t>σώματος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else</a:t>
            </a:r>
          </a:p>
          <a:p>
            <a:r>
              <a:rPr lang="el-GR" dirty="0" smtClean="0"/>
              <a:t>Τα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else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if</a:t>
            </a:r>
            <a:r>
              <a:rPr lang="en-US" dirty="0" smtClean="0"/>
              <a:t> </a:t>
            </a:r>
            <a:r>
              <a:rPr lang="el-GR" dirty="0" smtClean="0"/>
              <a:t>και</a:t>
            </a:r>
            <a:r>
              <a:rPr lang="en-US" dirty="0"/>
              <a:t>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else</a:t>
            </a:r>
            <a:r>
              <a:rPr lang="en-US" dirty="0" smtClean="0"/>
              <a:t> </a:t>
            </a:r>
            <a:r>
              <a:rPr lang="el-GR" dirty="0" smtClean="0"/>
              <a:t>είναι προαιρετικά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7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== 5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“Hello!”;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else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“Goodbye!”;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00808"/>
            <a:ext cx="8229600" cy="44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switch (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παράσταση ) {</a:t>
            </a:r>
          </a:p>
          <a:p>
            <a:pPr marL="0" indent="0">
              <a:buFont typeface="Arial" pitchFamily="34" charset="0"/>
              <a:buNone/>
            </a:pP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case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τιμή1:</a:t>
            </a:r>
          </a:p>
          <a:p>
            <a:pPr marL="0" indent="0">
              <a:buFont typeface="Arial" pitchFamily="34" charset="0"/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     σώμα 1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l-GR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case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τιμή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2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:</a:t>
            </a:r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       σώμα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1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l-GR" sz="20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       break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l-GR" sz="20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...</a:t>
            </a:r>
          </a:p>
          <a:p>
            <a:pPr marL="0" indent="0">
              <a:buNone/>
            </a:pPr>
            <a:r>
              <a:rPr lang="el-GR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       </a:t>
            </a: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εναλλακτικό σώμα</a:t>
            </a:r>
          </a:p>
          <a:p>
            <a:pPr marL="0" indent="0">
              <a:buFont typeface="Arial" pitchFamily="34" charset="0"/>
              <a:buNone/>
            </a:pPr>
            <a:r>
              <a:rPr lang="el-GR" sz="2000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8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Επιλέγει</a:t>
            </a:r>
            <a:r>
              <a:rPr lang="el-GR" dirty="0"/>
              <a:t> ένα σώμα με βάση την τιμή μίας </a:t>
            </a:r>
            <a:r>
              <a:rPr lang="el-GR" dirty="0" smtClean="0"/>
              <a:t>παράστασης</a:t>
            </a:r>
            <a:endParaRPr lang="en-US" dirty="0" smtClean="0"/>
          </a:p>
          <a:p>
            <a:r>
              <a:rPr lang="el-GR" dirty="0" smtClean="0"/>
              <a:t>Παρόμοιο με </a:t>
            </a:r>
            <a:r>
              <a:rPr lang="en-US" dirty="0" smtClean="0"/>
              <a:t>C, C++, Java, …</a:t>
            </a:r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cases </a:t>
            </a:r>
            <a:r>
              <a:rPr lang="el-GR" b="1" dirty="0" smtClean="0"/>
              <a:t>μπορούν </a:t>
            </a:r>
            <a:r>
              <a:rPr lang="el-GR" dirty="0" smtClean="0"/>
              <a:t>να είναι και </a:t>
            </a:r>
            <a:r>
              <a:rPr lang="el-GR" b="1" dirty="0" smtClean="0"/>
              <a:t>όχι σταθερές</a:t>
            </a:r>
            <a:endParaRPr lang="en-US" b="1" dirty="0" smtClean="0"/>
          </a:p>
          <a:p>
            <a:r>
              <a:rPr lang="el-GR" dirty="0" smtClean="0"/>
              <a:t>Αν η παράσταση έχει τιμή1</a:t>
            </a:r>
          </a:p>
          <a:p>
            <a:pPr lvl="1"/>
            <a:r>
              <a:rPr lang="el-GR" dirty="0" smtClean="0"/>
              <a:t>Εκτέλεση σώματος 1</a:t>
            </a:r>
          </a:p>
          <a:p>
            <a:r>
              <a:rPr lang="el-GR" dirty="0" smtClean="0"/>
              <a:t>Αν η παράσταση έχει τιμή2</a:t>
            </a:r>
          </a:p>
          <a:p>
            <a:pPr lvl="1"/>
            <a:r>
              <a:rPr lang="el-GR" dirty="0" smtClean="0"/>
              <a:t>Εκτέλεση σώματος2</a:t>
            </a:r>
          </a:p>
          <a:p>
            <a:r>
              <a:rPr lang="el-GR" dirty="0" smtClean="0"/>
              <a:t>...</a:t>
            </a:r>
          </a:p>
          <a:p>
            <a:r>
              <a:rPr lang="el-GR" dirty="0" smtClean="0"/>
              <a:t>Αλλιώς</a:t>
            </a:r>
          </a:p>
          <a:p>
            <a:pPr lvl="1"/>
            <a:r>
              <a:rPr lang="el-GR" dirty="0" smtClean="0"/>
              <a:t>Εκτέλεση εναλλακτικού σώματος</a:t>
            </a:r>
            <a:endParaRPr lang="en-US" dirty="0" smtClean="0"/>
          </a:p>
          <a:p>
            <a:r>
              <a:rPr lang="el-GR" dirty="0" smtClean="0"/>
              <a:t>Το 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default</a:t>
            </a:r>
            <a:r>
              <a:rPr lang="en-US" dirty="0" smtClean="0"/>
              <a:t> </a:t>
            </a:r>
            <a:r>
              <a:rPr lang="el-GR" dirty="0" smtClean="0"/>
              <a:t>είναι προαιρετικό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switch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case 5: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“a is 5”;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case 10: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 echo “a is 10”;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case 15: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 echo “a is 15”;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default: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echo “a is neither 5, nor 10, nor 15”;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HP </a:t>
            </a:r>
            <a:r>
              <a:rPr lang="en-US" b="1" dirty="0" smtClean="0"/>
              <a:t>H</a:t>
            </a:r>
            <a:r>
              <a:rPr lang="en-US" dirty="0" smtClean="0"/>
              <a:t>ypertext </a:t>
            </a:r>
            <a:r>
              <a:rPr lang="en-US" b="1" dirty="0" smtClean="0"/>
              <a:t>P</a:t>
            </a:r>
            <a:r>
              <a:rPr lang="en-US" dirty="0" smtClean="0"/>
              <a:t>reprocessor</a:t>
            </a:r>
          </a:p>
          <a:p>
            <a:r>
              <a:rPr lang="el-GR" dirty="0" smtClean="0"/>
              <a:t>Τρέχει στον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l-GR" b="1" dirty="0" smtClean="0"/>
              <a:t>όχι </a:t>
            </a:r>
            <a:r>
              <a:rPr lang="el-GR" dirty="0" smtClean="0"/>
              <a:t>στον </a:t>
            </a:r>
            <a:r>
              <a:rPr lang="en-US" dirty="0" smtClean="0"/>
              <a:t>client</a:t>
            </a:r>
          </a:p>
          <a:p>
            <a:r>
              <a:rPr lang="el-GR" dirty="0" smtClean="0"/>
              <a:t>Συνδυάζεται με κάποιον </a:t>
            </a:r>
            <a:r>
              <a:rPr lang="en-US" b="1" dirty="0" smtClean="0"/>
              <a:t>web server</a:t>
            </a:r>
            <a:r>
              <a:rPr lang="en-US" dirty="0" smtClean="0"/>
              <a:t> </a:t>
            </a:r>
            <a:r>
              <a:rPr lang="el-GR" dirty="0" smtClean="0"/>
              <a:t>όπως ο </a:t>
            </a:r>
            <a:r>
              <a:rPr lang="en-US" dirty="0" smtClean="0"/>
              <a:t>Apache</a:t>
            </a:r>
          </a:p>
          <a:p>
            <a:r>
              <a:rPr lang="el-GR" dirty="0" smtClean="0"/>
              <a:t>Ανοιχτού κώδικα, τρέχει σε </a:t>
            </a:r>
            <a:r>
              <a:rPr lang="en-US" dirty="0" smtClean="0"/>
              <a:t>Windows, Linux, </a:t>
            </a:r>
            <a:r>
              <a:rPr lang="el-GR" dirty="0" smtClean="0"/>
              <a:t>και αλλού</a:t>
            </a:r>
            <a:endParaRPr lang="en-US" dirty="0" smtClean="0"/>
          </a:p>
          <a:p>
            <a:r>
              <a:rPr lang="el-GR" b="1" dirty="0" smtClean="0"/>
              <a:t>Παράγει</a:t>
            </a:r>
            <a:r>
              <a:rPr lang="el-GR" dirty="0" smtClean="0"/>
              <a:t> το </a:t>
            </a:r>
            <a:r>
              <a:rPr lang="en-US" dirty="0" smtClean="0"/>
              <a:t>HTML </a:t>
            </a:r>
            <a:r>
              <a:rPr lang="el-GR" dirty="0" smtClean="0"/>
              <a:t>που θα φτάσει στο χρήστη</a:t>
            </a:r>
            <a:endParaRPr lang="en-US" dirty="0" smtClean="0"/>
          </a:p>
          <a:p>
            <a:r>
              <a:rPr lang="el-GR" dirty="0" smtClean="0"/>
              <a:t>Θα μελετήσουμε την έκδοση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Παράληψη του</a:t>
            </a:r>
            <a:r>
              <a:rPr lang="en-US" dirty="0"/>
              <a:t> </a:t>
            </a:r>
            <a:r>
              <a:rPr lang="en-US" dirty="0" smtClean="0"/>
              <a:t>break </a:t>
            </a:r>
            <a:r>
              <a:rPr lang="el-GR" dirty="0" smtClean="0"/>
              <a:t>οδηγεί σε </a:t>
            </a:r>
            <a:r>
              <a:rPr lang="en-US" b="1" dirty="0" smtClean="0"/>
              <a:t>fall-through</a:t>
            </a:r>
          </a:p>
          <a:p>
            <a:r>
              <a:rPr lang="el-GR" dirty="0" smtClean="0"/>
              <a:t>Εκτελούνται τα σώματα που ακολουθούν μέχρι το επόμενο </a:t>
            </a:r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 10;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switch 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case 5: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“a is 5. ”;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case 10: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 echo “a is 10. ”;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case 15: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 echo “a is 15. ”;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default: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   </a:t>
            </a: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echo “a is neither 5, nor 10, nor 15”;</a:t>
            </a:r>
            <a:endParaRPr lang="el-GR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644008" y="538808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9532" y="157053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 is 10. a is 15. a is neither 5, nor 10, nor 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for (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αρχικοποίηση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συνθήκη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βήμα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  σώμα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σε </a:t>
            </a:r>
            <a:r>
              <a:rPr lang="en-US" dirty="0" smtClean="0"/>
              <a:t>C, C++, Java… </a:t>
            </a:r>
          </a:p>
          <a:p>
            <a:r>
              <a:rPr lang="el-GR" dirty="0" smtClean="0"/>
              <a:t>Επαναλαμβάνει ένα σώμα σύμφωνα με κάποια συνθήκη</a:t>
            </a:r>
          </a:p>
          <a:p>
            <a:r>
              <a:rPr lang="el-GR" dirty="0" smtClean="0"/>
              <a:t>Αρχικά τρέχει η </a:t>
            </a:r>
            <a:r>
              <a:rPr lang="el-GR" b="1" dirty="0" smtClean="0"/>
              <a:t>αρχικοποίηση</a:t>
            </a:r>
            <a:endParaRPr lang="en-US" b="1" dirty="0" smtClean="0"/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</a:t>
            </a:r>
            <a:r>
              <a:rPr lang="el-GR" dirty="0" smtClean="0"/>
              <a:t> είναι </a:t>
            </a:r>
            <a:r>
              <a:rPr lang="el-GR" b="1" dirty="0" smtClean="0"/>
              <a:t>ψευδής</a:t>
            </a:r>
            <a:r>
              <a:rPr lang="el-GR" dirty="0" smtClean="0"/>
              <a:t>, τελειώσαμε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 </a:t>
            </a:r>
            <a:r>
              <a:rPr lang="el-GR" dirty="0" smtClean="0"/>
              <a:t>είναι </a:t>
            </a:r>
            <a:r>
              <a:rPr lang="el-GR" b="1" dirty="0" smtClean="0"/>
              <a:t>αληθής</a:t>
            </a:r>
            <a:r>
              <a:rPr lang="el-GR" dirty="0" smtClean="0"/>
              <a:t>, τρέχει το </a:t>
            </a:r>
            <a:r>
              <a:rPr lang="el-GR" b="1" dirty="0" smtClean="0"/>
              <a:t>σώμα</a:t>
            </a:r>
            <a:endParaRPr lang="en-US" b="1" dirty="0" smtClean="0"/>
          </a:p>
          <a:p>
            <a:r>
              <a:rPr lang="el-GR" dirty="0" smtClean="0"/>
              <a:t>Μετά το σώμα τρέχει το </a:t>
            </a:r>
            <a:r>
              <a:rPr lang="el-GR" b="1" dirty="0" smtClean="0"/>
              <a:t>βήμα</a:t>
            </a:r>
          </a:p>
          <a:p>
            <a:r>
              <a:rPr lang="el-GR" b="1" dirty="0" smtClean="0"/>
              <a:t>Η συνθήκη ελέγχεται ξανά</a:t>
            </a:r>
            <a:r>
              <a:rPr lang="en-US" b="1" dirty="0" smtClean="0"/>
              <a:t>, </a:t>
            </a:r>
            <a:r>
              <a:rPr lang="el-GR" b="1" dirty="0" smtClean="0"/>
              <a:t>κ.ό.κ.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714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for (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αρχικοποίηση</a:t>
            </a:r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;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συνθήκη</a:t>
            </a:r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;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βήμα</a:t>
            </a:r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) {</a:t>
            </a:r>
          </a:p>
          <a:p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    σώμα</a:t>
            </a:r>
            <a:endParaRPr lang="en-US" sz="1400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sz="14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for ( $i = 0; $i &lt; 5; ++$i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“Hello, world! “;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30291" y="306896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17098" y="4365104"/>
            <a:ext cx="6026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Hello, world! Hello, world! Hello, world! Hello, world! Hello, world!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1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while (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συνθήκη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  σώμα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</a:t>
            </a:r>
            <a:r>
              <a:rPr lang="el-GR" dirty="0"/>
              <a:t>σ</a:t>
            </a:r>
            <a:r>
              <a:rPr lang="el-GR" dirty="0" smtClean="0"/>
              <a:t>ε </a:t>
            </a:r>
            <a:r>
              <a:rPr lang="en-US" dirty="0" smtClean="0"/>
              <a:t>C, C++, Java, …</a:t>
            </a:r>
          </a:p>
          <a:p>
            <a:r>
              <a:rPr lang="el-GR" dirty="0" smtClean="0"/>
              <a:t>Επαναλαμβάνει ένα σώμα σύμφωνα με κάποια συνθήκη</a:t>
            </a:r>
          </a:p>
          <a:p>
            <a:r>
              <a:rPr lang="el-GR" dirty="0" smtClean="0"/>
              <a:t>Αρχικά ελέγχεται η συνθήκη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</a:t>
            </a:r>
            <a:r>
              <a:rPr lang="el-GR" dirty="0" smtClean="0"/>
              <a:t> είναι </a:t>
            </a:r>
            <a:r>
              <a:rPr lang="el-GR" b="1" dirty="0" smtClean="0"/>
              <a:t>ψευδής</a:t>
            </a:r>
            <a:r>
              <a:rPr lang="el-GR" dirty="0" smtClean="0"/>
              <a:t>, τελειώσαμε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 </a:t>
            </a:r>
            <a:r>
              <a:rPr lang="el-GR" dirty="0" smtClean="0"/>
              <a:t>είναι </a:t>
            </a:r>
            <a:r>
              <a:rPr lang="el-GR" b="1" dirty="0" smtClean="0"/>
              <a:t>αληθής</a:t>
            </a:r>
            <a:r>
              <a:rPr lang="el-GR" dirty="0" smtClean="0"/>
              <a:t>, τρέχει το </a:t>
            </a:r>
            <a:r>
              <a:rPr lang="el-GR" b="1" dirty="0" smtClean="0"/>
              <a:t>σώμα</a:t>
            </a:r>
            <a:endParaRPr lang="en-US" b="1" dirty="0" smtClean="0"/>
          </a:p>
          <a:p>
            <a:r>
              <a:rPr lang="el-GR" b="1" dirty="0" smtClean="0"/>
              <a:t>Η συνθήκη ελέγχεται ξανά</a:t>
            </a:r>
            <a:r>
              <a:rPr lang="en-US" b="1" dirty="0" smtClean="0"/>
              <a:t>, </a:t>
            </a:r>
            <a:r>
              <a:rPr lang="el-GR" b="1" dirty="0" smtClean="0"/>
              <a:t>κ.ό.κ.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714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while (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συνθήκη</a:t>
            </a:r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) {</a:t>
            </a:r>
          </a:p>
          <a:p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    σώμα</a:t>
            </a:r>
            <a:endParaRPr lang="en-US" sz="1400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sz="14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$i = 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while ( $i &lt; 5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“Hello, world! “;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++$i;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30291" y="3877856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17098" y="5174000"/>
            <a:ext cx="6026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Hello, world! Hello, world! Hello, world! Hello, world! Hello, world!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5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do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σώμα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while (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συνθήκη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l-GR" dirty="0" smtClean="0"/>
              <a:t>Εναλλακτικές λύσεις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</a:t>
            </a:r>
          </a:p>
          <a:p>
            <a:pPr lvl="1"/>
            <a:r>
              <a:rPr lang="el-GR" dirty="0" smtClean="0"/>
              <a:t>Η </a:t>
            </a:r>
            <a:r>
              <a:rPr lang="en-US" dirty="0" smtClean="0"/>
              <a:t>server-side </a:t>
            </a:r>
            <a:r>
              <a:rPr lang="el-GR" dirty="0" smtClean="0"/>
              <a:t>λύση της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JSP</a:t>
            </a:r>
            <a:endParaRPr lang="el-GR" dirty="0" smtClean="0"/>
          </a:p>
          <a:p>
            <a:pPr lvl="1"/>
            <a:r>
              <a:rPr lang="en-US" dirty="0" smtClean="0"/>
              <a:t>Server-side </a:t>
            </a:r>
            <a:r>
              <a:rPr lang="el-GR" dirty="0" smtClean="0"/>
              <a:t>λύση βασισμένη στη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Ruby, Ruby on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</a:t>
            </a:r>
            <a:r>
              <a:rPr lang="el-GR" dirty="0"/>
              <a:t>σ</a:t>
            </a:r>
            <a:r>
              <a:rPr lang="el-GR" dirty="0" smtClean="0"/>
              <a:t>ε </a:t>
            </a:r>
            <a:r>
              <a:rPr lang="en-US" dirty="0" smtClean="0"/>
              <a:t>C, C++, Java, …</a:t>
            </a:r>
          </a:p>
          <a:p>
            <a:r>
              <a:rPr lang="el-GR" dirty="0" smtClean="0"/>
              <a:t>Επαναλαμβάνει ένα σώμα σύμφωνα με κάποια συνθήκη</a:t>
            </a:r>
          </a:p>
          <a:p>
            <a:r>
              <a:rPr lang="el-GR" dirty="0" smtClean="0"/>
              <a:t>Αρχικά τρέχει μία φορά το σώμα</a:t>
            </a:r>
            <a:endParaRPr lang="en-US" dirty="0" smtClean="0"/>
          </a:p>
          <a:p>
            <a:r>
              <a:rPr lang="el-GR" dirty="0" smtClean="0"/>
              <a:t>Στη συνέχεια ελέγχεται η συνθήκη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</a:t>
            </a:r>
            <a:r>
              <a:rPr lang="el-GR" dirty="0" smtClean="0"/>
              <a:t> είναι </a:t>
            </a:r>
            <a:r>
              <a:rPr lang="el-GR" b="1" dirty="0" smtClean="0"/>
              <a:t>ψευδής</a:t>
            </a:r>
            <a:r>
              <a:rPr lang="el-GR" dirty="0" smtClean="0"/>
              <a:t>, τελειώσαμε</a:t>
            </a:r>
          </a:p>
          <a:p>
            <a:r>
              <a:rPr lang="el-GR" dirty="0" smtClean="0"/>
              <a:t>Αν </a:t>
            </a:r>
            <a:r>
              <a:rPr lang="el-GR" b="1" dirty="0" smtClean="0"/>
              <a:t>η συνθήκη </a:t>
            </a:r>
            <a:r>
              <a:rPr lang="el-GR" dirty="0" smtClean="0"/>
              <a:t>είναι </a:t>
            </a:r>
            <a:r>
              <a:rPr lang="el-GR" b="1" dirty="0" smtClean="0"/>
              <a:t>αληθής</a:t>
            </a:r>
            <a:r>
              <a:rPr lang="el-GR" dirty="0" smtClean="0"/>
              <a:t>, τρέχει το </a:t>
            </a:r>
            <a:r>
              <a:rPr lang="el-GR" b="1" dirty="0" smtClean="0"/>
              <a:t>σώμα</a:t>
            </a:r>
            <a:endParaRPr lang="en-US" b="1" dirty="0" smtClean="0"/>
          </a:p>
          <a:p>
            <a:r>
              <a:rPr lang="el-GR" b="1" dirty="0" smtClean="0"/>
              <a:t>Η συνθήκη ελέγχεται ξανά</a:t>
            </a:r>
            <a:r>
              <a:rPr lang="en-US" b="1" dirty="0" smtClean="0"/>
              <a:t>, </a:t>
            </a:r>
            <a:r>
              <a:rPr lang="el-GR" b="1" dirty="0" smtClean="0"/>
              <a:t>κ.ό.κ.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714"/>
            <a:ext cx="4572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do {</a:t>
            </a:r>
          </a:p>
          <a:p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σώμα</a:t>
            </a:r>
            <a:endParaRPr lang="en-US" sz="1400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r>
              <a:rPr lang="en-US" sz="1400" b="1" dirty="0">
                <a:solidFill>
                  <a:srgbClr val="678930"/>
                </a:solidFill>
                <a:latin typeface="Lucida Console" pitchFamily="49" charset="0"/>
              </a:rPr>
              <a:t> while ( </a:t>
            </a:r>
            <a:r>
              <a:rPr lang="el-GR" sz="1400" b="1" dirty="0">
                <a:solidFill>
                  <a:srgbClr val="678930"/>
                </a:solidFill>
                <a:latin typeface="Lucida Console" pitchFamily="49" charset="0"/>
              </a:rPr>
              <a:t>συνθήκη );</a:t>
            </a:r>
            <a:endParaRPr lang="en-US" sz="1400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$i = 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do {</a:t>
            </a: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“Hello, world! “;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++$i;</a:t>
            </a:r>
          </a:p>
          <a:p>
            <a:pPr marL="0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while ( $i &lt;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0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)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30291" y="3877856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17098" y="5174000"/>
            <a:ext cx="6026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Hello, world!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0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Ίδιο σε </a:t>
            </a:r>
            <a:r>
              <a:rPr lang="en-US" dirty="0" smtClean="0"/>
              <a:t>C</a:t>
            </a:r>
            <a:r>
              <a:rPr lang="el-GR" dirty="0" smtClean="0"/>
              <a:t>, </a:t>
            </a:r>
            <a:r>
              <a:rPr lang="en-US" dirty="0" smtClean="0"/>
              <a:t>C++, Java, …</a:t>
            </a:r>
          </a:p>
          <a:p>
            <a:r>
              <a:rPr lang="el-GR" dirty="0" smtClean="0"/>
              <a:t>Εμφανίζεται μέσα σε μία ροή ελέγχου</a:t>
            </a:r>
          </a:p>
          <a:p>
            <a:pPr lvl="1"/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sz="2400" b="1" dirty="0" err="1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dirty="0" smtClean="0"/>
              <a:t>,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do… while</a:t>
            </a:r>
            <a:r>
              <a:rPr lang="en-US" dirty="0" smtClean="0"/>
              <a:t>,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switch</a:t>
            </a:r>
          </a:p>
          <a:p>
            <a:r>
              <a:rPr lang="el-GR" dirty="0"/>
              <a:t>Διακόπτει την </a:t>
            </a:r>
            <a:r>
              <a:rPr lang="el-GR" dirty="0" smtClean="0"/>
              <a:t>ροή και συνεχίζει αμέσως μετά</a:t>
            </a:r>
          </a:p>
          <a:p>
            <a:r>
              <a:rPr lang="el-GR" dirty="0" smtClean="0"/>
              <a:t>Δεν γίνονται άλλες επαναλήψεις μετά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7398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Ίδιο σε </a:t>
            </a:r>
            <a:r>
              <a:rPr lang="en-US" dirty="0"/>
              <a:t>C</a:t>
            </a:r>
            <a:r>
              <a:rPr lang="el-GR" dirty="0"/>
              <a:t>, </a:t>
            </a:r>
            <a:r>
              <a:rPr lang="en-US" dirty="0"/>
              <a:t>C++, Java, …</a:t>
            </a:r>
          </a:p>
          <a:p>
            <a:r>
              <a:rPr lang="el-GR" dirty="0"/>
              <a:t>Εμφανίζεται μέσα σε μία ροή </a:t>
            </a:r>
            <a:r>
              <a:rPr lang="el-GR" dirty="0" smtClean="0"/>
              <a:t>επανάληψης</a:t>
            </a:r>
            <a:endParaRPr lang="el-GR" dirty="0"/>
          </a:p>
          <a:p>
            <a:pPr lvl="1"/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for</a:t>
            </a:r>
            <a:r>
              <a:rPr lang="en-US" dirty="0"/>
              <a:t>, </a:t>
            </a:r>
            <a:r>
              <a:rPr lang="en-US" sz="2400" b="1" dirty="0" err="1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dirty="0"/>
              <a:t>,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while</a:t>
            </a:r>
            <a:r>
              <a:rPr lang="en-US" dirty="0"/>
              <a:t>,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do…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while</a:t>
            </a:r>
            <a:endParaRPr lang="en-US" sz="2400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Διακόπτει την ροή </a:t>
            </a:r>
            <a:r>
              <a:rPr lang="el-GR" dirty="0" smtClean="0"/>
              <a:t>και</a:t>
            </a:r>
            <a:r>
              <a:rPr lang="en-US" dirty="0" smtClean="0"/>
              <a:t> </a:t>
            </a:r>
            <a:r>
              <a:rPr lang="el-GR" dirty="0" smtClean="0"/>
              <a:t>συνεχίζει ελέγχοντας την συνθήκη</a:t>
            </a:r>
            <a:endParaRPr lang="en-US" dirty="0" smtClean="0"/>
          </a:p>
          <a:p>
            <a:r>
              <a:rPr lang="el-GR" dirty="0" smtClean="0"/>
              <a:t>Μπορεί να γίνουν και άλλες επαναλήψεις μετά το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3890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Χειρισμός φορμών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 να πάρουμε δεδομένα από </a:t>
            </a:r>
            <a:r>
              <a:rPr lang="en-US" dirty="0" smtClean="0"/>
              <a:t>HTTP GET:</a:t>
            </a:r>
          </a:p>
          <a:p>
            <a:pPr lvl="1"/>
            <a:r>
              <a:rPr lang="el-GR" dirty="0" smtClean="0"/>
              <a:t>Μεταβλητή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$_GET </a:t>
            </a:r>
            <a:endParaRPr lang="en-US" sz="2400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lvl="1"/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$_GET[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όνομα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_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παραμέτρου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2400" b="1" dirty="0">
                <a:solidFill>
                  <a:srgbClr val="678930"/>
                </a:solidFill>
                <a:latin typeface="Lucida Console" pitchFamily="49" charset="0"/>
              </a:rPr>
              <a:t>]</a:t>
            </a:r>
          </a:p>
          <a:p>
            <a:r>
              <a:rPr lang="el-GR" dirty="0" smtClean="0"/>
              <a:t>Για να πάρουμε δεδομένα από </a:t>
            </a:r>
            <a:r>
              <a:rPr lang="en-US" dirty="0" smtClean="0"/>
              <a:t>HTTP POST:</a:t>
            </a:r>
            <a:endParaRPr lang="el-GR" dirty="0" smtClean="0"/>
          </a:p>
          <a:p>
            <a:pPr lvl="1"/>
            <a:r>
              <a:rPr lang="el-GR" dirty="0" smtClean="0"/>
              <a:t>Μεταβλητή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$_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POST</a:t>
            </a:r>
          </a:p>
          <a:p>
            <a:pPr lvl="1"/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$_POST[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“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όνομα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_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παραμέτρου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”</a:t>
            </a:r>
            <a:r>
              <a:rPr lang="el-GR" sz="2400" b="1" dirty="0" smtClean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sz="2400" b="1" dirty="0">
                <a:solidFill>
                  <a:srgbClr val="678930"/>
                </a:solidFill>
                <a:latin typeface="Lucida Console" pitchFamily="49" charset="0"/>
              </a:rPr>
              <a:t>]</a:t>
            </a:r>
            <a:endParaRPr lang="en-US" sz="2400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 smtClean="0"/>
              <a:t>Ορίζονται αυτόματα από την </a:t>
            </a:r>
            <a:r>
              <a:rPr lang="en-US" dirty="0" smtClean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998792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Χειρισμός φορμών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input.html: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action=“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test.php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 method=“post”&gt;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type=“text” name=“foo” /&gt;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type=“submit” value=“</a:t>
            </a:r>
            <a:r>
              <a:rPr lang="el-G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Στείλε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&lt;/form&gt;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37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Χειρισμός φορμών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test.php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l-GR" dirty="0" smtClean="0"/>
              <a:t>Πληκτρολόγησες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	echo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$_POST[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‘foo’ 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?&gt;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004024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Σχόλια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// </a:t>
            </a:r>
            <a:r>
              <a:rPr lang="el-GR" dirty="0"/>
              <a:t>η υπόλοιπή γραμμή είναι </a:t>
            </a:r>
            <a:r>
              <a:rPr lang="el-GR" dirty="0" smtClean="0"/>
              <a:t>σχόλιο</a:t>
            </a:r>
          </a:p>
          <a:p>
            <a:r>
              <a:rPr lang="el-GR" dirty="0" smtClean="0"/>
              <a:t>Το πολύ 1 γραμμή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= 5; 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// assign $a to be 5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/* </a:t>
            </a:r>
            <a:r>
              <a:rPr lang="el-GR" dirty="0"/>
              <a:t>τα περιεχόμενα είναι σχόλιο</a:t>
            </a:r>
            <a:r>
              <a:rPr lang="en-US" b="1" dirty="0" smtClean="0">
                <a:solidFill>
                  <a:srgbClr val="92D050"/>
                </a:solidFill>
                <a:latin typeface="Lucida Console" pitchFamily="49" charset="0"/>
              </a:rPr>
              <a:t> */</a:t>
            </a:r>
          </a:p>
          <a:p>
            <a:r>
              <a:rPr lang="el-GR" dirty="0"/>
              <a:t>1 ή  περισσότερες γραμμές</a:t>
            </a:r>
          </a:p>
        </p:txBody>
      </p:sp>
    </p:spTree>
    <p:extLst>
      <p:ext uri="{BB962C8B-B14F-4D97-AF65-F5344CB8AC3E}">
        <p14:creationId xmlns:p14="http://schemas.microsoft.com/office/powerpoint/2010/main" val="13013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όνομα_συνάρτησης( ορίσματα ) {</a:t>
            </a: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σώμα;</a:t>
            </a:r>
          </a:p>
          <a:p>
            <a:pPr marL="0" indent="0">
              <a:buNone/>
            </a:pP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Παρόμοιες με συναρτήσεις σε </a:t>
            </a:r>
            <a:r>
              <a:rPr lang="en-US" dirty="0" smtClean="0"/>
              <a:t>C, C++, Java, …</a:t>
            </a:r>
          </a:p>
          <a:p>
            <a:r>
              <a:rPr lang="el-GR" dirty="0" smtClean="0"/>
              <a:t>Ορίζουν υπο-ρουτίνες που κάνουν συγκεκριμένη δουλειά</a:t>
            </a:r>
            <a:endParaRPr lang="en-US" dirty="0" smtClean="0"/>
          </a:p>
          <a:p>
            <a:r>
              <a:rPr lang="el-GR" dirty="0" smtClean="0"/>
              <a:t>Ορίζονται με την λέξη-κλειδί </a:t>
            </a:r>
            <a:r>
              <a:rPr lang="en-US" dirty="0" smtClean="0"/>
              <a:t>function</a:t>
            </a:r>
          </a:p>
          <a:p>
            <a:r>
              <a:rPr lang="el-GR" dirty="0" smtClean="0"/>
              <a:t>Ακολουθεί το </a:t>
            </a:r>
            <a:r>
              <a:rPr lang="el-GR" b="1" dirty="0" smtClean="0"/>
              <a:t>όνομα</a:t>
            </a:r>
            <a:r>
              <a:rPr lang="el-GR" dirty="0" smtClean="0"/>
              <a:t> της συνάρτησης</a:t>
            </a:r>
          </a:p>
          <a:p>
            <a:r>
              <a:rPr lang="el-GR" dirty="0" smtClean="0"/>
              <a:t>Ακολουθούν τα ονόματα των </a:t>
            </a:r>
            <a:r>
              <a:rPr lang="el-GR" b="1" dirty="0" smtClean="0"/>
              <a:t>ορισμάτων</a:t>
            </a:r>
            <a:r>
              <a:rPr lang="el-GR" dirty="0" smtClean="0"/>
              <a:t> σε </a:t>
            </a:r>
            <a:r>
              <a:rPr lang="en-US" dirty="0" smtClean="0"/>
              <a:t>( ) </a:t>
            </a:r>
            <a:r>
              <a:rPr lang="el-GR" dirty="0" smtClean="0"/>
              <a:t>χωρισμένα με κόμματα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2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μπορεί να κάνει;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l-GR" dirty="0" smtClean="0"/>
              <a:t>Δυναμικές σελίδες</a:t>
            </a:r>
            <a:endParaRPr lang="en-US" dirty="0" smtClean="0"/>
          </a:p>
          <a:p>
            <a:r>
              <a:rPr lang="en-US" dirty="0" smtClean="0"/>
              <a:t>Login</a:t>
            </a:r>
            <a:r>
              <a:rPr lang="el-GR" dirty="0" smtClean="0"/>
              <a:t>, διαχείριση χρηστών</a:t>
            </a:r>
          </a:p>
          <a:p>
            <a:r>
              <a:rPr lang="el-GR" dirty="0" smtClean="0"/>
              <a:t>Μόνιμη αποθήκευση δεδομένων (στο</a:t>
            </a:r>
            <a:r>
              <a:rPr lang="en-US" dirty="0" smtClean="0"/>
              <a:t> server)</a:t>
            </a:r>
            <a:endParaRPr lang="el-GR" dirty="0" smtClean="0"/>
          </a:p>
          <a:p>
            <a:r>
              <a:rPr lang="el-GR" dirty="0" smtClean="0"/>
              <a:t>Διαχείριση προσωπικού περιεχομένου</a:t>
            </a:r>
          </a:p>
          <a:p>
            <a:pPr lvl="1"/>
            <a:r>
              <a:rPr lang="el-GR" dirty="0" smtClean="0"/>
              <a:t>Προσωπικά μηνύματα</a:t>
            </a:r>
          </a:p>
          <a:p>
            <a:pPr lvl="1"/>
            <a:r>
              <a:rPr lang="el-GR" dirty="0" smtClean="0"/>
              <a:t>Φωτογραφίες που μπορούν να δουν μόνο «οι φίλοι μου»</a:t>
            </a:r>
            <a:endParaRPr lang="el-GR" dirty="0"/>
          </a:p>
          <a:p>
            <a:r>
              <a:rPr lang="el-GR" dirty="0" smtClean="0"/>
              <a:t>Ανέβασμα αρχείων</a:t>
            </a:r>
            <a:endParaRPr lang="en-US" dirty="0" smtClean="0"/>
          </a:p>
          <a:p>
            <a:r>
              <a:rPr lang="el-GR" dirty="0" smtClean="0"/>
              <a:t>Σύνδεση με βάση δεδομένων</a:t>
            </a:r>
            <a:endParaRPr lang="en-US" dirty="0" smtClean="0"/>
          </a:p>
          <a:p>
            <a:r>
              <a:rPr lang="el-GR" dirty="0" smtClean="0"/>
              <a:t>Πολλά, πολλά άλλα</a:t>
            </a:r>
            <a:endParaRPr lang="en-US" dirty="0" smtClean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9679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Επιστροφή τιμής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Οι συναρτήσεις </a:t>
            </a:r>
            <a:r>
              <a:rPr lang="el-GR" b="1" dirty="0" smtClean="0"/>
              <a:t>επιστρέφουν</a:t>
            </a:r>
            <a:r>
              <a:rPr lang="el-GR" dirty="0" smtClean="0"/>
              <a:t> </a:t>
            </a:r>
            <a:r>
              <a:rPr lang="el-GR" dirty="0"/>
              <a:t>τιμή με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return</a:t>
            </a: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Η τιμή </a:t>
            </a:r>
            <a:r>
              <a:rPr lang="el-GR" dirty="0" smtClean="0"/>
              <a:t>επιστροφής χρησιμοποιείται όπου έγινε </a:t>
            </a:r>
            <a:r>
              <a:rPr lang="el-GR" dirty="0"/>
              <a:t>η </a:t>
            </a:r>
            <a:r>
              <a:rPr lang="el-GR" dirty="0" smtClean="0"/>
              <a:t>κλήση</a:t>
            </a:r>
            <a:endParaRPr lang="en-US" dirty="0" smtClean="0"/>
          </a:p>
          <a:p>
            <a:r>
              <a:rPr lang="el-GR" dirty="0" smtClean="0"/>
              <a:t>Επιστροφή σημαίνει </a:t>
            </a:r>
            <a:r>
              <a:rPr lang="el-GR" b="1" dirty="0" smtClean="0"/>
              <a:t>τερματισμός</a:t>
            </a:r>
            <a:r>
              <a:rPr lang="el-GR" dirty="0" smtClean="0"/>
              <a:t> συνάρτησης</a:t>
            </a:r>
            <a:endParaRPr lang="en-US" dirty="0"/>
          </a:p>
          <a:p>
            <a:r>
              <a:rPr lang="el-GR" dirty="0" smtClean="0"/>
              <a:t>Δεν </a:t>
            </a:r>
            <a:r>
              <a:rPr lang="el-GR" dirty="0"/>
              <a:t>ορίζουμε </a:t>
            </a:r>
            <a:r>
              <a:rPr lang="el-GR" b="1" dirty="0"/>
              <a:t>τύπο</a:t>
            </a:r>
            <a:r>
              <a:rPr lang="el-GR" dirty="0"/>
              <a:t> </a:t>
            </a:r>
            <a:r>
              <a:rPr lang="el-GR" dirty="0" smtClean="0"/>
              <a:t>επιστροφής</a:t>
            </a:r>
            <a:endParaRPr lang="en-US" dirty="0" smtClean="0"/>
          </a:p>
          <a:p>
            <a:r>
              <a:rPr lang="el-GR" dirty="0" smtClean="0"/>
              <a:t>Δεν είναι υποχρεωτικό</a:t>
            </a:r>
          </a:p>
        </p:txBody>
      </p:sp>
    </p:spTree>
    <p:extLst>
      <p:ext uri="{BB962C8B-B14F-4D97-AF65-F5344CB8AC3E}">
        <p14:creationId xmlns:p14="http://schemas.microsoft.com/office/powerpoint/2010/main" val="40909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συναρτήσεων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Καλούνται </a:t>
            </a:r>
            <a:r>
              <a:rPr lang="el-GR" dirty="0" smtClean="0"/>
              <a:t>οπουδήποτε χρησιμοποιώντας </a:t>
            </a:r>
            <a:r>
              <a:rPr lang="el-GR" dirty="0"/>
              <a:t>το όνομα</a:t>
            </a:r>
          </a:p>
          <a:p>
            <a:r>
              <a:rPr lang="el-GR" dirty="0"/>
              <a:t>Ακολουθούν οι </a:t>
            </a:r>
            <a:r>
              <a:rPr lang="el-GR" b="1" dirty="0"/>
              <a:t>τιμές</a:t>
            </a:r>
            <a:r>
              <a:rPr lang="el-GR" dirty="0"/>
              <a:t> των ορισμάτων σε </a:t>
            </a:r>
            <a:r>
              <a:rPr lang="en-US" dirty="0" smtClean="0"/>
              <a:t>( )</a:t>
            </a:r>
            <a:r>
              <a:rPr lang="el-GR" dirty="0" smtClean="0"/>
              <a:t> </a:t>
            </a:r>
            <a:r>
              <a:rPr lang="el-GR" dirty="0"/>
              <a:t>χωρισμένες με </a:t>
            </a:r>
            <a:r>
              <a:rPr lang="el-GR" dirty="0" smtClean="0"/>
              <a:t>κόμματα</a:t>
            </a:r>
            <a:endParaRPr lang="en-US" dirty="0" smtClean="0"/>
          </a:p>
          <a:p>
            <a:r>
              <a:rPr lang="el-GR" dirty="0" smtClean="0"/>
              <a:t>Σειρά ορισμάτων έχει σημασία</a:t>
            </a:r>
          </a:p>
          <a:p>
            <a:pPr lvl="1"/>
            <a:r>
              <a:rPr lang="el-GR" dirty="0" smtClean="0"/>
              <a:t>Πρώτη τιμή </a:t>
            </a:r>
            <a:r>
              <a:rPr lang="el-GR" dirty="0" smtClean="0">
                <a:sym typeface="Wingdings" pitchFamily="2" charset="2"/>
              </a:rPr>
              <a:t> Πρώτο όρισμα</a:t>
            </a:r>
          </a:p>
          <a:p>
            <a:pPr lvl="1"/>
            <a:r>
              <a:rPr lang="el-GR" dirty="0" smtClean="0">
                <a:sym typeface="Wingdings" pitchFamily="2" charset="2"/>
              </a:rPr>
              <a:t>Δεύτερη τιμή  Δεύτερο όρισμα</a:t>
            </a:r>
          </a:p>
          <a:p>
            <a:pPr lvl="1"/>
            <a:r>
              <a:rPr lang="el-GR" dirty="0" smtClean="0">
                <a:sym typeface="Wingdings" pitchFamily="2" charset="2"/>
              </a:rPr>
              <a:t>κ.ό.κ.</a:t>
            </a:r>
            <a:endParaRPr lang="en-US" dirty="0">
              <a:sym typeface="Wingdings" pitchFamily="2" charset="2"/>
            </a:endParaRPr>
          </a:p>
          <a:p>
            <a:r>
              <a:rPr lang="el-GR" dirty="0">
                <a:sym typeface="Wingdings" pitchFamily="2" charset="2"/>
              </a:rPr>
              <a:t>Κλήση χωρίς επιστροφή:</a:t>
            </a:r>
            <a:endParaRPr lang="en-US" dirty="0"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όνομα_συνάρτησης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( τιμές_ορισμάτων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);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  <a:sym typeface="Wingdings" pitchFamily="2" charset="2"/>
            </a:endParaRPr>
          </a:p>
          <a:p>
            <a:r>
              <a:rPr lang="el-GR" dirty="0">
                <a:sym typeface="Wingdings" pitchFamily="2" charset="2"/>
              </a:rPr>
              <a:t>Κλήση με επιστροφή</a:t>
            </a:r>
            <a:r>
              <a:rPr lang="en-US" dirty="0">
                <a:sym typeface="Wingdings" pitchFamily="2" charset="2"/>
              </a:rPr>
              <a:t>: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$a =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  <a:sym typeface="Wingdings" pitchFamily="2" charset="2"/>
              </a:rPr>
              <a:t>όνομα_συνάρτησης( τιμές_ορισμάτων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Ορίσματα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Δίνουν</a:t>
            </a:r>
            <a:r>
              <a:rPr lang="el-GR" dirty="0" smtClean="0"/>
              <a:t> πληροφορίες σε μία συνάρτηση</a:t>
            </a:r>
          </a:p>
          <a:p>
            <a:r>
              <a:rPr lang="el-GR" dirty="0" smtClean="0"/>
              <a:t>Ακολουθούν ίδια ονοματολογία με μεταβλητές</a:t>
            </a:r>
            <a:endParaRPr lang="en-US" dirty="0" smtClean="0"/>
          </a:p>
          <a:p>
            <a:r>
              <a:rPr lang="el-GR" dirty="0"/>
              <a:t>Αρχίζουν με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l-GR" dirty="0"/>
              <a:t>, ακολουθεί το </a:t>
            </a:r>
            <a:r>
              <a:rPr lang="el-GR" b="1" dirty="0"/>
              <a:t>όνομα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Το όνομα...</a:t>
            </a:r>
            <a:endParaRPr lang="en-US" dirty="0"/>
          </a:p>
          <a:p>
            <a:pPr lvl="1"/>
            <a:r>
              <a:rPr lang="el-GR" dirty="0"/>
              <a:t>Αρχίζει με γράμμα ή </a:t>
            </a:r>
            <a:r>
              <a:rPr lang="el-GR" sz="2400" b="1" dirty="0">
                <a:solidFill>
                  <a:srgbClr val="678930"/>
                </a:solidFill>
                <a:latin typeface="Lucida Console" pitchFamily="49" charset="0"/>
              </a:rPr>
              <a:t>_</a:t>
            </a:r>
          </a:p>
          <a:p>
            <a:pPr lvl="1"/>
            <a:r>
              <a:rPr lang="el-GR" dirty="0" smtClean="0"/>
              <a:t>Περιέχει </a:t>
            </a:r>
            <a:r>
              <a:rPr lang="el-GR" dirty="0"/>
              <a:t>γράμματα, αριθμούς, </a:t>
            </a:r>
            <a:r>
              <a:rPr lang="el-GR" sz="2400" b="1" dirty="0">
                <a:solidFill>
                  <a:srgbClr val="678930"/>
                </a:solidFill>
                <a:latin typeface="Lucida Console" pitchFamily="49" charset="0"/>
              </a:rPr>
              <a:t>_</a:t>
            </a:r>
            <a:endParaRPr lang="el-GR" dirty="0"/>
          </a:p>
          <a:p>
            <a:pPr lvl="1"/>
            <a:r>
              <a:rPr lang="el-GR" dirty="0"/>
              <a:t>Έχει ευαισθησία σε </a:t>
            </a:r>
            <a:r>
              <a:rPr lang="el-GR" dirty="0" smtClean="0"/>
              <a:t>πεζά-κεφαλαία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add(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a, $b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$c = $a + $b;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return $c;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“The sum of 3 and 5: “ . add( 3, 5 );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4771" y="1628800"/>
            <a:ext cx="621887" cy="396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16721" y="1412776"/>
            <a:ext cx="675159" cy="25202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2046" y="1196198"/>
            <a:ext cx="344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2">
                    <a:lumMod val="75000"/>
                  </a:schemeClr>
                </a:solidFill>
              </a:rPr>
              <a:t>Όνομα συνάρτησης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436096" y="1628800"/>
            <a:ext cx="216024" cy="1764196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6136" y="2326232"/>
            <a:ext cx="344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Ορισμός συνάρτησης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6924730" y="3524541"/>
            <a:ext cx="324036" cy="1861145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7" y="4725144"/>
            <a:ext cx="344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7030A0"/>
                </a:solidFill>
              </a:rPr>
              <a:t>Κλήση συνάρτησης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/>
      <p:bldP spid="10" grpId="0" animBg="1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add(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a, $b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$c = $a + $b;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return $c;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“The sum of 3 and 5: “ . add( 3, 5 );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9832" y="1628800"/>
            <a:ext cx="1296144" cy="3960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707904" y="2069446"/>
            <a:ext cx="337581" cy="441452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1410" y="2575944"/>
            <a:ext cx="14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FF00"/>
                </a:solidFill>
              </a:rPr>
              <a:t>Ορίσματα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0724" y="3835729"/>
            <a:ext cx="941636" cy="3960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 flipH="1">
            <a:off x="7341542" y="3384389"/>
            <a:ext cx="254794" cy="451340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526" y="30174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FF00"/>
                </a:solidFill>
              </a:rPr>
              <a:t>Τιμές ορισμάτων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9832" y="1628800"/>
            <a:ext cx="504056" cy="3960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11861" y="1268760"/>
            <a:ext cx="168789" cy="3146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70338" y="844749"/>
            <a:ext cx="18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70C0"/>
                </a:solidFill>
              </a:rPr>
              <a:t>Πρώτο όρισμα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21410" y="1628800"/>
            <a:ext cx="534566" cy="396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348356" y="1481724"/>
            <a:ext cx="295652" cy="15731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1045" y="12594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2">
                    <a:lumMod val="75000"/>
                  </a:schemeClr>
                </a:solidFill>
              </a:rPr>
              <a:t>Δεύτερο όρισμα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0633" y="3857259"/>
            <a:ext cx="421099" cy="383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66850" y="4243155"/>
            <a:ext cx="273364" cy="2687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48789" y="4557807"/>
            <a:ext cx="300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70C0"/>
                </a:solidFill>
              </a:rPr>
              <a:t>Τιμή πρώτου ορίσματος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41543" y="3844336"/>
            <a:ext cx="470818" cy="396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629802" y="4231773"/>
            <a:ext cx="0" cy="60585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83027" y="4927139"/>
            <a:ext cx="302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2">
                    <a:lumMod val="75000"/>
                  </a:schemeClr>
                </a:solidFill>
              </a:rPr>
              <a:t>Τιμή δεύτερου ορίσματος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2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 animBg="1"/>
      <p:bldP spid="18" grpId="0"/>
      <p:bldP spid="22" grpId="0" animBg="1"/>
      <p:bldP spid="25" grpId="0"/>
      <p:bldP spid="26" grpId="0" animBg="1"/>
      <p:bldP spid="28" grpId="0"/>
      <p:bldP spid="30" grpId="0" animBg="1"/>
      <p:bldP spid="32" grpId="0"/>
      <p:bldP spid="33" grpId="0" animBg="1"/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add(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a, $b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$c = $a + $b;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return $c;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“The sum of 3 and 5: “ . add( 3, 5 );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61417" y="2492896"/>
            <a:ext cx="416575" cy="3960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039731" y="2920473"/>
            <a:ext cx="432048" cy="32403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3888" y="322851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Τιμή επιστροφής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84168" y="4221088"/>
            <a:ext cx="194421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44208" y="4284594"/>
            <a:ext cx="180392" cy="4405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4028" y="4725144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70C0"/>
                </a:solidFill>
              </a:rPr>
              <a:t>Παίρνει αυτή τη θέση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avg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a, $b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$c = $a + $b;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return $c / 2;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‘The average of 3, 5: ‘ .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avg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( 3, 5 );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echo ‘The average of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1, 9: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 .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avg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1, 9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is_prime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$a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for ( $i </a:t>
            </a:r>
            <a:r>
              <a:rPr lang="en-US" b="1">
                <a:solidFill>
                  <a:srgbClr val="678930"/>
                </a:solidFill>
                <a:latin typeface="Lucida Console" pitchFamily="49" charset="0"/>
              </a:rPr>
              <a:t>= </a:t>
            </a: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2;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$i &lt; $a; ++$i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    if ( $a % $i == 0 )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is_prime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( 5 )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echo “5 is a prime number.”;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Προαιρετικά ορίσματα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Μπορούν να είναι:</a:t>
            </a:r>
          </a:p>
          <a:p>
            <a:r>
              <a:rPr lang="el-GR" dirty="0" smtClean="0"/>
              <a:t>Τα </a:t>
            </a:r>
            <a:r>
              <a:rPr lang="el-GR" b="1" dirty="0" smtClean="0"/>
              <a:t>τελευταία</a:t>
            </a:r>
            <a:r>
              <a:rPr lang="el-GR" dirty="0" smtClean="0"/>
              <a:t> μίας συνάρτησης</a:t>
            </a:r>
          </a:p>
          <a:p>
            <a:r>
              <a:rPr lang="el-GR" dirty="0" smtClean="0"/>
              <a:t>Όσα θέλουμε</a:t>
            </a:r>
          </a:p>
          <a:p>
            <a:r>
              <a:rPr lang="el-GR" dirty="0" smtClean="0"/>
              <a:t>Ορίζουμε μία </a:t>
            </a:r>
            <a:r>
              <a:rPr lang="el-GR" b="1" dirty="0" smtClean="0"/>
              <a:t>προεπιλεγμένη</a:t>
            </a:r>
            <a:r>
              <a:rPr lang="el-GR" dirty="0" smtClean="0"/>
              <a:t> τιμή με το </a:t>
            </a:r>
            <a:r>
              <a:rPr lang="en-US" dirty="0" smtClean="0"/>
              <a:t>= </a:t>
            </a:r>
            <a:r>
              <a:rPr lang="el-GR" dirty="0" smtClean="0"/>
              <a:t>μετά το όνομα του ορίσματος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Προαιρετικά ορίσματα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makeCoffee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$type = “frappe”, $milk = true ) {</a:t>
            </a:r>
          </a:p>
          <a:p>
            <a:pPr marL="0" indent="0">
              <a:buNone/>
            </a:pP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= “Making a cup of $type”;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 $milk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	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‘ with milk’;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“.\n”;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return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makeCoffee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“espresso”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3688" y="1916832"/>
            <a:ext cx="5688632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64288" y="1412776"/>
            <a:ext cx="0" cy="50405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9873" y="922090"/>
            <a:ext cx="344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F0"/>
                </a:solidFill>
              </a:rPr>
              <a:t>Όλα τα ορίσματα προαιρετικά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nyziz\Documents\work\kamibu\etc\web-seminar\slides\cartoon_clo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49" y="2276872"/>
            <a:ext cx="1872208" cy="14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ionyziz\Documents\work\kamibu\etc\web-seminar\slides\firef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258"/>
            <a:ext cx="1152128" cy="10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411386" y="2003579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dionyziz\Documents\work\kamibu\etc\web-seminar\slides\apache-http-server-log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163218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52536" y="163424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Δώσε μου τη σελίδα Χ</a:t>
            </a:r>
            <a:endParaRPr lang="en-US" dirty="0"/>
          </a:p>
        </p:txBody>
      </p:sp>
      <p:pic>
        <p:nvPicPr>
          <p:cNvPr id="2050" name="Picture 2" descr="C:\Users\dionyziz\Documents\work\kamibu\etc\web-seminar\slides\ph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27" y="548680"/>
            <a:ext cx="1391652" cy="7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5544108" y="2596262"/>
            <a:ext cx="115212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6414" y="2188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Φτιάξε μου τη σελίδα Χ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4208" y="3501008"/>
            <a:ext cx="245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Εκτέλεση κώδικα </a:t>
            </a:r>
            <a:r>
              <a:rPr lang="en-US" dirty="0" smtClean="0"/>
              <a:t>PHP</a:t>
            </a:r>
          </a:p>
          <a:p>
            <a:pPr algn="ctr"/>
            <a:r>
              <a:rPr lang="el-GR" dirty="0" smtClean="0"/>
              <a:t>Παραγωγή </a:t>
            </a:r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34118" y="4869160"/>
            <a:ext cx="111612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0465" y="4448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Ορίστε η σελίδα Χ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6414" y="50131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Ορίστε η σελίδα Χ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73778" y="5445224"/>
            <a:ext cx="1116124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90410" y="28016"/>
            <a:ext cx="72008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20172" y="72008"/>
            <a:ext cx="72008" cy="6858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ionyziz\Documents\work\kamibu\etc\web-seminar\slides\my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7" y="5218361"/>
            <a:ext cx="1803188" cy="10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252536" y="6309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Εμφάνιση σελίδας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Προαιρετικά ορίσματα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makeCoffee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$type, $milk = true ) {</a:t>
            </a:r>
          </a:p>
          <a:p>
            <a:pPr marL="0" indent="0">
              <a:buNone/>
            </a:pP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= “Making a cup of $type”;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 $milk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	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‘ with milk’;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“.\n”;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return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makeCoffee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“espresso”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9832" y="1988840"/>
            <a:ext cx="2448272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508104" y="1340768"/>
            <a:ext cx="504057" cy="64807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0152" y="85060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2</a:t>
            </a:r>
            <a:r>
              <a:rPr lang="el-GR" b="1" baseline="30000" dirty="0" smtClean="0">
                <a:solidFill>
                  <a:srgbClr val="00B0F0"/>
                </a:solidFill>
              </a:rPr>
              <a:t>ο</a:t>
            </a:r>
            <a:r>
              <a:rPr lang="el-GR" b="1" dirty="0" smtClean="0">
                <a:solidFill>
                  <a:srgbClr val="00B0F0"/>
                </a:solidFill>
              </a:rPr>
              <a:t> όρισμα προαιρετικό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Προαιρετικά ορίσματα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makeCoffee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( $type = ‘frappe’, $milk )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{</a:t>
            </a:r>
          </a:p>
          <a:p>
            <a:pPr marL="0" indent="0">
              <a:buNone/>
            </a:pP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= “Making a cup of $type”;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 $milk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	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‘ with milk’;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“.\n”;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return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makeCoffee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“espresso”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Εγκαταστήστε </a:t>
            </a:r>
            <a:r>
              <a:rPr lang="en-US" dirty="0" smtClean="0"/>
              <a:t>Apache + PHP!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Ήρθε η ώρα να στήσετε έναν </a:t>
            </a:r>
            <a:r>
              <a:rPr lang="en-US" dirty="0" smtClean="0"/>
              <a:t>server </a:t>
            </a:r>
            <a:r>
              <a:rPr lang="el-GR" dirty="0" smtClean="0"/>
              <a:t>στον υπολογιστή σας</a:t>
            </a:r>
          </a:p>
          <a:p>
            <a:r>
              <a:rPr lang="el-GR" dirty="0" smtClean="0"/>
              <a:t>Εγκαταστήστε τον</a:t>
            </a:r>
            <a:r>
              <a:rPr lang="en-US" dirty="0"/>
              <a:t> </a:t>
            </a:r>
            <a:r>
              <a:rPr lang="en-US" dirty="0" smtClean="0"/>
              <a:t>Apache </a:t>
            </a:r>
            <a:r>
              <a:rPr lang="el-GR" dirty="0" smtClean="0"/>
              <a:t>από το </a:t>
            </a:r>
            <a:r>
              <a:rPr lang="en-US" dirty="0" smtClean="0">
                <a:hlinkClick r:id="rId2"/>
              </a:rPr>
              <a:t>http://apache.org/</a:t>
            </a:r>
            <a:endParaRPr lang="en-US" dirty="0" smtClean="0"/>
          </a:p>
          <a:p>
            <a:r>
              <a:rPr lang="el-GR" dirty="0" smtClean="0"/>
              <a:t>Εγκαταστήστε την</a:t>
            </a:r>
            <a:r>
              <a:rPr lang="en-US" dirty="0"/>
              <a:t> </a:t>
            </a:r>
            <a:r>
              <a:rPr lang="en-US" dirty="0" smtClean="0"/>
              <a:t>PHP </a:t>
            </a:r>
            <a:r>
              <a:rPr lang="el-GR" dirty="0" smtClean="0"/>
              <a:t>από το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http://php.net/</a:t>
            </a:r>
            <a:endParaRPr lang="en-US" dirty="0" smtClean="0"/>
          </a:p>
          <a:p>
            <a:r>
              <a:rPr lang="el-GR" b="1" dirty="0" smtClean="0">
                <a:solidFill>
                  <a:srgbClr val="00B0F0"/>
                </a:solidFill>
              </a:rPr>
              <a:t>Πειραματιστείτε</a:t>
            </a:r>
            <a:r>
              <a:rPr lang="el-GR" dirty="0" smtClean="0"/>
              <a:t>!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l-GR" dirty="0" smtClean="0"/>
              <a:t>Θα τα χρειαστείτε για την 4</a:t>
            </a:r>
            <a:r>
              <a:rPr lang="el-GR" baseline="30000" dirty="0" smtClean="0"/>
              <a:t>η</a:t>
            </a:r>
            <a:r>
              <a:rPr lang="el-GR" dirty="0" smtClean="0"/>
              <a:t> εργασία!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Εισαγωγή της γλώσσας </a:t>
            </a:r>
            <a:r>
              <a:rPr lang="en-US" dirty="0"/>
              <a:t>PHP </a:t>
            </a:r>
            <a:r>
              <a:rPr lang="el-GR" dirty="0"/>
              <a:t>σε αρχάριο επίπεδο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Βασική σύνταξη</a:t>
            </a:r>
          </a:p>
          <a:p>
            <a:pPr lvl="1"/>
            <a:r>
              <a:rPr lang="el-GR" dirty="0"/>
              <a:t>Συνδυασμός </a:t>
            </a:r>
            <a:r>
              <a:rPr lang="en-US" dirty="0"/>
              <a:t>PHP</a:t>
            </a:r>
            <a:r>
              <a:rPr lang="el-GR" dirty="0"/>
              <a:t> με άλλες γλώσσες</a:t>
            </a:r>
            <a:endParaRPr lang="en-US" dirty="0"/>
          </a:p>
          <a:p>
            <a:pPr lvl="1"/>
            <a:r>
              <a:rPr lang="el-GR" dirty="0"/>
              <a:t>Μεταβλητές</a:t>
            </a:r>
          </a:p>
          <a:p>
            <a:pPr lvl="1"/>
            <a:r>
              <a:rPr lang="el-GR" dirty="0"/>
              <a:t>Αλφαριθμητικά</a:t>
            </a:r>
            <a:endParaRPr lang="en-US" dirty="0"/>
          </a:p>
          <a:p>
            <a:pPr lvl="1"/>
            <a:r>
              <a:rPr lang="el-GR" dirty="0"/>
              <a:t>Τελεστές</a:t>
            </a:r>
          </a:p>
          <a:p>
            <a:pPr lvl="1"/>
            <a:r>
              <a:rPr lang="en-US" dirty="0"/>
              <a:t>if, else, switch</a:t>
            </a:r>
            <a:endParaRPr lang="el-GR" dirty="0"/>
          </a:p>
          <a:p>
            <a:pPr lvl="1"/>
            <a:r>
              <a:rPr lang="en-US" dirty="0"/>
              <a:t>for, while</a:t>
            </a:r>
            <a:endParaRPr lang="el-GR" dirty="0"/>
          </a:p>
          <a:p>
            <a:pPr lvl="1"/>
            <a:r>
              <a:rPr lang="el-GR" dirty="0"/>
              <a:t>Συναρτήσεις</a:t>
            </a:r>
            <a:endParaRPr lang="en-US" dirty="0"/>
          </a:p>
          <a:p>
            <a:pPr lvl="1"/>
            <a:r>
              <a:rPr lang="el-GR" dirty="0"/>
              <a:t>Χειρισμός φορμών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Μάθατε </a:t>
            </a:r>
            <a:r>
              <a:rPr lang="en-US" dirty="0" smtClean="0"/>
              <a:t>PHP.</a:t>
            </a:r>
          </a:p>
          <a:p>
            <a:r>
              <a:rPr lang="el-GR" dirty="0" smtClean="0"/>
              <a:t>Μπορείτε να </a:t>
            </a:r>
            <a:r>
              <a:rPr lang="el-GR" b="1" dirty="0" smtClean="0"/>
              <a:t>κάνετε δυναμική</a:t>
            </a:r>
            <a:r>
              <a:rPr lang="el-GR" dirty="0" smtClean="0"/>
              <a:t> την πρώτη σας σελίδα!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l-GR" dirty="0" smtClean="0"/>
              <a:t>Εμβάθυνση στην</a:t>
            </a:r>
            <a:r>
              <a:rPr lang="en-US" dirty="0"/>
              <a:t> </a:t>
            </a:r>
            <a:r>
              <a:rPr lang="en-US" dirty="0" smtClean="0"/>
              <a:t>PHP</a:t>
            </a:r>
          </a:p>
          <a:p>
            <a:r>
              <a:rPr lang="el-GR" dirty="0" smtClean="0"/>
              <a:t>Πίνακες και λεξικά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l-GR" dirty="0" smtClean="0"/>
              <a:t>Διαχείριση αρχείων</a:t>
            </a:r>
          </a:p>
          <a:p>
            <a:r>
              <a:rPr lang="el-GR" dirty="0" smtClean="0"/>
              <a:t>Ημερομηνίες</a:t>
            </a:r>
          </a:p>
          <a:p>
            <a:r>
              <a:rPr lang="el-GR" dirty="0" smtClean="0"/>
              <a:t>Διαχωρισμός κώδικα σε πολλά αρχεία</a:t>
            </a:r>
          </a:p>
          <a:p>
            <a:r>
              <a:rPr lang="el-GR" dirty="0" smtClean="0"/>
              <a:t>Ανέβασμα αρχείων από τον χρήστη</a:t>
            </a:r>
          </a:p>
          <a:p>
            <a:r>
              <a:rPr lang="el-GR" dirty="0" smtClean="0"/>
              <a:t>Μπισκότα και σύνοδοι</a:t>
            </a:r>
            <a:endParaRPr lang="en-US" dirty="0" smtClean="0"/>
          </a:p>
          <a:p>
            <a:r>
              <a:rPr lang="el-GR" dirty="0" smtClean="0"/>
              <a:t>Αποστολή </a:t>
            </a:r>
            <a:r>
              <a:rPr lang="en-US" dirty="0" smtClean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4268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024/3094581307_3e6af13d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78" y="-21029"/>
            <a:ext cx="9172039" cy="687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Linux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Apache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MySQL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PHP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6495433"/>
            <a:ext cx="3295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Φωτογραφία: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only_point_five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Συγγραφή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Την γράφουμε σε αρχεία 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l-GR" dirty="0" smtClean="0"/>
              <a:t>Τα αρχεία </a:t>
            </a:r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l-GR" dirty="0" smtClean="0"/>
              <a:t>αποθηκεύονται στον </a:t>
            </a:r>
            <a:r>
              <a:rPr lang="en-US" dirty="0" smtClean="0"/>
              <a:t>server</a:t>
            </a:r>
          </a:p>
          <a:p>
            <a:r>
              <a:rPr lang="el-GR" dirty="0" smtClean="0"/>
              <a:t>Ο χρήστης </a:t>
            </a:r>
            <a:r>
              <a:rPr lang="el-GR" b="1" dirty="0" smtClean="0"/>
              <a:t>δεν</a:t>
            </a:r>
            <a:r>
              <a:rPr lang="el-GR" dirty="0" smtClean="0"/>
              <a:t> έχει άμεση πρόσβαση στα αρχεία αυτά!</a:t>
            </a:r>
            <a:endParaRPr lang="en-US" dirty="0" smtClean="0"/>
          </a:p>
          <a:p>
            <a:r>
              <a:rPr lang="el-GR" dirty="0" smtClean="0"/>
              <a:t>Γράφουμε σκέτη </a:t>
            </a:r>
            <a:r>
              <a:rPr lang="en-US" dirty="0" smtClean="0"/>
              <a:t>HTML</a:t>
            </a:r>
          </a:p>
          <a:p>
            <a:r>
              <a:rPr lang="el-GR" dirty="0" smtClean="0"/>
              <a:t>Σε ορισμένα σημεία </a:t>
            </a:r>
            <a:r>
              <a:rPr lang="el-GR" b="1" dirty="0" smtClean="0"/>
              <a:t>παρεμβάλλεται</a:t>
            </a:r>
            <a:r>
              <a:rPr lang="en-US" b="1" dirty="0" smtClean="0"/>
              <a:t> </a:t>
            </a:r>
            <a:r>
              <a:rPr lang="el-GR" dirty="0" smtClean="0"/>
              <a:t>εκτελέσιμος κώδικας</a:t>
            </a:r>
            <a:endParaRPr lang="en-US" dirty="0" smtClean="0"/>
          </a:p>
          <a:p>
            <a:r>
              <a:rPr lang="el-GR" dirty="0" smtClean="0"/>
              <a:t>Για να τρέξει θα </a:t>
            </a:r>
            <a:r>
              <a:rPr lang="el-GR" b="1" dirty="0" smtClean="0"/>
              <a:t>περάσει </a:t>
            </a:r>
            <a:r>
              <a:rPr lang="el-GR" dirty="0" smtClean="0"/>
              <a:t>από το πρόγραμμα </a:t>
            </a:r>
            <a:r>
              <a:rPr lang="en-US" dirty="0" err="1" smtClean="0"/>
              <a:t>httpd</a:t>
            </a:r>
            <a:endParaRPr lang="en-US" dirty="0" smtClean="0"/>
          </a:p>
          <a:p>
            <a:r>
              <a:rPr lang="el-GR" dirty="0" smtClean="0"/>
              <a:t>Δεν μιλάμε πλέον για τοπικά αρχεία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1976</TotalTime>
  <Words>2716</Words>
  <Application>Microsoft Office PowerPoint</Application>
  <PresentationFormat>Προβολή στην οθόνη (4:3)</PresentationFormat>
  <Paragraphs>643</Paragraphs>
  <Slides>75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75</vt:i4>
      </vt:variant>
    </vt:vector>
  </HeadingPairs>
  <TitlesOfParts>
    <vt:vector size="76" baseType="lpstr">
      <vt:lpstr>Clarity</vt:lpstr>
      <vt:lpstr>PHP 1</vt:lpstr>
      <vt:lpstr>Στόχος της ώρας</vt:lpstr>
      <vt:lpstr>Παρουσίαση του PowerPoint</vt:lpstr>
      <vt:lpstr>PHP</vt:lpstr>
      <vt:lpstr> Εναλλακτικές λύσεις</vt:lpstr>
      <vt:lpstr>Τι μπορεί να κάνει;</vt:lpstr>
      <vt:lpstr>Παρουσίαση του PowerPoint</vt:lpstr>
      <vt:lpstr>LAMP</vt:lpstr>
      <vt:lpstr>Συγγραφή PHP</vt:lpstr>
      <vt:lpstr>Γεια σου κόσμε!</vt:lpstr>
      <vt:lpstr>Παρουσίαση του PowerPoint</vt:lpstr>
      <vt:lpstr>Βασική σύνταξη</vt:lpstr>
      <vt:lpstr>Γεια σου κόσμε!</vt:lpstr>
      <vt:lpstr>Παρουσίαση του PowerPoint</vt:lpstr>
      <vt:lpstr>Τυπώνοντας κείμενο</vt:lpstr>
      <vt:lpstr>Interpreter</vt:lpstr>
      <vt:lpstr>Μεταβλητές στην PHP</vt:lpstr>
      <vt:lpstr>Μεταβλητές</vt:lpstr>
      <vt:lpstr>Μεταβλητές</vt:lpstr>
      <vt:lpstr>Ασθενές σύστημα τύπων</vt:lpstr>
      <vt:lpstr>Παρουσίαση του PowerPoint</vt:lpstr>
      <vt:lpstr>Δυναμικό σύστημα τύπων</vt:lpstr>
      <vt:lpstr>Αλφαριθμητικά</vt:lpstr>
      <vt:lpstr>Αλφαριθμητικά</vt:lpstr>
      <vt:lpstr>Συνένωση αλφαριθμητικών</vt:lpstr>
      <vt:lpstr>Συναρτήσεις αλφαριθμητικών</vt:lpstr>
      <vt:lpstr>Ειδικοί χαρακτήρες</vt:lpstr>
      <vt:lpstr>Τελεστές</vt:lpstr>
      <vt:lpstr>Τελεστές</vt:lpstr>
      <vt:lpstr>Τελεστές</vt:lpstr>
      <vt:lpstr>Τι θα τυπώσουν;</vt:lpstr>
      <vt:lpstr>Σύγκριση</vt:lpstr>
      <vt:lpstr>Σύγκριση</vt:lpstr>
      <vt:lpstr>if</vt:lpstr>
      <vt:lpstr>if</vt:lpstr>
      <vt:lpstr>if</vt:lpstr>
      <vt:lpstr>switch</vt:lpstr>
      <vt:lpstr>switch</vt:lpstr>
      <vt:lpstr>switch</vt:lpstr>
      <vt:lpstr>switch</vt:lpstr>
      <vt:lpstr>switch</vt:lpstr>
      <vt:lpstr>Παρουσίαση του PowerPoint</vt:lpstr>
      <vt:lpstr>for</vt:lpstr>
      <vt:lpstr>for</vt:lpstr>
      <vt:lpstr>for</vt:lpstr>
      <vt:lpstr>while</vt:lpstr>
      <vt:lpstr>while</vt:lpstr>
      <vt:lpstr>while</vt:lpstr>
      <vt:lpstr>do… while</vt:lpstr>
      <vt:lpstr>do… while</vt:lpstr>
      <vt:lpstr>do… while</vt:lpstr>
      <vt:lpstr>break</vt:lpstr>
      <vt:lpstr>continue</vt:lpstr>
      <vt:lpstr>Χειρισμός φορμών</vt:lpstr>
      <vt:lpstr>Χειρισμός φορμών</vt:lpstr>
      <vt:lpstr>Χειρισμός φορμών</vt:lpstr>
      <vt:lpstr>Σχόλια</vt:lpstr>
      <vt:lpstr>Συναρτήσεις</vt:lpstr>
      <vt:lpstr>Συναρτήσεις</vt:lpstr>
      <vt:lpstr>Επιστροφή τιμής</vt:lpstr>
      <vt:lpstr>Κλήση συναρτήσεων</vt:lpstr>
      <vt:lpstr>Ορίσματα</vt:lpstr>
      <vt:lpstr>Συναρτήσεις</vt:lpstr>
      <vt:lpstr>Συναρτήσεις</vt:lpstr>
      <vt:lpstr>Συναρτήσεις</vt:lpstr>
      <vt:lpstr>Συναρτήσεις</vt:lpstr>
      <vt:lpstr>Συναρτήσεις</vt:lpstr>
      <vt:lpstr>Προαιρετικά ορίσματα</vt:lpstr>
      <vt:lpstr>Προαιρετικά ορίσματα</vt:lpstr>
      <vt:lpstr>Προαιρετικά ορίσματα</vt:lpstr>
      <vt:lpstr>Προαιρετικά ορίσματα</vt:lpstr>
      <vt:lpstr>Εγκαταστήστε Apache + PHP!</vt:lpstr>
      <vt:lpstr>Μάθαμε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Dionysis Zindros</cp:lastModifiedBy>
  <cp:revision>358</cp:revision>
  <dcterms:created xsi:type="dcterms:W3CDTF">2010-08-24T17:58:17Z</dcterms:created>
  <dcterms:modified xsi:type="dcterms:W3CDTF">2011-01-01T23:43:31Z</dcterms:modified>
</cp:coreProperties>
</file>