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0"/>
  </p:notesMasterIdLst>
  <p:sldIdLst>
    <p:sldId id="257" r:id="rId2"/>
    <p:sldId id="258" r:id="rId3"/>
    <p:sldId id="260" r:id="rId4"/>
    <p:sldId id="261" r:id="rId5"/>
    <p:sldId id="288" r:id="rId6"/>
    <p:sldId id="324" r:id="rId7"/>
    <p:sldId id="325" r:id="rId8"/>
    <p:sldId id="326" r:id="rId9"/>
    <p:sldId id="327" r:id="rId10"/>
    <p:sldId id="279" r:id="rId11"/>
    <p:sldId id="299" r:id="rId12"/>
    <p:sldId id="307" r:id="rId13"/>
    <p:sldId id="297" r:id="rId14"/>
    <p:sldId id="280" r:id="rId15"/>
    <p:sldId id="294" r:id="rId16"/>
    <p:sldId id="295" r:id="rId17"/>
    <p:sldId id="296" r:id="rId18"/>
    <p:sldId id="29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3" r:id="rId27"/>
    <p:sldId id="314" r:id="rId28"/>
    <p:sldId id="315" r:id="rId29"/>
    <p:sldId id="319" r:id="rId30"/>
    <p:sldId id="317" r:id="rId31"/>
    <p:sldId id="318" r:id="rId32"/>
    <p:sldId id="320" r:id="rId33"/>
    <p:sldId id="263" r:id="rId34"/>
    <p:sldId id="262" r:id="rId35"/>
    <p:sldId id="264" r:id="rId36"/>
    <p:sldId id="265" r:id="rId37"/>
    <p:sldId id="266" r:id="rId38"/>
    <p:sldId id="267" r:id="rId39"/>
    <p:sldId id="290" r:id="rId40"/>
    <p:sldId id="291" r:id="rId41"/>
    <p:sldId id="289" r:id="rId42"/>
    <p:sldId id="268" r:id="rId43"/>
    <p:sldId id="269" r:id="rId44"/>
    <p:sldId id="270" r:id="rId45"/>
    <p:sldId id="292" r:id="rId46"/>
    <p:sldId id="293" r:id="rId47"/>
    <p:sldId id="259" r:id="rId48"/>
    <p:sldId id="283" r:id="rId49"/>
    <p:sldId id="284" r:id="rId50"/>
    <p:sldId id="285" r:id="rId51"/>
    <p:sldId id="286" r:id="rId52"/>
    <p:sldId id="287" r:id="rId53"/>
    <p:sldId id="321" r:id="rId54"/>
    <p:sldId id="322" r:id="rId55"/>
    <p:sldId id="271" r:id="rId56"/>
    <p:sldId id="272" r:id="rId57"/>
    <p:sldId id="273" r:id="rId58"/>
    <p:sldId id="274" r:id="rId59"/>
    <p:sldId id="309" r:id="rId60"/>
    <p:sldId id="310" r:id="rId61"/>
    <p:sldId id="311" r:id="rId62"/>
    <p:sldId id="277" r:id="rId63"/>
    <p:sldId id="275" r:id="rId64"/>
    <p:sldId id="276" r:id="rId65"/>
    <p:sldId id="278" r:id="rId66"/>
    <p:sldId id="323" r:id="rId67"/>
    <p:sldId id="281" r:id="rId68"/>
    <p:sldId id="282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81E262-5505-41E5-8992-933DC6066922}">
          <p14:sldIdLst>
            <p14:sldId id="257"/>
            <p14:sldId id="258"/>
          </p14:sldIdLst>
        </p14:section>
        <p14:section name="Variable Scope" id="{4911E3EB-0A4A-4C56-880F-9D89ECEFFE95}">
          <p14:sldIdLst>
            <p14:sldId id="260"/>
            <p14:sldId id="261"/>
            <p14:sldId id="288"/>
          </p14:sldIdLst>
        </p14:section>
        <p14:section name="Headers" id="{7C927E69-38CB-4807-B6FD-689FF83B8D21}">
          <p14:sldIdLst>
            <p14:sldId id="324"/>
            <p14:sldId id="325"/>
            <p14:sldId id="326"/>
            <p14:sldId id="327"/>
          </p14:sldIdLst>
        </p14:section>
        <p14:section name="Cookies" id="{1C714AEB-CAF0-4A3C-BF47-B33CC3B829F7}">
          <p14:sldIdLst>
            <p14:sldId id="279"/>
            <p14:sldId id="299"/>
            <p14:sldId id="307"/>
            <p14:sldId id="297"/>
            <p14:sldId id="280"/>
            <p14:sldId id="294"/>
            <p14:sldId id="295"/>
            <p14:sldId id="296"/>
            <p14:sldId id="298"/>
            <p14:sldId id="300"/>
          </p14:sldIdLst>
        </p14:section>
        <p14:section name="Sessions" id="{DAF9E323-B4E1-40F9-A433-90ADF66E4CDC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Assignment 4" id="{AB81E489-108E-40AD-94C5-953D8DB5C66B}">
          <p14:sldIdLst>
            <p14:sldId id="313"/>
            <p14:sldId id="314"/>
          </p14:sldIdLst>
        </p14:section>
        <p14:section name="Variable Handling" id="{9BB821E4-FC37-443C-8196-99ADF768EE7B}">
          <p14:sldIdLst>
            <p14:sldId id="315"/>
            <p14:sldId id="319"/>
            <p14:sldId id="317"/>
            <p14:sldId id="318"/>
            <p14:sldId id="320"/>
          </p14:sldIdLst>
        </p14:section>
        <p14:section name="Arrays" id="{F857FF31-D26D-483C-BFF9-CE6756593580}">
          <p14:sldIdLst>
            <p14:sldId id="263"/>
            <p14:sldId id="262"/>
            <p14:sldId id="264"/>
            <p14:sldId id="265"/>
            <p14:sldId id="266"/>
            <p14:sldId id="267"/>
            <p14:sldId id="290"/>
            <p14:sldId id="291"/>
            <p14:sldId id="289"/>
          </p14:sldIdLst>
        </p14:section>
        <p14:section name="foreach" id="{7F06B3A7-18E5-4853-9603-D01AB542FA2B}">
          <p14:sldIdLst>
            <p14:sldId id="268"/>
            <p14:sldId id="269"/>
            <p14:sldId id="270"/>
            <p14:sldId id="292"/>
            <p14:sldId id="293"/>
          </p14:sldIdLst>
        </p14:section>
        <p14:section name="File includes" id="{FE9620C7-5BEA-4A2C-A5EE-B9368D9559C0}">
          <p14:sldIdLst>
            <p14:sldId id="259"/>
            <p14:sldId id="283"/>
            <p14:sldId id="284"/>
            <p14:sldId id="285"/>
            <p14:sldId id="286"/>
            <p14:sldId id="287"/>
          </p14:sldIdLst>
        </p14:section>
        <p14:section name="Identical Operators" id="{DEF22AAF-EA0E-42DD-8D13-7652745B957C}">
          <p14:sldIdLst>
            <p14:sldId id="321"/>
            <p14:sldId id="322"/>
          </p14:sldIdLst>
        </p14:section>
        <p14:section name="Filesystem" id="{3DFBA9CF-ED6F-4A47-8DCE-8D1DAAB7AEF0}">
          <p14:sldIdLst>
            <p14:sldId id="271"/>
            <p14:sldId id="272"/>
            <p14:sldId id="273"/>
            <p14:sldId id="274"/>
            <p14:sldId id="309"/>
            <p14:sldId id="310"/>
            <p14:sldId id="311"/>
          </p14:sldIdLst>
        </p14:section>
        <p14:section name="File Upload" id="{21F3A841-9D4D-4FF3-928A-1E01EB23BD0F}">
          <p14:sldIdLst>
            <p14:sldId id="277"/>
            <p14:sldId id="275"/>
            <p14:sldId id="276"/>
            <p14:sldId id="278"/>
            <p14:sldId id="323"/>
          </p14:sldIdLst>
        </p14:section>
        <p14:section name="Outro" id="{12AF5548-69F7-466F-90B3-BCD812247787}">
          <p14:sldIdLst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  <a:srgbClr val="485469"/>
    <a:srgbClr val="00FF00"/>
    <a:srgbClr val="678930"/>
    <a:srgbClr val="E0E0E0"/>
    <a:srgbClr val="336699"/>
    <a:srgbClr val="5050FF"/>
    <a:srgbClr val="308899"/>
    <a:srgbClr val="44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3782" autoAdjust="0"/>
  </p:normalViewPr>
  <p:slideViewPr>
    <p:cSldViewPr>
      <p:cViewPr>
        <p:scale>
          <a:sx n="68" d="100"/>
          <a:sy n="68" d="100"/>
        </p:scale>
        <p:origin x="-11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2010-11-08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411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47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148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November 08,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November 08,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gr.php.net/manual/en/ref.filesystem.php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/>
              <a:t>2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dirty="0" smtClean="0"/>
              <a:t>Επιμέλεια διαφαν</a:t>
            </a:r>
            <a:r>
              <a:rPr lang="el-GR" dirty="0"/>
              <a:t>ε</a:t>
            </a:r>
            <a:r>
              <a:rPr lang="el-GR" dirty="0" smtClean="0"/>
              <a:t>ιών: Π. Αγγελάτος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Μπισκότα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Χρησιμοποιούνται κυρίως για να ξεχωρίζουν χρήστες</a:t>
            </a:r>
          </a:p>
          <a:p>
            <a:endParaRPr lang="el-GR" dirty="0"/>
          </a:p>
          <a:p>
            <a:r>
              <a:rPr lang="el-GR" dirty="0" smtClean="0"/>
              <a:t>Είναι μία λίστα από αντιστοιχίες κλειδ</a:t>
            </a:r>
            <a:r>
              <a:rPr lang="el-GR" dirty="0"/>
              <a:t>ί</a:t>
            </a:r>
            <a:r>
              <a:rPr lang="el-GR" dirty="0" smtClean="0"/>
              <a:t> </a:t>
            </a:r>
            <a:r>
              <a:rPr lang="el-GR" dirty="0" smtClean="0">
                <a:sym typeface="Wingdings" pitchFamily="2" charset="2"/>
              </a:rPr>
              <a:t> τιμή</a:t>
            </a:r>
          </a:p>
          <a:p>
            <a:endParaRPr lang="el-GR" dirty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Έχουν ημερομηνία λήξης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Αποθηκεύονται στον υπολογιστή του χρήστη</a:t>
            </a:r>
          </a:p>
        </p:txBody>
      </p:sp>
    </p:spTree>
    <p:extLst>
      <p:ext uri="{BB962C8B-B14F-4D97-AF65-F5344CB8AC3E}">
        <p14:creationId xmlns:p14="http://schemas.microsoft.com/office/powerpoint/2010/main" val="17432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Μπισκότα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ym typeface="Wingdings" pitchFamily="2" charset="2"/>
              </a:rPr>
              <a:t>Στέλνονται σε κάθε </a:t>
            </a:r>
            <a:r>
              <a:rPr lang="el-GR" dirty="0" smtClean="0">
                <a:sym typeface="Wingdings" pitchFamily="2" charset="2"/>
              </a:rPr>
              <a:t>αίτημα</a:t>
            </a:r>
          </a:p>
          <a:p>
            <a:endParaRPr lang="el-GR" dirty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Όσο περισσότερα είναι τόσο περισσότερο </a:t>
            </a:r>
            <a:r>
              <a:rPr lang="en-US" dirty="0" smtClean="0">
                <a:sym typeface="Wingdings" pitchFamily="2" charset="2"/>
              </a:rPr>
              <a:t>overhead </a:t>
            </a:r>
            <a:r>
              <a:rPr lang="el-GR" dirty="0" smtClean="0">
                <a:sym typeface="Wingdings" pitchFamily="2" charset="2"/>
              </a:rPr>
              <a:t>έχουμε</a:t>
            </a:r>
            <a:endParaRPr lang="el-GR" dirty="0">
              <a:sym typeface="Wingdings" pitchFamily="2" charset="2"/>
            </a:endParaRPr>
          </a:p>
          <a:p>
            <a:endParaRPr lang="el-GR" dirty="0">
              <a:sym typeface="Wingdings" pitchFamily="2" charset="2"/>
            </a:endParaRPr>
          </a:p>
          <a:p>
            <a:r>
              <a:rPr lang="el-GR" dirty="0">
                <a:sym typeface="Wingdings" pitchFamily="2" charset="2"/>
              </a:rPr>
              <a:t>Διαφορετικά μπισκότα για διαφορετικά </a:t>
            </a:r>
            <a:r>
              <a:rPr lang="en-US" dirty="0" smtClean="0">
                <a:sym typeface="Wingdings" pitchFamily="2" charset="2"/>
              </a:rPr>
              <a:t>domains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Είναι πολύτιμα! Αν σου τα κλέψει κάποιος τότε γίνεται εσύ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08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772816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933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5776" y="1988840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9972" y="15662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Γεια!</a:t>
            </a:r>
            <a:endParaRPr lang="el-GR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55776" y="2848071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463" y="2321785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Γεια, να θυμάσαι ότι είσαι </a:t>
            </a:r>
            <a:r>
              <a:rPr lang="en-US" b="1" dirty="0" smtClean="0"/>
              <a:t>admin</a:t>
            </a:r>
            <a:endParaRPr lang="el-GR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36" y="4941539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0" y="4919656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551508" y="5157563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3951" y="4734990"/>
            <a:ext cx="4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Είμαι είμαι </a:t>
            </a:r>
            <a:r>
              <a:rPr lang="en-US" b="1" dirty="0" smtClean="0"/>
              <a:t>admin</a:t>
            </a:r>
            <a:endParaRPr lang="el-GR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51508" y="6016794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4195" y="5490508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ΟΚ</a:t>
            </a:r>
            <a:r>
              <a:rPr lang="en-US" b="1" dirty="0" smtClean="0"/>
              <a:t>, </a:t>
            </a:r>
            <a:r>
              <a:rPr lang="el-GR" b="1" dirty="0" smtClean="0"/>
              <a:t>κάνε ό,τι θες</a:t>
            </a:r>
            <a:endParaRPr lang="el-GR" b="1" dirty="0"/>
          </a:p>
        </p:txBody>
      </p:sp>
      <p:sp>
        <p:nvSpPr>
          <p:cNvPr id="35" name="Cloud 34"/>
          <p:cNvSpPr/>
          <p:nvPr/>
        </p:nvSpPr>
        <p:spPr>
          <a:xfrm>
            <a:off x="-273621" y="4039786"/>
            <a:ext cx="1708037" cy="13904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TextBox 35"/>
          <p:cNvSpPr txBox="1"/>
          <p:nvPr/>
        </p:nvSpPr>
        <p:spPr>
          <a:xfrm>
            <a:off x="-98477" y="4530627"/>
            <a:ext cx="13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144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Μπισκότα – Πως μοιάζουν;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/spec.html HTTP/1.1</a:t>
            </a:r>
            <a:br>
              <a:rPr lang="en-US" dirty="0"/>
            </a:br>
            <a:r>
              <a:rPr lang="en-US" dirty="0"/>
              <a:t>Host: www.example.org</a:t>
            </a:r>
            <a:br>
              <a:rPr lang="en-US" dirty="0"/>
            </a:br>
            <a:r>
              <a:rPr lang="en-US" dirty="0"/>
              <a:t>Cookie: </a:t>
            </a:r>
            <a:r>
              <a:rPr lang="en-US" dirty="0" smtClean="0"/>
              <a:t>name=value</a:t>
            </a:r>
            <a:r>
              <a:rPr lang="el-GR" dirty="0" smtClean="0"/>
              <a:t>&amp;</a:t>
            </a:r>
            <a:r>
              <a:rPr lang="en-US" dirty="0" smtClean="0"/>
              <a:t>name2=value2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Accept</a:t>
            </a:r>
            <a:r>
              <a:rPr lang="en-US" dirty="0"/>
              <a:t>: </a:t>
            </a:r>
            <a:r>
              <a:rPr lang="en-US" dirty="0" smtClean="0"/>
              <a:t>*/*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r>
              <a:rPr lang="el-GR" dirty="0" smtClean="0"/>
              <a:t>Εδώ 2 μπισκότα</a:t>
            </a:r>
          </a:p>
          <a:p>
            <a:pPr lvl="1"/>
            <a:r>
              <a:rPr lang="el-GR" dirty="0" smtClean="0"/>
              <a:t>Μπισκότο </a:t>
            </a: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l-GR" dirty="0" smtClean="0"/>
              <a:t>με τιμή </a:t>
            </a:r>
            <a:r>
              <a:rPr lang="en-US" b="1" dirty="0" smtClean="0"/>
              <a:t>value</a:t>
            </a:r>
          </a:p>
          <a:p>
            <a:pPr lvl="1"/>
            <a:r>
              <a:rPr lang="el-GR" dirty="0" smtClean="0"/>
              <a:t>Μπισκότο </a:t>
            </a:r>
            <a:r>
              <a:rPr lang="en-US" b="1" dirty="0" smtClean="0"/>
              <a:t>name2</a:t>
            </a:r>
            <a:r>
              <a:rPr lang="en-US" dirty="0" smtClean="0"/>
              <a:t> </a:t>
            </a:r>
            <a:r>
              <a:rPr lang="el-GR" dirty="0" smtClean="0"/>
              <a:t>με τιμή </a:t>
            </a:r>
            <a:r>
              <a:rPr lang="en-US" b="1" dirty="0" smtClean="0"/>
              <a:t>value2</a:t>
            </a:r>
            <a:endParaRPr lang="el-GR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1628800"/>
            <a:ext cx="511256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80112" y="2132856"/>
            <a:ext cx="7452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44208" y="19481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 </a:t>
            </a:r>
            <a:r>
              <a:rPr lang="el-GR" b="1" dirty="0" smtClean="0"/>
              <a:t>αίτημα</a:t>
            </a:r>
            <a:endParaRPr lang="el-GR" b="1" dirty="0"/>
          </a:p>
        </p:txBody>
      </p:sp>
      <p:sp>
        <p:nvSpPr>
          <p:cNvPr id="9" name="Rectangle 8"/>
          <p:cNvSpPr/>
          <p:nvPr/>
        </p:nvSpPr>
        <p:spPr>
          <a:xfrm>
            <a:off x="467544" y="2384884"/>
            <a:ext cx="5112568" cy="396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80112" y="2582906"/>
            <a:ext cx="745232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5446" y="2398240"/>
            <a:ext cx="25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Κεφαλίδα μπισκότων</a:t>
            </a:r>
            <a:endParaRPr lang="el-GR" b="1" dirty="0"/>
          </a:p>
        </p:txBody>
      </p:sp>
      <p:sp>
        <p:nvSpPr>
          <p:cNvPr id="12" name="Rectangle 11"/>
          <p:cNvSpPr/>
          <p:nvPr/>
        </p:nvSpPr>
        <p:spPr>
          <a:xfrm>
            <a:off x="1639278" y="2417074"/>
            <a:ext cx="3921228" cy="3464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92244" y="2766860"/>
            <a:ext cx="0" cy="13365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7206" y="4103440"/>
            <a:ext cx="4050076" cy="69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Μπισκότα. </a:t>
            </a:r>
          </a:p>
          <a:p>
            <a:pPr algn="ctr"/>
            <a:r>
              <a:rPr lang="el-GR" b="1" dirty="0" smtClean="0"/>
              <a:t>Ίδια μορφή με </a:t>
            </a:r>
            <a:r>
              <a:rPr lang="en-US" b="1" dirty="0" smtClean="0"/>
              <a:t>GET </a:t>
            </a:r>
            <a:r>
              <a:rPr lang="el-GR" b="1" dirty="0" smtClean="0"/>
              <a:t>παραμέτρους</a:t>
            </a:r>
            <a:endParaRPr lang="el-GR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68404" y="2751124"/>
            <a:ext cx="0" cy="6559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74677" y="3443313"/>
            <a:ext cx="22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Όνομα κεφαλίδας</a:t>
            </a:r>
            <a:endParaRPr lang="el-GR" b="1" dirty="0"/>
          </a:p>
        </p:txBody>
      </p:sp>
      <p:sp>
        <p:nvSpPr>
          <p:cNvPr id="19" name="Rectangle 18"/>
          <p:cNvSpPr/>
          <p:nvPr/>
        </p:nvSpPr>
        <p:spPr>
          <a:xfrm>
            <a:off x="490022" y="2417041"/>
            <a:ext cx="1107173" cy="345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706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  <p:bldP spid="12" grpId="0" animBg="1"/>
      <p:bldP spid="15" grpId="0"/>
      <p:bldP spid="17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Μπισκότα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Μεταφέρονται στις κεφαλίδες των αιτημάτων</a:t>
            </a:r>
          </a:p>
          <a:p>
            <a:endParaRPr lang="el-GR" dirty="0"/>
          </a:p>
          <a:p>
            <a:r>
              <a:rPr lang="el-GR" dirty="0" smtClean="0"/>
              <a:t>Για να ορίσουμε ένα </a:t>
            </a:r>
            <a:r>
              <a:rPr lang="en-US" dirty="0" smtClean="0"/>
              <a:t>cookie </a:t>
            </a:r>
            <a:r>
              <a:rPr lang="el-GR" dirty="0" smtClean="0"/>
              <a:t>σε ένα χρήστη κάνουμε: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setcookie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name,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value,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expire )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dirty="0" smtClean="0"/>
          </a:p>
          <a:p>
            <a:r>
              <a:rPr lang="el-GR" dirty="0" smtClean="0"/>
              <a:t>Πρέπει να τρέξει πριν οποιοδήποτε </a:t>
            </a:r>
            <a:r>
              <a:rPr lang="en-US" dirty="0" smtClean="0"/>
              <a:t>output </a:t>
            </a:r>
            <a:r>
              <a:rPr lang="el-GR" dirty="0" smtClean="0"/>
              <a:t>συμπεριλαμβανομένου και του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dirty="0"/>
          </a:p>
          <a:p>
            <a:pPr marL="0" indent="0">
              <a:buNone/>
            </a:pPr>
            <a:endParaRPr lang="en-US" dirty="0" smtClean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33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Μπισκότα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setcookie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name,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value,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expire )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Αν το </a:t>
            </a:r>
            <a:r>
              <a:rPr lang="en-US" dirty="0" smtClean="0"/>
              <a:t>expire </a:t>
            </a:r>
            <a:r>
              <a:rPr lang="el-GR" dirty="0" smtClean="0"/>
              <a:t>είναι 0 τότε το μπισκότο σβήνεται όταν κλείσει ο </a:t>
            </a:r>
            <a:r>
              <a:rPr lang="en-US" dirty="0" smtClean="0"/>
              <a:t>browser</a:t>
            </a:r>
            <a:endParaRPr lang="el-GR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47038" y="2060848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6139" y="2776452"/>
            <a:ext cx="134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Όνομα μεταβλητής</a:t>
            </a:r>
            <a:endParaRPr lang="el-GR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80241" y="2060848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9342" y="2776452"/>
            <a:ext cx="134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Τιμή μεταβλητής</a:t>
            </a:r>
            <a:endParaRPr lang="el-GR" dirty="0"/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6228184" y="2104616"/>
            <a:ext cx="0" cy="13248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90195" y="3429464"/>
            <a:ext cx="147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Ημερομηνία λήξης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5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Μπισκότα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setcookie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‘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name’, ‘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petros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’, time() + 3600)</a:t>
            </a:r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time()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l-GR" dirty="0" smtClean="0">
                <a:sym typeface="Wingdings" pitchFamily="2" charset="2"/>
              </a:rPr>
              <a:t>επιστρέφει την ώρα σε μορφή </a:t>
            </a:r>
            <a:r>
              <a:rPr lang="en-US" dirty="0" smtClean="0">
                <a:sym typeface="Wingdings" pitchFamily="2" charset="2"/>
              </a:rPr>
              <a:t>Unix timestamp</a:t>
            </a:r>
          </a:p>
          <a:p>
            <a:endParaRPr lang="el-GR" dirty="0" smtClean="0"/>
          </a:p>
          <a:p>
            <a:r>
              <a:rPr lang="el-GR" dirty="0" smtClean="0"/>
              <a:t>Λήγει σε 3600 δευτερόλεπτα από τώρα</a:t>
            </a:r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00192" y="2104616"/>
            <a:ext cx="0" cy="6624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203" y="2924944"/>
            <a:ext cx="147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Θα λήξει σε μία ώρα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68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Μπισκότα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Βρίσκονται στη μεταβλητή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$_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COOKIE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Έχει κλειδιά τα ονόματα των μπισκότων</a:t>
            </a:r>
          </a:p>
          <a:p>
            <a:endParaRPr lang="el-GR" dirty="0"/>
          </a:p>
          <a:p>
            <a:r>
              <a:rPr lang="el-GR" dirty="0" smtClean="0"/>
              <a:t>Έχει τιμές τις τιμές των μπισκότων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722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Μπισκότα – Διαγραφή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Αρκεί ο ορισμός του μπισκότου με </a:t>
            </a:r>
            <a:r>
              <a:rPr lang="en-US" dirty="0" smtClean="0"/>
              <a:t>expire </a:t>
            </a:r>
            <a:r>
              <a:rPr lang="el-GR" dirty="0" smtClean="0"/>
              <a:t>στο παρελθόν</a:t>
            </a:r>
          </a:p>
          <a:p>
            <a:endParaRPr lang="el-GR" dirty="0"/>
          </a:p>
          <a:p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setcookie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‘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name’, ‘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petros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’, time()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–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3600 )</a:t>
            </a:r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156176" y="3068960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8044" y="385348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Έληξε πριν μία ώρα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1467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Μπισκότα – παράδειγμα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$expire = time() + 60 * 60 * 24 * 7;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setcookie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‘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visited’, ‘true’, $expire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if (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$_COOKIE[ ‘visited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’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]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	echo ‘Welcome back!’;</a:t>
            </a:r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	echo ‘Hello, stranger’;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  <a:p>
            <a:pPr marL="0" indent="0">
              <a:buNone/>
            </a:pPr>
            <a:endParaRPr lang="el-GR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Εμβάθυνση στην </a:t>
            </a:r>
            <a:r>
              <a:rPr lang="en-US" dirty="0" smtClean="0"/>
              <a:t>PHP:</a:t>
            </a:r>
            <a:endParaRPr lang="el-GR" dirty="0" smtClean="0"/>
          </a:p>
          <a:p>
            <a:pPr lvl="1"/>
            <a:r>
              <a:rPr lang="el-GR" dirty="0" smtClean="0"/>
              <a:t>Χωρισμός κώδικα σε αρχεία</a:t>
            </a:r>
          </a:p>
          <a:p>
            <a:pPr lvl="1"/>
            <a:r>
              <a:rPr lang="el-GR" dirty="0" smtClean="0"/>
              <a:t>Εμβέλεια μεταβλητών</a:t>
            </a:r>
          </a:p>
          <a:p>
            <a:pPr lvl="1"/>
            <a:r>
              <a:rPr lang="el-GR" dirty="0" smtClean="0"/>
              <a:t>Πίνακες</a:t>
            </a:r>
          </a:p>
          <a:p>
            <a:pPr lvl="1"/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l-GR" dirty="0" smtClean="0"/>
              <a:t>Συναρτήσεις αρχείων</a:t>
            </a:r>
          </a:p>
          <a:p>
            <a:pPr lvl="1"/>
            <a:r>
              <a:rPr lang="el-GR" dirty="0" smtClean="0"/>
              <a:t>Χειρισμός ανεβασμένου αρχείου</a:t>
            </a:r>
          </a:p>
          <a:p>
            <a:pPr lvl="1"/>
            <a:r>
              <a:rPr lang="el-GR" dirty="0" smtClean="0"/>
              <a:t>Μπισκότα</a:t>
            </a:r>
          </a:p>
          <a:p>
            <a:pPr lvl="1"/>
            <a:r>
              <a:rPr lang="el-GR" dirty="0" smtClean="0"/>
              <a:t>Σύνοδοι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Σύνοδοι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Βολική λειτουργία της </a:t>
            </a:r>
            <a:r>
              <a:rPr lang="en-US" dirty="0" smtClean="0"/>
              <a:t>PHP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Αντί να έχουμε πολλά μπισκότα έχουμε ένα</a:t>
            </a:r>
          </a:p>
          <a:p>
            <a:endParaRPr lang="el-GR" dirty="0"/>
          </a:p>
          <a:p>
            <a:r>
              <a:rPr lang="el-GR" dirty="0" smtClean="0"/>
              <a:t>Το μπισκότο λέγεται </a:t>
            </a:r>
            <a:r>
              <a:rPr lang="en-US" dirty="0" smtClean="0"/>
              <a:t>Session ID</a:t>
            </a:r>
            <a:endParaRPr lang="el-GR" dirty="0" smtClean="0"/>
          </a:p>
          <a:p>
            <a:pPr lvl="1"/>
            <a:r>
              <a:rPr lang="el-GR" dirty="0" smtClean="0"/>
              <a:t>Είναι ένας τυχαίος αριθμός</a:t>
            </a:r>
          </a:p>
          <a:p>
            <a:pPr lvl="1"/>
            <a:r>
              <a:rPr lang="el-GR" dirty="0" smtClean="0"/>
              <a:t>Ορίζεται την πρώτη φορά που ανοίγει κάποιος τη σελίδα</a:t>
            </a:r>
          </a:p>
          <a:p>
            <a:pPr lvl="1"/>
            <a:r>
              <a:rPr lang="el-GR" dirty="0" smtClean="0"/>
              <a:t>Διαφορετικό για κάθε χρήστη</a:t>
            </a:r>
          </a:p>
          <a:p>
            <a:endParaRPr lang="el-GR" dirty="0"/>
          </a:p>
          <a:p>
            <a:r>
              <a:rPr lang="el-GR" dirty="0" smtClean="0"/>
              <a:t>Με βάση αυτό αποθηκεύονται στον </a:t>
            </a:r>
            <a:r>
              <a:rPr lang="en-US" b="1" dirty="0" smtClean="0"/>
              <a:t>server</a:t>
            </a:r>
            <a:r>
              <a:rPr lang="el-GR" dirty="0" smtClean="0"/>
              <a:t> μεταβλητές</a:t>
            </a:r>
          </a:p>
          <a:p>
            <a:r>
              <a:rPr lang="el-GR" dirty="0" smtClean="0"/>
              <a:t>Τις διαχειρίζεται η </a:t>
            </a:r>
            <a:r>
              <a:rPr lang="en-US" dirty="0" smtClean="0"/>
              <a:t>PHP </a:t>
            </a:r>
            <a:r>
              <a:rPr lang="el-GR" dirty="0" smtClean="0"/>
              <a:t>για μας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14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Σύνοδοι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session_start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endParaRPr lang="el-GR" dirty="0" smtClean="0"/>
          </a:p>
          <a:p>
            <a:r>
              <a:rPr lang="el-GR" dirty="0" smtClean="0"/>
              <a:t>Αρχίζει μία σύνοδο ή επαναφέρει την προηγούμενη αν ο χρήστης έστειλε έγκυρο </a:t>
            </a:r>
            <a:r>
              <a:rPr lang="en-US" dirty="0" smtClean="0"/>
              <a:t>Session</a:t>
            </a:r>
            <a:r>
              <a:rPr lang="el-GR" dirty="0" smtClean="0"/>
              <a:t> </a:t>
            </a:r>
            <a:r>
              <a:rPr lang="en-US" dirty="0" smtClean="0"/>
              <a:t>ID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Επειδή ορίζει μπισκότο την καλούμε πριν οποιοδήποτε </a:t>
            </a:r>
            <a:r>
              <a:rPr lang="en-US" dirty="0" smtClean="0"/>
              <a:t>output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39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Σύνοδοι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Μεταβλητή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$_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SESSION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Τη χρησιμοποιούμε αφού καλέσουμε το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session_start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endParaRPr lang="en-US" dirty="0"/>
          </a:p>
          <a:p>
            <a:r>
              <a:rPr lang="el-GR" dirty="0" smtClean="0"/>
              <a:t>Οι μεταβλητές αποθηκεύονται και θα είναι διαθέσιμες σε επόμενα αιτήματα με το ίδιο </a:t>
            </a:r>
            <a:r>
              <a:rPr lang="en-US" dirty="0" smtClean="0"/>
              <a:t>Session ID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55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772816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933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5776" y="1988840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9972" y="15662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Γεια!</a:t>
            </a:r>
            <a:endParaRPr lang="el-GR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55776" y="2848071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463" y="2321785"/>
            <a:ext cx="5704854" cy="46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Γεια, όταν μου μιλάς θα μου λες ότι είσαι ο 532</a:t>
            </a:r>
            <a:endParaRPr lang="el-GR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36" y="4941539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0" y="4919656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551508" y="5157563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3951" y="4734990"/>
            <a:ext cx="4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Είμαι ο 532, με λένε Πέτρο</a:t>
            </a:r>
            <a:endParaRPr lang="el-GR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51508" y="6016794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4195" y="5490508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ΟΚ</a:t>
            </a:r>
            <a:endParaRPr lang="el-GR" b="1" dirty="0"/>
          </a:p>
        </p:txBody>
      </p:sp>
      <p:sp>
        <p:nvSpPr>
          <p:cNvPr id="13" name="Cloud 12"/>
          <p:cNvSpPr/>
          <p:nvPr/>
        </p:nvSpPr>
        <p:spPr>
          <a:xfrm>
            <a:off x="7020272" y="3244448"/>
            <a:ext cx="2304256" cy="17902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7357882" y="3649773"/>
            <a:ext cx="1831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532 – Πέτρος</a:t>
            </a:r>
          </a:p>
          <a:p>
            <a:r>
              <a:rPr lang="el-GR" b="1" dirty="0" smtClean="0"/>
              <a:t>943 – Γιώργος</a:t>
            </a:r>
          </a:p>
          <a:p>
            <a:r>
              <a:rPr lang="el-GR" b="1" dirty="0" smtClean="0"/>
              <a:t>453 – Νίκος</a:t>
            </a:r>
            <a:endParaRPr lang="el-GR" b="1" dirty="0"/>
          </a:p>
        </p:txBody>
      </p:sp>
      <p:sp>
        <p:nvSpPr>
          <p:cNvPr id="29" name="Cloud 28"/>
          <p:cNvSpPr/>
          <p:nvPr/>
        </p:nvSpPr>
        <p:spPr>
          <a:xfrm>
            <a:off x="6839756" y="334581"/>
            <a:ext cx="2304256" cy="17902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TextBox 29"/>
          <p:cNvSpPr txBox="1"/>
          <p:nvPr/>
        </p:nvSpPr>
        <p:spPr>
          <a:xfrm>
            <a:off x="7177366" y="739906"/>
            <a:ext cx="183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943 – Γιώργος</a:t>
            </a:r>
          </a:p>
          <a:p>
            <a:r>
              <a:rPr lang="el-GR" b="1" dirty="0" smtClean="0"/>
              <a:t>453 – Νίκος</a:t>
            </a:r>
            <a:endParaRPr lang="el-GR" b="1" dirty="0"/>
          </a:p>
        </p:txBody>
      </p:sp>
      <p:sp>
        <p:nvSpPr>
          <p:cNvPr id="35" name="Cloud 34"/>
          <p:cNvSpPr/>
          <p:nvPr/>
        </p:nvSpPr>
        <p:spPr>
          <a:xfrm>
            <a:off x="-273621" y="4039786"/>
            <a:ext cx="1708037" cy="13904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TextBox 35"/>
          <p:cNvSpPr txBox="1"/>
          <p:nvPr/>
        </p:nvSpPr>
        <p:spPr>
          <a:xfrm>
            <a:off x="11405" y="4537246"/>
            <a:ext cx="13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SID – 532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1119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772816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933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5776" y="1988840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12760" y="1566267"/>
            <a:ext cx="273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Είμαι ο 532, γεια!</a:t>
            </a:r>
            <a:endParaRPr lang="el-GR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55776" y="2848071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463" y="2321785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Γεια σου Πέτρο</a:t>
            </a:r>
            <a:endParaRPr lang="el-GR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36" y="4941539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0" y="4919656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551508" y="5157563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3951" y="4734990"/>
            <a:ext cx="4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Είμαι ο 324</a:t>
            </a:r>
            <a:endParaRPr lang="el-GR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51508" y="6016794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4195" y="5490508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Δε σε ξέρω</a:t>
            </a:r>
            <a:endParaRPr lang="el-GR" b="1" dirty="0"/>
          </a:p>
        </p:txBody>
      </p:sp>
      <p:sp>
        <p:nvSpPr>
          <p:cNvPr id="13" name="Cloud 12"/>
          <p:cNvSpPr/>
          <p:nvPr/>
        </p:nvSpPr>
        <p:spPr>
          <a:xfrm>
            <a:off x="7020272" y="3244448"/>
            <a:ext cx="2304256" cy="17902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7357882" y="3649773"/>
            <a:ext cx="1831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532 – Πέτρος</a:t>
            </a:r>
          </a:p>
          <a:p>
            <a:r>
              <a:rPr lang="el-GR" b="1" dirty="0" smtClean="0"/>
              <a:t>943 – Γιώργος</a:t>
            </a:r>
          </a:p>
          <a:p>
            <a:r>
              <a:rPr lang="el-GR" b="1" dirty="0" smtClean="0"/>
              <a:t>453 – Νίκος</a:t>
            </a:r>
            <a:endParaRPr lang="el-GR" b="1" dirty="0"/>
          </a:p>
        </p:txBody>
      </p:sp>
      <p:sp>
        <p:nvSpPr>
          <p:cNvPr id="21" name="Cloud 20"/>
          <p:cNvSpPr/>
          <p:nvPr/>
        </p:nvSpPr>
        <p:spPr>
          <a:xfrm>
            <a:off x="6799980" y="408043"/>
            <a:ext cx="2304256" cy="17902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/>
          <p:cNvSpPr txBox="1"/>
          <p:nvPr/>
        </p:nvSpPr>
        <p:spPr>
          <a:xfrm>
            <a:off x="7101847" y="809989"/>
            <a:ext cx="1831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532 – Πέτρος</a:t>
            </a:r>
          </a:p>
          <a:p>
            <a:r>
              <a:rPr lang="el-GR" b="1" dirty="0" smtClean="0"/>
              <a:t>943 – Γιώργος</a:t>
            </a:r>
          </a:p>
          <a:p>
            <a:r>
              <a:rPr lang="el-GR" b="1" dirty="0" smtClean="0"/>
              <a:t>453 – Νίκος</a:t>
            </a:r>
            <a:endParaRPr lang="el-GR" b="1" dirty="0"/>
          </a:p>
        </p:txBody>
      </p:sp>
      <p:sp>
        <p:nvSpPr>
          <p:cNvPr id="25" name="Cloud 24"/>
          <p:cNvSpPr/>
          <p:nvPr/>
        </p:nvSpPr>
        <p:spPr>
          <a:xfrm>
            <a:off x="-383502" y="1211233"/>
            <a:ext cx="1708037" cy="13904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TextBox 25"/>
          <p:cNvSpPr txBox="1"/>
          <p:nvPr/>
        </p:nvSpPr>
        <p:spPr>
          <a:xfrm>
            <a:off x="-98476" y="1708693"/>
            <a:ext cx="13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SID – 532</a:t>
            </a:r>
            <a:endParaRPr lang="el-GR" b="1" dirty="0"/>
          </a:p>
        </p:txBody>
      </p:sp>
      <p:sp>
        <p:nvSpPr>
          <p:cNvPr id="27" name="Cloud 26"/>
          <p:cNvSpPr/>
          <p:nvPr/>
        </p:nvSpPr>
        <p:spPr>
          <a:xfrm>
            <a:off x="-231102" y="4126824"/>
            <a:ext cx="1708037" cy="13904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TextBox 27"/>
          <p:cNvSpPr txBox="1"/>
          <p:nvPr/>
        </p:nvSpPr>
        <p:spPr>
          <a:xfrm>
            <a:off x="53924" y="4624284"/>
            <a:ext cx="13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SID – </a:t>
            </a:r>
            <a:r>
              <a:rPr lang="el-GR" b="1" dirty="0" smtClean="0"/>
              <a:t>324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855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κώδικα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2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session_start</a:t>
            </a: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sz="2200" b="1" dirty="0" smtClean="0">
                <a:solidFill>
                  <a:srgbClr val="678930"/>
                </a:solidFill>
                <a:latin typeface="Lucida Console" pitchFamily="49" charset="0"/>
              </a:rPr>
              <a:t>if ( 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isset</a:t>
            </a: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( $_SESSION[ ‘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pageviews</a:t>
            </a: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’ ] ) 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el-GR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Έχεις δει τη </a:t>
            </a:r>
            <a:r>
              <a:rPr lang="el-GR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σελίδα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2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		echo $_SESSION[ ‘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pageviews</a:t>
            </a: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’ </a:t>
            </a:r>
            <a:r>
              <a:rPr lang="en-US" sz="2200" b="1" dirty="0" smtClean="0">
                <a:solidFill>
                  <a:srgbClr val="67893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200" b="1" dirty="0" smtClean="0">
                <a:solidFill>
                  <a:srgbClr val="678930"/>
                </a:solidFill>
                <a:latin typeface="Lucida Console" pitchFamily="49" charset="0"/>
              </a:rPr>
              <a:t>          ?&gt; </a:t>
            </a:r>
            <a:r>
              <a:rPr lang="el-GR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φορές&lt;/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el-GR" sz="2200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2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		++$_SESSION[ ‘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pageviews</a:t>
            </a: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’ </a:t>
            </a:r>
            <a:r>
              <a:rPr lang="en-US" sz="2200" b="1" dirty="0" smtClean="0">
                <a:solidFill>
                  <a:srgbClr val="678930"/>
                </a:solidFill>
                <a:latin typeface="Lucida Console" pitchFamily="49" charset="0"/>
              </a:rPr>
              <a:t>];</a:t>
            </a:r>
            <a:endParaRPr lang="en-US" sz="22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		$_SESSION[ ‘</a:t>
            </a:r>
            <a:r>
              <a:rPr lang="en-US" sz="2200" b="1" dirty="0" err="1">
                <a:solidFill>
                  <a:srgbClr val="678930"/>
                </a:solidFill>
                <a:latin typeface="Lucida Console" pitchFamily="49" charset="0"/>
              </a:rPr>
              <a:t>pageviews</a:t>
            </a: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’ ] = 1;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01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l-GR" baseline="30000" dirty="0" smtClean="0"/>
              <a:t>η</a:t>
            </a:r>
            <a:r>
              <a:rPr lang="el-GR" dirty="0" smtClean="0"/>
              <a:t> Εργασία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l-GR" dirty="0" smtClean="0"/>
              <a:t>Παράδοση μέσω </a:t>
            </a:r>
            <a:r>
              <a:rPr lang="en-US" dirty="0" smtClean="0"/>
              <a:t>SSH (Secure </a:t>
            </a:r>
            <a:r>
              <a:rPr lang="en-US" dirty="0" err="1" smtClean="0"/>
              <a:t>SHell</a:t>
            </a:r>
            <a:r>
              <a:rPr lang="en-US" dirty="0" smtClean="0"/>
              <a:t>)</a:t>
            </a:r>
            <a:endParaRPr lang="el-GR" dirty="0" smtClean="0"/>
          </a:p>
          <a:p>
            <a:pPr lvl="1"/>
            <a:r>
              <a:rPr lang="el-GR" dirty="0" smtClean="0"/>
              <a:t>Ανεβάστε </a:t>
            </a:r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l-GR" dirty="0" smtClean="0"/>
              <a:t>, </a:t>
            </a:r>
            <a:r>
              <a:rPr lang="en-US" dirty="0" smtClean="0"/>
              <a:t>.html, .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l-GR" dirty="0" smtClean="0"/>
              <a:t>εικόνες κλπ.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home </a:t>
            </a:r>
            <a:r>
              <a:rPr lang="el-GR" dirty="0" smtClean="0"/>
              <a:t>σας</a:t>
            </a:r>
            <a:endParaRPr lang="en-US" dirty="0" smtClean="0"/>
          </a:p>
          <a:p>
            <a:pPr lvl="1"/>
            <a:r>
              <a:rPr lang="el-GR" dirty="0" smtClean="0"/>
              <a:t>Μέχρι </a:t>
            </a:r>
            <a:r>
              <a:rPr lang="en-US" b="1" smtClean="0"/>
              <a:t>22/11/2010</a:t>
            </a:r>
            <a:endParaRPr lang="en-US" b="1" dirty="0" smtClean="0"/>
          </a:p>
          <a:p>
            <a:r>
              <a:rPr lang="el-GR" b="1" dirty="0" smtClean="0"/>
              <a:t>Να δημιουργήσετε ένα </a:t>
            </a:r>
            <a:r>
              <a:rPr lang="en-US" b="1" dirty="0" smtClean="0"/>
              <a:t>file </a:t>
            </a:r>
            <a:r>
              <a:rPr lang="en-US" b="1" dirty="0" err="1" smtClean="0"/>
              <a:t>uploader</a:t>
            </a:r>
            <a:endParaRPr lang="en-US" b="1" dirty="0" smtClean="0"/>
          </a:p>
          <a:p>
            <a:pPr lvl="1"/>
            <a:r>
              <a:rPr lang="el-GR" dirty="0" smtClean="0"/>
              <a:t>Μία σελίδα</a:t>
            </a:r>
          </a:p>
          <a:p>
            <a:pPr lvl="2"/>
            <a:r>
              <a:rPr lang="el-GR" dirty="0" smtClean="0"/>
              <a:t>Λίστα όλων των αρχείων</a:t>
            </a:r>
            <a:r>
              <a:rPr lang="en-US" dirty="0" smtClean="0"/>
              <a:t> </a:t>
            </a:r>
            <a:r>
              <a:rPr lang="el-GR" dirty="0" smtClean="0"/>
              <a:t>που έχουν ανέβει</a:t>
            </a:r>
          </a:p>
          <a:p>
            <a:pPr lvl="2"/>
            <a:r>
              <a:rPr lang="el-GR" dirty="0" smtClean="0"/>
              <a:t>Κλικ για κατέβασμα αρχείου</a:t>
            </a:r>
          </a:p>
          <a:p>
            <a:pPr lvl="2"/>
            <a:r>
              <a:rPr lang="el-GR" dirty="0" smtClean="0"/>
              <a:t>Πλαίσιο για ανέβασμα αρχείου</a:t>
            </a:r>
          </a:p>
          <a:p>
            <a:pPr lvl="1"/>
            <a:r>
              <a:rPr lang="el-GR" dirty="0" smtClean="0"/>
              <a:t>Ένα επιπλέον αρχείο </a:t>
            </a:r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l-GR" dirty="0" smtClean="0"/>
              <a:t>για διαχείριση ανεβάσματος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9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l-GR" baseline="30000" dirty="0" smtClean="0"/>
              <a:t>η</a:t>
            </a:r>
            <a:r>
              <a:rPr lang="el-GR" dirty="0" smtClean="0"/>
              <a:t> Εργασία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Απλά πράγματα!</a:t>
            </a:r>
          </a:p>
          <a:p>
            <a:r>
              <a:rPr lang="el-GR" dirty="0" smtClean="0"/>
              <a:t>Όχι </a:t>
            </a:r>
            <a:r>
              <a:rPr lang="el-GR" dirty="0"/>
              <a:t>βάση </a:t>
            </a:r>
            <a:r>
              <a:rPr lang="el-GR" dirty="0" smtClean="0"/>
              <a:t>δεδομένων</a:t>
            </a:r>
            <a:endParaRPr lang="en-US" dirty="0" smtClean="0"/>
          </a:p>
          <a:p>
            <a:r>
              <a:rPr lang="el-GR" dirty="0" smtClean="0"/>
              <a:t>Όχι </a:t>
            </a:r>
            <a:r>
              <a:rPr lang="el-GR" dirty="0"/>
              <a:t>σύστημα χρηστών</a:t>
            </a:r>
          </a:p>
          <a:p>
            <a:r>
              <a:rPr lang="el-GR" dirty="0"/>
              <a:t>Όποιος θέλει ανεβάζει ό,τι θέλει</a:t>
            </a:r>
          </a:p>
          <a:p>
            <a:r>
              <a:rPr lang="el-GR" dirty="0"/>
              <a:t>Αποθηκεύετε τα αρχεία σε έναν φάκελο στον </a:t>
            </a:r>
            <a:r>
              <a:rPr lang="en-US" dirty="0"/>
              <a:t>server</a:t>
            </a:r>
          </a:p>
          <a:p>
            <a:pPr lvl="1"/>
            <a:r>
              <a:rPr lang="el-GR" dirty="0"/>
              <a:t>π.χ. </a:t>
            </a:r>
            <a:r>
              <a:rPr lang="en-US" dirty="0"/>
              <a:t>C:/uploads </a:t>
            </a:r>
            <a:r>
              <a:rPr lang="el-GR" dirty="0"/>
              <a:t>σε </a:t>
            </a:r>
            <a:r>
              <a:rPr lang="en-US" dirty="0"/>
              <a:t>Windows</a:t>
            </a:r>
          </a:p>
          <a:p>
            <a:pPr lvl="1"/>
            <a:r>
              <a:rPr lang="el-GR" dirty="0"/>
              <a:t>π.χ. </a:t>
            </a:r>
            <a:r>
              <a:rPr lang="en-US" dirty="0"/>
              <a:t>/home/uploads </a:t>
            </a:r>
            <a:r>
              <a:rPr lang="el-GR" dirty="0"/>
              <a:t>σε </a:t>
            </a:r>
            <a:r>
              <a:rPr lang="en-US" dirty="0" smtClean="0"/>
              <a:t>Linux</a:t>
            </a:r>
            <a:endParaRPr lang="el-GR" dirty="0" smtClean="0"/>
          </a:p>
          <a:p>
            <a:r>
              <a:rPr lang="el-GR" dirty="0" smtClean="0"/>
              <a:t>Η λίστα εμφανίζεται με απλό </a:t>
            </a:r>
            <a:r>
              <a:rPr lang="en-US" dirty="0" err="1" smtClean="0"/>
              <a:t>opendir</a:t>
            </a:r>
            <a:r>
              <a:rPr lang="en-US" dirty="0" smtClean="0"/>
              <a:t>/</a:t>
            </a:r>
            <a:r>
              <a:rPr lang="en-US" dirty="0" err="1" smtClean="0"/>
              <a:t>readdir</a:t>
            </a:r>
            <a:endParaRPr lang="el-GR" dirty="0" smtClean="0"/>
          </a:p>
          <a:p>
            <a:r>
              <a:rPr lang="el-GR" dirty="0" smtClean="0"/>
              <a:t>Μην σας νοιάζει αντικατάσταση υπάρχοντων αρχείων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χειρισμού μεταβλητών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unset</a:t>
            </a:r>
          </a:p>
          <a:p>
            <a:endParaRPr lang="en-US" dirty="0"/>
          </a:p>
          <a:p>
            <a:r>
              <a:rPr lang="el-GR" dirty="0" smtClean="0"/>
              <a:t>Παίρνει παράμετρο μία μεταβλητή</a:t>
            </a:r>
          </a:p>
          <a:p>
            <a:endParaRPr lang="el-GR" dirty="0"/>
          </a:p>
          <a:p>
            <a:r>
              <a:rPr lang="el-GR" dirty="0" smtClean="0"/>
              <a:t>Αν είναι ορισμένη την διαγράφει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1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Συναρτήσεις χειρισμού μεταβλητών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 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Διαγραφή μιας μεταβλητής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unset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$foo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 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Διαγραφή περισσότερων μεταβλητών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unset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($foo1, $foo2, $foo3);</a:t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Εμβέλεια μεταβλητών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Είναι η περιοχή στην οποία ορίστηκε η μεταβλητή</a:t>
            </a:r>
          </a:p>
          <a:p>
            <a:endParaRPr lang="el-GR" dirty="0" smtClean="0"/>
          </a:p>
          <a:p>
            <a:r>
              <a:rPr lang="el-GR" dirty="0" smtClean="0"/>
              <a:t>Οι μεταβλητές έξω από τις συναρτήσεις δεν είναι διαθέσιμες σε αυτές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 = 5;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function foo(){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$a;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/</a:t>
            </a:r>
            <a:r>
              <a:rPr lang="el-GR" dirty="0" smtClean="0">
                <a:solidFill>
                  <a:srgbClr val="FF0000"/>
                </a:solidFill>
                <a:latin typeface="Lucida Console" pitchFamily="49" charset="0"/>
              </a:rPr>
              <a:t>/Λάθος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6027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χειρισμού μεταβλητών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isset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Παίρνει παράμετρο μία μεταβλητή</a:t>
            </a:r>
          </a:p>
          <a:p>
            <a:endParaRPr lang="el-GR" dirty="0"/>
          </a:p>
          <a:p>
            <a:r>
              <a:rPr lang="el-GR" dirty="0" smtClean="0"/>
              <a:t>Αν είναι ορισμένη και δεν είναι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NULL</a:t>
            </a:r>
            <a:r>
              <a:rPr lang="en-US" dirty="0" smtClean="0"/>
              <a:t> </a:t>
            </a:r>
            <a:r>
              <a:rPr lang="el-GR" dirty="0"/>
              <a:t>επιστρέφει </a:t>
            </a:r>
            <a:r>
              <a:rPr lang="el-GR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true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Αν είναι ορισμένη και </a:t>
            </a:r>
            <a:r>
              <a:rPr lang="el-GR" dirty="0" smtClean="0"/>
              <a:t>είναι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NULL</a:t>
            </a:r>
            <a:r>
              <a:rPr lang="en-US" dirty="0"/>
              <a:t> </a:t>
            </a:r>
            <a:r>
              <a:rPr lang="el-GR" dirty="0"/>
              <a:t>επιστρέφει 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false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Αν δεν είναι ορισμένη επιστρέφει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false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χειρισμού μεταβλητών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empty</a:t>
            </a:r>
          </a:p>
          <a:p>
            <a:endParaRPr lang="en-US" dirty="0"/>
          </a:p>
          <a:p>
            <a:r>
              <a:rPr lang="el-GR" dirty="0" smtClean="0"/>
              <a:t>Παίρνει παράμετρο μία μεταβλητή</a:t>
            </a:r>
          </a:p>
          <a:p>
            <a:endParaRPr lang="el-GR" dirty="0"/>
          </a:p>
          <a:p>
            <a:r>
              <a:rPr lang="el-GR" dirty="0" smtClean="0"/>
              <a:t>Αν δεν είναι ορισμένη επιστρέφει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true</a:t>
            </a:r>
          </a:p>
          <a:p>
            <a:r>
              <a:rPr lang="el-GR" dirty="0" smtClean="0"/>
              <a:t>Αν είναι ορισμένη και δεν έχει τιμή επιστρέφει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true</a:t>
            </a:r>
          </a:p>
          <a:p>
            <a:r>
              <a:rPr lang="el-GR" dirty="0" smtClean="0"/>
              <a:t>Αν είναι ορισμένη και έχει τιμή επιστρέφει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false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Συναρτήσεις χειρισμού μεταβλητών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παρακάτω θεωρούνται άδειες μεταβλητές</a:t>
            </a:r>
          </a:p>
          <a:p>
            <a:pPr lvl="1"/>
            <a:r>
              <a:rPr lang="en-US" b="1" dirty="0"/>
              <a:t>""</a:t>
            </a:r>
            <a:r>
              <a:rPr lang="en-US" dirty="0"/>
              <a:t> </a:t>
            </a:r>
            <a:r>
              <a:rPr lang="el-GR" dirty="0" smtClean="0"/>
              <a:t>              </a:t>
            </a:r>
            <a:r>
              <a:rPr lang="en-US" dirty="0" smtClean="0"/>
              <a:t>(</a:t>
            </a:r>
            <a:r>
              <a:rPr lang="el-GR" dirty="0" smtClean="0"/>
              <a:t>άδειο </a:t>
            </a:r>
            <a:r>
              <a:rPr lang="en-US" dirty="0" smtClean="0"/>
              <a:t>string)</a:t>
            </a:r>
            <a:endParaRPr lang="en-US" dirty="0"/>
          </a:p>
          <a:p>
            <a:pPr lvl="1"/>
            <a:r>
              <a:rPr lang="en-US" b="1" dirty="0"/>
              <a:t>0</a:t>
            </a:r>
            <a:r>
              <a:rPr lang="en-US" dirty="0"/>
              <a:t> </a:t>
            </a:r>
            <a:r>
              <a:rPr lang="el-GR" dirty="0" smtClean="0"/>
              <a:t>                </a:t>
            </a:r>
            <a:r>
              <a:rPr lang="en-US" dirty="0" smtClean="0"/>
              <a:t>(0 </a:t>
            </a:r>
            <a:r>
              <a:rPr lang="el-GR" dirty="0" smtClean="0"/>
              <a:t>ως ακέραιος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 smtClean="0"/>
              <a:t>"0</a:t>
            </a:r>
            <a:r>
              <a:rPr lang="en-US" b="1" dirty="0"/>
              <a:t> "</a:t>
            </a:r>
            <a:r>
              <a:rPr lang="el-GR" b="1" dirty="0" smtClean="0"/>
              <a:t>            </a:t>
            </a:r>
            <a:r>
              <a:rPr lang="en-US" dirty="0" smtClean="0"/>
              <a:t> (</a:t>
            </a:r>
            <a:r>
              <a:rPr lang="el-GR" dirty="0" smtClean="0"/>
              <a:t>το </a:t>
            </a:r>
            <a:r>
              <a:rPr lang="en-US" dirty="0" smtClean="0"/>
              <a:t>string </a:t>
            </a:r>
            <a:r>
              <a:rPr lang="el-GR" dirty="0" smtClean="0"/>
              <a:t>με τον χαρακτήρα 0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/>
              <a:t>NULL</a:t>
            </a:r>
            <a:endParaRPr lang="en-US" dirty="0"/>
          </a:p>
          <a:p>
            <a:pPr lvl="1"/>
            <a:r>
              <a:rPr lang="en-US" b="1" dirty="0"/>
              <a:t>FALSE</a:t>
            </a:r>
            <a:endParaRPr lang="en-US" dirty="0"/>
          </a:p>
          <a:p>
            <a:pPr lvl="1"/>
            <a:r>
              <a:rPr lang="en-US" b="1" dirty="0"/>
              <a:t>array</a:t>
            </a:r>
            <a:r>
              <a:rPr lang="en-US" b="1" dirty="0" smtClean="0"/>
              <a:t>()</a:t>
            </a:r>
            <a:r>
              <a:rPr lang="el-GR" b="1" dirty="0" smtClean="0"/>
              <a:t>       </a:t>
            </a:r>
            <a:r>
              <a:rPr lang="en-US" dirty="0" smtClean="0"/>
              <a:t> (</a:t>
            </a:r>
            <a:r>
              <a:rPr lang="el-GR" dirty="0" smtClean="0"/>
              <a:t>ένας άδειος πίνακας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 err="1" smtClean="0"/>
              <a:t>var</a:t>
            </a:r>
            <a:r>
              <a:rPr lang="en-US" b="1" dirty="0" smtClean="0"/>
              <a:t> $</a:t>
            </a:r>
            <a:r>
              <a:rPr lang="en-US" b="1" dirty="0" err="1" smtClean="0"/>
              <a:t>var</a:t>
            </a:r>
            <a:r>
              <a:rPr lang="en-US" b="1" dirty="0" smtClean="0"/>
              <a:t>;</a:t>
            </a:r>
            <a:r>
              <a:rPr lang="el-GR" dirty="0" smtClean="0"/>
              <a:t>    (μία μεταβλητή που ορίστηκε χωρίς τιμή)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258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Χάρτες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Είναι τύπος δεδομένων</a:t>
            </a:r>
          </a:p>
          <a:p>
            <a:endParaRPr lang="el-GR" dirty="0" smtClean="0"/>
          </a:p>
          <a:p>
            <a:r>
              <a:rPr lang="el-GR" dirty="0" smtClean="0"/>
              <a:t>Περιέχει αντιστοιχίες</a:t>
            </a:r>
            <a:endParaRPr lang="el-GR" dirty="0"/>
          </a:p>
          <a:p>
            <a:r>
              <a:rPr lang="el-GR" dirty="0" smtClean="0"/>
              <a:t>Αντιστοιχίζει </a:t>
            </a:r>
            <a:r>
              <a:rPr lang="el-GR" b="1" dirty="0" smtClean="0"/>
              <a:t>κλειδί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l-GR" b="1" dirty="0" smtClean="0"/>
              <a:t> τιμή</a:t>
            </a:r>
            <a:endParaRPr lang="en-US" b="1" dirty="0" smtClean="0"/>
          </a:p>
          <a:p>
            <a:endParaRPr lang="en-US" b="1" dirty="0"/>
          </a:p>
          <a:p>
            <a:r>
              <a:rPr lang="el-GR" dirty="0" smtClean="0"/>
              <a:t>Μπορεί να χρησιμοποιηθεί ως πίνακας, λίστα, ουρά, στοίβα κλπ</a:t>
            </a:r>
            <a:endParaRPr lang="en-US" dirty="0" smtClean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952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l-GR" dirty="0" smtClean="0"/>
              <a:t>Στην </a:t>
            </a:r>
            <a:r>
              <a:rPr lang="en-US" dirty="0" smtClean="0"/>
              <a:t>PHP </a:t>
            </a:r>
            <a:r>
              <a:rPr lang="el-GR" dirty="0" smtClean="0"/>
              <a:t>είναι ταξινομημένοι χάρτες με βάση τα κλειδιά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Τα κλειδιά μπορεί να είναι ακέραιος ή </a:t>
            </a:r>
            <a:r>
              <a:rPr lang="en-US" dirty="0" smtClean="0"/>
              <a:t>string</a:t>
            </a:r>
          </a:p>
          <a:p>
            <a:endParaRPr lang="en-US" dirty="0" smtClean="0"/>
          </a:p>
          <a:p>
            <a:r>
              <a:rPr lang="el-GR" dirty="0" smtClean="0"/>
              <a:t>Οι τιμές μπορεί να είναι οτιδήποτε</a:t>
            </a:r>
          </a:p>
          <a:p>
            <a:endParaRPr lang="el-GR" dirty="0"/>
          </a:p>
          <a:p>
            <a:pPr marL="0" indent="0">
              <a:buNone/>
            </a:pPr>
            <a:endParaRPr lang="en-US" sz="2000" dirty="0" smtClean="0">
              <a:solidFill>
                <a:srgbClr val="485469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sz="2000" dirty="0">
              <a:solidFill>
                <a:srgbClr val="485469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l-GR" dirty="0" smtClean="0"/>
              <a:t>πίνακα</a:t>
            </a:r>
            <a:r>
              <a:rPr lang="en-US" dirty="0" smtClean="0"/>
              <a:t> </a:t>
            </a:r>
            <a:r>
              <a:rPr lang="el-GR" dirty="0" smtClean="0"/>
              <a:t>με την εντολή </a:t>
            </a:r>
            <a:r>
              <a:rPr lang="en-US" dirty="0" smtClean="0"/>
              <a:t>array</a:t>
            </a:r>
            <a:r>
              <a:rPr lang="el-GR" dirty="0" smtClean="0"/>
              <a:t>()</a:t>
            </a:r>
            <a:endParaRPr lang="en-US" dirty="0"/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Πίνακας με 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2</a:t>
            </a:r>
            <a:r>
              <a:rPr lang="el-GR" b="1" dirty="0" smtClean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στοιχεία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Κλειδί 0 έχει τιμή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Κλειδί 1 έχει τιμή ‘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bar’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$foo = array(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0 =&gt; 1, 1 =&gt; ‘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bar’ );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$foo[ 0 ];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$foo[ 1 ];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 bar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5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Παράλειψη κλειδιών</a:t>
            </a:r>
          </a:p>
          <a:p>
            <a:r>
              <a:rPr lang="el-GR" dirty="0" smtClean="0"/>
              <a:t>Το στοιχείο έχει ως κλειδί το μέγιστο ακέραιο κλειδί +1</a:t>
            </a:r>
            <a:endParaRPr lang="en-US" dirty="0"/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Πίνακας με 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2</a:t>
            </a:r>
            <a:r>
              <a:rPr lang="el-GR" b="1" dirty="0" smtClean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στοιχεία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Κλειδί 0 έχει τιμή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Τιμή ‘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bar’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$foo = array(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0 =&gt; 1, ‘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bar’ );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$foo[ 0 ];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$foo[ 1 ];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 bar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87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Πολυδιάστατοι 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Τόσο απλό όσο ένα </a:t>
            </a:r>
            <a:r>
              <a:rPr lang="en-US" dirty="0" smtClean="0"/>
              <a:t>array() </a:t>
            </a:r>
            <a:r>
              <a:rPr lang="el-GR" dirty="0" smtClean="0"/>
              <a:t>σε ένα </a:t>
            </a:r>
            <a:r>
              <a:rPr lang="en-US" dirty="0" smtClean="0"/>
              <a:t>array()</a:t>
            </a:r>
            <a:endParaRPr lang="el-GR" dirty="0"/>
          </a:p>
          <a:p>
            <a:pPr marL="0" indent="0">
              <a:buNone/>
            </a:pPr>
            <a:endParaRPr lang="en-US" dirty="0" smtClean="0">
              <a:solidFill>
                <a:srgbClr val="485469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Πίνακας 3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x3</a:t>
            </a:r>
            <a:endParaRPr lang="el-GR" b="1" dirty="0">
              <a:solidFill>
                <a:srgbClr val="92D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$foo = array(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array( 1, 2, 3 ),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array( 4, 5, 6 ),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array( 7, 8, 9 )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$foo[ 1 ][ 2 ];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$foo[ 2 ][ 0 ];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 7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057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 – Σύνταξη αγκύλων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$foo[ ‘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κλειδί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 ] =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τιμή</a:t>
            </a:r>
          </a:p>
          <a:p>
            <a:endParaRPr lang="el-GR" dirty="0" smtClean="0"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Αν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$foo </a:t>
            </a:r>
            <a:r>
              <a:rPr lang="el-GR" dirty="0" smtClean="0">
                <a:latin typeface="+mj-lt"/>
              </a:rPr>
              <a:t>δεν έχει οριστεί δημιουργείται πίνακας</a:t>
            </a:r>
          </a:p>
          <a:p>
            <a:r>
              <a:rPr lang="el-GR" dirty="0" smtClean="0">
                <a:latin typeface="+mj-lt"/>
              </a:rPr>
              <a:t>Αν το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foo[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‘κλειδί’ ]</a:t>
            </a:r>
            <a:r>
              <a:rPr lang="el-GR" dirty="0" smtClean="0">
                <a:latin typeface="+mj-lt"/>
              </a:rPr>
              <a:t> υπάρχει η τιμή αντικαθίσταται</a:t>
            </a:r>
          </a:p>
          <a:p>
            <a:endParaRPr lang="el-GR" dirty="0" smtClean="0">
              <a:latin typeface="+mj-lt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foo[] =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τιμή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 smtClean="0"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Προσθέτει την τιμή με κλειδί το μέγιστο ακέραιο κλειδί +1</a:t>
            </a:r>
            <a:endParaRPr lang="en-US" dirty="0" smtClean="0">
              <a:latin typeface="+mj-lt"/>
            </a:endParaRPr>
          </a:p>
          <a:p>
            <a:r>
              <a:rPr lang="el-GR" dirty="0" smtClean="0">
                <a:latin typeface="+mj-lt"/>
              </a:rPr>
              <a:t>Αν το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foo </a:t>
            </a:r>
            <a:r>
              <a:rPr lang="el-GR" dirty="0" smtClean="0">
                <a:latin typeface="+mj-lt"/>
              </a:rPr>
              <a:t>δεν υπάρχει δημιουργείται πίνακα</a:t>
            </a:r>
            <a:r>
              <a:rPr lang="el-GR" dirty="0">
                <a:latin typeface="+mj-lt"/>
              </a:rPr>
              <a:t>ς</a:t>
            </a:r>
            <a:endParaRPr lang="el-G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8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 – Διαγραφή στοιχείου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Γίνεται με την συνάρτηση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unset</a:t>
            </a:r>
          </a:p>
          <a:p>
            <a:endParaRPr lang="en-US" dirty="0"/>
          </a:p>
          <a:p>
            <a:r>
              <a:rPr lang="el-GR" dirty="0" smtClean="0"/>
              <a:t>Ο πίνακας </a:t>
            </a:r>
            <a:r>
              <a:rPr lang="el-GR" b="1" dirty="0" smtClean="0"/>
              <a:t>δε </a:t>
            </a:r>
            <a:r>
              <a:rPr lang="el-GR" dirty="0" smtClean="0"/>
              <a:t>γίνεται </a:t>
            </a:r>
            <a:r>
              <a:rPr lang="en-US" dirty="0" err="1" smtClean="0"/>
              <a:t>reindex</a:t>
            </a:r>
            <a:endParaRPr lang="el-GR" dirty="0" smtClean="0"/>
          </a:p>
          <a:p>
            <a:endParaRPr lang="el-GR" b="1" dirty="0"/>
          </a:p>
          <a:p>
            <a:r>
              <a:rPr lang="el-GR" dirty="0" smtClean="0"/>
              <a:t>Αν επιθυμούμε </a:t>
            </a:r>
            <a:r>
              <a:rPr lang="en-US" dirty="0" err="1" smtClean="0"/>
              <a:t>reindex</a:t>
            </a:r>
            <a:r>
              <a:rPr lang="en-US" dirty="0" smtClean="0"/>
              <a:t> </a:t>
            </a:r>
            <a:r>
              <a:rPr lang="el-GR" dirty="0" smtClean="0"/>
              <a:t>το κάνουμε με την συνάρτηση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array_values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43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Εμβέλεια μεταβλητών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Οι μεταβλητές είναι διαθέσιμες στα αρχειά που φορτώνονται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 = 1;</a:t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include '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b.php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// 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Το $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a 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είναι διαθέσιμο στο </a:t>
            </a:r>
            <a:r>
              <a:rPr lang="en-US" b="1" dirty="0" err="1">
                <a:solidFill>
                  <a:srgbClr val="92D050"/>
                </a:solidFill>
                <a:latin typeface="Lucida Console" pitchFamily="49" charset="0"/>
              </a:rPr>
              <a:t>b.php</a:t>
            </a:r>
            <a:endParaRPr lang="el-GR" b="1" dirty="0">
              <a:solidFill>
                <a:srgbClr val="92D05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 διαγραφή στοιχείου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arr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= array( 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1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=&gt;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1, 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2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=&gt;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2, 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3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=&gt;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3 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 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unset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arr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[ 2 ]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/*$</a:t>
            </a:r>
            <a:r>
              <a:rPr lang="en-US" b="1" dirty="0" err="1">
                <a:solidFill>
                  <a:srgbClr val="92D050"/>
                </a:solidFill>
                <a:latin typeface="Lucida Console" pitchFamily="49" charset="0"/>
              </a:rPr>
              <a:t>arr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 = [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             $</a:t>
            </a:r>
            <a:r>
              <a:rPr lang="en-US" b="1" dirty="0" err="1">
                <a:solidFill>
                  <a:srgbClr val="92D050"/>
                </a:solidFill>
                <a:latin typeface="Lucida Console" pitchFamily="49" charset="0"/>
              </a:rPr>
              <a:t>arr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= [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	1 =&gt; 1,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   και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OXI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       1 =&gt; 1,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	3 =&gt; 3,                  2 =&gt; 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]                       ] */</a:t>
            </a:r>
            <a:endParaRPr lang="en-US" b="1" dirty="0">
              <a:solidFill>
                <a:srgbClr val="92D050"/>
              </a:solidFill>
              <a:latin typeface="Lucida Console" pitchFamily="49" charset="0"/>
            </a:endParaRPr>
          </a:p>
          <a:p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Χρήσιμες συναρτήσεις πίνακα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62891"/>
              </p:ext>
            </p:extLst>
          </p:nvPr>
        </p:nvGraphicFramePr>
        <p:xfrm>
          <a:off x="467544" y="1772816"/>
          <a:ext cx="8229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5842992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Όνομα συνάρτησης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count</a:t>
                      </a:r>
                      <a:endParaRPr lang="el-GR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Επιστρέφει</a:t>
                      </a:r>
                      <a:r>
                        <a:rPr lang="el-GR" baseline="0" dirty="0" smtClean="0"/>
                        <a:t> τον αριθμό των στοιχείων σε ένα πίνακα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array_flip</a:t>
                      </a:r>
                      <a:endParaRPr lang="el-GR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Κάνει τις τιμές κλειδιά και τα κλειδιά τιμές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array_pop</a:t>
                      </a:r>
                      <a:endParaRPr lang="el-GR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Αφαιρεί</a:t>
                      </a:r>
                      <a:r>
                        <a:rPr lang="el-GR" baseline="0" dirty="0" smtClean="0"/>
                        <a:t> και επιστρέφει το τελευταίο στοιχείο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array_push</a:t>
                      </a:r>
                      <a:endParaRPr lang="el-GR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Βάζει</a:t>
                      </a:r>
                      <a:r>
                        <a:rPr lang="el-GR" baseline="0" dirty="0" smtClean="0"/>
                        <a:t> στοιχεία στο τέλος του πίνακα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array_splice</a:t>
                      </a:r>
                      <a:endParaRPr lang="el-GR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Κόβει</a:t>
                      </a:r>
                      <a:r>
                        <a:rPr lang="el-GR" baseline="0" dirty="0" smtClean="0"/>
                        <a:t> ένα κομμάτι και το αντικαθιστά με κάτι άλλο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array_search</a:t>
                      </a:r>
                      <a:endParaRPr lang="el-GR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Ψάχνει</a:t>
                      </a:r>
                      <a:r>
                        <a:rPr lang="el-GR" baseline="0" dirty="0" smtClean="0"/>
                        <a:t> στον πίνακα για την τιμή που δίνουμε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4797152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000" dirty="0" smtClean="0"/>
              <a:t>Και πολλές άλλες!</a:t>
            </a:r>
          </a:p>
          <a:p>
            <a:pPr marL="285750" indent="-285750">
              <a:buFont typeface="Arial" pitchFamily="34" charset="0"/>
              <a:buChar char="•"/>
            </a:pPr>
            <a:endParaRPr lang="el-G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 smtClean="0"/>
              <a:t>Ψάξτε τες στο </a:t>
            </a:r>
            <a:r>
              <a:rPr lang="en-US" sz="2000" dirty="0" smtClean="0">
                <a:hlinkClick r:id="rId2"/>
              </a:rPr>
              <a:t>http://php.net/</a:t>
            </a:r>
            <a:r>
              <a:rPr lang="el-GR" sz="2000" dirty="0" smtClean="0"/>
              <a:t> και το </a:t>
            </a:r>
            <a:r>
              <a:rPr lang="en-US" sz="2000" dirty="0" smtClean="0"/>
              <a:t>function name</a:t>
            </a:r>
            <a:endParaRPr lang="el-GR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l-G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 smtClean="0"/>
              <a:t>πχ </a:t>
            </a:r>
            <a:r>
              <a:rPr lang="en-US" sz="2000" dirty="0" smtClean="0"/>
              <a:t>http://php.net/array_flip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251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Συνδυάζεται με κάποιο πίνακα</a:t>
            </a:r>
          </a:p>
          <a:p>
            <a:r>
              <a:rPr lang="el-GR" dirty="0" smtClean="0"/>
              <a:t>Τρέχει ένα σώμα κώδικα για κάθε στοιχείο του πίνακα</a:t>
            </a:r>
          </a:p>
          <a:p>
            <a:endParaRPr lang="el-GR" dirty="0"/>
          </a:p>
          <a:p>
            <a:r>
              <a:rPr lang="el-GR" dirty="0" smtClean="0"/>
              <a:t>Σύνταξη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$array as $value ) {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l-GR" sz="2400" b="1" dirty="0" smtClean="0">
                <a:solidFill>
                  <a:srgbClr val="678930"/>
                </a:solidFill>
                <a:latin typeface="Lucida Console" pitchFamily="49" charset="0"/>
              </a:rPr>
              <a:t>σώμα</a:t>
            </a:r>
            <a:endParaRPr lang="en-US" sz="24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dirty="0" smtClean="0">
                <a:latin typeface="+mj-lt"/>
              </a:rPr>
              <a:t>Κάθε φορά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$value </a:t>
            </a:r>
            <a:r>
              <a:rPr lang="el-GR" dirty="0" smtClean="0">
                <a:latin typeface="+mj-lt"/>
              </a:rPr>
              <a:t>περιέχει την τιμή του τρέχοντος στοιχείου</a:t>
            </a:r>
            <a:endParaRPr lang="el-G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49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 αλλάξει το </a:t>
            </a:r>
            <a:r>
              <a:rPr lang="en-US" dirty="0" smtClean="0"/>
              <a:t>$value </a:t>
            </a:r>
            <a:r>
              <a:rPr lang="el-GR" dirty="0" smtClean="0"/>
              <a:t>ΔΕΝ αλλάζει ο πίνακας</a:t>
            </a:r>
            <a:endParaRPr lang="en-US" dirty="0" smtClean="0"/>
          </a:p>
          <a:p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$array = array ( 1, 2, 3 );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$array as $value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$value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$array[ 0 ]; 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// 1</a:t>
            </a:r>
            <a:endParaRPr lang="el-GR" b="1" dirty="0">
              <a:solidFill>
                <a:srgbClr val="92D050"/>
              </a:solidFill>
              <a:latin typeface="Lucida Console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95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Ενναλακτική μορφή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$array as $key =&gt; $value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σώμα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$key </a:t>
            </a:r>
            <a:r>
              <a:rPr lang="el-GR" dirty="0" smtClean="0"/>
              <a:t>περιέχει το κλειδί του τρέχοντος στοιχείου</a:t>
            </a:r>
          </a:p>
          <a:p>
            <a:pPr marL="0" indent="0">
              <a:buNone/>
            </a:pPr>
            <a:r>
              <a:rPr lang="el-GR" dirty="0" smtClean="0"/>
              <a:t>Το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value </a:t>
            </a:r>
            <a:r>
              <a:rPr lang="el-GR" dirty="0" smtClean="0"/>
              <a:t>περιέχει την τιμή του τρέχοντος στοιχείου</a:t>
            </a:r>
            <a:endParaRPr lang="en-US" dirty="0" smtClean="0"/>
          </a:p>
          <a:p>
            <a:pPr marL="27432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833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$fruits = array(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‘banana’ =&gt; ‘yellow’,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‘apple’ =&gt; ‘red’,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$fruits as $fruit =&gt; $color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$fruit . “’s color is $color\n”;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/* banana’s color is yellow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   </a:t>
            </a:r>
            <a:r>
              <a:rPr lang="en-US" b="1" dirty="0" err="1">
                <a:solidFill>
                  <a:srgbClr val="92D050"/>
                </a:solidFill>
                <a:latin typeface="Lucida Console" pitchFamily="49" charset="0"/>
              </a:rPr>
              <a:t>apples’s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 color is 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514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l-GR" dirty="0" smtClean="0"/>
              <a:t> – πολυδιάστατοι 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matrix = array(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array( 1, 2, 3 )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array( 4, 5, 6 )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array( 7, 8, 9 )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$matrix as $row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$row as $element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	echo “$element “;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“\n”;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Χωρισμός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l-GR" dirty="0" smtClean="0"/>
              <a:t>Μπορούμε να φορτώσουμε τον κώδικα ενός αρχείου σε ένα άλλο αρχείο</a:t>
            </a:r>
          </a:p>
          <a:p>
            <a:endParaRPr lang="el-GR" dirty="0"/>
          </a:p>
          <a:p>
            <a:r>
              <a:rPr lang="el-GR" dirty="0" smtClean="0"/>
              <a:t>Βοηθάει στην οργάνωση κώδικα</a:t>
            </a:r>
          </a:p>
          <a:p>
            <a:endParaRPr lang="el-GR" dirty="0"/>
          </a:p>
          <a:p>
            <a:r>
              <a:rPr lang="el-GR" dirty="0" smtClean="0"/>
              <a:t>Επαναχρησιμοποιούμενος κώδικας</a:t>
            </a:r>
          </a:p>
        </p:txBody>
      </p:sp>
    </p:spTree>
    <p:extLst>
      <p:ext uri="{BB962C8B-B14F-4D97-AF65-F5344CB8AC3E}">
        <p14:creationId xmlns:p14="http://schemas.microsoft.com/office/powerpoint/2010/main" val="7008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Χωρισμός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include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Σύνταξη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include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library.php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’;</a:t>
            </a:r>
            <a:endParaRPr lang="en-US" b="1" dirty="0">
              <a:solidFill>
                <a:srgbClr val="92D050"/>
              </a:solidFill>
              <a:latin typeface="Lucida Console" pitchFamily="49" charset="0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Τρέχει τον κώδικα του αρχείου </a:t>
            </a:r>
            <a:r>
              <a:rPr lang="en-US" dirty="0" err="1" smtClean="0">
                <a:latin typeface="+mj-lt"/>
              </a:rPr>
              <a:t>library.php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l-GR" dirty="0" smtClean="0">
                <a:latin typeface="+mj-lt"/>
              </a:rPr>
              <a:t>Αν δε βρει το αρχείο παράγει προειδοποίηση και συνεχίζει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l-GR" dirty="0" smtClean="0">
                <a:latin typeface="+mj-lt"/>
              </a:rPr>
              <a:t>Είναι το ίδιο με το να κάναμε </a:t>
            </a:r>
            <a:r>
              <a:rPr lang="en-US" dirty="0" smtClean="0">
                <a:latin typeface="+mj-lt"/>
              </a:rPr>
              <a:t>c/p </a:t>
            </a:r>
            <a:r>
              <a:rPr lang="el-GR" dirty="0" smtClean="0">
                <a:latin typeface="+mj-lt"/>
              </a:rPr>
              <a:t>τον κώδικα του αρχείου στη θέση του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include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Χωρισμός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include_once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Σύνταξη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include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_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once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library.php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Παρόμοιο με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include</a:t>
            </a:r>
          </a:p>
          <a:p>
            <a:endParaRPr lang="el-GR" dirty="0" smtClean="0">
              <a:latin typeface="+mj-lt"/>
            </a:endParaRPr>
          </a:p>
          <a:p>
            <a:r>
              <a:rPr lang="el-GR" dirty="0" smtClean="0">
                <a:latin typeface="+mj-lt"/>
              </a:rPr>
              <a:t>Τρέχει τον κώδικα  μόνο την πρώτη φορά που φορτώνει ένα αρχείο</a:t>
            </a:r>
          </a:p>
        </p:txBody>
      </p:sp>
    </p:spTree>
    <p:extLst>
      <p:ext uri="{BB962C8B-B14F-4D97-AF65-F5344CB8AC3E}">
        <p14:creationId xmlns:p14="http://schemas.microsoft.com/office/powerpoint/2010/main" val="32548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Εμβέλεια μεταβλητών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Λέξη-κλειδί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global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Χρησιμοποιείται μέσα σε συναρτήσεις</a:t>
            </a:r>
          </a:p>
          <a:p>
            <a:endParaRPr lang="el-GR" dirty="0">
              <a:latin typeface="+mj-lt"/>
            </a:endParaRPr>
          </a:p>
          <a:p>
            <a:r>
              <a:rPr lang="el-GR" dirty="0" smtClean="0">
                <a:latin typeface="+mj-lt"/>
              </a:rPr>
              <a:t>Δηλώνει ότι οι μεταβλητές που δηλώνονται ανήκουν έξω από τη συνάρτηση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 = 5;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function foo(){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global $a;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$a;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</a:t>
            </a:r>
            <a:r>
              <a:rPr lang="el-GR" b="1" dirty="0">
                <a:solidFill>
                  <a:srgbClr val="92D050"/>
                </a:solidFill>
                <a:latin typeface="Lucida Console" pitchFamily="49" charset="0"/>
              </a:rPr>
              <a:t>/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endParaRPr lang="el-G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8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Χωρισμός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require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Σύνταξη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require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library.php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Παρόμοιο με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include</a:t>
            </a:r>
          </a:p>
          <a:p>
            <a:endParaRPr lang="en-US" dirty="0" smtClean="0">
              <a:latin typeface="+mj-lt"/>
            </a:endParaRPr>
          </a:p>
          <a:p>
            <a:r>
              <a:rPr lang="el-GR" dirty="0" smtClean="0">
                <a:latin typeface="+mj-lt"/>
              </a:rPr>
              <a:t>Αν δε βρει το αρχείο δε συνεχίζει η εκτέλεση, παράγεται </a:t>
            </a:r>
            <a:r>
              <a:rPr lang="en-US" dirty="0" smtClean="0">
                <a:latin typeface="+mj-lt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2548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Χωρισμός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require_once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Σύνταξη</a:t>
            </a: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require_once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library.php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Παρόμοιο με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require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 smtClean="0">
              <a:latin typeface="+mj-lt"/>
            </a:endParaRPr>
          </a:p>
          <a:p>
            <a:r>
              <a:rPr lang="el-GR" dirty="0"/>
              <a:t>Τρέχει τον κώδικα  μόνο την πρώτη φορά που φορτώνει ένα αρχείο</a:t>
            </a:r>
          </a:p>
          <a:p>
            <a:endParaRPr lang="el-GR" dirty="0">
              <a:latin typeface="+mj-lt"/>
            </a:endParaRPr>
          </a:p>
          <a:p>
            <a:endParaRPr lang="el-G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8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Χωρισμός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Παραδείγματα</a:t>
            </a:r>
          </a:p>
          <a:p>
            <a:pPr lvl="1"/>
            <a:r>
              <a:rPr lang="el-GR" dirty="0" smtClean="0"/>
              <a:t>Φόρτωση βιβλιοθήκης συναρτήσεων</a:t>
            </a:r>
          </a:p>
          <a:p>
            <a:pPr lvl="1"/>
            <a:r>
              <a:rPr lang="el-GR" dirty="0" smtClean="0"/>
              <a:t>Φόρτωση </a:t>
            </a:r>
            <a:r>
              <a:rPr lang="en-US" dirty="0" smtClean="0"/>
              <a:t>Header </a:t>
            </a:r>
            <a:r>
              <a:rPr lang="el-GR" dirty="0" smtClean="0"/>
              <a:t>και </a:t>
            </a:r>
            <a:r>
              <a:rPr lang="en-US" dirty="0" smtClean="0"/>
              <a:t>Footer </a:t>
            </a:r>
            <a:r>
              <a:rPr lang="el-GR" dirty="0" smtClean="0"/>
              <a:t>σελίδας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63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 απόλυτης σύγκρισης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===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$b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 smtClean="0"/>
          </a:p>
          <a:p>
            <a:r>
              <a:rPr lang="el-GR" dirty="0" smtClean="0"/>
              <a:t>Είναι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true</a:t>
            </a:r>
            <a:r>
              <a:rPr lang="en-US" dirty="0" smtClean="0"/>
              <a:t> </a:t>
            </a:r>
            <a:r>
              <a:rPr lang="el-GR" dirty="0" smtClean="0"/>
              <a:t>μόνο αν το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</a:t>
            </a:r>
            <a:r>
              <a:rPr lang="en-US" dirty="0" smtClean="0"/>
              <a:t> </a:t>
            </a:r>
            <a:r>
              <a:rPr lang="el-GR" dirty="0" smtClean="0"/>
              <a:t>είναι ίσο με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$b</a:t>
            </a:r>
            <a:r>
              <a:rPr lang="el-GR" dirty="0" smtClean="0"/>
              <a:t> και είναι του ίδιου τύπου</a:t>
            </a:r>
          </a:p>
          <a:p>
            <a:endParaRPr lang="el-GR" dirty="0"/>
          </a:p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 = 1;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$b = ‘1’;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 == $b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//true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 === $b </a:t>
            </a:r>
            <a:r>
              <a:rPr lang="en-US" b="1" dirty="0">
                <a:solidFill>
                  <a:srgbClr val="92D050"/>
                </a:solidFill>
                <a:latin typeface="Lucida Console" pitchFamily="49" charset="0"/>
              </a:rPr>
              <a:t>//false</a:t>
            </a:r>
          </a:p>
          <a:p>
            <a:pPr marL="0" indent="0">
              <a:buNone/>
            </a:pPr>
            <a:endParaRPr lang="el-GR" dirty="0" smtClean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749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 απόλυτης σύγκρισης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!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==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$b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 smtClean="0"/>
          </a:p>
          <a:p>
            <a:r>
              <a:rPr lang="el-GR" dirty="0" smtClean="0"/>
              <a:t>Είναι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true</a:t>
            </a:r>
            <a:r>
              <a:rPr lang="en-US" dirty="0" smtClean="0"/>
              <a:t> </a:t>
            </a:r>
            <a:r>
              <a:rPr lang="el-GR" dirty="0" smtClean="0"/>
              <a:t>μόνο αν το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</a:t>
            </a:r>
            <a:r>
              <a:rPr lang="en-US" dirty="0" smtClean="0"/>
              <a:t> </a:t>
            </a:r>
            <a:r>
              <a:rPr lang="el-GR" dirty="0" smtClean="0"/>
              <a:t>δεν είναι ίσο με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$b</a:t>
            </a:r>
            <a:r>
              <a:rPr lang="el-GR" dirty="0" smtClean="0"/>
              <a:t> ή είναι διαφορετικού τύπου</a:t>
            </a:r>
          </a:p>
          <a:p>
            <a:endParaRPr lang="el-GR" dirty="0"/>
          </a:p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 = 1;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$b =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‘1’;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!=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$b 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//false</a:t>
            </a:r>
            <a:endParaRPr lang="en-US" b="1" dirty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!==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$b 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//true</a:t>
            </a:r>
            <a:endParaRPr lang="en-US" b="1" dirty="0">
              <a:solidFill>
                <a:srgbClr val="92D05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dirty="0" smtClean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792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αρχείων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opendir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l-GR" dirty="0" smtClean="0"/>
              <a:t>Ανοίγει φακέλους</a:t>
            </a:r>
            <a:endParaRPr lang="en-US" dirty="0" smtClean="0"/>
          </a:p>
          <a:p>
            <a:r>
              <a:rPr lang="el-GR" dirty="0" smtClean="0"/>
              <a:t>Μία παράμετρο, τη θέση του φακέλου</a:t>
            </a:r>
          </a:p>
          <a:p>
            <a:r>
              <a:rPr lang="el-GR" dirty="0" smtClean="0"/>
              <a:t>Επιστρέφει τιμή που χρησιμοποιείται από</a:t>
            </a:r>
          </a:p>
          <a:p>
            <a:pPr lvl="1"/>
            <a:r>
              <a:rPr lang="en-US" sz="2400" b="1" dirty="0" err="1">
                <a:solidFill>
                  <a:srgbClr val="678930"/>
                </a:solidFill>
                <a:latin typeface="Lucida Console" pitchFamily="49" charset="0"/>
              </a:rPr>
              <a:t>readdir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pPr lvl="1"/>
            <a:r>
              <a:rPr lang="en-US" sz="2400" b="1" dirty="0" err="1">
                <a:solidFill>
                  <a:srgbClr val="678930"/>
                </a:solidFill>
                <a:latin typeface="Lucida Console" pitchFamily="49" charset="0"/>
              </a:rPr>
              <a:t>closedir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pPr lvl="1"/>
            <a:r>
              <a:rPr lang="en-US" sz="2400" b="1" dirty="0" err="1">
                <a:solidFill>
                  <a:srgbClr val="678930"/>
                </a:solidFill>
                <a:latin typeface="Lucida Console" pitchFamily="49" charset="0"/>
              </a:rPr>
              <a:t>rewinddir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l-GR" sz="2400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Αν αποτύχει επιστρέφει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false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αρχείων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readdir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l-GR" dirty="0" smtClean="0"/>
              <a:t>Μία παράμετρο, την τιμή της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opendir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 smtClean="0"/>
          </a:p>
          <a:p>
            <a:r>
              <a:rPr lang="el-GR" dirty="0" smtClean="0"/>
              <a:t>Επιστρέφει το όνομα του επόμενου αρχείου στον φάκελο</a:t>
            </a:r>
          </a:p>
          <a:p>
            <a:endParaRPr lang="el-GR" dirty="0"/>
          </a:p>
          <a:p>
            <a:r>
              <a:rPr lang="el-GR" dirty="0" smtClean="0"/>
              <a:t>Αν αποτύχει επιστρέφει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false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αρχείων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closedir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l-GR" dirty="0" smtClean="0"/>
              <a:t>Μία παράμετρο, την τιμή της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opendir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dirty="0" smtClean="0"/>
          </a:p>
          <a:p>
            <a:r>
              <a:rPr lang="el-GR" dirty="0" smtClean="0"/>
              <a:t>Κλείνει τον φάκελο</a:t>
            </a:r>
          </a:p>
          <a:p>
            <a:r>
              <a:rPr lang="el-GR" dirty="0" smtClean="0"/>
              <a:t>Την καλούμε όταν τελειώσουμε με κάποιο</a:t>
            </a:r>
          </a:p>
          <a:p>
            <a:endParaRPr lang="el-GR" dirty="0"/>
          </a:p>
          <a:p>
            <a:r>
              <a:rPr lang="el-GR" dirty="0" smtClean="0"/>
              <a:t>Αν αποτύχει επιστρέφει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false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αρχείων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>
                <a:latin typeface="+mj-lt"/>
              </a:rPr>
              <a:t>Εκτύπωση περιεχομένων φακέλου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$handle = 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opendir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'/path/to/files‘ ) );</a:t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while ( false !== ( $file = 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readdir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$handle ) ) ) {</a:t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 "$file\n";</a:t>
            </a:r>
            <a:br>
              <a:rPr lang="en-US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αρχείων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file_get_contents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l-GR" dirty="0" smtClean="0"/>
              <a:t>Μία παράμετρο, το αρχείο</a:t>
            </a:r>
          </a:p>
          <a:p>
            <a:endParaRPr lang="el-GR" dirty="0" smtClean="0"/>
          </a:p>
          <a:p>
            <a:r>
              <a:rPr lang="el-GR" dirty="0" smtClean="0"/>
              <a:t>Διαβάζει το αρχείο και επιστρέφει τα περιεχόμενά του</a:t>
            </a:r>
          </a:p>
          <a:p>
            <a:endParaRPr lang="el-GR" dirty="0"/>
          </a:p>
          <a:p>
            <a:r>
              <a:rPr lang="el-GR" dirty="0" smtClean="0"/>
              <a:t>Αν αποτύχει επιστρέφει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false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Κεφαλίδες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header()</a:t>
            </a:r>
          </a:p>
          <a:p>
            <a:endParaRPr lang="en-US" dirty="0"/>
          </a:p>
          <a:p>
            <a:r>
              <a:rPr lang="el-GR" dirty="0" smtClean="0"/>
              <a:t>Παίρνει παράμετρο ένα </a:t>
            </a:r>
            <a:r>
              <a:rPr lang="en-US" dirty="0" smtClean="0"/>
              <a:t>string</a:t>
            </a:r>
          </a:p>
          <a:p>
            <a:r>
              <a:rPr lang="el-GR" dirty="0" smtClean="0"/>
              <a:t>Το στέλνει στις κεφαλίδες της απάντησης</a:t>
            </a:r>
          </a:p>
          <a:p>
            <a:endParaRPr lang="el-GR" dirty="0" smtClean="0"/>
          </a:p>
          <a:p>
            <a:r>
              <a:rPr lang="el-GR" dirty="0" smtClean="0"/>
              <a:t>Πρέπει να τρέξει πριν οποιοδήποτε </a:t>
            </a:r>
            <a:r>
              <a:rPr lang="en-US" dirty="0" smtClean="0"/>
              <a:t>Output</a:t>
            </a:r>
          </a:p>
          <a:p>
            <a:pPr lvl="1"/>
            <a:r>
              <a:rPr lang="el-GR" dirty="0" smtClean="0"/>
              <a:t>Πριν το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Πριν οποιοδήποτε </a:t>
            </a:r>
            <a:r>
              <a:rPr lang="en-US" dirty="0" smtClean="0"/>
              <a:t>space, enter</a:t>
            </a:r>
            <a:r>
              <a:rPr lang="el-GR" dirty="0" smtClean="0"/>
              <a:t>, </a:t>
            </a:r>
            <a:r>
              <a:rPr lang="en-US" dirty="0" smtClean="0"/>
              <a:t>tab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911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αρχείων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file_put_contents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l-GR" dirty="0" smtClean="0"/>
              <a:t>Δύο παράμετροι</a:t>
            </a:r>
          </a:p>
          <a:p>
            <a:pPr lvl="1"/>
            <a:r>
              <a:rPr lang="el-GR" dirty="0" smtClean="0"/>
              <a:t>Το αρχείο</a:t>
            </a:r>
          </a:p>
          <a:p>
            <a:pPr lvl="1"/>
            <a:r>
              <a:rPr lang="el-GR" dirty="0" smtClean="0"/>
              <a:t>Τα περιεχόμενα</a:t>
            </a:r>
          </a:p>
          <a:p>
            <a:endParaRPr lang="el-GR" dirty="0" smtClean="0"/>
          </a:p>
          <a:p>
            <a:r>
              <a:rPr lang="el-GR" dirty="0" smtClean="0"/>
              <a:t>Αποθηκεύει στο αρχείο τα περιεχόμενα.</a:t>
            </a:r>
          </a:p>
          <a:p>
            <a:r>
              <a:rPr lang="el-GR" dirty="0" smtClean="0"/>
              <a:t>Αντικαθιστά τα προηγούμενα</a:t>
            </a:r>
          </a:p>
        </p:txBody>
      </p:sp>
    </p:spTree>
    <p:extLst>
      <p:ext uri="{BB962C8B-B14F-4D97-AF65-F5344CB8AC3E}">
        <p14:creationId xmlns:p14="http://schemas.microsoft.com/office/powerpoint/2010/main" val="34862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αρχείων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latin typeface="+mj-lt"/>
              </a:rPr>
              <a:t>Υπάρχουν  και οι συναρτήσεις</a:t>
            </a: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fopen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fwrite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fclose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fgets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κλπ</a:t>
            </a:r>
          </a:p>
          <a:p>
            <a:endParaRPr lang="el-GR" dirty="0">
              <a:latin typeface="+mj-lt"/>
            </a:endParaRPr>
          </a:p>
          <a:p>
            <a:r>
              <a:rPr lang="el-GR" dirty="0" smtClean="0">
                <a:latin typeface="+mj-lt"/>
              </a:rPr>
              <a:t>Ψάξτε τες όταν τις χρειαστείτε!</a:t>
            </a:r>
          </a:p>
          <a:p>
            <a:r>
              <a:rPr lang="en-US" dirty="0">
                <a:hlinkClick r:id="rId2"/>
              </a:rPr>
              <a:t>http://gr.php.net/manual/en/ref.filesystem.php</a:t>
            </a:r>
            <a:endParaRPr lang="el-G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1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Ανέβασμα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Στέλνονται στον </a:t>
            </a:r>
            <a:r>
              <a:rPr lang="en-US" dirty="0" smtClean="0"/>
              <a:t>server </a:t>
            </a:r>
            <a:r>
              <a:rPr lang="el-GR" dirty="0" smtClean="0"/>
              <a:t>με αίτημα </a:t>
            </a:r>
            <a:r>
              <a:rPr lang="en-US" dirty="0" smtClean="0"/>
              <a:t>POST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Αποθηκεύονται σε προσωρινή θέση όσο τρέχει το πρόγραμμά μας</a:t>
            </a:r>
          </a:p>
          <a:p>
            <a:endParaRPr lang="el-GR" dirty="0"/>
          </a:p>
          <a:p>
            <a:r>
              <a:rPr lang="el-GR" dirty="0" smtClean="0"/>
              <a:t>Αν δε</a:t>
            </a:r>
            <a:r>
              <a:rPr lang="el-GR" dirty="0"/>
              <a:t>ν</a:t>
            </a:r>
            <a:r>
              <a:rPr lang="el-GR" dirty="0" smtClean="0"/>
              <a:t> τα αποθηκεύσουμε χάνονται μετά το τέλος της εκτέλεσης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351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Ανέβασμα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enctype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="multipart/form-data"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method=“post”&gt; 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Send </a:t>
            </a:r>
            <a:r>
              <a:rPr lang="en-US" sz="2000" dirty="0">
                <a:latin typeface="Lucida Console" pitchFamily="49" charset="0"/>
              </a:rPr>
              <a:t>this file: </a:t>
            </a:r>
            <a:endParaRPr lang="el-GR" sz="20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name="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userfile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 type="file"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type="submit" value="Send File" /&gt; 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form&gt;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9872" y="2348880"/>
            <a:ext cx="1296144" cy="3600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2708920"/>
            <a:ext cx="0" cy="7920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5875" y="3645024"/>
            <a:ext cx="326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Με βάση αυτό βρίσκουμε τα αρχεία στην </a:t>
            </a:r>
            <a:r>
              <a:rPr lang="en-US" b="1" dirty="0" smtClean="0"/>
              <a:t>PHP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7115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Ανέβασμα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Μεταβλητή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$_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FILES</a:t>
            </a:r>
          </a:p>
          <a:p>
            <a:r>
              <a:rPr lang="el-GR" dirty="0" smtClean="0"/>
              <a:t>Περιέχει όλα τα αρχεία που ανέβασε ο χρήστης</a:t>
            </a:r>
          </a:p>
          <a:p>
            <a:pPr marL="0" indent="0">
              <a:buNone/>
            </a:pPr>
            <a:endParaRPr lang="el-GR" dirty="0" smtClean="0"/>
          </a:p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$_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FILES[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userfile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 ][ ‘name’ ]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Περιέχει το πραγματικό όνομα του αρχείου</a:t>
            </a:r>
          </a:p>
          <a:p>
            <a:endParaRPr lang="el-GR" dirty="0"/>
          </a:p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$_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FILES[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userfile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 ][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tmp_name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 ]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Περιέχει τη θέση του προσωρινού αρχείου</a:t>
            </a:r>
          </a:p>
          <a:p>
            <a:endParaRPr lang="el-GR" dirty="0" smtClean="0"/>
          </a:p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$_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FILES[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userfile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 ][ ‘size’ ]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Περιέχει το μέγεθος του αρχείου σε </a:t>
            </a:r>
            <a:r>
              <a:rPr lang="en-US" dirty="0" smtClean="0"/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8871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Ανέβασμα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move_uploaded_file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filename, $destination )</a:t>
            </a:r>
          </a:p>
          <a:p>
            <a:endParaRPr lang="en-US" dirty="0"/>
          </a:p>
          <a:p>
            <a:r>
              <a:rPr lang="el-GR" dirty="0" smtClean="0"/>
              <a:t>Ελέγχει αν το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filename </a:t>
            </a:r>
            <a:r>
              <a:rPr lang="el-GR" dirty="0" smtClean="0"/>
              <a:t>έχει όντως προέλθει από ανέβασμα 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Αν είναι το αποθηκεύει στο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4164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Ανέβασμα αρχείων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$destination = ‘C:\Uploads\’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if( !empty( $_FILES ) )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$destination .= $_FILES[ ‘foo’ ][ ‘name’ ];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$filename = $_FILES[ ‘foo’ ][ ‘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tmp_name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move_uploaded_file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$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filename, $destination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948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Εμβάθυνση στην </a:t>
            </a:r>
            <a:r>
              <a:rPr lang="en-US" dirty="0"/>
              <a:t>PHP:</a:t>
            </a:r>
            <a:endParaRPr lang="el-GR" dirty="0"/>
          </a:p>
          <a:p>
            <a:pPr lvl="1"/>
            <a:r>
              <a:rPr lang="el-GR" dirty="0"/>
              <a:t>Χωρισμός κώδικα σε αρχεία</a:t>
            </a:r>
          </a:p>
          <a:p>
            <a:pPr lvl="1"/>
            <a:r>
              <a:rPr lang="el-GR" dirty="0"/>
              <a:t>Εμβέλεια μεταβλητών</a:t>
            </a:r>
          </a:p>
          <a:p>
            <a:pPr lvl="1"/>
            <a:r>
              <a:rPr lang="el-GR" dirty="0"/>
              <a:t>Πίνακες</a:t>
            </a:r>
          </a:p>
          <a:p>
            <a:pPr lvl="1"/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l-GR" dirty="0" smtClean="0"/>
              <a:t>Συναρτήσεις </a:t>
            </a:r>
            <a:r>
              <a:rPr lang="el-GR" dirty="0"/>
              <a:t>αρχείων</a:t>
            </a:r>
          </a:p>
          <a:p>
            <a:pPr lvl="1"/>
            <a:r>
              <a:rPr lang="el-GR" dirty="0"/>
              <a:t>Χειρισμός ανεβασμένου αρχείου</a:t>
            </a:r>
          </a:p>
          <a:p>
            <a:pPr lvl="1"/>
            <a:r>
              <a:rPr lang="el-GR" dirty="0"/>
              <a:t>Μπισκότα</a:t>
            </a:r>
          </a:p>
          <a:p>
            <a:pPr lvl="1"/>
            <a:r>
              <a:rPr lang="el-GR" dirty="0"/>
              <a:t>Σύνοδοι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Bonus</a:t>
            </a:r>
            <a:r>
              <a:rPr lang="el-GR" dirty="0" smtClean="0"/>
              <a:t> θέμα!</a:t>
            </a:r>
          </a:p>
          <a:p>
            <a:r>
              <a:rPr lang="el-GR" dirty="0" smtClean="0"/>
              <a:t>Γραφικά στην </a:t>
            </a:r>
            <a:r>
              <a:rPr lang="en-US" dirty="0" smtClean="0"/>
              <a:t>PHP </a:t>
            </a:r>
            <a:r>
              <a:rPr lang="el-GR" dirty="0" smtClean="0"/>
              <a:t>με τη βιβλιοθήκη </a:t>
            </a:r>
            <a:r>
              <a:rPr lang="en-US" dirty="0" smtClean="0"/>
              <a:t>GD</a:t>
            </a:r>
          </a:p>
          <a:p>
            <a:pPr lvl="1"/>
            <a:r>
              <a:rPr lang="el-GR" dirty="0"/>
              <a:t>Π</a:t>
            </a:r>
            <a:r>
              <a:rPr lang="el-GR" dirty="0" smtClean="0"/>
              <a:t>ώς να φτιάξετε ένα πρόγραμμα γραφικών παραστάσεων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1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Κεφαλίδες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sz="2000" b="1" dirty="0">
                <a:solidFill>
                  <a:srgbClr val="92D050"/>
                </a:solidFill>
                <a:latin typeface="Lucida Console" pitchFamily="49" charset="0"/>
              </a:rPr>
              <a:t>/* </a:t>
            </a:r>
            <a:r>
              <a:rPr lang="el-GR" sz="2000" b="1" dirty="0">
                <a:solidFill>
                  <a:srgbClr val="92D050"/>
                </a:solidFill>
                <a:latin typeface="Lucida Console" pitchFamily="49" charset="0"/>
              </a:rPr>
              <a:t>ΛΑΘΟΣ</a:t>
            </a:r>
          </a:p>
          <a:p>
            <a:pPr marL="0" indent="0">
              <a:buNone/>
            </a:pPr>
            <a:r>
              <a:rPr lang="el-GR" sz="2000" b="1" dirty="0">
                <a:solidFill>
                  <a:srgbClr val="92D050"/>
                </a:solidFill>
                <a:latin typeface="Lucida Console" pitchFamily="49" charset="0"/>
              </a:rPr>
              <a:t>Υπάρχει </a:t>
            </a:r>
            <a:r>
              <a:rPr lang="en-US" sz="2000" b="1" dirty="0">
                <a:solidFill>
                  <a:srgbClr val="92D050"/>
                </a:solidFill>
                <a:latin typeface="Lucida Console" pitchFamily="49" charset="0"/>
              </a:rPr>
              <a:t>output </a:t>
            </a:r>
            <a:r>
              <a:rPr lang="el-GR" sz="2000" b="1" dirty="0">
                <a:solidFill>
                  <a:srgbClr val="92D050"/>
                </a:solidFill>
                <a:latin typeface="Lucida Console" pitchFamily="49" charset="0"/>
              </a:rPr>
              <a:t>πριν το </a:t>
            </a:r>
            <a:r>
              <a:rPr lang="en-US" sz="2000" b="1" dirty="0">
                <a:solidFill>
                  <a:srgbClr val="92D050"/>
                </a:solidFill>
                <a:latin typeface="Lucida Console" pitchFamily="49" charset="0"/>
              </a:rPr>
              <a:t>header</a:t>
            </a:r>
            <a:r>
              <a:rPr lang="en-US" sz="2000" b="1" dirty="0" smtClean="0">
                <a:solidFill>
                  <a:srgbClr val="92D050"/>
                </a:solidFill>
                <a:latin typeface="Lucida Console" pitchFamily="49" charset="0"/>
              </a:rPr>
              <a:t>()*/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header( 'Location: http://www.example.com/‘ );</a:t>
            </a:r>
            <a:b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</a:b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Κεφαλίδες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header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'Location: http://www.example.com/‘ );</a:t>
            </a:r>
            <a:b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</a:br>
            <a:endParaRPr lang="el-GR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sz="2000" dirty="0" smtClean="0">
                <a:latin typeface="+mj-lt"/>
              </a:rPr>
              <a:t>Κάνει </a:t>
            </a:r>
            <a:r>
              <a:rPr lang="en-US" sz="2000" dirty="0" smtClean="0">
                <a:latin typeface="+mj-lt"/>
              </a:rPr>
              <a:t>redirect </a:t>
            </a:r>
            <a:r>
              <a:rPr lang="el-GR" sz="2000" dirty="0" smtClean="0">
                <a:latin typeface="+mj-lt"/>
              </a:rPr>
              <a:t>τον </a:t>
            </a:r>
            <a:r>
              <a:rPr lang="en-US" sz="2000" dirty="0" smtClean="0">
                <a:latin typeface="+mj-lt"/>
              </a:rPr>
              <a:t>browser </a:t>
            </a:r>
            <a:r>
              <a:rPr lang="el-GR" sz="2000" dirty="0" smtClean="0">
                <a:latin typeface="+mj-lt"/>
              </a:rPr>
              <a:t>στη διεύθυνση που ορίζουμε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l-GR" sz="2000" dirty="0" smtClean="0">
                <a:latin typeface="+mj-lt"/>
              </a:rPr>
              <a:t>Η διεύθυνση πρέπει να είναι απόλυτη διεύθυνση</a:t>
            </a:r>
          </a:p>
          <a:p>
            <a:endParaRPr lang="el-GR" sz="2000" dirty="0" smtClean="0">
              <a:latin typeface="+mj-lt"/>
            </a:endParaRPr>
          </a:p>
          <a:p>
            <a:r>
              <a:rPr lang="el-GR" sz="2000" dirty="0" smtClean="0">
                <a:latin typeface="+mj-lt"/>
              </a:rPr>
              <a:t>Προκαλεί και την αλλαγή του κωδικού κατάστασης από 200 ΟΚ σε 302</a:t>
            </a:r>
            <a:r>
              <a:rPr lang="en-US" sz="2000" dirty="0" smtClean="0">
                <a:latin typeface="+mj-lt"/>
              </a:rPr>
              <a:t> FOUND</a:t>
            </a:r>
            <a:endParaRPr lang="el-G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5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Κεφαλίδες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header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'Content-type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: text/html;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charset=utf-8‘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)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/>
            </a:r>
            <a:b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</a:br>
            <a:endParaRPr lang="el-GR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sz="2000" dirty="0" smtClean="0">
                <a:latin typeface="+mj-lt"/>
              </a:rPr>
              <a:t>Κάνει την ίδια δουλειά που κάνει και το 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&lt;meta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http-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equiv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=“Content-type”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content=“text/html; charset=utf-8”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2684</TotalTime>
  <Words>1921</Words>
  <Application>Microsoft Office PowerPoint</Application>
  <PresentationFormat>On-screen Show (4:3)</PresentationFormat>
  <Paragraphs>607</Paragraphs>
  <Slides>68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Clarity</vt:lpstr>
      <vt:lpstr>PHP 2</vt:lpstr>
      <vt:lpstr>Στόχος της ώρας</vt:lpstr>
      <vt:lpstr>Εμβέλεια μεταβλητών</vt:lpstr>
      <vt:lpstr>Εμβέλεια μεταβλητών</vt:lpstr>
      <vt:lpstr>Εμβέλεια μεταβλητών</vt:lpstr>
      <vt:lpstr>Κεφαλίδες</vt:lpstr>
      <vt:lpstr>Κεφαλίδες</vt:lpstr>
      <vt:lpstr>Κεφαλίδες</vt:lpstr>
      <vt:lpstr>Κεφαλίδες</vt:lpstr>
      <vt:lpstr>Μπισκότα</vt:lpstr>
      <vt:lpstr>Μπισκότα</vt:lpstr>
      <vt:lpstr>Παράδειγμα</vt:lpstr>
      <vt:lpstr>Μπισκότα – Πως μοιάζουν;</vt:lpstr>
      <vt:lpstr>Μπισκότα</vt:lpstr>
      <vt:lpstr>Μπισκότα</vt:lpstr>
      <vt:lpstr>Μπισκότα</vt:lpstr>
      <vt:lpstr>Μπισκότα</vt:lpstr>
      <vt:lpstr>Μπισκότα – Διαγραφή</vt:lpstr>
      <vt:lpstr>Μπισκότα – παράδειγμα</vt:lpstr>
      <vt:lpstr>Σύνοδοι</vt:lpstr>
      <vt:lpstr>Σύνοδοι</vt:lpstr>
      <vt:lpstr>Σύνοδοι</vt:lpstr>
      <vt:lpstr>Παράδειγμα</vt:lpstr>
      <vt:lpstr>Παράδειγμα</vt:lpstr>
      <vt:lpstr>Παράδειγμα κώδικα</vt:lpstr>
      <vt:lpstr>4η Εργασία</vt:lpstr>
      <vt:lpstr>4η Εργασία</vt:lpstr>
      <vt:lpstr>Συναρτήσεις χειρισμού μεταβλητών</vt:lpstr>
      <vt:lpstr>Συναρτήσεις χειρισμού μεταβλητών</vt:lpstr>
      <vt:lpstr>Συναρτήσεις χειρισμού μεταβλητών</vt:lpstr>
      <vt:lpstr>Συναρτήσεις χειρισμού μεταβλητών</vt:lpstr>
      <vt:lpstr>Συναρτήσεις χειρισμού μεταβλητών</vt:lpstr>
      <vt:lpstr>Χάρτες</vt:lpstr>
      <vt:lpstr>Πίνακες</vt:lpstr>
      <vt:lpstr>Πίνακες</vt:lpstr>
      <vt:lpstr>Πίνακες</vt:lpstr>
      <vt:lpstr>Πολυδιάστατοι Πίνακες</vt:lpstr>
      <vt:lpstr>Πίνακες – Σύνταξη αγκύλων</vt:lpstr>
      <vt:lpstr>Πίνακες – Διαγραφή στοιχείου</vt:lpstr>
      <vt:lpstr>Πίνακες διαγραφή στοιχείου</vt:lpstr>
      <vt:lpstr>Χρήσιμες συναρτήσεις πίνακα</vt:lpstr>
      <vt:lpstr>foreach</vt:lpstr>
      <vt:lpstr>foreach</vt:lpstr>
      <vt:lpstr>foreach</vt:lpstr>
      <vt:lpstr>foreach</vt:lpstr>
      <vt:lpstr>foreach – πολυδιάστατοι πίνακες</vt:lpstr>
      <vt:lpstr>Χωρισμός αρχείων</vt:lpstr>
      <vt:lpstr>Χωρισμός αρχείων</vt:lpstr>
      <vt:lpstr>Χωρισμός αρχείων</vt:lpstr>
      <vt:lpstr>Χωρισμός αρχείων</vt:lpstr>
      <vt:lpstr>Χωρισμός αρχείων</vt:lpstr>
      <vt:lpstr>Χωρισμός αρχείων</vt:lpstr>
      <vt:lpstr>Τελεστές απόλυτης σύγκρισης</vt:lpstr>
      <vt:lpstr>Τελεστές απόλυτης σύγκρισης</vt:lpstr>
      <vt:lpstr>Συναρτήσεις αρχείων</vt:lpstr>
      <vt:lpstr>Συναρτήσεις αρχείων</vt:lpstr>
      <vt:lpstr>Συναρτήσεις αρχείων</vt:lpstr>
      <vt:lpstr>Συναρτήσεις αρχείων</vt:lpstr>
      <vt:lpstr>Συναρτήσεις αρχείων</vt:lpstr>
      <vt:lpstr>Συναρτήσεις αρχείων</vt:lpstr>
      <vt:lpstr>Συναρτήσεις αρχείων</vt:lpstr>
      <vt:lpstr>Ανέβασμα αρχείων</vt:lpstr>
      <vt:lpstr>Ανέβασμα αρχείων</vt:lpstr>
      <vt:lpstr>Ανέβασμα αρχείων</vt:lpstr>
      <vt:lpstr>Ανέβασμα αρχείων</vt:lpstr>
      <vt:lpstr>Ανέβασμα αρχείων</vt:lpstr>
      <vt:lpstr>Μάθαμε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dionyziz</cp:lastModifiedBy>
  <cp:revision>451</cp:revision>
  <dcterms:created xsi:type="dcterms:W3CDTF">2010-08-24T17:58:17Z</dcterms:created>
  <dcterms:modified xsi:type="dcterms:W3CDTF">2010-11-08T18:46:02Z</dcterms:modified>
</cp:coreProperties>
</file>