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5"/>
  </p:notesMasterIdLst>
  <p:sldIdLst>
    <p:sldId id="257" r:id="rId2"/>
    <p:sldId id="258" r:id="rId3"/>
    <p:sldId id="329" r:id="rId4"/>
    <p:sldId id="328" r:id="rId5"/>
    <p:sldId id="33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6" r:id="rId19"/>
    <p:sldId id="347" r:id="rId20"/>
    <p:sldId id="349" r:id="rId21"/>
    <p:sldId id="351" r:id="rId22"/>
    <p:sldId id="348" r:id="rId23"/>
    <p:sldId id="352" r:id="rId24"/>
    <p:sldId id="355" r:id="rId25"/>
    <p:sldId id="356" r:id="rId26"/>
    <p:sldId id="372" r:id="rId27"/>
    <p:sldId id="375" r:id="rId28"/>
    <p:sldId id="344" r:id="rId29"/>
    <p:sldId id="345" r:id="rId30"/>
    <p:sldId id="380" r:id="rId31"/>
    <p:sldId id="388" r:id="rId32"/>
    <p:sldId id="381" r:id="rId33"/>
    <p:sldId id="382" r:id="rId34"/>
    <p:sldId id="383" r:id="rId35"/>
    <p:sldId id="353" r:id="rId36"/>
    <p:sldId id="354" r:id="rId37"/>
    <p:sldId id="359" r:id="rId38"/>
    <p:sldId id="357" r:id="rId39"/>
    <p:sldId id="358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70" r:id="rId49"/>
    <p:sldId id="368" r:id="rId50"/>
    <p:sldId id="369" r:id="rId51"/>
    <p:sldId id="371" r:id="rId52"/>
    <p:sldId id="373" r:id="rId53"/>
    <p:sldId id="374" r:id="rId54"/>
    <p:sldId id="376" r:id="rId55"/>
    <p:sldId id="377" r:id="rId56"/>
    <p:sldId id="378" r:id="rId57"/>
    <p:sldId id="384" r:id="rId58"/>
    <p:sldId id="385" r:id="rId59"/>
    <p:sldId id="386" r:id="rId60"/>
    <p:sldId id="327" r:id="rId61"/>
    <p:sldId id="389" r:id="rId62"/>
    <p:sldId id="308" r:id="rId63"/>
    <p:sldId id="30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81E262-5505-41E5-8992-933DC6066922}">
          <p14:sldIdLst>
            <p14:sldId id="257"/>
            <p14:sldId id="258"/>
          </p14:sldIdLst>
        </p14:section>
        <p14:section name="ORDER BY" id="{4AFCFAC0-0C8A-4987-AE9C-0DB70AF0A1A6}">
          <p14:sldIdLst>
            <p14:sldId id="329"/>
            <p14:sldId id="328"/>
            <p14:sldId id="330"/>
            <p14:sldId id="332"/>
            <p14:sldId id="333"/>
          </p14:sldIdLst>
        </p14:section>
        <p14:section name="LIMIT" id="{2877DE19-7253-4D77-8311-4D71DC9416EC}">
          <p14:sldIdLst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LIKE" id="{1D48E577-D51C-4D6C-B23A-0A6A5EA018BA}">
          <p14:sldIdLst>
            <p14:sldId id="341"/>
            <p14:sldId id="342"/>
            <p14:sldId id="343"/>
          </p14:sldIdLst>
        </p14:section>
        <p14:section name="IN/BETWEEN" id="{C874579A-527D-4928-88EF-92495F0EC097}">
          <p14:sldIdLst>
            <p14:sldId id="346"/>
            <p14:sldId id="347"/>
            <p14:sldId id="349"/>
            <p14:sldId id="351"/>
            <p14:sldId id="348"/>
            <p14:sldId id="352"/>
          </p14:sldIdLst>
        </p14:section>
        <p14:section name="Aliases" id="{77E0D849-267E-427E-89AB-3476ED981FA4}">
          <p14:sldIdLst>
            <p14:sldId id="355"/>
            <p14:sldId id="356"/>
            <p14:sldId id="372"/>
            <p14:sldId id="375"/>
          </p14:sldIdLst>
        </p14:section>
        <p14:section name="Collation" id="{C8DBB16C-E1B6-436D-8A31-0F69103997E4}">
          <p14:sldIdLst>
            <p14:sldId id="344"/>
            <p14:sldId id="345"/>
          </p14:sldIdLst>
        </p14:section>
        <p14:section name="Dates" id="{92DE3EF7-B7E2-4BA0-BD4B-C632ED7BEF9F}">
          <p14:sldIdLst>
            <p14:sldId id="380"/>
            <p14:sldId id="388"/>
            <p14:sldId id="381"/>
            <p14:sldId id="382"/>
            <p14:sldId id="383"/>
          </p14:sldIdLst>
        </p14:section>
        <p14:section name="Joins" id="{DA830FF4-0AFB-4CCA-B48C-9726C4AFE4C7}">
          <p14:sldIdLst>
            <p14:sldId id="353"/>
            <p14:sldId id="354"/>
            <p14:sldId id="359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70"/>
            <p14:sldId id="368"/>
            <p14:sldId id="369"/>
            <p14:sldId id="371"/>
            <p14:sldId id="373"/>
            <p14:sldId id="374"/>
            <p14:sldId id="376"/>
            <p14:sldId id="377"/>
            <p14:sldId id="378"/>
            <p14:sldId id="384"/>
            <p14:sldId id="385"/>
            <p14:sldId id="386"/>
          </p14:sldIdLst>
        </p14:section>
        <p14:section name="Outro" id="{12AF5548-69F7-466F-90B3-BCD812247787}">
          <p14:sldIdLst>
            <p14:sldId id="327"/>
            <p14:sldId id="389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44E0F0"/>
    <a:srgbClr val="678930"/>
    <a:srgbClr val="339966"/>
    <a:srgbClr val="E0E0E0"/>
    <a:srgbClr val="336699"/>
    <a:srgbClr val="485469"/>
    <a:srgbClr val="5050FF"/>
    <a:srgbClr val="30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28" autoAdjust="0"/>
  </p:normalViewPr>
  <p:slideViewPr>
    <p:cSldViewPr>
      <p:cViewPr>
        <p:scale>
          <a:sx n="100" d="100"/>
          <a:sy n="100" d="100"/>
        </p:scale>
        <p:origin x="-23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2010-12-11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December 11,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December 11,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chris14@hotmail.com" TargetMode="External"/><Relationship Id="rId3" Type="http://schemas.openxmlformats.org/officeDocument/2006/relationships/hyperlink" Target="mailto:petros@kamibu.com" TargetMode="External"/><Relationship Id="rId7" Type="http://schemas.openxmlformats.org/officeDocument/2006/relationships/hyperlink" Target="mailto:odycore@gmail.com" TargetMode="External"/><Relationship Id="rId2" Type="http://schemas.openxmlformats.org/officeDocument/2006/relationships/hyperlink" Target="mailto:dionyziz@kamibu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omla@hotmail.com" TargetMode="External"/><Relationship Id="rId5" Type="http://schemas.openxmlformats.org/officeDocument/2006/relationships/hyperlink" Target="mailto:a.patakis@ptakis.gr" TargetMode="External"/><Relationship Id="rId4" Type="http://schemas.openxmlformats.org/officeDocument/2006/relationships/hyperlink" Target="mailto:george@gmail.com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2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60648"/>
          </a:xfrm>
        </p:spPr>
        <p:txBody>
          <a:bodyPr/>
          <a:lstStyle/>
          <a:p>
            <a:r>
              <a:rPr lang="el-GR" dirty="0" smtClean="0"/>
              <a:t>Το επώνυμο του νεότερου ατόμου;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20888"/>
            <a:ext cx="3322712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dob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DESC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l-GR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Περιορισμοί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</a:t>
            </a:r>
            <a:r>
              <a:rPr lang="en-US" dirty="0" smtClean="0"/>
              <a:t>o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dirty="0" smtClean="0"/>
              <a:t> </a:t>
            </a:r>
            <a:r>
              <a:rPr lang="el-GR" dirty="0" smtClean="0"/>
              <a:t>εφαρμόζεται και σε ερωτήματα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 smtClean="0"/>
              <a:t> </a:t>
            </a:r>
            <a:r>
              <a:rPr lang="el-GR" dirty="0" smtClean="0"/>
              <a:t>και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</a:t>
            </a:r>
          </a:p>
          <a:p>
            <a:r>
              <a:rPr lang="el-GR" b="1" dirty="0"/>
              <a:t>Καλή πρακτική</a:t>
            </a:r>
            <a:r>
              <a:rPr lang="el-GR" dirty="0"/>
              <a:t>: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 </a:t>
            </a:r>
            <a:r>
              <a:rPr lang="el-GR" dirty="0"/>
              <a:t>σε ερωτήματα που περιμένουμε να </a:t>
            </a:r>
            <a:r>
              <a:rPr lang="el-GR" dirty="0" smtClean="0"/>
              <a:t>ενημερώσουν/διαγράψουν </a:t>
            </a:r>
            <a:r>
              <a:rPr lang="el-GR" b="1" dirty="0"/>
              <a:t>μία</a:t>
            </a:r>
            <a:r>
              <a:rPr lang="el-GR" dirty="0"/>
              <a:t> </a:t>
            </a:r>
            <a:r>
              <a:rPr lang="el-GR" dirty="0" smtClean="0"/>
              <a:t>εγγραφή</a:t>
            </a:r>
            <a:endParaRPr lang="en-US" dirty="0" smtClean="0"/>
          </a:p>
          <a:p>
            <a:r>
              <a:rPr lang="el-GR" dirty="0" smtClean="0"/>
              <a:t>Θα σώσει το τομάρι σου αν ξεχάσεις ένα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</a:p>
        </p:txBody>
      </p:sp>
    </p:spTree>
    <p:extLst>
      <p:ext uri="{BB962C8B-B14F-4D97-AF65-F5344CB8AC3E}">
        <p14:creationId xmlns:p14="http://schemas.microsoft.com/office/powerpoint/2010/main" val="9907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Περιορισμοί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Πλήρες </a:t>
            </a:r>
            <a:r>
              <a:rPr lang="en-US" dirty="0" smtClean="0"/>
              <a:t>LIMIT:</a:t>
            </a:r>
            <a:endParaRPr lang="el-GR" dirty="0" smtClean="0"/>
          </a:p>
          <a:p>
            <a:pPr lvl="1"/>
            <a:r>
              <a:rPr lang="el-GR" b="1" dirty="0" smtClean="0"/>
              <a:t>Παραλείπει</a:t>
            </a:r>
            <a:r>
              <a:rPr lang="el-GR" dirty="0" smtClean="0"/>
              <a:t> εγγραφές από την αρχή του αποτελέσματος</a:t>
            </a:r>
          </a:p>
          <a:p>
            <a:pPr lvl="1"/>
            <a:r>
              <a:rPr lang="el-GR" b="1" dirty="0" smtClean="0"/>
              <a:t>Περιορίζει </a:t>
            </a:r>
            <a:r>
              <a:rPr lang="el-GR" dirty="0" smtClean="0"/>
              <a:t>το πλήθος των εγγραφών</a:t>
            </a:r>
            <a:endParaRPr lang="en-US" dirty="0" smtClean="0"/>
          </a:p>
          <a:p>
            <a:r>
              <a:rPr lang="el-GR" dirty="0" smtClean="0"/>
              <a:t>Μορφή: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offset,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Παραλείπει </a:t>
            </a:r>
            <a:r>
              <a:rPr lang="en-US" i="1" dirty="0" smtClean="0"/>
              <a:t>offset</a:t>
            </a:r>
            <a:r>
              <a:rPr lang="en-US" dirty="0" smtClean="0"/>
              <a:t> </a:t>
            </a:r>
            <a:r>
              <a:rPr lang="el-GR" dirty="0" smtClean="0"/>
              <a:t>γραμμές από την αρχή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ffset = 0: </a:t>
            </a:r>
            <a:r>
              <a:rPr lang="el-GR" dirty="0" smtClean="0"/>
              <a:t>καμία παράληψη</a:t>
            </a:r>
            <a:endParaRPr lang="en-US" dirty="0"/>
          </a:p>
          <a:p>
            <a:r>
              <a:rPr lang="el-GR" dirty="0"/>
              <a:t>Κρατάει </a:t>
            </a:r>
            <a:r>
              <a:rPr lang="el-GR" i="1" dirty="0"/>
              <a:t>Ν</a:t>
            </a:r>
            <a:r>
              <a:rPr lang="el-GR" dirty="0"/>
              <a:t> γραμμές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664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name, surname, dob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dob DESC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2, 3;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50334"/>
              </p:ext>
            </p:extLst>
          </p:nvPr>
        </p:nvGraphicFramePr>
        <p:xfrm>
          <a:off x="1763688" y="3429000"/>
          <a:ext cx="5760640" cy="308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Χρήστος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Πιπεράγκας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1996-01-14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Οδυσσέας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Παππάς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1995-12-31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1991-10-10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Ανέστης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Πατάκης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1990-01-01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Διονύσης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Ζήνδρος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1987-11-30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Γιάννης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Παναρέτου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1985-09-07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Γιώργος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Τζούμας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1980-07-27</a:t>
                      </a:r>
                      <a:endParaRPr lang="en-US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913084" y="2934236"/>
            <a:ext cx="233896" cy="998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25649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</a:t>
            </a:r>
            <a:r>
              <a:rPr lang="el-GR" dirty="0" smtClean="0"/>
              <a:t>εγγραφές παραλείπονται από την αρχή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1523703" y="4653136"/>
            <a:ext cx="144016" cy="108012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16" y="50085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763688" y="3861048"/>
            <a:ext cx="5760640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63688" y="3861048"/>
            <a:ext cx="5760640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63688" y="5733256"/>
            <a:ext cx="5760640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763688" y="5733256"/>
            <a:ext cx="5760640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60648"/>
          </a:xfrm>
        </p:spPr>
        <p:txBody>
          <a:bodyPr/>
          <a:lstStyle/>
          <a:p>
            <a:r>
              <a:rPr lang="el-GR" dirty="0" smtClean="0"/>
              <a:t>Το επώνυμο του </a:t>
            </a:r>
            <a:r>
              <a:rPr lang="el-GR" i="1" dirty="0" smtClean="0"/>
              <a:t>δεύτερου</a:t>
            </a:r>
            <a:r>
              <a:rPr lang="el-GR" dirty="0" smtClean="0"/>
              <a:t> νεότερου ατόμου;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20888"/>
            <a:ext cx="3322712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dob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DESC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l-GR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Αναζήτηση μέσα σε αλφαριθμητικά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Τελεστής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LIKE</a:t>
            </a:r>
          </a:p>
          <a:p>
            <a:endParaRPr lang="el-GR" dirty="0" smtClean="0"/>
          </a:p>
          <a:p>
            <a:r>
              <a:rPr lang="el-GR" dirty="0" smtClean="0"/>
              <a:t>Μορφή:</a:t>
            </a:r>
            <a:endParaRPr lang="en-US" dirty="0"/>
          </a:p>
          <a:p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αλφαριθμητικό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l-GR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έκφραση</a:t>
            </a:r>
            <a:endParaRPr lang="en-US" b="1" i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έκφραση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Αλφαριθμητικό που περιέχει </a:t>
            </a:r>
            <a:r>
              <a:rPr lang="el-GR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l-GR" dirty="0"/>
              <a:t> ως </a:t>
            </a:r>
            <a:r>
              <a:rPr lang="el-GR" dirty="0" smtClean="0"/>
              <a:t>χαρακτήρα-μπαλαντέρ</a:t>
            </a:r>
            <a:endParaRPr lang="en-US" dirty="0" smtClean="0"/>
          </a:p>
          <a:p>
            <a:pPr lvl="1"/>
            <a:r>
              <a:rPr lang="el-GR" dirty="0" smtClean="0"/>
              <a:t>Σημαίνει «οποιοσδήποτε χαρακτήρας»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Εκφράσεις με μπαλαντέρ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Hello%world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/>
              <a:t>: </a:t>
            </a:r>
            <a:r>
              <a:rPr lang="el-GR" dirty="0" smtClean="0"/>
              <a:t>Αρχίζει από </a:t>
            </a:r>
            <a:r>
              <a:rPr lang="en-US" dirty="0" smtClean="0"/>
              <a:t>“Hello” </a:t>
            </a:r>
            <a:r>
              <a:rPr lang="el-GR" dirty="0" smtClean="0"/>
              <a:t>και τελειώνει σε </a:t>
            </a:r>
            <a:r>
              <a:rPr lang="en-US" dirty="0" smtClean="0"/>
              <a:t>“world”</a:t>
            </a:r>
          </a:p>
          <a:p>
            <a:pPr lvl="1"/>
            <a:r>
              <a:rPr lang="en-US" dirty="0" smtClean="0"/>
              <a:t>Hello, world </a:t>
            </a:r>
            <a:r>
              <a:rPr lang="el-GR" b="1" dirty="0" smtClean="0">
                <a:solidFill>
                  <a:srgbClr val="00B050"/>
                </a:solidFill>
              </a:rPr>
              <a:t>ΝΑΙ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Hello, what a wonderful world</a:t>
            </a:r>
            <a:r>
              <a:rPr lang="el-GR" dirty="0" smtClean="0"/>
              <a:t> </a:t>
            </a:r>
            <a:r>
              <a:rPr lang="el-GR" b="1" dirty="0" smtClean="0">
                <a:solidFill>
                  <a:srgbClr val="00B050"/>
                </a:solidFill>
              </a:rPr>
              <a:t>ΝΑΙ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Hello – the world is a great place</a:t>
            </a:r>
            <a:r>
              <a:rPr lang="el-GR" dirty="0" smtClean="0"/>
              <a:t> </a:t>
            </a:r>
            <a:r>
              <a:rPr lang="el-GR" b="1" dirty="0" smtClean="0">
                <a:solidFill>
                  <a:srgbClr val="FF0000"/>
                </a:solidFill>
              </a:rPr>
              <a:t>ΟΧΙ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“an%”</a:t>
            </a:r>
            <a:r>
              <a:rPr lang="el-GR" dirty="0" smtClean="0"/>
              <a:t>: Αρχίζει</a:t>
            </a:r>
            <a:r>
              <a:rPr lang="en-US" dirty="0" smtClean="0"/>
              <a:t> </a:t>
            </a:r>
            <a:r>
              <a:rPr lang="el-GR" dirty="0" smtClean="0"/>
              <a:t>από </a:t>
            </a:r>
            <a:r>
              <a:rPr lang="en-US" dirty="0" smtClean="0"/>
              <a:t>“an”</a:t>
            </a:r>
          </a:p>
          <a:p>
            <a:pPr lvl="1"/>
            <a:r>
              <a:rPr lang="en-US" dirty="0" err="1" smtClean="0"/>
              <a:t>anastasios</a:t>
            </a:r>
            <a:r>
              <a:rPr lang="en-US" dirty="0" smtClean="0"/>
              <a:t> </a:t>
            </a:r>
            <a:r>
              <a:rPr lang="el-GR" b="1" dirty="0">
                <a:solidFill>
                  <a:srgbClr val="00B050"/>
                </a:solidFill>
              </a:rPr>
              <a:t>ΝΑΙ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ANASTASIOS</a:t>
            </a:r>
            <a:r>
              <a:rPr lang="el-GR" dirty="0" smtClean="0"/>
              <a:t> </a:t>
            </a:r>
            <a:r>
              <a:rPr lang="el-GR" b="1" dirty="0">
                <a:solidFill>
                  <a:srgbClr val="00B050"/>
                </a:solidFill>
              </a:rPr>
              <a:t>ΝΑΙ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err="1" smtClean="0"/>
              <a:t>aanastasios</a:t>
            </a:r>
            <a:r>
              <a:rPr lang="en-US" dirty="0" smtClean="0"/>
              <a:t> </a:t>
            </a:r>
            <a:r>
              <a:rPr lang="el-GR" b="1" dirty="0" smtClean="0">
                <a:solidFill>
                  <a:srgbClr val="FF0000"/>
                </a:solidFill>
              </a:rPr>
              <a:t>ΟΧΙ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60648"/>
          </a:xfrm>
        </p:spPr>
        <p:txBody>
          <a:bodyPr/>
          <a:lstStyle/>
          <a:p>
            <a:r>
              <a:rPr lang="el-GR" dirty="0" smtClean="0"/>
              <a:t>Το επώνυμο ενός μαθητή που αρχίζει από </a:t>
            </a:r>
            <a:r>
              <a:rPr lang="en-US" dirty="0" smtClean="0"/>
              <a:t>“</a:t>
            </a:r>
            <a:r>
              <a:rPr lang="el-GR" dirty="0" smtClean="0"/>
              <a:t>Ζ</a:t>
            </a:r>
            <a:r>
              <a:rPr lang="en-US" dirty="0" smtClean="0"/>
              <a:t>”</a:t>
            </a:r>
            <a:r>
              <a:rPr lang="el-GR" dirty="0" smtClean="0"/>
              <a:t>;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20888"/>
            <a:ext cx="4546848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 LIKE ‘Z%’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l-GR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Τελεστής </a:t>
            </a:r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Ελέγχει αν μία τιμή </a:t>
            </a:r>
            <a:r>
              <a:rPr lang="el-GR" b="1" dirty="0" smtClean="0"/>
              <a:t>ανήκει</a:t>
            </a:r>
            <a:r>
              <a:rPr lang="el-GR" dirty="0" smtClean="0"/>
              <a:t> σε ένα σύνολο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Μορφή:</a:t>
            </a:r>
          </a:p>
          <a:p>
            <a:pPr marL="0" indent="0"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τιμή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 (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στοιχείο1, στοιχείο2, ..., στοιχείοΝ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6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6642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name, surname, dob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IN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Γιάννης’, ‘Γιώργος’, ‘Χρήστος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89286"/>
              </p:ext>
            </p:extLst>
          </p:nvPr>
        </p:nvGraphicFramePr>
        <p:xfrm>
          <a:off x="1691680" y="3933056"/>
          <a:ext cx="5760640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1980-07-27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1985-09-07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1996-01-14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Περισσότερα θέματα </a:t>
            </a:r>
            <a:r>
              <a:rPr lang="en-US" dirty="0" smtClean="0"/>
              <a:t>MySQL</a:t>
            </a:r>
            <a:endParaRPr lang="el-GR" dirty="0" smtClean="0"/>
          </a:p>
          <a:p>
            <a:pPr lvl="1"/>
            <a:r>
              <a:rPr lang="el-GR" dirty="0" smtClean="0"/>
              <a:t>Ταξινόμηση</a:t>
            </a:r>
            <a:endParaRPr lang="en-US" dirty="0" smtClean="0"/>
          </a:p>
          <a:p>
            <a:pPr lvl="1"/>
            <a:r>
              <a:rPr lang="el-GR" dirty="0" smtClean="0"/>
              <a:t>Περιορισμοί</a:t>
            </a:r>
          </a:p>
          <a:p>
            <a:pPr lvl="1"/>
            <a:r>
              <a:rPr lang="el-GR" dirty="0" smtClean="0"/>
              <a:t>Παράδειγμα δημιουργίας σχήματος</a:t>
            </a:r>
            <a:endParaRPr lang="en-US" dirty="0" smtClean="0"/>
          </a:p>
          <a:p>
            <a:pPr lvl="1"/>
            <a:r>
              <a:rPr lang="el-GR" dirty="0" smtClean="0"/>
              <a:t>Τελεστές </a:t>
            </a:r>
            <a:r>
              <a:rPr lang="en-US" dirty="0" smtClean="0"/>
              <a:t>LIKE, IN, BETWEEN</a:t>
            </a:r>
          </a:p>
          <a:p>
            <a:pPr lvl="1"/>
            <a:r>
              <a:rPr lang="el-GR" dirty="0" smtClean="0"/>
              <a:t>Κωδικοποίηση</a:t>
            </a:r>
            <a:endParaRPr lang="en-US" dirty="0" smtClean="0"/>
          </a:p>
          <a:p>
            <a:pPr lvl="1"/>
            <a:r>
              <a:rPr lang="el-GR" dirty="0" smtClean="0"/>
              <a:t>Ψευδώνυμα</a:t>
            </a:r>
          </a:p>
          <a:p>
            <a:pPr lvl="1"/>
            <a:r>
              <a:rPr lang="el-GR" dirty="0" smtClean="0"/>
              <a:t>Ημερομηνίες</a:t>
            </a:r>
          </a:p>
          <a:p>
            <a:pPr lvl="1"/>
            <a:r>
              <a:rPr lang="el-GR" dirty="0" smtClean="0"/>
              <a:t>Απλή ένωση</a:t>
            </a:r>
          </a:p>
          <a:p>
            <a:pPr lvl="1"/>
            <a:r>
              <a:rPr lang="el-GR" dirty="0" smtClean="0"/>
              <a:t>Αριστερή ένωση</a:t>
            </a:r>
            <a:endParaRPr lang="en-US" dirty="0" smtClean="0"/>
          </a:p>
          <a:p>
            <a:pPr lvl="1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Ισοδύναμα: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name, surname, dob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Γιάννης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name =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‘Γιώργος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name =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‘Χρήστος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Σύγκριση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Οι τελεστές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=,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&lt;,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&lt;=,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dirty="0" smtClean="0"/>
              <a:t> </a:t>
            </a:r>
            <a:r>
              <a:rPr lang="el-GR" dirty="0" smtClean="0"/>
              <a:t>λειτουργούν σε:</a:t>
            </a:r>
          </a:p>
          <a:p>
            <a:pPr lvl="1"/>
            <a:r>
              <a:rPr lang="el-GR" dirty="0" smtClean="0"/>
              <a:t>Αριθμούς</a:t>
            </a:r>
            <a:endParaRPr lang="en-US" dirty="0" smtClean="0"/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 &lt; 4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 = 5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12.2 &gt; -9</a:t>
            </a:r>
          </a:p>
          <a:p>
            <a:pPr lvl="1"/>
            <a:r>
              <a:rPr lang="el-GR" dirty="0" smtClean="0"/>
              <a:t>Αλφαριθμητικά (λεξικογραφικά)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Αγγελάτος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&gt;=</a:t>
            </a:r>
            <a:r>
              <a:rPr lang="el-GR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Ζήνδρος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/>
            <a:r>
              <a:rPr lang="el-GR" dirty="0" smtClean="0"/>
              <a:t>Ημερομηνίες (χρονολογικά)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“2001-09-11” &gt; “1987-11-30”</a:t>
            </a:r>
          </a:p>
          <a:p>
            <a:pPr lvl="2"/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“2010-11-22 00:00:00” &lt;= “2010-11-22 01:01:01”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Τελεστής </a:t>
            </a:r>
            <a:r>
              <a:rPr lang="en-US" dirty="0" smtClean="0"/>
              <a:t>BETWEEN…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Ελέγχει αν μία τιμή </a:t>
            </a:r>
            <a:r>
              <a:rPr lang="el-GR" b="1" dirty="0" smtClean="0"/>
              <a:t>βρίσκεται ανάμεσα </a:t>
            </a:r>
            <a:r>
              <a:rPr lang="el-GR" dirty="0" smtClean="0"/>
              <a:t>σε δύο φράγματα</a:t>
            </a:r>
            <a:endParaRPr lang="en-US" dirty="0"/>
          </a:p>
          <a:p>
            <a:r>
              <a:rPr lang="el-GR" dirty="0" smtClean="0"/>
              <a:t>(μεγαλύτερο ή ίσο / μικρότερο ή ίσο)</a:t>
            </a:r>
          </a:p>
          <a:p>
            <a:endParaRPr lang="el-GR" dirty="0"/>
          </a:p>
          <a:p>
            <a:r>
              <a:rPr lang="el-GR" dirty="0"/>
              <a:t>Μορφή: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τιμή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BETWEEN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κάτω_φράγμα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άνω_φράγμα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664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name, surname, dob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 BETWEEN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“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Αγγελάτος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AND “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Πατάκης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25106"/>
              </p:ext>
            </p:extLst>
          </p:nvPr>
        </p:nvGraphicFramePr>
        <p:xfrm>
          <a:off x="1691680" y="3573016"/>
          <a:ext cx="5760640" cy="223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1985-09-07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Διονύσης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Ζήνδρος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1987-11-30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Ανέστης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Πατάκης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1990-01-01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1991-10-10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1995-12-31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Ψευδώνυμα στηλών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Αλλάζουν το όνομα μίας στήλης του </a:t>
            </a:r>
            <a:r>
              <a:rPr lang="el-GR" b="1" dirty="0" smtClean="0"/>
              <a:t>αποθηκευμένου πίνακα</a:t>
            </a:r>
            <a:r>
              <a:rPr lang="el-GR" dirty="0" smtClean="0"/>
              <a:t> στον </a:t>
            </a:r>
            <a:r>
              <a:rPr lang="el-GR" b="1" dirty="0" smtClean="0"/>
              <a:t>πίνακα αποτελέσματος</a:t>
            </a:r>
          </a:p>
          <a:p>
            <a:endParaRPr lang="el-GR" b="1" dirty="0"/>
          </a:p>
          <a:p>
            <a:r>
              <a:rPr lang="el-GR" dirty="0" smtClean="0"/>
              <a:t>Εισάγονται με το 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</a:t>
            </a:r>
          </a:p>
          <a:p>
            <a:endParaRPr lang="en-US" sz="28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Μορφή:</a:t>
            </a:r>
            <a:r>
              <a:rPr lang="el-GR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στήλη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ψευδώνυμο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60140" y="548680"/>
            <a:ext cx="82296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AS am,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name, surname,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dob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date_of_birth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75406"/>
              </p:ext>
            </p:extLst>
          </p:nvPr>
        </p:nvGraphicFramePr>
        <p:xfrm>
          <a:off x="1090006" y="4221088"/>
          <a:ext cx="7514442" cy="223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3121954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date_of_birth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1985-09-07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Διονύσης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Ζήνδρος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1987-11-30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Ανέστης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Πατάκης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1990-01-01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1991-10-10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1995-12-31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Ειδική τιμή</a:t>
            </a:r>
          </a:p>
          <a:p>
            <a:r>
              <a:rPr lang="el-GR" dirty="0" smtClean="0"/>
              <a:t>Αντιπροσωπεύει την απουσία τιμής</a:t>
            </a:r>
          </a:p>
          <a:p>
            <a:r>
              <a:rPr lang="el-GR" dirty="0" smtClean="0"/>
              <a:t>Ένα πεδίο </a:t>
            </a:r>
            <a:r>
              <a:rPr lang="el-GR" b="1" dirty="0" smtClean="0"/>
              <a:t>μπορεί </a:t>
            </a:r>
            <a:r>
              <a:rPr lang="el-GR" dirty="0" smtClean="0"/>
              <a:t>να έχει την δυνατότητα να αποθηκεύσει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l-GR" dirty="0" smtClean="0"/>
              <a:t>;</a:t>
            </a:r>
          </a:p>
          <a:p>
            <a:pPr lvl="1"/>
            <a:r>
              <a:rPr lang="el-GR" dirty="0" smtClean="0"/>
              <a:t>Και ναι και όχι</a:t>
            </a:r>
          </a:p>
          <a:p>
            <a:pPr lvl="1"/>
            <a:r>
              <a:rPr lang="el-GR" dirty="0" smtClean="0"/>
              <a:t>Το καθορίζουμε στο σχήμα</a:t>
            </a:r>
          </a:p>
          <a:p>
            <a:r>
              <a:rPr lang="el-GR" dirty="0" smtClean="0"/>
              <a:t>Έλεγχος για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</a:t>
            </a:r>
            <a:r>
              <a:rPr lang="el-GR" dirty="0" smtClean="0"/>
              <a:t>με τον τελεστή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IS NULL</a:t>
            </a:r>
          </a:p>
        </p:txBody>
      </p:sp>
    </p:spTree>
    <p:extLst>
      <p:ext uri="{BB962C8B-B14F-4D97-AF65-F5344CB8AC3E}">
        <p14:creationId xmlns:p14="http://schemas.microsoft.com/office/powerpoint/2010/main" val="17980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Πράξεις κατά την επιλογή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</a:t>
            </a:r>
            <a:r>
              <a:rPr lang="el-GR" dirty="0" smtClean="0"/>
              <a:t>επιτρέπει και πράξεις κατά την επιλογή</a:t>
            </a:r>
          </a:p>
          <a:p>
            <a:r>
              <a:rPr lang="el-GR" dirty="0" smtClean="0"/>
              <a:t>Δηλαδή τα </a:t>
            </a:r>
            <a:r>
              <a:rPr lang="el-GR" b="1" dirty="0" smtClean="0"/>
              <a:t>πεδία</a:t>
            </a:r>
            <a:r>
              <a:rPr lang="el-GR" dirty="0" smtClean="0"/>
              <a:t> στην πραγματικότητα είναι </a:t>
            </a:r>
            <a:r>
              <a:rPr lang="el-GR" i="1" dirty="0" smtClean="0"/>
              <a:t>παραστάσεις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40432"/>
              </p:ext>
            </p:extLst>
          </p:nvPr>
        </p:nvGraphicFramePr>
        <p:xfrm>
          <a:off x="1691680" y="4869160"/>
          <a:ext cx="5760640" cy="152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1996-01-14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1995-12-31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1991-10-10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93" y="2708920"/>
            <a:ext cx="597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+ 100) AS points,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name, surname, dob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3;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Κωδικοποίηση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κωδικοποίηση στην </a:t>
            </a:r>
            <a:r>
              <a:rPr lang="en-US" dirty="0" smtClean="0"/>
              <a:t>MySQL </a:t>
            </a:r>
            <a:r>
              <a:rPr lang="el-GR" dirty="0" smtClean="0"/>
              <a:t>μπορεί να γίνει πονοκέφαλος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Επίπεδα κωδικοποίησης:</a:t>
            </a:r>
          </a:p>
          <a:p>
            <a:pPr lvl="1"/>
            <a:r>
              <a:rPr lang="el-GR" dirty="0" smtClean="0"/>
              <a:t>Βάση δεδομένων</a:t>
            </a:r>
          </a:p>
          <a:p>
            <a:pPr lvl="1"/>
            <a:r>
              <a:rPr lang="el-GR" dirty="0" smtClean="0"/>
              <a:t>Πίνακας</a:t>
            </a:r>
          </a:p>
          <a:p>
            <a:pPr lvl="1"/>
            <a:r>
              <a:rPr lang="el-GR" dirty="0" smtClean="0"/>
              <a:t>Πεδίο</a:t>
            </a:r>
          </a:p>
          <a:p>
            <a:pPr lvl="1"/>
            <a:r>
              <a:rPr lang="el-GR" dirty="0" smtClean="0"/>
              <a:t>Σύνδεση</a:t>
            </a:r>
          </a:p>
          <a:p>
            <a:pPr lvl="1"/>
            <a:r>
              <a:rPr lang="el-GR" dirty="0" smtClean="0"/>
              <a:t>Καθεαυτά δεδομένα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275856" y="3359367"/>
            <a:ext cx="324036" cy="104411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3359367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Meta-</a:t>
            </a:r>
            <a:r>
              <a:rPr lang="el-GR" dirty="0" smtClean="0"/>
              <a:t>ιδιότητα που «θυμάται» τι είδους κωδικοποίηση έχουμε αποθηκεύσει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Κωδικοποίηση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Φροντίζουμε:</a:t>
            </a:r>
          </a:p>
          <a:p>
            <a:pPr lvl="1"/>
            <a:r>
              <a:rPr lang="el-GR" dirty="0" smtClean="0"/>
              <a:t>Τα </a:t>
            </a:r>
            <a:r>
              <a:rPr lang="el-GR" b="1" dirty="0" smtClean="0"/>
              <a:t>δεδομένα </a:t>
            </a:r>
            <a:r>
              <a:rPr lang="el-GR" dirty="0" smtClean="0"/>
              <a:t>που στέλνουμε στην </a:t>
            </a:r>
            <a:r>
              <a:rPr lang="en-US" dirty="0" smtClean="0"/>
              <a:t>MySQL</a:t>
            </a:r>
            <a:r>
              <a:rPr lang="el-GR" dirty="0" smtClean="0"/>
              <a:t> να είναι </a:t>
            </a:r>
            <a:r>
              <a:rPr lang="en-US" b="1" dirty="0" smtClean="0"/>
              <a:t>UTF-8</a:t>
            </a:r>
          </a:p>
          <a:p>
            <a:pPr lvl="2"/>
            <a:r>
              <a:rPr lang="el-GR" b="1" dirty="0" smtClean="0"/>
              <a:t>Δηλαδή το αλφαριθμητικό του ερωτήματος</a:t>
            </a:r>
          </a:p>
          <a:p>
            <a:pPr lvl="1"/>
            <a:r>
              <a:rPr lang="el-GR" dirty="0" smtClean="0"/>
              <a:t>Το </a:t>
            </a:r>
            <a:r>
              <a:rPr lang="el-GR" b="1" dirty="0" smtClean="0"/>
              <a:t>σχήμα</a:t>
            </a:r>
            <a:r>
              <a:rPr lang="el-GR" dirty="0" smtClean="0"/>
              <a:t> να έχει </a:t>
            </a:r>
            <a:r>
              <a:rPr lang="en-US" dirty="0" smtClean="0"/>
              <a:t>collation </a:t>
            </a:r>
            <a:r>
              <a:rPr lang="en-US" b="1" dirty="0" smtClean="0"/>
              <a:t>utf8_unicode_ci</a:t>
            </a:r>
          </a:p>
          <a:p>
            <a:pPr lvl="1"/>
            <a:r>
              <a:rPr lang="el-GR" dirty="0" smtClean="0"/>
              <a:t>Η </a:t>
            </a:r>
            <a:r>
              <a:rPr lang="el-GR" b="1" dirty="0" smtClean="0"/>
              <a:t>σύνδεση </a:t>
            </a:r>
            <a:r>
              <a:rPr lang="el-GR" dirty="0" smtClean="0"/>
              <a:t>να έχει κωδικοποίηση </a:t>
            </a:r>
            <a:r>
              <a:rPr lang="en-US" dirty="0" smtClean="0"/>
              <a:t>UTF-8</a:t>
            </a:r>
          </a:p>
          <a:p>
            <a:pPr lvl="2"/>
            <a:r>
              <a:rPr lang="el-GR" dirty="0" smtClean="0"/>
              <a:t>Με το ερώτημα: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 NAMES utf8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l-GR" dirty="0"/>
              <a:t>Τρέχει πριν από όλα τα άλλα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Ταξινόμηση αποτελέσματος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dirty="0" smtClean="0"/>
              <a:t>: </a:t>
            </a:r>
            <a:r>
              <a:rPr lang="el-GR" dirty="0" smtClean="0"/>
              <a:t>Ταξινομεί το αποτέλεσμα με βάση </a:t>
            </a:r>
            <a:r>
              <a:rPr lang="el-GR" b="1" dirty="0" smtClean="0"/>
              <a:t>ένα πεδίο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ASC: </a:t>
            </a:r>
            <a:r>
              <a:rPr lang="el-GR" dirty="0"/>
              <a:t>Αύξουσα ταξινόμηση</a:t>
            </a:r>
            <a:r>
              <a:rPr lang="en-US" dirty="0"/>
              <a:t> (</a:t>
            </a:r>
            <a:r>
              <a:rPr lang="el-GR" dirty="0"/>
              <a:t>προεπιλογή)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DESC: </a:t>
            </a:r>
            <a:r>
              <a:rPr lang="el-GR" dirty="0"/>
              <a:t>Φθίνουσα </a:t>
            </a:r>
            <a:r>
              <a:rPr lang="el-GR" dirty="0" smtClean="0"/>
              <a:t>ταξινόμηση</a:t>
            </a:r>
            <a:endParaRPr lang="en-US" dirty="0" smtClean="0"/>
          </a:p>
          <a:p>
            <a:r>
              <a:rPr lang="el-GR" dirty="0" smtClean="0"/>
              <a:t>Ο όρος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l-GR" dirty="0" smtClean="0"/>
              <a:t>ακολουθεί τον όρο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lvl="1"/>
            <a:r>
              <a:rPr lang="el-GR" dirty="0" smtClean="0"/>
              <a:t>(</a:t>
            </a:r>
            <a:r>
              <a:rPr lang="en-US" dirty="0"/>
              <a:t>To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l-GR" dirty="0"/>
              <a:t>δεν απαιτείται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/>
              <a:t>Μορφή: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συνθήκη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ASC;</a:t>
            </a:r>
            <a:endParaRPr lang="el-G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πεδία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συνθήκη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DESC;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 σε ημερομηνίες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Λέξη-κλειδί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INTERVAL</a:t>
            </a:r>
          </a:p>
          <a:p>
            <a:r>
              <a:rPr lang="el-GR" dirty="0" smtClean="0"/>
              <a:t>Λέξεις-κλειδιά διάρκειας: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SECOND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MINUTE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HOUR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DAY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MONTH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YEAR</a:t>
            </a:r>
          </a:p>
          <a:p>
            <a:r>
              <a:rPr lang="el-GR" dirty="0" smtClean="0"/>
              <a:t>Μορφή: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INTERVAL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Ν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διάρκεια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Μπορεί να προστεθεί / αφαιρεθεί από ημερομηνία για να δώσει μία άλλη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l-GR" baseline="30000" dirty="0" smtClean="0"/>
              <a:t>η</a:t>
            </a:r>
            <a:r>
              <a:rPr lang="el-GR" dirty="0" smtClean="0"/>
              <a:t> Εργασία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Βελτίωση της 4</a:t>
            </a:r>
            <a:r>
              <a:rPr lang="el-GR" baseline="30000" dirty="0" smtClean="0"/>
              <a:t>ης</a:t>
            </a:r>
            <a:r>
              <a:rPr lang="el-GR" dirty="0" smtClean="0"/>
              <a:t> εργασίας</a:t>
            </a:r>
            <a:endParaRPr lang="en-US" dirty="0" smtClean="0"/>
          </a:p>
          <a:p>
            <a:r>
              <a:rPr lang="el-GR" dirty="0" smtClean="0"/>
              <a:t>Παράδοση μέσω </a:t>
            </a:r>
            <a:r>
              <a:rPr lang="en-US" dirty="0" smtClean="0"/>
              <a:t>SSH (Secure </a:t>
            </a:r>
            <a:r>
              <a:rPr lang="en-US" dirty="0" err="1" smtClean="0"/>
              <a:t>SHell</a:t>
            </a:r>
            <a:r>
              <a:rPr lang="en-US" dirty="0" smtClean="0"/>
              <a:t>)</a:t>
            </a:r>
            <a:endParaRPr lang="el-GR" dirty="0" smtClean="0"/>
          </a:p>
          <a:p>
            <a:pPr lvl="1"/>
            <a:r>
              <a:rPr lang="el-GR" dirty="0" smtClean="0"/>
              <a:t>Ανεβάστε </a:t>
            </a:r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l-GR" dirty="0" smtClean="0"/>
              <a:t>, </a:t>
            </a:r>
            <a:r>
              <a:rPr lang="en-US" dirty="0" smtClean="0"/>
              <a:t>.html, .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l-GR" dirty="0" smtClean="0"/>
              <a:t>εικόνες κλπ.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home </a:t>
            </a:r>
            <a:r>
              <a:rPr lang="el-GR" dirty="0" smtClean="0"/>
              <a:t>σας</a:t>
            </a:r>
            <a:endParaRPr lang="en-US" dirty="0" smtClean="0"/>
          </a:p>
          <a:p>
            <a:pPr lvl="1"/>
            <a:r>
              <a:rPr lang="el-GR" dirty="0" smtClean="0"/>
              <a:t>Ανεβάστε ένα </a:t>
            </a:r>
            <a:r>
              <a:rPr lang="en-US" dirty="0" smtClean="0"/>
              <a:t>Export </a:t>
            </a:r>
            <a:r>
              <a:rPr lang="el-GR" dirty="0" smtClean="0"/>
              <a:t>του σχήματός σας σε μορφή </a:t>
            </a:r>
            <a:r>
              <a:rPr lang="en-US" dirty="0" smtClean="0"/>
              <a:t>.</a:t>
            </a:r>
            <a:r>
              <a:rPr lang="en-US" dirty="0" err="1" smtClean="0"/>
              <a:t>sql</a:t>
            </a:r>
            <a:endParaRPr lang="en-US" dirty="0" smtClean="0"/>
          </a:p>
          <a:p>
            <a:pPr lvl="1"/>
            <a:r>
              <a:rPr lang="el-GR" dirty="0" smtClean="0"/>
              <a:t>Μέχρι </a:t>
            </a:r>
            <a:r>
              <a:rPr lang="en-US" b="1" dirty="0" smtClean="0"/>
              <a:t>6/12/2010</a:t>
            </a:r>
          </a:p>
          <a:p>
            <a:r>
              <a:rPr lang="el-GR" b="1" dirty="0" smtClean="0"/>
              <a:t>Να βελτιώσετε το </a:t>
            </a:r>
            <a:r>
              <a:rPr lang="en-US" b="1" dirty="0" smtClean="0"/>
              <a:t>file </a:t>
            </a:r>
            <a:r>
              <a:rPr lang="en-US" b="1" dirty="0" err="1" smtClean="0"/>
              <a:t>uploader</a:t>
            </a:r>
            <a:r>
              <a:rPr lang="en-US" b="1" dirty="0" smtClean="0"/>
              <a:t> </a:t>
            </a:r>
            <a:r>
              <a:rPr lang="el-GR" b="1" dirty="0" smtClean="0"/>
              <a:t>σας</a:t>
            </a:r>
          </a:p>
          <a:p>
            <a:pPr lvl="1"/>
            <a:r>
              <a:rPr lang="el-GR" dirty="0" smtClean="0"/>
              <a:t>Απλό σύστημα χρηστών</a:t>
            </a:r>
          </a:p>
          <a:p>
            <a:pPr lvl="1"/>
            <a:r>
              <a:rPr lang="en-US" dirty="0" smtClean="0"/>
              <a:t>Register – Login – Logout</a:t>
            </a:r>
          </a:p>
          <a:p>
            <a:pPr lvl="1"/>
            <a:r>
              <a:rPr lang="el-GR" dirty="0" smtClean="0"/>
              <a:t>Βάση δεδομένων</a:t>
            </a:r>
          </a:p>
          <a:p>
            <a:pPr lvl="2"/>
            <a:r>
              <a:rPr lang="el-GR" dirty="0" smtClean="0"/>
              <a:t>Αποθήκευση χρηστών</a:t>
            </a:r>
            <a:endParaRPr lang="en-US" dirty="0" smtClean="0"/>
          </a:p>
          <a:p>
            <a:pPr lvl="3"/>
            <a:r>
              <a:rPr lang="el-GR" dirty="0" smtClean="0"/>
              <a:t>Όνομα &amp; κωδικός πρόσβασης</a:t>
            </a:r>
          </a:p>
          <a:p>
            <a:pPr lvl="2"/>
            <a:r>
              <a:rPr lang="el-GR" dirty="0" smtClean="0"/>
              <a:t>Αποθήκευση</a:t>
            </a:r>
            <a:r>
              <a:rPr lang="en-US" dirty="0" smtClean="0"/>
              <a:t> meta-</a:t>
            </a:r>
            <a:r>
              <a:rPr lang="el-GR" dirty="0" smtClean="0"/>
              <a:t>πληροφοριών αρχείων</a:t>
            </a:r>
            <a:endParaRPr lang="el-GR" dirty="0"/>
          </a:p>
          <a:p>
            <a:pPr lvl="3"/>
            <a:r>
              <a:rPr lang="el-GR" dirty="0" smtClean="0"/>
              <a:t>Ημερομηνία αποστολής</a:t>
            </a:r>
          </a:p>
          <a:p>
            <a:pPr lvl="3"/>
            <a:r>
              <a:rPr lang="el-GR" dirty="0" smtClean="0"/>
              <a:t>Χρήστης</a:t>
            </a:r>
          </a:p>
          <a:p>
            <a:r>
              <a:rPr lang="el-GR" dirty="0" smtClean="0"/>
              <a:t>Θα χρειαστεί να εγκαταστήσετε </a:t>
            </a:r>
            <a:r>
              <a:rPr lang="en-US" dirty="0" smtClean="0"/>
              <a:t>MySQL + </a:t>
            </a:r>
            <a:r>
              <a:rPr lang="en-US" dirty="0" err="1" smtClean="0"/>
              <a:t>phpMyAdmin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0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name,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dob + INTERVAL 10 YEAR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3;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88117"/>
              </p:ext>
            </p:extLst>
          </p:nvPr>
        </p:nvGraphicFramePr>
        <p:xfrm>
          <a:off x="2267744" y="3573016"/>
          <a:ext cx="4392488" cy="152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2006-01-14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2005-12-31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2001-10-10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9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 σε ημερομηνίες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NOW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Επιστρέφει την τωρινή ημερομηνία/ώρα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NOW()</a:t>
            </a:r>
            <a:r>
              <a:rPr lang="en-US" dirty="0" smtClean="0"/>
              <a:t>: “2010-11-22 17:49</a:t>
            </a:r>
            <a:r>
              <a:rPr lang="en-US" dirty="0" smtClean="0">
                <a:sym typeface="Wingdings" pitchFamily="2" charset="2"/>
              </a:rPr>
              <a:t>:00”</a:t>
            </a:r>
          </a:p>
        </p:txBody>
      </p:sp>
    </p:spTree>
    <p:extLst>
      <p:ext uri="{BB962C8B-B14F-4D97-AF65-F5344CB8AC3E}">
        <p14:creationId xmlns:p14="http://schemas.microsoft.com/office/powerpoint/2010/main" val="21101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435280" cy="504056"/>
          </a:xfrm>
        </p:spPr>
        <p:txBody>
          <a:bodyPr>
            <a:noAutofit/>
          </a:bodyPr>
          <a:lstStyle/>
          <a:p>
            <a:r>
              <a:rPr lang="el-GR" sz="2800" dirty="0" smtClean="0"/>
              <a:t>Πώς θα δείξω ποιοι χρήστες είναι </a:t>
            </a:r>
            <a:r>
              <a:rPr lang="en-US" sz="2800" dirty="0" smtClean="0"/>
              <a:t>online</a:t>
            </a:r>
            <a:r>
              <a:rPr lang="el-GR" sz="2800" dirty="0" smtClean="0"/>
              <a:t>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3556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Στήλη </a:t>
            </a:r>
            <a:r>
              <a:rPr lang="en-US" dirty="0" err="1" smtClean="0"/>
              <a:t>lastactive</a:t>
            </a:r>
            <a:r>
              <a:rPr lang="en-US" dirty="0" smtClean="0"/>
              <a:t> </a:t>
            </a:r>
            <a:r>
              <a:rPr lang="el-GR" dirty="0" smtClean="0"/>
              <a:t>στον πίνακα </a:t>
            </a:r>
            <a:r>
              <a:rPr lang="en-US" dirty="0" smtClean="0"/>
              <a:t>users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Ενημέρωση κάθε φορά που ανοίγει ένα </a:t>
            </a:r>
            <a:r>
              <a:rPr lang="en-US" dirty="0" smtClean="0"/>
              <a:t>PHP </a:t>
            </a:r>
            <a:r>
              <a:rPr lang="el-GR" dirty="0" smtClean="0"/>
              <a:t>αρχείο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lastactive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NOW()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Ερώτημα για να πάρω τους </a:t>
            </a:r>
            <a:r>
              <a:rPr lang="en-US" dirty="0" smtClean="0"/>
              <a:t>online </a:t>
            </a:r>
            <a:r>
              <a:rPr lang="el-GR" dirty="0" smtClean="0"/>
              <a:t>χρήστες: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username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lastactive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+ INTERVAL 5 MINUTE &gt; NOW();</a:t>
            </a:r>
          </a:p>
        </p:txBody>
      </p:sp>
    </p:spTree>
    <p:extLst>
      <p:ext uri="{BB962C8B-B14F-4D97-AF65-F5344CB8AC3E}">
        <p14:creationId xmlns:p14="http://schemas.microsoft.com/office/powerpoint/2010/main" val="8834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Ένωση πινάκων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Συνδυασμός</a:t>
            </a:r>
            <a:r>
              <a:rPr lang="el-GR" dirty="0" smtClean="0"/>
              <a:t> δεδομένων από πολλούς </a:t>
            </a:r>
            <a:r>
              <a:rPr lang="el-GR" b="1" dirty="0" smtClean="0"/>
              <a:t>αποθηκευμένους πίνακες</a:t>
            </a:r>
          </a:p>
          <a:p>
            <a:r>
              <a:rPr lang="el-GR" dirty="0" smtClean="0"/>
              <a:t>Ο </a:t>
            </a:r>
            <a:r>
              <a:rPr lang="el-GR" b="1" dirty="0" smtClean="0"/>
              <a:t>πίνακας αποτελέσματος</a:t>
            </a:r>
            <a:r>
              <a:rPr lang="el-GR" dirty="0" smtClean="0"/>
              <a:t> έχει στοχεία από όλους</a:t>
            </a:r>
          </a:p>
        </p:txBody>
      </p:sp>
    </p:spTree>
    <p:extLst>
      <p:ext uri="{BB962C8B-B14F-4D97-AF65-F5344CB8AC3E}">
        <p14:creationId xmlns:p14="http://schemas.microsoft.com/office/powerpoint/2010/main" val="32317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Καρτεσιανό γινόμενο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700808"/>
            <a:ext cx="84249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b="1" dirty="0" smtClean="0"/>
              <a:t>Α</a:t>
            </a:r>
            <a:r>
              <a:rPr lang="en-US" sz="2200" b="1" dirty="0" smtClean="0"/>
              <a:t> x B</a:t>
            </a:r>
            <a:endParaRPr lang="el-GR" sz="2200" b="1" dirty="0" smtClean="0"/>
          </a:p>
          <a:p>
            <a:endParaRPr lang="el-GR" sz="2200" dirty="0" smtClean="0"/>
          </a:p>
          <a:p>
            <a:pPr algn="ctr"/>
            <a:r>
              <a:rPr lang="el-GR" sz="2200" b="1" dirty="0"/>
              <a:t>κ</a:t>
            </a:r>
            <a:r>
              <a:rPr lang="el-GR" sz="2200" b="1" dirty="0" smtClean="0"/>
              <a:t>άθε</a:t>
            </a:r>
            <a:r>
              <a:rPr lang="el-GR" sz="2200" dirty="0" smtClean="0"/>
              <a:t> εγγραφή του πίνακα Α</a:t>
            </a:r>
          </a:p>
          <a:p>
            <a:pPr algn="ctr"/>
            <a:r>
              <a:rPr lang="el-GR" sz="2200" dirty="0" smtClean="0"/>
              <a:t>συνδυάζεται με </a:t>
            </a:r>
          </a:p>
          <a:p>
            <a:pPr algn="ctr"/>
            <a:r>
              <a:rPr lang="el-GR" sz="2200" b="1" dirty="0" smtClean="0"/>
              <a:t>κάθε </a:t>
            </a:r>
            <a:r>
              <a:rPr lang="el-GR" sz="2200" dirty="0" smtClean="0"/>
              <a:t>εγγραφή του πίνακα Β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4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Καρτεσιανό γινόμενο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05381"/>
              </p:ext>
            </p:extLst>
          </p:nvPr>
        </p:nvGraphicFramePr>
        <p:xfrm>
          <a:off x="467544" y="2180878"/>
          <a:ext cx="5760640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3182" y="2924944"/>
            <a:ext cx="94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people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56066"/>
              </p:ext>
            </p:extLst>
          </p:nvPr>
        </p:nvGraphicFramePr>
        <p:xfrm>
          <a:off x="467544" y="4221088"/>
          <a:ext cx="3456384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08823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62267" y="48869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schools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01061" y="39330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6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Καρτεσιανό γινόμενο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28171"/>
              </p:ext>
            </p:extLst>
          </p:nvPr>
        </p:nvGraphicFramePr>
        <p:xfrm>
          <a:off x="467544" y="2564904"/>
          <a:ext cx="8352928" cy="381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96144"/>
                <a:gridCol w="1512168"/>
                <a:gridCol w="1224136"/>
                <a:gridCol w="1296144"/>
                <a:gridCol w="1584176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39952" y="18625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871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Καρτεσιανό γινόμενο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2"/>
          </a:xfrm>
        </p:spPr>
        <p:txBody>
          <a:bodyPr/>
          <a:lstStyle/>
          <a:p>
            <a:r>
              <a:rPr lang="el-GR" dirty="0" smtClean="0"/>
              <a:t>Στον όρο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/>
              <a:t> </a:t>
            </a:r>
            <a:r>
              <a:rPr lang="el-GR" dirty="0" smtClean="0"/>
              <a:t>γράφουμε τους δύο πίνακες χωρισμένους με κόμματα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surname,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schoolname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students, schools;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13091"/>
              </p:ext>
            </p:extLst>
          </p:nvPr>
        </p:nvGraphicFramePr>
        <p:xfrm>
          <a:off x="5508104" y="2420888"/>
          <a:ext cx="3240360" cy="381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Ταξινόμηση αποτελέσματος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02556"/>
              </p:ext>
            </p:extLst>
          </p:nvPr>
        </p:nvGraphicFramePr>
        <p:xfrm>
          <a:off x="395536" y="2204864"/>
          <a:ext cx="8352928" cy="305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  <a:gridCol w="2592288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Διονύσης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Ζήνδρος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1987-11-30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dionyziz@kamibu.com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1991-10-10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petros@kamibu.com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1985-09-07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george@gmail.com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Ανέστης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Πατάκης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1990-01-01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a.patakis@ptakis.gr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1980-07-27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joomla@hotmail.com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1995-12-31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odycore@gmail.com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1996-01-14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chris14@hotmail.com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70080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Αποθηκευμένος πίνακας </a:t>
            </a:r>
            <a:r>
              <a:rPr lang="en-US" b="1" dirty="0" smtClean="0"/>
              <a:t>students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4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Καρτεσιανό γινόμενο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Από μόνο του </a:t>
            </a:r>
            <a:r>
              <a:rPr lang="el-GR" b="1" dirty="0" smtClean="0"/>
              <a:t>άχρηστο</a:t>
            </a:r>
          </a:p>
          <a:p>
            <a:r>
              <a:rPr lang="el-GR" dirty="0" smtClean="0"/>
              <a:t>Συνδυασμένο με έναν </a:t>
            </a:r>
            <a:r>
              <a:rPr lang="el-GR" b="1" dirty="0" smtClean="0"/>
              <a:t>όρο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b="1" dirty="0" smtClean="0"/>
              <a:t> </a:t>
            </a:r>
            <a:r>
              <a:rPr lang="el-GR" dirty="0" smtClean="0"/>
              <a:t>χρήσιμο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surname,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schoolname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students,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school;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77543"/>
              </p:ext>
            </p:extLst>
          </p:nvPr>
        </p:nvGraphicFramePr>
        <p:xfrm>
          <a:off x="5580112" y="2708920"/>
          <a:ext cx="3240360" cy="150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99077"/>
              </p:ext>
            </p:extLst>
          </p:nvPr>
        </p:nvGraphicFramePr>
        <p:xfrm>
          <a:off x="467544" y="1412776"/>
          <a:ext cx="8352928" cy="381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224136"/>
                <a:gridCol w="1512168"/>
                <a:gridCol w="1224136"/>
                <a:gridCol w="1296144"/>
                <a:gridCol w="1584176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Αναφορά σε στήλες πίνακα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16124"/>
              </p:ext>
            </p:extLst>
          </p:nvPr>
        </p:nvGraphicFramePr>
        <p:xfrm>
          <a:off x="1907704" y="3645024"/>
          <a:ext cx="5760640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school</a:t>
                      </a:r>
                      <a:r>
                        <a:rPr lang="el-GR" dirty="0" smtClean="0">
                          <a:solidFill>
                            <a:srgbClr val="0000FF"/>
                          </a:solidFill>
                        </a:rPr>
                        <a:t>_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id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19565"/>
              </p:ext>
            </p:extLst>
          </p:nvPr>
        </p:nvGraphicFramePr>
        <p:xfrm>
          <a:off x="3059832" y="5229200"/>
          <a:ext cx="3456384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088232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school_id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1556792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/>
              <a:t>Δύο στήλες μπορεί να έχουν το ίδιο όνομα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/>
              <a:t>Αναφερόμαστε σε συγκεκριμένη πίνακα με την σύνταξη:</a:t>
            </a:r>
          </a:p>
          <a:p>
            <a:pPr marL="457200" indent="-457200">
              <a:buFont typeface="Arial" pitchFamily="34" charset="0"/>
              <a:buChar char="•"/>
            </a:pPr>
            <a:endParaRPr lang="el-GR" sz="32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πίνακας.στήλη</a:t>
            </a:r>
            <a:endParaRPr lang="en-US" sz="28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students.name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schools.name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schoolname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students, schools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schools.school_id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students.school_id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Εναλλακτική σύνταξη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Αντί για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A,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A.x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B.y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Είναι πιο ευανάγνωστο να γράφουμε: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CROSS JOIN B 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A.x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B.y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dirty="0"/>
              <a:t>Έτσι το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l-GR" dirty="0"/>
              <a:t>δεσμεύεται για φιλτράρισμα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students.name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schools.name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schoolname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 CROSS JOIN schools 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schools.school_id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student.school_id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/>
          <a:lstStyle/>
          <a:p>
            <a:r>
              <a:rPr lang="el-GR" dirty="0" smtClean="0"/>
              <a:t>Το σχολείο με τον μαθητή που έχει την μεγαλύτερη ηλικία;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42088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schools.name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schools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CROSS JOIN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 ON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school.school_id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students.school_id</a:t>
            </a:r>
            <a:endParaRPr lang="en-US" sz="24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dob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0648"/>
          </a:xfrm>
        </p:spPr>
        <p:txBody>
          <a:bodyPr/>
          <a:lstStyle/>
          <a:p>
            <a:pPr marL="0" indent="0">
              <a:buNone/>
            </a:pPr>
            <a:r>
              <a:rPr lang="el-GR" smtClean="0"/>
              <a:t>Ονόματα </a:t>
            </a:r>
            <a:r>
              <a:rPr lang="el-GR" smtClean="0"/>
              <a:t>όλων </a:t>
            </a:r>
            <a:r>
              <a:rPr lang="el-GR" dirty="0" smtClean="0"/>
              <a:t>των μαθητών και το σχολείο τους;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29006"/>
              </p:ext>
            </p:extLst>
          </p:nvPr>
        </p:nvGraphicFramePr>
        <p:xfrm>
          <a:off x="20960" y="23639"/>
          <a:ext cx="5760640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r>
                        <a:rPr lang="el-GR" dirty="0" smtClean="0"/>
                        <a:t>_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59292"/>
              </p:ext>
            </p:extLst>
          </p:nvPr>
        </p:nvGraphicFramePr>
        <p:xfrm>
          <a:off x="6614542" y="0"/>
          <a:ext cx="2520280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152128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2703215"/>
            <a:ext cx="8892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students.name</a:t>
            </a:r>
            <a:r>
              <a:rPr lang="el-GR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2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school.name AS 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schoolname</a:t>
            </a:r>
            <a:endParaRPr lang="en-US" sz="2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students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CROSS JOIN schools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ON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students.school_id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schools.school_id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97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710"/>
              </p:ext>
            </p:extLst>
          </p:nvPr>
        </p:nvGraphicFramePr>
        <p:xfrm>
          <a:off x="2699792" y="908720"/>
          <a:ext cx="4407024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92"/>
                <a:gridCol w="2088232"/>
              </a:tblGrid>
              <a:tr h="1287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ΑΣΟΕΕ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Αριστερή ένωση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l-GR" dirty="0" smtClean="0"/>
              <a:t>Τι γίνεται αν </a:t>
            </a:r>
            <a:r>
              <a:rPr lang="el-GR" i="1" dirty="0" smtClean="0"/>
              <a:t>δεν έχουμε πληροφορίες </a:t>
            </a:r>
            <a:r>
              <a:rPr lang="el-GR" dirty="0" smtClean="0"/>
              <a:t>για ένα σχολείο;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Καρτεσιανό γινόμενο: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81060"/>
              </p:ext>
            </p:extLst>
          </p:nvPr>
        </p:nvGraphicFramePr>
        <p:xfrm>
          <a:off x="683568" y="3140968"/>
          <a:ext cx="7920880" cy="260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152128"/>
                <a:gridCol w="1512168"/>
                <a:gridCol w="1368152"/>
                <a:gridCol w="1368152"/>
                <a:gridCol w="100811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r>
                        <a:rPr lang="el-GR" dirty="0" smtClean="0"/>
                        <a:t>_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name, surname, dob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dob ASC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05476"/>
              </p:ext>
            </p:extLst>
          </p:nvPr>
        </p:nvGraphicFramePr>
        <p:xfrm>
          <a:off x="1691680" y="3429000"/>
          <a:ext cx="5760640" cy="299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1980-07-27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1985-09-07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Διονύσης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Ζήνδρος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1987-11-30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Ανέστης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Πατάκης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1990-01-01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1991-10-10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1995-12-31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1996-01-14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84168" y="3429000"/>
            <a:ext cx="1368152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04056"/>
          </a:xfrm>
        </p:spPr>
        <p:txBody>
          <a:bodyPr/>
          <a:lstStyle/>
          <a:p>
            <a:r>
              <a:rPr lang="el-GR" dirty="0" smtClean="0"/>
              <a:t>Πίνακας αποτελέσματος: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51575"/>
              </p:ext>
            </p:extLst>
          </p:nvPr>
        </p:nvGraphicFramePr>
        <p:xfrm>
          <a:off x="2771800" y="1268760"/>
          <a:ext cx="44070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92"/>
                <a:gridCol w="2088232"/>
              </a:tblGrid>
              <a:tr h="1287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868" y="269962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Ο μαθητής λείπει </a:t>
            </a:r>
            <a:r>
              <a:rPr lang="el-GR" b="1" dirty="0" smtClean="0"/>
              <a:t>μόνο και μόνο επειδή λείπει το σχολείο του</a:t>
            </a:r>
            <a:r>
              <a:rPr lang="el-GR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Η λογική πρόταση είναι ψευδής με όποια γραμμή και να κάνουμε συνδυασμό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Όμως θέλουμε τις πληροφορίες του </a:t>
            </a:r>
            <a:r>
              <a:rPr lang="el-GR" b="1" dirty="0" smtClean="0"/>
              <a:t>ακόμη</a:t>
            </a:r>
            <a:r>
              <a:rPr lang="el-GR" dirty="0" smtClean="0"/>
              <a:t> και αν δεν βρεθεί το σχολείο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Αριστερή ένωση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Αλλάζουμε το </a:t>
            </a:r>
            <a:r>
              <a:rPr lang="en-US" dirty="0" smtClean="0"/>
              <a:t>CROSS JOIN </a:t>
            </a:r>
            <a:r>
              <a:rPr lang="el-GR" dirty="0" smtClean="0"/>
              <a:t>σε </a:t>
            </a:r>
            <a:r>
              <a:rPr lang="en-US" dirty="0" smtClean="0"/>
              <a:t>LEFT JOIN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ταιριάζει</a:t>
            </a:r>
            <a:r>
              <a:rPr lang="el-GR" dirty="0" smtClean="0"/>
              <a:t> μία ή περισσότερες εγγραφές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κάνει το </a:t>
            </a:r>
            <a:r>
              <a:rPr lang="el-GR" b="1" dirty="0" smtClean="0"/>
              <a:t>ίδιο</a:t>
            </a:r>
            <a:r>
              <a:rPr lang="el-GR" dirty="0" smtClean="0"/>
              <a:t> με την απλή ένωση</a:t>
            </a:r>
            <a:endParaRPr lang="en-US" dirty="0" smtClean="0"/>
          </a:p>
          <a:p>
            <a:r>
              <a:rPr lang="el-GR" dirty="0" smtClean="0"/>
              <a:t>Αν </a:t>
            </a:r>
            <a:r>
              <a:rPr lang="el-GR" b="1" dirty="0" smtClean="0"/>
              <a:t>καμία</a:t>
            </a:r>
            <a:r>
              <a:rPr lang="el-GR" dirty="0" smtClean="0"/>
              <a:t> εγγραφή του δεξιού πίνακα δεν ταιριάζει</a:t>
            </a:r>
            <a:r>
              <a:rPr lang="el-GR" dirty="0"/>
              <a:t> </a:t>
            </a:r>
            <a:r>
              <a:rPr lang="el-GR" dirty="0" smtClean="0"/>
              <a:t>με την εκάστοτε του αριστερού:</a:t>
            </a:r>
          </a:p>
          <a:p>
            <a:pPr lvl="1"/>
            <a:r>
              <a:rPr lang="el-GR" b="1" dirty="0" smtClean="0"/>
              <a:t>κρατάει</a:t>
            </a:r>
            <a:r>
              <a:rPr lang="el-GR" dirty="0" smtClean="0"/>
              <a:t> τα στοιχεία της εγγραφής του αριστερού πίνακα</a:t>
            </a:r>
          </a:p>
          <a:p>
            <a:pPr lvl="1"/>
            <a:r>
              <a:rPr lang="el-GR" dirty="0" smtClean="0"/>
              <a:t>γεμίζει τα στοιχεία των στηλών του δεξιού πίνακα του αποτελέσματος με </a:t>
            </a:r>
            <a:r>
              <a:rPr lang="en-US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7434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88114"/>
              </p:ext>
            </p:extLst>
          </p:nvPr>
        </p:nvGraphicFramePr>
        <p:xfrm>
          <a:off x="1115616" y="476672"/>
          <a:ext cx="7920880" cy="260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152128"/>
                <a:gridCol w="1512168"/>
                <a:gridCol w="1368152"/>
                <a:gridCol w="1368152"/>
                <a:gridCol w="100811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r>
                        <a:rPr lang="el-GR" dirty="0" smtClean="0"/>
                        <a:t>_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827584" y="2348880"/>
            <a:ext cx="288032" cy="72008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356992"/>
            <a:ext cx="85689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Καμία εγγραφή του </a:t>
            </a:r>
            <a:r>
              <a:rPr lang="el-GR" b="1" dirty="0" smtClean="0"/>
              <a:t>δεξιού</a:t>
            </a:r>
            <a:r>
              <a:rPr lang="el-GR" dirty="0" smtClean="0"/>
              <a:t> πίνακα δεν ικανοποιεί την σχέση</a:t>
            </a:r>
          </a:p>
          <a:p>
            <a:endParaRPr lang="el-GR" dirty="0"/>
          </a:p>
          <a:p>
            <a:r>
              <a:rPr lang="en-US" sz="2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students.school_id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schools.school_id</a:t>
            </a:r>
            <a:endParaRPr lang="en-US" sz="2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l-GR" dirty="0" smtClean="0"/>
              <a:t>για τον μαθητή Χρήστο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51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students.name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school.name AS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schoolname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students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LEFT JOIN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students.school_id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schools.school_id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24211"/>
              </p:ext>
            </p:extLst>
          </p:nvPr>
        </p:nvGraphicFramePr>
        <p:xfrm>
          <a:off x="2699792" y="4725144"/>
          <a:ext cx="4407024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92"/>
                <a:gridCol w="2088232"/>
              </a:tblGrid>
              <a:tr h="1287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NULL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Πολλαπλές ενώσεις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Ενώνουμε το </a:t>
            </a:r>
            <a:r>
              <a:rPr lang="el-GR" i="1" dirty="0" smtClean="0"/>
              <a:t>αποτέλεσμα </a:t>
            </a:r>
            <a:r>
              <a:rPr lang="el-GR" dirty="0" smtClean="0"/>
              <a:t>της ένωσης με άλλο πίνακα</a:t>
            </a:r>
          </a:p>
          <a:p>
            <a:r>
              <a:rPr lang="el-GR" dirty="0" smtClean="0"/>
              <a:t>Έχουμε ένωση τριών ή περισσότερων πινάκων</a:t>
            </a:r>
          </a:p>
          <a:p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026568" cy="2980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users:</a:t>
            </a:r>
          </a:p>
          <a:p>
            <a:pPr>
              <a:buFontTx/>
              <a:buChar char="-"/>
            </a:pPr>
            <a:r>
              <a:rPr lang="en-US" dirty="0" err="1" smtClean="0"/>
              <a:t>userid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username</a:t>
            </a:r>
          </a:p>
          <a:p>
            <a:pPr>
              <a:buFontTx/>
              <a:buChar char="-"/>
            </a:pPr>
            <a:r>
              <a:rPr lang="en-US" dirty="0" smtClean="0"/>
              <a:t>password</a:t>
            </a:r>
          </a:p>
          <a:p>
            <a:pPr>
              <a:buFontTx/>
              <a:buChar char="-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1800" y="1619300"/>
            <a:ext cx="2026568" cy="298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blogs:</a:t>
            </a:r>
          </a:p>
          <a:p>
            <a:pPr>
              <a:buFontTx/>
              <a:buChar char="-"/>
            </a:pPr>
            <a:r>
              <a:rPr lang="en-US" dirty="0" err="1" smtClean="0"/>
              <a:t>blogid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title</a:t>
            </a:r>
          </a:p>
          <a:p>
            <a:pPr>
              <a:buFontTx/>
              <a:buChar char="-"/>
            </a:pPr>
            <a:r>
              <a:rPr lang="en-US" dirty="0" smtClean="0"/>
              <a:t>text</a:t>
            </a:r>
          </a:p>
          <a:p>
            <a:pPr>
              <a:buFontTx/>
              <a:buChar char="-"/>
            </a:pPr>
            <a:r>
              <a:rPr lang="en-US" dirty="0" err="1" smtClean="0"/>
              <a:t>userid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57750" y="1617068"/>
            <a:ext cx="2026568" cy="298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comments:</a:t>
            </a:r>
          </a:p>
          <a:p>
            <a:pPr>
              <a:buFontTx/>
              <a:buChar char="-"/>
            </a:pPr>
            <a:r>
              <a:rPr lang="en-US" dirty="0" err="1" smtClean="0"/>
              <a:t>commentid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text</a:t>
            </a:r>
          </a:p>
          <a:p>
            <a:pPr>
              <a:buFontTx/>
              <a:buChar char="-"/>
            </a:pPr>
            <a:r>
              <a:rPr lang="en-US" dirty="0" err="1" smtClean="0"/>
              <a:t>blogid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userid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26454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/>
          <a:lstStyle/>
          <a:p>
            <a:r>
              <a:rPr lang="el-GR" dirty="0" smtClean="0"/>
              <a:t>Ολοι οι τίτλοι και τα κείμενα από τις αναρτήσεις (</a:t>
            </a:r>
            <a:r>
              <a:rPr lang="en-US" dirty="0" smtClean="0"/>
              <a:t>blogs)</a:t>
            </a:r>
            <a:r>
              <a:rPr lang="el-GR" dirty="0"/>
              <a:t> </a:t>
            </a:r>
            <a:r>
              <a:rPr lang="el-GR" dirty="0" smtClean="0"/>
              <a:t>του χρήστη #</a:t>
            </a:r>
            <a:r>
              <a:rPr lang="en-US" dirty="0" smtClean="0"/>
              <a:t>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8092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text, title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blogs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734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6"/>
          </a:xfrm>
        </p:spPr>
        <p:txBody>
          <a:bodyPr/>
          <a:lstStyle/>
          <a:p>
            <a:r>
              <a:rPr lang="el-GR" dirty="0" smtClean="0"/>
              <a:t>Το κείμενο από όλα τα σχόλια που έγιναν σε όλα τα </a:t>
            </a:r>
            <a:r>
              <a:rPr lang="en-US" dirty="0" smtClean="0"/>
              <a:t>blogs </a:t>
            </a:r>
            <a:r>
              <a:rPr lang="el-GR" dirty="0" smtClean="0"/>
              <a:t>του χρήστη </a:t>
            </a:r>
            <a:r>
              <a:rPr lang="en-US" dirty="0" smtClean="0"/>
              <a:t>#5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comment.text</a:t>
            </a:r>
            <a:endParaRPr lang="en-US" sz="2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comments CROSS JOIN blogs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comments.blogid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blogs.blogid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blogs.userid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5;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646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6"/>
          </a:xfrm>
        </p:spPr>
        <p:txBody>
          <a:bodyPr/>
          <a:lstStyle/>
          <a:p>
            <a:r>
              <a:rPr lang="el-GR" dirty="0" smtClean="0"/>
              <a:t>Το κείμενο</a:t>
            </a:r>
            <a:r>
              <a:rPr lang="en-US" dirty="0" smtClean="0"/>
              <a:t> </a:t>
            </a:r>
            <a:r>
              <a:rPr lang="el-GR" b="1" dirty="0" smtClean="0"/>
              <a:t>και ο χρήστης που έγραψε το σχόλιο</a:t>
            </a:r>
            <a:r>
              <a:rPr lang="el-GR" dirty="0" smtClean="0"/>
              <a:t> από όλα τα σχόλια που έγιναν σε όλα τα </a:t>
            </a:r>
            <a:r>
              <a:rPr lang="en-US" dirty="0" smtClean="0"/>
              <a:t>blogs </a:t>
            </a:r>
            <a:r>
              <a:rPr lang="el-GR" dirty="0" smtClean="0"/>
              <a:t>του χρήστη </a:t>
            </a:r>
            <a:r>
              <a:rPr lang="en-US" dirty="0" smtClean="0"/>
              <a:t>#5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comment.text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users.name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comments CROSS JOIN blogs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comments.blogid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blogs.blogid</a:t>
            </a:r>
            <a:endParaRPr lang="en-US" sz="2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CROSS JOIN users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ON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users.userid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comment.userid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blogs.userid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5;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71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6"/>
          </a:xfrm>
        </p:spPr>
        <p:txBody>
          <a:bodyPr/>
          <a:lstStyle/>
          <a:p>
            <a:r>
              <a:rPr lang="el-GR" dirty="0" smtClean="0"/>
              <a:t>Το κείμενο από το πιο </a:t>
            </a:r>
            <a:r>
              <a:rPr lang="el-GR" b="1" dirty="0" smtClean="0"/>
              <a:t>πρόσφατο</a:t>
            </a:r>
            <a:r>
              <a:rPr lang="el-GR" dirty="0" smtClean="0"/>
              <a:t> σχόλιο που έγινε σε κάποιο </a:t>
            </a:r>
            <a:r>
              <a:rPr lang="en-US" dirty="0" smtClean="0"/>
              <a:t>blog </a:t>
            </a:r>
            <a:r>
              <a:rPr lang="el-GR" dirty="0" smtClean="0"/>
              <a:t>του χρήστη #5 μαζί με τον τίτλο του</a:t>
            </a:r>
            <a:r>
              <a:rPr lang="en-US" dirty="0" smtClean="0"/>
              <a:t> blog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blog.title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comment.text</a:t>
            </a:r>
            <a:endParaRPr lang="en-US" sz="2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comments CROSS JOIN blogs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comments.blogid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blogs.blogid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comments.created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DESC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</a:t>
            </a:r>
          </a:p>
        </p:txBody>
      </p:sp>
    </p:spTree>
    <p:extLst>
      <p:ext uri="{BB962C8B-B14F-4D97-AF65-F5344CB8AC3E}">
        <p14:creationId xmlns:p14="http://schemas.microsoft.com/office/powerpoint/2010/main" val="19294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name, surname, dob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dob DESC;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70985"/>
              </p:ext>
            </p:extLst>
          </p:nvPr>
        </p:nvGraphicFramePr>
        <p:xfrm>
          <a:off x="1763688" y="3429000"/>
          <a:ext cx="5760640" cy="308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1996-01-14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1995-12-31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1991-10-10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Ανέστης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Πατάκης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1990-01-01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Διονύσης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Ζήνδρος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1987-11-30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1985-09-07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Τζούμας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1980-07-27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45857" y="3429000"/>
            <a:ext cx="1368152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Ταξινόμηση</a:t>
            </a:r>
            <a:endParaRPr lang="en-US" dirty="0"/>
          </a:p>
          <a:p>
            <a:r>
              <a:rPr lang="el-GR" dirty="0"/>
              <a:t>Περιορισμοί</a:t>
            </a:r>
          </a:p>
          <a:p>
            <a:r>
              <a:rPr lang="el-GR" dirty="0"/>
              <a:t>Παράδειγμα δημιουργίας σχήματος</a:t>
            </a:r>
            <a:endParaRPr lang="en-US" dirty="0"/>
          </a:p>
          <a:p>
            <a:r>
              <a:rPr lang="el-GR" dirty="0"/>
              <a:t>Τελεστές </a:t>
            </a:r>
            <a:r>
              <a:rPr lang="en-US" dirty="0"/>
              <a:t>LIKE, IN, BETWEEN</a:t>
            </a:r>
          </a:p>
          <a:p>
            <a:r>
              <a:rPr lang="el-GR" dirty="0"/>
              <a:t>Κωδικοποίηση</a:t>
            </a:r>
            <a:endParaRPr lang="en-US" dirty="0"/>
          </a:p>
          <a:p>
            <a:r>
              <a:rPr lang="el-GR" dirty="0"/>
              <a:t>Ψευδώνυμα</a:t>
            </a:r>
          </a:p>
          <a:p>
            <a:r>
              <a:rPr lang="el-GR" dirty="0"/>
              <a:t>Ημερομηνίες</a:t>
            </a:r>
          </a:p>
          <a:p>
            <a:r>
              <a:rPr lang="el-GR" dirty="0"/>
              <a:t>Απλή ένωση</a:t>
            </a:r>
          </a:p>
          <a:p>
            <a:r>
              <a:rPr lang="el-GR" dirty="0"/>
              <a:t>Αριστερή </a:t>
            </a:r>
            <a:r>
              <a:rPr lang="el-GR" dirty="0" smtClean="0"/>
              <a:t>ένωση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Αξιολόγηση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Πείτε μας τη γνώμη σας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54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98700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Μάθατε </a:t>
            </a:r>
            <a:r>
              <a:rPr lang="en-US" dirty="0" smtClean="0"/>
              <a:t>MySQL.</a:t>
            </a:r>
          </a:p>
          <a:p>
            <a:r>
              <a:rPr lang="el-GR" dirty="0" smtClean="0"/>
              <a:t>Μπορείτε να χειριστείτε αποθηκευμένα δεδομένα!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l-GR" dirty="0" smtClean="0"/>
              <a:t>Προχωρημένα θέματα </a:t>
            </a:r>
            <a:r>
              <a:rPr lang="en-US" dirty="0" smtClean="0"/>
              <a:t>PHP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Εμβάθυνση με </a:t>
            </a:r>
            <a:r>
              <a:rPr lang="el-GR" b="1" dirty="0" smtClean="0"/>
              <a:t>πολλά</a:t>
            </a:r>
            <a:r>
              <a:rPr lang="el-GR" dirty="0" smtClean="0"/>
              <a:t> παραδείγματα</a:t>
            </a:r>
            <a:endParaRPr lang="en-US" dirty="0" smtClean="0"/>
          </a:p>
          <a:p>
            <a:pPr lvl="1"/>
            <a:r>
              <a:rPr lang="el-GR" dirty="0" smtClean="0"/>
              <a:t>Λίγη θεωρία, περισσότερη πράξη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8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name, surname, dob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Χρήστος’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name = 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Οδυσσέας’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dob;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08233"/>
              </p:ext>
            </p:extLst>
          </p:nvPr>
        </p:nvGraphicFramePr>
        <p:xfrm>
          <a:off x="1763688" y="4509120"/>
          <a:ext cx="5760640" cy="114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1995-12-31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1996-01-14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0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Περιορισμός αποτελέσματος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dirty="0"/>
              <a:t>: </a:t>
            </a:r>
            <a:r>
              <a:rPr lang="el-GR" b="1" dirty="0"/>
              <a:t>Περιορίζει</a:t>
            </a:r>
            <a:r>
              <a:rPr lang="el-GR" dirty="0"/>
              <a:t> το πλήθος των εγγραφών στον πίνακα αποτελέσματος.</a:t>
            </a:r>
            <a:endParaRPr lang="en-US" sz="1800" dirty="0" smtClean="0"/>
          </a:p>
          <a:p>
            <a:r>
              <a:rPr lang="el-GR" dirty="0"/>
              <a:t>Όρος ακολουθεί τον όρο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BY</a:t>
            </a:r>
          </a:p>
          <a:p>
            <a:r>
              <a:rPr lang="el-GR" dirty="0"/>
              <a:t>Το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l-GR" dirty="0"/>
              <a:t>δεν </a:t>
            </a:r>
            <a:r>
              <a:rPr lang="el-GR" dirty="0" smtClean="0"/>
              <a:t>απαιτείται</a:t>
            </a:r>
            <a:endParaRPr lang="en-US" dirty="0" smtClean="0"/>
          </a:p>
          <a:p>
            <a:r>
              <a:rPr lang="el-GR" dirty="0" smtClean="0"/>
              <a:t>Κρατάει </a:t>
            </a:r>
            <a:r>
              <a:rPr lang="el-GR" b="1" dirty="0" smtClean="0"/>
              <a:t>τα πρώτα </a:t>
            </a:r>
            <a:r>
              <a:rPr lang="en-US" i="1" dirty="0"/>
              <a:t>n</a:t>
            </a:r>
            <a:r>
              <a:rPr lang="el-GR" dirty="0" smtClean="0"/>
              <a:t> στοιχεία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dirty="0"/>
              <a:t>Μορφή:</a:t>
            </a:r>
            <a:endParaRPr lang="el-GR" sz="1800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πεδία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συνθήκη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n;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name, surname, dob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dob DESC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3;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40783"/>
              </p:ext>
            </p:extLst>
          </p:nvPr>
        </p:nvGraphicFramePr>
        <p:xfrm>
          <a:off x="1763688" y="3933056"/>
          <a:ext cx="5760640" cy="152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656184"/>
                <a:gridCol w="136815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Πιπεράγκας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1996-01-14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Οδυσσέας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Παππάς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1995-12-31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Πέτρος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Αγγελάτος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1991-10-10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347864" y="5805264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558924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Οι επόμενες εγγραφές </a:t>
            </a:r>
            <a:r>
              <a:rPr lang="el-GR" b="1" dirty="0" smtClean="0">
                <a:solidFill>
                  <a:srgbClr val="FF0000"/>
                </a:solidFill>
              </a:rPr>
              <a:t>παραλείπονται</a:t>
            </a:r>
            <a:r>
              <a:rPr lang="el-GR" b="1" dirty="0" smtClean="0"/>
              <a:t> </a:t>
            </a:r>
            <a:r>
              <a:rPr lang="el-GR" dirty="0" smtClean="0"/>
              <a:t>από τον πίνακα αποτελέσματος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547664" y="4365104"/>
            <a:ext cx="144016" cy="108012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5616" y="472049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3208</TotalTime>
  <Words>1882</Words>
  <Application>Microsoft Office PowerPoint</Application>
  <PresentationFormat>On-screen Show (4:3)</PresentationFormat>
  <Paragraphs>1063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Clarity</vt:lpstr>
      <vt:lpstr>MySQL 2</vt:lpstr>
      <vt:lpstr>Στόχος της ώρας</vt:lpstr>
      <vt:lpstr>Ταξινόμηση αποτελέσματος</vt:lpstr>
      <vt:lpstr>Ταξινόμηση αποτελέσματος</vt:lpstr>
      <vt:lpstr>PowerPoint Presentation</vt:lpstr>
      <vt:lpstr>PowerPoint Presentation</vt:lpstr>
      <vt:lpstr>PowerPoint Presentation</vt:lpstr>
      <vt:lpstr>Περιορισμός αποτελέσματος</vt:lpstr>
      <vt:lpstr>PowerPoint Presentation</vt:lpstr>
      <vt:lpstr>Ποιο είναι το ερώτημα;</vt:lpstr>
      <vt:lpstr>Περιορισμοί</vt:lpstr>
      <vt:lpstr>Περιορισμοί</vt:lpstr>
      <vt:lpstr>PowerPoint Presentation</vt:lpstr>
      <vt:lpstr>Ποιο είναι το ερώτημα;</vt:lpstr>
      <vt:lpstr>Αναζήτηση μέσα σε αλφαριθμητικά</vt:lpstr>
      <vt:lpstr>Εκφράσεις με μπαλαντέρ</vt:lpstr>
      <vt:lpstr>Ποιο είναι το ερώτημα;</vt:lpstr>
      <vt:lpstr>Τελεστής IN</vt:lpstr>
      <vt:lpstr>PowerPoint Presentation</vt:lpstr>
      <vt:lpstr>PowerPoint Presentation</vt:lpstr>
      <vt:lpstr>Σύγκριση</vt:lpstr>
      <vt:lpstr>Τελεστής BETWEEN… AND</vt:lpstr>
      <vt:lpstr>PowerPoint Presentation</vt:lpstr>
      <vt:lpstr>Ψευδώνυμα στηλών</vt:lpstr>
      <vt:lpstr>PowerPoint Presentation</vt:lpstr>
      <vt:lpstr>NULL</vt:lpstr>
      <vt:lpstr>Πράξεις κατά την επιλογή</vt:lpstr>
      <vt:lpstr>Κωδικοποίηση</vt:lpstr>
      <vt:lpstr>Κωδικοποίηση</vt:lpstr>
      <vt:lpstr>Τελεστές σε ημερομηνίες</vt:lpstr>
      <vt:lpstr>5η Εργασία</vt:lpstr>
      <vt:lpstr>PowerPoint Presentation</vt:lpstr>
      <vt:lpstr>Τελεστές σε ημερομηνίες</vt:lpstr>
      <vt:lpstr>Online now</vt:lpstr>
      <vt:lpstr>Ένωση πινάκων</vt:lpstr>
      <vt:lpstr>Καρτεσιανό γινόμενο</vt:lpstr>
      <vt:lpstr>Καρτεσιανό γινόμενο</vt:lpstr>
      <vt:lpstr>Καρτεσιανό γινόμενο</vt:lpstr>
      <vt:lpstr>Καρτεσιανό γινόμενο</vt:lpstr>
      <vt:lpstr>Καρτεσιανό γινόμενο</vt:lpstr>
      <vt:lpstr>PowerPoint Presentation</vt:lpstr>
      <vt:lpstr>Αναφορά σε στήλες πίνακα</vt:lpstr>
      <vt:lpstr>PowerPoint Presentation</vt:lpstr>
      <vt:lpstr>Εναλλακτική σύνταξη</vt:lpstr>
      <vt:lpstr>PowerPoint Presentation</vt:lpstr>
      <vt:lpstr>Ποιο είναι το ερώτημα;</vt:lpstr>
      <vt:lpstr>PowerPoint Presentation</vt:lpstr>
      <vt:lpstr>PowerPoint Presentation</vt:lpstr>
      <vt:lpstr>Αριστερή ένωση</vt:lpstr>
      <vt:lpstr>PowerPoint Presentation</vt:lpstr>
      <vt:lpstr>Αριστερή ένωση</vt:lpstr>
      <vt:lpstr>PowerPoint Presentation</vt:lpstr>
      <vt:lpstr>PowerPoint Presentation</vt:lpstr>
      <vt:lpstr>Πολλαπλές ενώσεις</vt:lpstr>
      <vt:lpstr>Παράδειγμα σχήματος</vt:lpstr>
      <vt:lpstr>Ποιο είναι το ερώτημα;</vt:lpstr>
      <vt:lpstr>Ποιο είναι το ερώτημα;</vt:lpstr>
      <vt:lpstr>Ποιο είναι το ερώτημα;</vt:lpstr>
      <vt:lpstr>Ποιο είναι το ερώτημα;</vt:lpstr>
      <vt:lpstr>Μάθαμε</vt:lpstr>
      <vt:lpstr>Αξιολόγηση</vt:lpstr>
      <vt:lpstr>Συγχαρητήρια!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dionyziz</cp:lastModifiedBy>
  <cp:revision>866</cp:revision>
  <dcterms:created xsi:type="dcterms:W3CDTF">2010-08-24T17:58:17Z</dcterms:created>
  <dcterms:modified xsi:type="dcterms:W3CDTF">2010-12-11T00:08:20Z</dcterms:modified>
</cp:coreProperties>
</file>