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2"/>
  </p:notesMasterIdLst>
  <p:sldIdLst>
    <p:sldId id="257" r:id="rId2"/>
    <p:sldId id="258" r:id="rId3"/>
    <p:sldId id="401" r:id="rId4"/>
    <p:sldId id="355" r:id="rId5"/>
    <p:sldId id="402" r:id="rId6"/>
    <p:sldId id="403" r:id="rId7"/>
    <p:sldId id="404" r:id="rId8"/>
    <p:sldId id="405" r:id="rId9"/>
    <p:sldId id="409" r:id="rId10"/>
    <p:sldId id="406" r:id="rId11"/>
    <p:sldId id="407" r:id="rId12"/>
    <p:sldId id="408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23" r:id="rId21"/>
    <p:sldId id="419" r:id="rId22"/>
    <p:sldId id="420" r:id="rId23"/>
    <p:sldId id="418" r:id="rId24"/>
    <p:sldId id="417" r:id="rId25"/>
    <p:sldId id="447" r:id="rId26"/>
    <p:sldId id="421" r:id="rId27"/>
    <p:sldId id="422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9" r:id="rId38"/>
    <p:sldId id="433" r:id="rId39"/>
    <p:sldId id="434" r:id="rId40"/>
    <p:sldId id="435" r:id="rId41"/>
    <p:sldId id="441" r:id="rId42"/>
    <p:sldId id="437" r:id="rId43"/>
    <p:sldId id="440" r:id="rId44"/>
    <p:sldId id="442" r:id="rId45"/>
    <p:sldId id="443" r:id="rId46"/>
    <p:sldId id="444" r:id="rId47"/>
    <p:sldId id="438" r:id="rId48"/>
    <p:sldId id="436" r:id="rId49"/>
    <p:sldId id="445" r:id="rId50"/>
    <p:sldId id="44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FF"/>
    <a:srgbClr val="0000FF"/>
    <a:srgbClr val="00FF00"/>
    <a:srgbClr val="44E0F0"/>
    <a:srgbClr val="678930"/>
    <a:srgbClr val="339966"/>
    <a:srgbClr val="E0E0E0"/>
    <a:srgbClr val="336699"/>
    <a:srgbClr val="485469"/>
    <a:srgbClr val="30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28" autoAdjust="0"/>
  </p:normalViewPr>
  <p:slideViewPr>
    <p:cSldViewPr>
      <p:cViewPr>
        <p:scale>
          <a:sx n="100" d="100"/>
          <a:sy n="100" d="100"/>
        </p:scale>
        <p:origin x="-23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4038-9361-46E9-9B16-94664D56D8B4}" type="datetimeFigureOut">
              <a:rPr lang="el-GR" smtClean="0"/>
              <a:t>2010-12-08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D5CD-CD20-45D5-907D-7918E5CB69F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December 08,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December 08,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hiotsrun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ΔΟΜΗ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/>
          <a:lstStyle/>
          <a:p>
            <a:r>
              <a:rPr lang="el-GR" dirty="0" smtClean="0"/>
              <a:t>Διδάσκοντες: </a:t>
            </a:r>
            <a:r>
              <a:rPr lang="el-GR" dirty="0"/>
              <a:t>Π. </a:t>
            </a:r>
            <a:r>
              <a:rPr lang="el-GR" dirty="0" smtClean="0"/>
              <a:t>Αγγελάτος</a:t>
            </a:r>
            <a:r>
              <a:rPr lang="en-US" dirty="0" smtClean="0"/>
              <a:t>, </a:t>
            </a:r>
            <a:r>
              <a:rPr lang="el-GR" dirty="0" smtClean="0"/>
              <a:t>Δ. Ζήνδρος</a:t>
            </a:r>
            <a:endParaRPr lang="en-US" dirty="0" smtClean="0"/>
          </a:p>
          <a:p>
            <a:r>
              <a:rPr lang="el-GR" smtClean="0"/>
              <a:t>Επιμέλεια διαφαν</a:t>
            </a:r>
            <a:r>
              <a:rPr lang="el-GR"/>
              <a:t>ε</a:t>
            </a:r>
            <a:r>
              <a:rPr lang="el-GR" smtClean="0"/>
              <a:t>ιών</a:t>
            </a:r>
            <a:r>
              <a:rPr lang="el-GR" dirty="0" smtClean="0"/>
              <a:t>: Δ. Ζήνδρος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Σχολή Ηλεκτρολόγων Μηχανικών</a:t>
            </a:r>
          </a:p>
          <a:p>
            <a:r>
              <a:rPr lang="el-GR" dirty="0" smtClean="0"/>
              <a:t>και Μηχανικών Υπολογιστών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Στυλ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Δεν έχει σημασία ποιο στυλ χρησιμοποιείτε</a:t>
            </a:r>
          </a:p>
          <a:p>
            <a:r>
              <a:rPr lang="el-GR" dirty="0" smtClean="0"/>
              <a:t>Δεν έχει σημασία αν έχετε πολλά κενά ή λίγα</a:t>
            </a:r>
          </a:p>
          <a:p>
            <a:endParaRPr lang="el-GR" b="1" dirty="0" smtClean="0"/>
          </a:p>
          <a:p>
            <a:r>
              <a:rPr lang="el-GR" b="1" dirty="0" smtClean="0"/>
              <a:t>Διαλέξτε </a:t>
            </a:r>
            <a:r>
              <a:rPr lang="el-GR" dirty="0" smtClean="0"/>
              <a:t>ένα στυλ και </a:t>
            </a:r>
            <a:r>
              <a:rPr lang="el-GR" b="1" dirty="0" smtClean="0"/>
              <a:t>κρατήστε</a:t>
            </a:r>
            <a:r>
              <a:rPr lang="el-GR" dirty="0" smtClean="0"/>
              <a:t> το</a:t>
            </a:r>
          </a:p>
          <a:p>
            <a:endParaRPr lang="el-GR" dirty="0" smtClean="0"/>
          </a:p>
          <a:p>
            <a:r>
              <a:rPr lang="el-GR" dirty="0" smtClean="0"/>
              <a:t>Μία ομάδα </a:t>
            </a:r>
            <a:r>
              <a:rPr lang="el-GR" dirty="0" smtClean="0">
                <a:sym typeface="Wingdings" pitchFamily="2" charset="2"/>
              </a:rPr>
              <a:t></a:t>
            </a:r>
            <a:r>
              <a:rPr lang="el-GR" dirty="0" smtClean="0"/>
              <a:t> Ένα στυλ</a:t>
            </a:r>
          </a:p>
          <a:p>
            <a:r>
              <a:rPr lang="el-GR" dirty="0" smtClean="0"/>
              <a:t>Ένα λογισμικό </a:t>
            </a:r>
            <a:r>
              <a:rPr lang="el-GR" dirty="0" smtClean="0">
                <a:sym typeface="Wingdings" pitchFamily="2" charset="2"/>
              </a:rPr>
              <a:t> Ένα στυλ</a:t>
            </a:r>
          </a:p>
          <a:p>
            <a:endParaRPr lang="el-GR" dirty="0" smtClean="0"/>
          </a:p>
          <a:p>
            <a:r>
              <a:rPr lang="el-GR" dirty="0" smtClean="0"/>
              <a:t>Συνέπεια! Οτιδήποτε άλλο είναι αντιπαραγωγικό</a:t>
            </a:r>
          </a:p>
        </p:txBody>
      </p:sp>
    </p:spTree>
    <p:extLst>
      <p:ext uri="{BB962C8B-B14F-4D97-AF65-F5344CB8AC3E}">
        <p14:creationId xmlns:p14="http://schemas.microsoft.com/office/powerpoint/2010/main" val="41998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Στυλ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διαφωνείτε στο στυλ...</a:t>
            </a:r>
          </a:p>
          <a:p>
            <a:r>
              <a:rPr lang="el-GR" dirty="0" smtClean="0"/>
              <a:t>Πιο σημαντικό να γράφετε </a:t>
            </a:r>
            <a:r>
              <a:rPr lang="el-GR" b="1" dirty="0" smtClean="0"/>
              <a:t>στο ίδιο στυλ </a:t>
            </a:r>
            <a:r>
              <a:rPr lang="el-GR" dirty="0" smtClean="0"/>
              <a:t>με τους συναδέλφους σας</a:t>
            </a:r>
          </a:p>
          <a:p>
            <a:r>
              <a:rPr lang="el-GR" dirty="0" smtClean="0"/>
              <a:t>Παρά να γράφετε σε διαφορετικά στυλ στην ίδια ομάδα</a:t>
            </a:r>
          </a:p>
          <a:p>
            <a:endParaRPr lang="el-GR" dirty="0"/>
          </a:p>
          <a:p>
            <a:r>
              <a:rPr lang="el-GR" dirty="0" smtClean="0"/>
              <a:t>Σε ένα ήδη υπάρχον </a:t>
            </a:r>
            <a:r>
              <a:rPr lang="en-US" dirty="0" smtClean="0"/>
              <a:t>project, </a:t>
            </a:r>
            <a:r>
              <a:rPr lang="el-GR" dirty="0" smtClean="0"/>
              <a:t>χρησιμοποίησε το στυλ που βλέπεις ήδη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Στυλ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Υπάρχουν έτοιμες προτάσεις</a:t>
            </a:r>
          </a:p>
          <a:p>
            <a:pPr lvl="1"/>
            <a:r>
              <a:rPr lang="en-US" dirty="0" smtClean="0"/>
              <a:t>Mozilla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l-GR" dirty="0" smtClean="0"/>
              <a:t>και άλλες. Αναζητήστε για </a:t>
            </a:r>
            <a:r>
              <a:rPr lang="en-US" dirty="0" smtClean="0"/>
              <a:t>“Coding Style”</a:t>
            </a:r>
          </a:p>
          <a:p>
            <a:r>
              <a:rPr lang="el-GR" dirty="0" smtClean="0"/>
              <a:t>Βρείτε μία που σας ταιριάζει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4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Συνεργασία σε ομάδες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Απαιτείται καταμερισμός εργασιών</a:t>
            </a:r>
          </a:p>
          <a:p>
            <a:r>
              <a:rPr lang="el-GR" dirty="0" smtClean="0"/>
              <a:t>Αυτό σημαίνει </a:t>
            </a:r>
            <a:r>
              <a:rPr lang="el-GR" b="1" dirty="0" smtClean="0"/>
              <a:t>σωστή δόμηση</a:t>
            </a:r>
          </a:p>
          <a:p>
            <a:r>
              <a:rPr lang="el-GR" dirty="0" smtClean="0"/>
              <a:t>Χωρισμός σε αρχεία</a:t>
            </a:r>
            <a:endParaRPr lang="en-US" dirty="0" smtClean="0"/>
          </a:p>
          <a:p>
            <a:r>
              <a:rPr lang="el-GR" dirty="0" smtClean="0"/>
              <a:t>Όλοι πρέπει να συμφωνήσουμε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Τι είδους κώδικα γράφουμε πού;</a:t>
            </a:r>
            <a:endParaRPr lang="en-US" dirty="0" smtClean="0"/>
          </a:p>
          <a:p>
            <a:r>
              <a:rPr lang="el-GR" dirty="0" smtClean="0"/>
              <a:t>Πού θα γραφεί ο κώδικας...</a:t>
            </a:r>
          </a:p>
          <a:p>
            <a:pPr lvl="1"/>
            <a:r>
              <a:rPr lang="en-US" dirty="0" smtClean="0"/>
              <a:t>PHP, </a:t>
            </a:r>
            <a:r>
              <a:rPr lang="el-GR" dirty="0" smtClean="0"/>
              <a:t>για την σύνδεση στη βάση δεδομένων;</a:t>
            </a:r>
          </a:p>
          <a:p>
            <a:pPr lvl="1"/>
            <a:r>
              <a:rPr lang="en-US" dirty="0" smtClean="0"/>
              <a:t>HTML,</a:t>
            </a:r>
            <a:r>
              <a:rPr lang="el-GR" dirty="0" smtClean="0"/>
              <a:t> για την φόρμα δημιουργίας λογαριασμού;</a:t>
            </a:r>
          </a:p>
          <a:p>
            <a:pPr lvl="1"/>
            <a:r>
              <a:rPr lang="en-US" dirty="0" smtClean="0"/>
              <a:t>SQL</a:t>
            </a:r>
            <a:r>
              <a:rPr lang="el-GR" dirty="0"/>
              <a:t>,</a:t>
            </a:r>
            <a:r>
              <a:rPr lang="en-US" dirty="0" smtClean="0"/>
              <a:t> </a:t>
            </a:r>
            <a:r>
              <a:rPr lang="el-GR" dirty="0" smtClean="0"/>
              <a:t>για την δημιουργία λογαριασμού;</a:t>
            </a:r>
          </a:p>
          <a:p>
            <a:r>
              <a:rPr lang="el-GR" b="1" dirty="0" smtClean="0"/>
              <a:t>Κάθε </a:t>
            </a:r>
            <a:r>
              <a:rPr lang="el-GR" dirty="0" smtClean="0"/>
              <a:t>πράγμα πρέπει να έχει </a:t>
            </a:r>
            <a:r>
              <a:rPr lang="el-GR" b="1" dirty="0" smtClean="0"/>
              <a:t>μία</a:t>
            </a:r>
            <a:r>
              <a:rPr lang="el-GR" dirty="0" smtClean="0"/>
              <a:t> θέση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Χωρισμός σε αρχεία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Πρώτη ιδέα:</a:t>
            </a:r>
          </a:p>
          <a:p>
            <a:pPr lvl="1"/>
            <a:r>
              <a:rPr lang="el-GR" dirty="0" smtClean="0"/>
              <a:t>Αντί να έχω ένα μεγάλο αρχείο, έχω πολλά μικρότερα</a:t>
            </a:r>
          </a:p>
          <a:p>
            <a:r>
              <a:rPr lang="el-GR" dirty="0" smtClean="0"/>
              <a:t>Ευκολότερη συνεργασία</a:t>
            </a:r>
          </a:p>
          <a:p>
            <a:r>
              <a:rPr lang="el-GR" dirty="0" smtClean="0"/>
              <a:t>Ο καθένας δουλεύει στα αρχεία που τον αφορούν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91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Συναρτήσεις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Επαναχρησιμοποίηση κώδικα</a:t>
            </a:r>
          </a:p>
          <a:p>
            <a:r>
              <a:rPr lang="el-GR" dirty="0" smtClean="0"/>
              <a:t>Συχνά μπορούν να χρησιμοποιηθούν σε αρχεία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πρώτη μεγάλη ιδέα!</a:t>
            </a:r>
          </a:p>
          <a:p>
            <a:endParaRPr lang="el-GR" dirty="0"/>
          </a:p>
          <a:p>
            <a:r>
              <a:rPr lang="en-US" dirty="0" smtClean="0"/>
              <a:t>Front-end:</a:t>
            </a:r>
          </a:p>
          <a:p>
            <a:pPr lvl="1"/>
            <a:r>
              <a:rPr lang="el-GR" dirty="0" smtClean="0"/>
              <a:t>Κώδικας που αναφέρεται στην διεπαφή χρήστη</a:t>
            </a:r>
          </a:p>
          <a:p>
            <a:pPr lvl="1"/>
            <a:r>
              <a:rPr lang="en-US" dirty="0" smtClean="0"/>
              <a:t>PHP </a:t>
            </a:r>
            <a:r>
              <a:rPr lang="el-GR" dirty="0" smtClean="0"/>
              <a:t>που παράγει άμεσα </a:t>
            </a:r>
            <a:r>
              <a:rPr lang="en-US" dirty="0" smtClean="0"/>
              <a:t>HTML</a:t>
            </a:r>
            <a:endParaRPr lang="el-GR" dirty="0" smtClean="0"/>
          </a:p>
          <a:p>
            <a:pPr lvl="1"/>
            <a:r>
              <a:rPr lang="el-GR" dirty="0" smtClean="0"/>
              <a:t>Στατικό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err="1" smtClean="0"/>
              <a:t>Javascript</a:t>
            </a:r>
            <a:endParaRPr lang="en-US" dirty="0"/>
          </a:p>
          <a:p>
            <a:pPr lvl="1"/>
            <a:r>
              <a:rPr lang="el-GR" dirty="0" smtClean="0"/>
              <a:t>Εικόνες</a:t>
            </a:r>
          </a:p>
          <a:p>
            <a:pPr lvl="1"/>
            <a:r>
              <a:rPr lang="el-GR" dirty="0" smtClean="0"/>
              <a:t>κ.ό.κ.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</a:t>
            </a:r>
            <a:endParaRPr lang="en-US" dirty="0"/>
          </a:p>
          <a:p>
            <a:pPr lvl="1"/>
            <a:r>
              <a:rPr lang="el-GR" dirty="0"/>
              <a:t>Κώδικας που </a:t>
            </a:r>
            <a:r>
              <a:rPr lang="el-GR" dirty="0" smtClean="0"/>
              <a:t>επεξεργάζεται τα δεδομένα</a:t>
            </a:r>
            <a:endParaRPr lang="el-GR" dirty="0"/>
          </a:p>
          <a:p>
            <a:pPr lvl="1"/>
            <a:r>
              <a:rPr lang="en-US" dirty="0"/>
              <a:t>PHP </a:t>
            </a:r>
            <a:r>
              <a:rPr lang="el-GR" dirty="0"/>
              <a:t>που </a:t>
            </a:r>
            <a:r>
              <a:rPr lang="el-GR" dirty="0" smtClean="0"/>
              <a:t>δεν παράγει </a:t>
            </a:r>
            <a:r>
              <a:rPr lang="en-US" dirty="0" smtClean="0"/>
              <a:t>HTML</a:t>
            </a:r>
          </a:p>
          <a:p>
            <a:pPr lvl="1"/>
            <a:r>
              <a:rPr lang="el-GR" dirty="0"/>
              <a:t>Συναρτήσεις επεξεργασίας </a:t>
            </a:r>
            <a:r>
              <a:rPr lang="el-GR" dirty="0" smtClean="0"/>
              <a:t>δεδομένων</a:t>
            </a:r>
            <a:endParaRPr lang="en-US" dirty="0" smtClean="0"/>
          </a:p>
          <a:p>
            <a:pPr lvl="1"/>
            <a:r>
              <a:rPr lang="el-GR" dirty="0" smtClean="0"/>
              <a:t>Συναρτήσεις αποθήκευσης δεδομένων</a:t>
            </a:r>
            <a:endParaRPr lang="el-GR" dirty="0"/>
          </a:p>
          <a:p>
            <a:pPr lvl="1"/>
            <a:r>
              <a:rPr lang="en-US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1678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dlogo.com/images/logos/apache_software_foundation_logo_307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49774"/>
            <a:ext cx="864096" cy="4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omeofthesampler.com/howtos/felt_clou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7221624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331640" y="3740042"/>
            <a:ext cx="64807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90483" y="2942504"/>
            <a:ext cx="1656184" cy="17106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7633" y="35934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Front-end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0152" y="2890560"/>
            <a:ext cx="1656184" cy="17106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7302" y="35415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Back-end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www.gfx-trading.com/eng/images/ph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507" y="396516"/>
            <a:ext cx="1090240" cy="8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339752" y="3778142"/>
            <a:ext cx="64807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932040" y="3778142"/>
            <a:ext cx="864096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Χωρίζουμε σε ξεχωριστά αρχεία</a:t>
            </a:r>
            <a:endParaRPr lang="en-US" dirty="0" smtClean="0"/>
          </a:p>
          <a:p>
            <a:pPr lvl="1"/>
            <a:r>
              <a:rPr lang="el-GR" dirty="0" smtClean="0"/>
              <a:t>Το </a:t>
            </a:r>
            <a:r>
              <a:rPr lang="en-US" dirty="0" smtClean="0"/>
              <a:t>front-end</a:t>
            </a:r>
            <a:endParaRPr lang="el-GR" dirty="0" smtClean="0"/>
          </a:p>
          <a:p>
            <a:pPr lvl="1"/>
            <a:r>
              <a:rPr lang="el-GR" dirty="0"/>
              <a:t>Τ</a:t>
            </a:r>
            <a:r>
              <a:rPr lang="el-GR" dirty="0" smtClean="0"/>
              <a:t>ο </a:t>
            </a:r>
            <a:r>
              <a:rPr lang="en-US" dirty="0" smtClean="0"/>
              <a:t>back-end</a:t>
            </a:r>
            <a:endParaRPr lang="el-GR" dirty="0" smtClean="0"/>
          </a:p>
          <a:p>
            <a:pPr lvl="1"/>
            <a:endParaRPr lang="el-GR" dirty="0"/>
          </a:p>
          <a:p>
            <a:r>
              <a:rPr lang="el-GR" dirty="0" smtClean="0"/>
              <a:t>Στο </a:t>
            </a:r>
            <a:r>
              <a:rPr lang="en-US" dirty="0" smtClean="0"/>
              <a:t>front-end </a:t>
            </a:r>
            <a:r>
              <a:rPr lang="el-GR" dirty="0" smtClean="0"/>
              <a:t>δεν υπάρχει </a:t>
            </a:r>
            <a:r>
              <a:rPr lang="en-US" dirty="0" smtClean="0"/>
              <a:t>SQL</a:t>
            </a:r>
          </a:p>
          <a:p>
            <a:r>
              <a:rPr lang="el-GR" dirty="0" smtClean="0"/>
              <a:t>Στο </a:t>
            </a:r>
            <a:r>
              <a:rPr lang="en-US" dirty="0" smtClean="0"/>
              <a:t>back-end </a:t>
            </a:r>
            <a:r>
              <a:rPr lang="el-GR" dirty="0" smtClean="0"/>
              <a:t>δεν υπάρχει </a:t>
            </a:r>
            <a:r>
              <a:rPr lang="en-US" dirty="0" smtClean="0"/>
              <a:t>HTML/CSS</a:t>
            </a:r>
          </a:p>
          <a:p>
            <a:endParaRPr lang="en-US" dirty="0"/>
          </a:p>
          <a:p>
            <a:r>
              <a:rPr lang="el-GR" dirty="0" smtClean="0"/>
              <a:t>Το </a:t>
            </a:r>
            <a:r>
              <a:rPr lang="en-US" b="1" dirty="0" smtClean="0"/>
              <a:t>front-end</a:t>
            </a:r>
            <a:r>
              <a:rPr lang="en-US" dirty="0" smtClean="0"/>
              <a:t> </a:t>
            </a:r>
            <a:r>
              <a:rPr lang="el-GR" dirty="0" smtClean="0"/>
              <a:t>περιγράφει την παραγωγή της </a:t>
            </a:r>
            <a:r>
              <a:rPr lang="el-GR" b="1" dirty="0" smtClean="0"/>
              <a:t>διεπαφής χρήστη</a:t>
            </a:r>
            <a:endParaRPr lang="en-US" b="1" dirty="0" smtClean="0"/>
          </a:p>
          <a:p>
            <a:r>
              <a:rPr lang="el-GR" dirty="0" smtClean="0"/>
              <a:t>Το</a:t>
            </a:r>
            <a:r>
              <a:rPr lang="en-US" dirty="0" smtClean="0"/>
              <a:t> </a:t>
            </a:r>
            <a:r>
              <a:rPr lang="en-US" b="1" dirty="0" smtClean="0"/>
              <a:t>back-end</a:t>
            </a:r>
            <a:r>
              <a:rPr lang="en-US" dirty="0" smtClean="0"/>
              <a:t> </a:t>
            </a:r>
            <a:r>
              <a:rPr lang="el-GR" dirty="0" smtClean="0"/>
              <a:t>περιγράφει την </a:t>
            </a:r>
            <a:r>
              <a:rPr lang="el-GR" b="1" dirty="0" smtClean="0"/>
              <a:t>επεξεργασία, αποθήκευση, ανάκτηση</a:t>
            </a:r>
            <a:r>
              <a:rPr lang="en-US" b="1" dirty="0" smtClean="0"/>
              <a:t> </a:t>
            </a:r>
            <a:r>
              <a:rPr lang="el-GR" dirty="0" smtClean="0"/>
              <a:t>δεδομένων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ώρας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dirty="0" smtClean="0"/>
              <a:t>Δόμηση κώδικα</a:t>
            </a:r>
          </a:p>
          <a:p>
            <a:pPr lvl="1"/>
            <a:r>
              <a:rPr lang="el-GR" dirty="0" smtClean="0"/>
              <a:t>Συνεργασία σε ομάδες</a:t>
            </a:r>
            <a:endParaRPr lang="en-US" dirty="0" smtClean="0"/>
          </a:p>
          <a:p>
            <a:pPr lvl="1"/>
            <a:r>
              <a:rPr lang="el-GR" dirty="0" smtClean="0"/>
              <a:t>Χωρισμός σε αρχεία</a:t>
            </a:r>
            <a:endParaRPr lang="en-US" dirty="0" smtClean="0"/>
          </a:p>
          <a:p>
            <a:pPr lvl="1"/>
            <a:r>
              <a:rPr lang="el-GR" dirty="0" smtClean="0"/>
              <a:t>Στυλ κώδικα</a:t>
            </a:r>
          </a:p>
          <a:p>
            <a:pPr lvl="1"/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</a:p>
          <a:p>
            <a:pPr lvl="1"/>
            <a:r>
              <a:rPr lang="el-GR" dirty="0" smtClean="0"/>
              <a:t>Το πρότυπο </a:t>
            </a:r>
            <a:r>
              <a:rPr lang="en-US" dirty="0" smtClean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4277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Ας τα χωρίσουμε!</a:t>
            </a:r>
          </a:p>
          <a:p>
            <a:r>
              <a:rPr lang="el-GR" dirty="0" smtClean="0"/>
              <a:t>Το</a:t>
            </a:r>
            <a:r>
              <a:rPr lang="en-US" dirty="0" smtClean="0"/>
              <a:t> back-end </a:t>
            </a:r>
            <a:r>
              <a:rPr lang="el-GR" dirty="0" smtClean="0"/>
              <a:t>συχνά αναφέρεται και ως </a:t>
            </a:r>
            <a:r>
              <a:rPr lang="en-US" b="1" dirty="0" smtClean="0"/>
              <a:t>models</a:t>
            </a:r>
          </a:p>
          <a:p>
            <a:r>
              <a:rPr lang="el-GR" dirty="0" smtClean="0"/>
              <a:t>Συχνό φαινόμενο σε </a:t>
            </a:r>
            <a:r>
              <a:rPr lang="en-US" dirty="0" smtClean="0"/>
              <a:t>web </a:t>
            </a:r>
            <a:r>
              <a:rPr lang="el-GR" dirty="0" smtClean="0"/>
              <a:t>εφαρμογές:</a:t>
            </a:r>
          </a:p>
          <a:p>
            <a:pPr lvl="1"/>
            <a:r>
              <a:rPr lang="el-GR" b="1" dirty="0" smtClean="0"/>
              <a:t>Φάκελος </a:t>
            </a:r>
            <a:r>
              <a:rPr lang="en-US" b="1" dirty="0" smtClean="0"/>
              <a:t>models </a:t>
            </a:r>
            <a:r>
              <a:rPr lang="el-GR" dirty="0" smtClean="0"/>
              <a:t>που περιέχει τον </a:t>
            </a:r>
            <a:r>
              <a:rPr lang="en-US" dirty="0" smtClean="0"/>
              <a:t>back-end </a:t>
            </a:r>
            <a:r>
              <a:rPr lang="el-GR" dirty="0" smtClean="0"/>
              <a:t>κώδικα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τμήμα κώδικα γνωρίζει μόνο όσα </a:t>
            </a:r>
            <a:r>
              <a:rPr lang="el-GR" b="1" dirty="0" smtClean="0"/>
              <a:t>χρειάζεται </a:t>
            </a:r>
            <a:r>
              <a:rPr lang="el-GR" dirty="0" smtClean="0"/>
              <a:t>να γνωρίζει</a:t>
            </a:r>
            <a:endParaRPr lang="en-US" dirty="0" smtClean="0"/>
          </a:p>
          <a:p>
            <a:r>
              <a:rPr lang="el-GR" dirty="0" smtClean="0"/>
              <a:t>Κάθε είδους «γνώση» υπάρχει μόνο σε </a:t>
            </a:r>
            <a:r>
              <a:rPr lang="el-GR" b="1" dirty="0" smtClean="0"/>
              <a:t>ένα</a:t>
            </a:r>
            <a:r>
              <a:rPr lang="el-GR" dirty="0" smtClean="0"/>
              <a:t> σημείο του κώδικά μας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Front-end</a:t>
            </a:r>
            <a:r>
              <a:rPr lang="el-GR" dirty="0" smtClean="0"/>
              <a:t> γνωρίζει:</a:t>
            </a:r>
          </a:p>
          <a:p>
            <a:pPr lvl="1"/>
            <a:r>
              <a:rPr lang="el-GR" dirty="0" smtClean="0"/>
              <a:t>Ότι χρησιμοποιούμε </a:t>
            </a:r>
            <a:r>
              <a:rPr lang="en-US" dirty="0" smtClean="0"/>
              <a:t>HTML</a:t>
            </a:r>
          </a:p>
          <a:p>
            <a:pPr lvl="1"/>
            <a:r>
              <a:rPr lang="el-GR" dirty="0" smtClean="0"/>
              <a:t>Ποια έκδοση της </a:t>
            </a:r>
            <a:r>
              <a:rPr lang="en-US" dirty="0" smtClean="0"/>
              <a:t>HTML </a:t>
            </a:r>
            <a:r>
              <a:rPr lang="el-GR" dirty="0" smtClean="0"/>
              <a:t>χρησιμοποιούμε</a:t>
            </a:r>
          </a:p>
          <a:p>
            <a:r>
              <a:rPr lang="en-US" dirty="0" smtClean="0"/>
              <a:t>Back-end </a:t>
            </a:r>
            <a:r>
              <a:rPr lang="el-GR" dirty="0" smtClean="0"/>
              <a:t>γνωρίζει:</a:t>
            </a:r>
          </a:p>
          <a:p>
            <a:pPr lvl="1"/>
            <a:r>
              <a:rPr lang="el-GR" dirty="0" smtClean="0"/>
              <a:t>Ότι χρησιμοποιούμε </a:t>
            </a:r>
            <a:r>
              <a:rPr lang="en-US" dirty="0" smtClean="0"/>
              <a:t>MySQL</a:t>
            </a:r>
          </a:p>
          <a:p>
            <a:pPr lvl="1"/>
            <a:r>
              <a:rPr lang="el-GR" dirty="0" smtClean="0"/>
              <a:t>Ποια έκδοση της </a:t>
            </a:r>
            <a:r>
              <a:rPr lang="en-US" dirty="0" smtClean="0"/>
              <a:t>MySQL </a:t>
            </a:r>
            <a:r>
              <a:rPr lang="el-GR" dirty="0" smtClean="0"/>
              <a:t>χρησιμοποιούμε</a:t>
            </a:r>
          </a:p>
          <a:p>
            <a:pPr lvl="1"/>
            <a:r>
              <a:rPr lang="el-GR" dirty="0" smtClean="0"/>
              <a:t>Ποιο είναι το σχήμα μας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5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  <a:r>
              <a:rPr lang="el-GR" dirty="0"/>
              <a:t> </a:t>
            </a:r>
            <a:r>
              <a:rPr lang="el-GR" b="1" dirty="0" smtClean="0"/>
              <a:t>δεν</a:t>
            </a:r>
            <a:r>
              <a:rPr lang="el-GR" dirty="0" smtClean="0"/>
              <a:t> γνωρίζει</a:t>
            </a:r>
            <a:r>
              <a:rPr lang="el-GR" dirty="0"/>
              <a:t>:</a:t>
            </a:r>
          </a:p>
          <a:p>
            <a:pPr lvl="1"/>
            <a:r>
              <a:rPr lang="el-GR" dirty="0" smtClean="0"/>
              <a:t>Αν χρησιμοποιούμε </a:t>
            </a:r>
            <a:r>
              <a:rPr lang="el-GR" b="1" dirty="0" smtClean="0"/>
              <a:t>αρχεία </a:t>
            </a:r>
            <a:r>
              <a:rPr lang="el-GR" dirty="0" smtClean="0"/>
              <a:t>ή </a:t>
            </a:r>
            <a:r>
              <a:rPr lang="el-GR" b="1" dirty="0" smtClean="0"/>
              <a:t>βάση δεδομένων </a:t>
            </a:r>
            <a:r>
              <a:rPr lang="el-GR" dirty="0" smtClean="0"/>
              <a:t>για αποθήκευση</a:t>
            </a:r>
            <a:endParaRPr lang="en-US" dirty="0" smtClean="0"/>
          </a:p>
          <a:p>
            <a:pPr lvl="1"/>
            <a:r>
              <a:rPr lang="el-GR" dirty="0" smtClean="0"/>
              <a:t>Αν αποθηκεύω το όνοματεπώνυμο ως όνομα + επώνυμο</a:t>
            </a:r>
          </a:p>
          <a:p>
            <a:pPr lvl="1"/>
            <a:r>
              <a:rPr lang="el-GR" dirty="0" smtClean="0"/>
              <a:t>Αν τα δεδομένα προέρχονται από ανάκτηση ή από υπολογισμό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Back-end </a:t>
            </a:r>
            <a:r>
              <a:rPr lang="el-GR" b="1" dirty="0" smtClean="0"/>
              <a:t>δεν</a:t>
            </a:r>
            <a:r>
              <a:rPr lang="el-GR" dirty="0" smtClean="0"/>
              <a:t> γνωρίζει</a:t>
            </a:r>
            <a:r>
              <a:rPr lang="el-GR" dirty="0"/>
              <a:t>:</a:t>
            </a:r>
          </a:p>
          <a:p>
            <a:pPr lvl="1"/>
            <a:r>
              <a:rPr lang="el-GR" dirty="0"/>
              <a:t>Ότι </a:t>
            </a:r>
            <a:r>
              <a:rPr lang="el-GR" dirty="0" smtClean="0"/>
              <a:t>παράγουμε </a:t>
            </a:r>
            <a:r>
              <a:rPr lang="en-US" dirty="0" smtClean="0"/>
              <a:t>HTML</a:t>
            </a:r>
            <a:endParaRPr lang="el-GR" dirty="0" smtClean="0"/>
          </a:p>
          <a:p>
            <a:pPr lvl="1"/>
            <a:r>
              <a:rPr lang="el-GR" dirty="0" smtClean="0"/>
              <a:t>Αν χρησιμοποιούμε </a:t>
            </a:r>
            <a:r>
              <a:rPr lang="en-US" dirty="0" smtClean="0"/>
              <a:t>XHTML 1.0 Strict</a:t>
            </a:r>
            <a:r>
              <a:rPr lang="el-GR" dirty="0" smtClean="0"/>
              <a:t> ή όχι</a:t>
            </a:r>
          </a:p>
          <a:p>
            <a:pPr lvl="1"/>
            <a:r>
              <a:rPr lang="el-GR" dirty="0" smtClean="0"/>
              <a:t>Ότι ο χρήστης είναι άνθρωπος και όχι αράχνη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48681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Τι είπαν οι άλλοι&lt;/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res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username, text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shouts CROSS JOIN users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   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shouts.userid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users.userid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ORDER BY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     created DESC;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while ( $row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'username'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echo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'text'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68044" y="1556792"/>
            <a:ext cx="50405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2100" y="120998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47864" y="4857537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5810" y="516369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12318" y="903823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0264" y="1090821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5.static.flickr.com/4032/4464944606_af86067dd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2311" y="6381328"/>
            <a:ext cx="327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Σαλάτα από τον </a:t>
            </a:r>
            <a:r>
              <a:rPr lang="en-US" b="1" dirty="0" err="1" smtClean="0">
                <a:hlinkClick r:id="rId3"/>
              </a:rPr>
              <a:t>Chiot's</a:t>
            </a:r>
            <a:r>
              <a:rPr lang="en-US" b="1" dirty="0" smtClean="0">
                <a:hlinkClick r:id="rId3"/>
              </a:rPr>
              <a:t> </a:t>
            </a:r>
            <a:r>
              <a:rPr lang="en-US" b="1" dirty="0">
                <a:hlinkClick r:id="rId3"/>
              </a:rPr>
              <a:t>Run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7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48681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Τι είπαν οι άλλοι&lt;/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res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username, text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FROM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  shouts CROSS JOIN users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   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shouts.userid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users.userid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ORDER BY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     created DESC;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while ( $row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'username'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echo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'text'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68044" y="1556792"/>
            <a:ext cx="50405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2100" y="120998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47864" y="4857537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5810" y="516369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212318" y="903823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0264" y="1090821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Πώς θα χωρίσουμε αυτό τον κώδικα;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</a:t>
            </a:r>
            <a:r>
              <a:rPr lang="en-US" dirty="0" smtClean="0"/>
              <a:t> HTML </a:t>
            </a:r>
            <a:r>
              <a:rPr lang="el-GR" dirty="0" smtClean="0"/>
              <a:t>στο</a:t>
            </a:r>
            <a:r>
              <a:rPr lang="en-US" dirty="0" smtClean="0"/>
              <a:t> front-end</a:t>
            </a:r>
          </a:p>
          <a:p>
            <a:r>
              <a:rPr lang="el-GR" dirty="0" smtClean="0"/>
              <a:t>Η </a:t>
            </a:r>
            <a:r>
              <a:rPr lang="en-US" dirty="0" smtClean="0"/>
              <a:t>SQL </a:t>
            </a:r>
            <a:r>
              <a:rPr lang="el-GR" dirty="0" smtClean="0"/>
              <a:t>στο </a:t>
            </a:r>
            <a:r>
              <a:rPr lang="en-US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6000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models/</a:t>
            </a:r>
            <a:r>
              <a:rPr lang="en-US" dirty="0" err="1" smtClean="0"/>
              <a:t>shouts.php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res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username, text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shouts CROSS JOIN 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shouts.userid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users.userid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created DESC;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91880" y="4941168"/>
            <a:ext cx="936104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7984" y="55485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 descr="http://upload.wikimedia.org/wikipedia/commons/thumb/2/26/Check-green.svg/512px-Check-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5335277"/>
            <a:ext cx="540060" cy="5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48681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Τι είπαν οι άλλοι&lt;/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include ‘models/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shouts.php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$row =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mysql_fetch_array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'username'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echo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$row[ 'text'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91880" y="5079667"/>
            <a:ext cx="936104" cy="7920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7984" y="554859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0375" y="1681758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904420" y="1974830"/>
            <a:ext cx="936104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0524" y="2582252"/>
            <a:ext cx="161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82870" y="2496562"/>
            <a:ext cx="936104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8974" y="3103984"/>
            <a:ext cx="161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1840" y="2208530"/>
            <a:ext cx="143720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9333" y="1690142"/>
            <a:ext cx="744835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46973" y="1052736"/>
            <a:ext cx="193179" cy="63740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08004" y="683404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</a:rPr>
              <a:t>έλλειψη διαφάνειας αναφοράς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2" grpId="0"/>
      <p:bldP spid="13" grpId="0" animBg="1"/>
      <p:bldP spid="14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016" y="548680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Τι είπαν οι άλλοι&lt;/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h2&gt;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include ‘models/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shouts.php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$shouts =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GetShouts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( $shouts as $shout ) {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echo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$shout[ 0 ];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strong&gt;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echo $shout[ 1 ];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li&gt;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1668066"/>
            <a:ext cx="1800200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74511" y="1812082"/>
            <a:ext cx="78552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0026" y="1627416"/>
            <a:ext cx="455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C000"/>
                </a:solidFill>
              </a:rPr>
              <a:t>διεπαφή </a:t>
            </a:r>
            <a:r>
              <a:rPr lang="en-US" b="1" dirty="0" smtClean="0">
                <a:solidFill>
                  <a:srgbClr val="FFC000"/>
                </a:solidFill>
              </a:rPr>
              <a:t>(API) front-end/back-end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9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Τίποτα</a:t>
            </a:r>
            <a:r>
              <a:rPr lang="el-GR" dirty="0" smtClean="0"/>
              <a:t> δεν γίνεται από </a:t>
            </a:r>
            <a:r>
              <a:rPr lang="el-GR" b="1" dirty="0" smtClean="0"/>
              <a:t>έναν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/>
          <a:lstStyle/>
          <a:p>
            <a:r>
              <a:rPr lang="en-US" dirty="0" smtClean="0"/>
              <a:t>Facebook:</a:t>
            </a:r>
            <a:endParaRPr lang="el-GR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l-GR" dirty="0" smtClean="0"/>
              <a:t>ιδρυτές</a:t>
            </a:r>
          </a:p>
          <a:p>
            <a:pPr lvl="1"/>
            <a:r>
              <a:rPr lang="el-GR" dirty="0" smtClean="0"/>
              <a:t>1700 άτομα σήμερα</a:t>
            </a:r>
          </a:p>
          <a:p>
            <a:r>
              <a:rPr lang="en-US" dirty="0" smtClean="0"/>
              <a:t>Google: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l-GR" dirty="0" smtClean="0"/>
              <a:t>ιδρυτές</a:t>
            </a:r>
          </a:p>
          <a:p>
            <a:pPr lvl="1"/>
            <a:r>
              <a:rPr lang="el-GR" dirty="0" smtClean="0"/>
              <a:t>23000 άτομα σήμερα</a:t>
            </a:r>
          </a:p>
          <a:p>
            <a:r>
              <a:rPr lang="en-US" dirty="0" smtClean="0"/>
              <a:t>Microsoft: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l-GR" dirty="0" smtClean="0"/>
              <a:t>ιδρυτές</a:t>
            </a:r>
            <a:endParaRPr lang="en-US" dirty="0" smtClean="0"/>
          </a:p>
          <a:p>
            <a:r>
              <a:rPr lang="en-US" dirty="0" smtClean="0"/>
              <a:t>Apple: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</a:t>
            </a:r>
            <a:r>
              <a:rPr lang="el-GR" dirty="0" smtClean="0"/>
              <a:t>ιδρυτές</a:t>
            </a:r>
            <a:endParaRPr lang="en-US" dirty="0" smtClean="0"/>
          </a:p>
          <a:p>
            <a:r>
              <a:rPr lang="en-US" dirty="0" smtClean="0"/>
              <a:t>YouTube: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</a:t>
            </a:r>
            <a:r>
              <a:rPr lang="el-GR" dirty="0" smtClean="0"/>
              <a:t>ιδρυτές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…</a:t>
            </a:r>
            <a:r>
              <a:rPr lang="el-GR" b="1" dirty="0" smtClean="0"/>
              <a:t>πρέπει να μάθουμε να συνεργαζόμαστε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6967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models/</a:t>
            </a:r>
            <a:r>
              <a:rPr lang="en-US" dirty="0" err="1"/>
              <a:t>shouts.php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GetShouts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$rows = array();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$res =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 username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text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FROM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shouts CROSS JOIN users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shouts.userid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users.userid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BY created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DESC;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while ( $row =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myql_fetch_array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$rows[] = array(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   $row[ ‘username’ ], $row[ ‘text’ 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return $rows;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4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 </a:t>
            </a:r>
            <a:r>
              <a:rPr lang="el-GR" dirty="0" smtClean="0"/>
              <a:t>που ζει στον φάκελο </a:t>
            </a:r>
            <a:r>
              <a:rPr lang="en-US" dirty="0" smtClean="0"/>
              <a:t>“models”:</a:t>
            </a:r>
          </a:p>
          <a:p>
            <a:pPr lvl="1"/>
            <a:r>
              <a:rPr lang="el-GR" dirty="0" smtClean="0"/>
              <a:t>Εμπεριέχει όλη την </a:t>
            </a:r>
            <a:r>
              <a:rPr lang="el-GR" b="1" dirty="0" smtClean="0"/>
              <a:t>λογική </a:t>
            </a:r>
            <a:r>
              <a:rPr lang="el-GR" dirty="0" smtClean="0"/>
              <a:t>επικοινωνίας με την βάση</a:t>
            </a:r>
            <a:endParaRPr lang="en-US" dirty="0" smtClean="0"/>
          </a:p>
          <a:p>
            <a:pPr lvl="1"/>
            <a:r>
              <a:rPr lang="el-GR" dirty="0" smtClean="0"/>
              <a:t>Αποθήκευση</a:t>
            </a:r>
          </a:p>
          <a:p>
            <a:pPr lvl="1"/>
            <a:r>
              <a:rPr lang="el-GR" dirty="0" smtClean="0"/>
              <a:t>Ανάκτηση</a:t>
            </a:r>
          </a:p>
          <a:p>
            <a:pPr lvl="1"/>
            <a:r>
              <a:rPr lang="el-GR" dirty="0" smtClean="0"/>
              <a:t>Επεξεργασία</a:t>
            </a:r>
          </a:p>
          <a:p>
            <a:pPr lvl="1"/>
            <a:r>
              <a:rPr lang="el-GR" b="1" dirty="0" smtClean="0"/>
              <a:t>Δεν </a:t>
            </a:r>
            <a:r>
              <a:rPr lang="el-GR" dirty="0" smtClean="0"/>
              <a:t>γνωρίζει για τον τρόπο χρήσης των δεδομένων</a:t>
            </a:r>
            <a:endParaRPr lang="en-US" dirty="0" smtClean="0"/>
          </a:p>
          <a:p>
            <a:pPr lvl="1"/>
            <a:r>
              <a:rPr lang="el-GR" b="1" dirty="0" smtClean="0"/>
              <a:t>Δεν </a:t>
            </a:r>
            <a:r>
              <a:rPr lang="el-GR" dirty="0" smtClean="0"/>
              <a:t>γνωρίζει από πού προήλθαν τα δεδομένα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el-GR" dirty="0" smtClean="0"/>
              <a:t>και </a:t>
            </a:r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Front-end:</a:t>
            </a:r>
          </a:p>
          <a:p>
            <a:pPr lvl="1"/>
            <a:r>
              <a:rPr lang="el-GR" dirty="0" smtClean="0"/>
              <a:t>Εμπεριέχει όλη την </a:t>
            </a:r>
            <a:r>
              <a:rPr lang="el-GR" b="1" dirty="0" smtClean="0"/>
              <a:t>λογική </a:t>
            </a:r>
            <a:r>
              <a:rPr lang="el-GR" dirty="0" smtClean="0"/>
              <a:t>διεπαφής χρήστη</a:t>
            </a:r>
            <a:endParaRPr lang="en-US" dirty="0" smtClean="0"/>
          </a:p>
          <a:p>
            <a:pPr lvl="1"/>
            <a:r>
              <a:rPr lang="el-GR" dirty="0" smtClean="0"/>
              <a:t>Παραγωγή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CSS/JS</a:t>
            </a:r>
          </a:p>
          <a:p>
            <a:pPr lvl="1"/>
            <a:r>
              <a:rPr lang="el-GR" b="1" dirty="0" smtClean="0"/>
              <a:t>Δεν </a:t>
            </a:r>
            <a:r>
              <a:rPr lang="el-GR" dirty="0" smtClean="0"/>
              <a:t>γνωρίζει για τον τρόπο αποθήκευσης των δεδομένων</a:t>
            </a:r>
            <a:endParaRPr lang="en-US" dirty="0" smtClean="0"/>
          </a:p>
          <a:p>
            <a:pPr lvl="1"/>
            <a:r>
              <a:rPr lang="el-GR" b="1" dirty="0" smtClean="0"/>
              <a:t>Δεν </a:t>
            </a:r>
            <a:r>
              <a:rPr lang="el-GR" dirty="0" smtClean="0"/>
              <a:t>γνωρίζει πώς ανακτούνται τα δεδομένα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Συνεργασία σε ομάδες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Σε μία ομάδα ο κάθε προγραμματιστής επιλέγει αν θα ασχοληθεί με το </a:t>
            </a:r>
            <a:r>
              <a:rPr lang="en-US" dirty="0" smtClean="0"/>
              <a:t>back-end </a:t>
            </a:r>
            <a:r>
              <a:rPr lang="el-GR" dirty="0" smtClean="0"/>
              <a:t>ή το </a:t>
            </a:r>
            <a:r>
              <a:rPr lang="en-US" dirty="0" smtClean="0"/>
              <a:t>front-end</a:t>
            </a:r>
            <a:endParaRPr lang="el-GR" dirty="0" smtClean="0"/>
          </a:p>
          <a:p>
            <a:r>
              <a:rPr lang="el-GR" dirty="0" smtClean="0"/>
              <a:t>Ταχύτερη ανάπτυξη</a:t>
            </a:r>
          </a:p>
          <a:p>
            <a:r>
              <a:rPr lang="el-GR" dirty="0" smtClean="0"/>
              <a:t>Δεν γράφεται το ίδιο πράγμα 2 φορές</a:t>
            </a:r>
          </a:p>
        </p:txBody>
      </p:sp>
    </p:spTree>
    <p:extLst>
      <p:ext uri="{BB962C8B-B14F-4D97-AF65-F5344CB8AC3E}">
        <p14:creationId xmlns:p14="http://schemas.microsoft.com/office/powerpoint/2010/main" val="17315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78497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$_SESSION[ 'username' ]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&amp;&amp;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$_POST[ 'shout' ] ) )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$shout = $_POST[ 'shout'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shouts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SET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text = '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 . $shout .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"',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" . $_SESSION[ '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 ] .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created = NOW();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header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'Location: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Πρέπει να έχεις κάνει είσοδο.</a:t>
            </a:r>
            <a:r>
              <a:rPr lang="el-GR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5896" y="2317522"/>
            <a:ext cx="864096" cy="535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99992" y="194819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back-end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12046" y="5762282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5949280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41987" y="4826178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29933" y="5013176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84254" y="1436549"/>
            <a:ext cx="1260140" cy="37166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1623547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front-end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3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6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models/</a:t>
            </a:r>
            <a:r>
              <a:rPr lang="en-US" dirty="0" err="1"/>
              <a:t>shouts.php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SaveShout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, $text 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shouts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SET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text 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$text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',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created = NOW();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$_SESSION[ 'username' ]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&amp;&amp;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$_POST[ 'shout' ] ) )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include </a:t>
            </a:r>
            <a:r>
              <a:rPr lang="en-US" sz="2000" b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b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models/shouts.php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en-US" sz="2000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SaveShout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$_SESSION[ ‘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 ],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$_POST[ ‘shout’ ]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header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'Location: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Πρέπει να έχεις κάνει είσοδο.</a:t>
            </a:r>
            <a:r>
              <a:rPr lang="el-GR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7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</a:t>
            </a:r>
            <a:r>
              <a:rPr lang="en-US" dirty="0" smtClean="0"/>
              <a:t>front-end </a:t>
            </a:r>
            <a:r>
              <a:rPr lang="el-GR" dirty="0" smtClean="0"/>
              <a:t>και τι </a:t>
            </a:r>
            <a:r>
              <a:rPr lang="en-US" dirty="0" smtClean="0"/>
              <a:t>back-end?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Εμφάνιση μηνύματος σφάλματος</a:t>
            </a:r>
            <a:r>
              <a:rPr lang="en-US" dirty="0" smtClean="0"/>
              <a:t> (</a:t>
            </a:r>
            <a:r>
              <a:rPr lang="el-GR" dirty="0" smtClean="0"/>
              <a:t>Δεν έχεις κάνει </a:t>
            </a:r>
            <a:r>
              <a:rPr lang="en-US" dirty="0" smtClean="0"/>
              <a:t>login)</a:t>
            </a:r>
            <a:endParaRPr lang="el-GR" dirty="0" smtClean="0"/>
          </a:p>
          <a:p>
            <a:r>
              <a:rPr lang="el-GR" dirty="0" smtClean="0"/>
              <a:t>Ανάγνωση δεδομένων </a:t>
            </a:r>
            <a:r>
              <a:rPr lang="en-US" dirty="0" smtClean="0"/>
              <a:t>GET</a:t>
            </a:r>
          </a:p>
          <a:p>
            <a:r>
              <a:rPr lang="el-GR" dirty="0" smtClean="0"/>
              <a:t>Ανάγνωση δεδομένων </a:t>
            </a:r>
            <a:r>
              <a:rPr lang="en-US" dirty="0" smtClean="0"/>
              <a:t>POST</a:t>
            </a:r>
          </a:p>
          <a:p>
            <a:r>
              <a:rPr lang="el-GR" dirty="0" smtClean="0"/>
              <a:t>Προσθήκη εγγραφής στη βάση δεδομένων</a:t>
            </a:r>
          </a:p>
          <a:p>
            <a:r>
              <a:rPr lang="el-GR" dirty="0" smtClean="0"/>
              <a:t>Εμφάνιση κουμπιού που αποθηκεύει</a:t>
            </a:r>
          </a:p>
          <a:p>
            <a:r>
              <a:rPr lang="el-GR" dirty="0" smtClean="0"/>
              <a:t>Χρήση </a:t>
            </a:r>
            <a:r>
              <a:rPr lang="en-US" dirty="0" err="1" smtClean="0"/>
              <a:t>mysql_fetch_array</a:t>
            </a:r>
            <a:r>
              <a:rPr lang="en-US" dirty="0" smtClean="0"/>
              <a:t> </a:t>
            </a:r>
            <a:r>
              <a:rPr lang="el-GR" dirty="0" smtClean="0"/>
              <a:t>για ανάγνωση δεδομένων</a:t>
            </a:r>
          </a:p>
          <a:p>
            <a:r>
              <a:rPr lang="el-GR" dirty="0" smtClean="0"/>
              <a:t>Εύρεση μέσου όρου βαθμολογιών μαθητών</a:t>
            </a:r>
          </a:p>
          <a:p>
            <a:r>
              <a:rPr lang="el-GR" dirty="0" smtClean="0"/>
              <a:t>Χρωματισμός γραμμάτων διεπαφής με κόκκινο χρώμα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4845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</a:p>
          <a:p>
            <a:endParaRPr lang="en-US" dirty="0"/>
          </a:p>
          <a:p>
            <a:r>
              <a:rPr lang="el-GR" dirty="0" smtClean="0"/>
              <a:t>Καλός ο διαχωρισμός </a:t>
            </a:r>
            <a:r>
              <a:rPr lang="en-US" dirty="0" smtClean="0"/>
              <a:t>Front-end / Back-end</a:t>
            </a:r>
          </a:p>
          <a:p>
            <a:r>
              <a:rPr lang="en-US" dirty="0" smtClean="0"/>
              <a:t>Back-end = Model</a:t>
            </a:r>
          </a:p>
          <a:p>
            <a:r>
              <a:rPr lang="el-GR" dirty="0" smtClean="0"/>
              <a:t>Όμως στο </a:t>
            </a:r>
            <a:r>
              <a:rPr lang="en-US" dirty="0" smtClean="0"/>
              <a:t>Front-end </a:t>
            </a:r>
            <a:r>
              <a:rPr lang="el-GR" dirty="0" smtClean="0"/>
              <a:t>μας μπλέκουμε δύο πράγματα</a:t>
            </a:r>
          </a:p>
          <a:p>
            <a:pPr lvl="1"/>
            <a:r>
              <a:rPr lang="el-GR" dirty="0" smtClean="0"/>
              <a:t>Την παραγωγή της διεπαφής</a:t>
            </a:r>
            <a:r>
              <a:rPr lang="en-US" dirty="0" smtClean="0"/>
              <a:t> (View)</a:t>
            </a:r>
            <a:endParaRPr lang="el-GR" dirty="0" smtClean="0"/>
          </a:p>
          <a:p>
            <a:pPr lvl="1"/>
            <a:r>
              <a:rPr lang="el-GR" dirty="0" smtClean="0"/>
              <a:t>Την συλλογή δεδομένων και τις απαραίτητες κλήσεις</a:t>
            </a:r>
            <a:r>
              <a:rPr lang="en-US" dirty="0" smtClean="0"/>
              <a:t> (Controller)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Αποκλειστικά υπεύθυνα για την παραγωγή διεπαφής</a:t>
            </a:r>
          </a:p>
          <a:p>
            <a:r>
              <a:rPr lang="el-GR" dirty="0" smtClean="0"/>
              <a:t>Κυρίως </a:t>
            </a:r>
            <a:r>
              <a:rPr lang="en-US" dirty="0" smtClean="0"/>
              <a:t>HTML </a:t>
            </a:r>
            <a:r>
              <a:rPr lang="el-GR" dirty="0" smtClean="0"/>
              <a:t>κώδικας</a:t>
            </a:r>
          </a:p>
          <a:p>
            <a:r>
              <a:rPr lang="el-GR" dirty="0" smtClean="0"/>
              <a:t>Μόνο η απαραίτητη </a:t>
            </a:r>
            <a:r>
              <a:rPr lang="en-US" dirty="0" smtClean="0"/>
              <a:t>PHP</a:t>
            </a:r>
            <a:endParaRPr lang="el-GR" dirty="0" smtClean="0"/>
          </a:p>
          <a:p>
            <a:pPr lvl="1"/>
            <a:r>
              <a:rPr lang="el-GR" dirty="0" smtClean="0"/>
              <a:t>π.χ.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l-GR" dirty="0" smtClean="0"/>
              <a:t>για παραγωγή επαναλαμβανόμενων τμημάτων</a:t>
            </a:r>
          </a:p>
          <a:p>
            <a:r>
              <a:rPr lang="el-GR" dirty="0" smtClean="0"/>
              <a:t>Πρόσβαση σε συγκεκριμένες ονομασμένες μεταβλητές</a:t>
            </a:r>
          </a:p>
          <a:p>
            <a:r>
              <a:rPr lang="el-GR" dirty="0" smtClean="0"/>
              <a:t>Λέγονται και «</a:t>
            </a:r>
            <a:r>
              <a:rPr lang="en-US" b="1" dirty="0" smtClean="0"/>
              <a:t>Templates</a:t>
            </a:r>
            <a:r>
              <a:rPr lang="el-GR" dirty="0" smtClean="0"/>
              <a:t>» ή πρότυπα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Δόμηση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/>
          <a:lstStyle/>
          <a:p>
            <a:r>
              <a:rPr lang="el-GR" dirty="0"/>
              <a:t>Καθαρότερος κώδικας </a:t>
            </a:r>
            <a:r>
              <a:rPr lang="el-GR" b="1" dirty="0"/>
              <a:t>για </a:t>
            </a:r>
            <a:r>
              <a:rPr lang="el-GR" b="1" dirty="0" smtClean="0"/>
              <a:t>εμάς</a:t>
            </a:r>
            <a:endParaRPr lang="en-US" b="1" dirty="0" smtClean="0"/>
          </a:p>
          <a:p>
            <a:pPr lvl="1"/>
            <a:r>
              <a:rPr lang="el-GR" dirty="0" smtClean="0"/>
              <a:t>Επεξεργασία μετά από </a:t>
            </a:r>
            <a:r>
              <a:rPr lang="el-GR" b="1" dirty="0" smtClean="0"/>
              <a:t>ένα μήνα </a:t>
            </a:r>
            <a:r>
              <a:rPr lang="el-GR" dirty="0" smtClean="0"/>
              <a:t>ή ένα χρόνο</a:t>
            </a:r>
            <a:endParaRPr lang="el-GR" dirty="0"/>
          </a:p>
          <a:p>
            <a:r>
              <a:rPr lang="el-GR" dirty="0" smtClean="0"/>
              <a:t>Καθαρότερος κώδικας για τους άλλους</a:t>
            </a:r>
            <a:endParaRPr lang="en-US" dirty="0" smtClean="0"/>
          </a:p>
          <a:p>
            <a:pPr lvl="1"/>
            <a:r>
              <a:rPr lang="el-GR" dirty="0" smtClean="0"/>
              <a:t>Κι άλλοι διαβάζουν τον κώδικά σας</a:t>
            </a:r>
          </a:p>
          <a:p>
            <a:pPr lvl="1"/>
            <a:r>
              <a:rPr lang="el-GR" dirty="0" smtClean="0"/>
              <a:t>Πρέπει να τον καταλάβουν</a:t>
            </a:r>
          </a:p>
          <a:p>
            <a:pPr lvl="1"/>
            <a:r>
              <a:rPr lang="el-GR" dirty="0" smtClean="0"/>
              <a:t>Πρέπει να τον αλλάξουν</a:t>
            </a:r>
          </a:p>
          <a:p>
            <a:pPr lvl="1"/>
            <a:r>
              <a:rPr lang="el-GR" dirty="0" smtClean="0"/>
              <a:t>Πρέπει να τον ξανακαταλάβουμε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80526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…</a:t>
            </a:r>
            <a:r>
              <a:rPr lang="el-GR" b="1" dirty="0" smtClean="0"/>
              <a:t>χρειαζόμαστε μία κοινή συνισταμένη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4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Αποφασίζουν ποιο </a:t>
            </a:r>
            <a:r>
              <a:rPr lang="en-US" dirty="0" smtClean="0"/>
              <a:t>view </a:t>
            </a:r>
            <a:r>
              <a:rPr lang="el-GR" dirty="0" smtClean="0"/>
              <a:t>και ποιο </a:t>
            </a:r>
            <a:r>
              <a:rPr lang="en-US" dirty="0" smtClean="0"/>
              <a:t>model </a:t>
            </a:r>
            <a:r>
              <a:rPr lang="el-GR" dirty="0" smtClean="0"/>
              <a:t>θα κληθεί</a:t>
            </a:r>
          </a:p>
          <a:p>
            <a:r>
              <a:rPr lang="el-GR" dirty="0" smtClean="0"/>
              <a:t>Παίρνουν τα δεδομένα από τον χρήστη</a:t>
            </a:r>
          </a:p>
          <a:p>
            <a:r>
              <a:rPr lang="el-GR" dirty="0" smtClean="0"/>
              <a:t>Δίνουν τα </a:t>
            </a:r>
            <a:r>
              <a:rPr lang="el-GR" b="1" dirty="0" smtClean="0"/>
              <a:t>δεδομένα του χρήστη</a:t>
            </a:r>
            <a:r>
              <a:rPr lang="el-GR" dirty="0" smtClean="0"/>
              <a:t> στο σωστό </a:t>
            </a:r>
            <a:r>
              <a:rPr lang="en-US" dirty="0" smtClean="0"/>
              <a:t>model</a:t>
            </a:r>
          </a:p>
          <a:p>
            <a:r>
              <a:rPr lang="el-GR" dirty="0" smtClean="0"/>
              <a:t>Δίνουν τα δεδομένα του χρήστη </a:t>
            </a:r>
            <a:r>
              <a:rPr lang="el-GR" b="1" dirty="0" smtClean="0"/>
              <a:t>και του </a:t>
            </a:r>
            <a:r>
              <a:rPr lang="en-US" b="1" dirty="0" smtClean="0"/>
              <a:t>model </a:t>
            </a:r>
            <a:r>
              <a:rPr lang="el-GR" dirty="0" smtClean="0"/>
              <a:t>στο </a:t>
            </a:r>
            <a:r>
              <a:rPr lang="en-US" dirty="0" smtClean="0"/>
              <a:t>view</a:t>
            </a:r>
          </a:p>
          <a:p>
            <a:r>
              <a:rPr lang="el-GR" dirty="0" smtClean="0"/>
              <a:t>Στέλνουν πίσω τα δεδομένα στον χρήστη</a:t>
            </a:r>
          </a:p>
          <a:p>
            <a:endParaRPr lang="el-GR" dirty="0"/>
          </a:p>
          <a:p>
            <a:r>
              <a:rPr lang="el-GR" dirty="0" smtClean="0"/>
              <a:t>Το «λεπτότερο» τμήμα</a:t>
            </a:r>
            <a:endParaRPr lang="en-US" dirty="0" smtClean="0"/>
          </a:p>
          <a:p>
            <a:r>
              <a:rPr lang="el-GR" dirty="0" smtClean="0"/>
              <a:t>Το πρώτο και τελευταίο πράγματα που τρέχει</a:t>
            </a:r>
          </a:p>
          <a:p>
            <a:r>
              <a:rPr lang="el-GR" dirty="0" smtClean="0"/>
              <a:t>Έχει τον </a:t>
            </a:r>
            <a:r>
              <a:rPr lang="el-GR" b="1" dirty="0" smtClean="0"/>
              <a:t>έλεγχο</a:t>
            </a:r>
            <a:r>
              <a:rPr lang="en-US" dirty="0" smtClean="0"/>
              <a:t> (controller = </a:t>
            </a:r>
            <a:r>
              <a:rPr lang="el-GR" dirty="0" smtClean="0"/>
              <a:t>ελεγκτής)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goodlogo.com/images/logos/apache_software_foundation_logo_307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372"/>
            <a:ext cx="864096" cy="4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homeofthesampler.com/howtos/felt_clou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7221624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31640" y="3822484"/>
            <a:ext cx="64807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86769" y="1695080"/>
            <a:ext cx="1656184" cy="17106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1491" y="2365729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Views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14627" y="4069342"/>
            <a:ext cx="1656184" cy="17106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52839" y="47746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Models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6" descr="http://www.gfx-trading.com/eng/images/php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507" y="396516"/>
            <a:ext cx="1090240" cy="8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081050" y="2952207"/>
            <a:ext cx="1656184" cy="17106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65376" y="36055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Controller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7"/>
          </p:cNvCxnSpPr>
          <p:nvPr/>
        </p:nvCxnSpPr>
        <p:spPr>
          <a:xfrm flipV="1">
            <a:off x="4494691" y="2952207"/>
            <a:ext cx="519936" cy="250516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52908" y="4399596"/>
            <a:ext cx="461719" cy="263242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95736" y="3778142"/>
            <a:ext cx="885314" cy="12076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83671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$_SESSION[ 'username' ]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&amp;&amp;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$_POST[ 'shout' ] ) )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include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‘models/models/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shouts.php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en-US" sz="2000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SaveShout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$_SESSION[ ‘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 ],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$_POST[ ‘shout’ ]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header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'Location: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index.php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l-G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Πρέπει να έχεις κάνει είσοδο.</a:t>
            </a:r>
            <a:r>
              <a:rPr lang="el-GR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987824" y="4841873"/>
            <a:ext cx="432048" cy="7920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56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View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355976" y="1426139"/>
            <a:ext cx="432048" cy="7920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0032" y="22048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Controller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88024" y="3284984"/>
            <a:ext cx="576064" cy="36004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3304" y="30872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Controller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8328" y="2414527"/>
            <a:ext cx="279648" cy="31933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5255" y="274361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Controller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667" y="548680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$_GET[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'username' ]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 ) {</a:t>
            </a: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$res =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“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users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username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“ . 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$_GET[ ‘username’ ]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. “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LIMIT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1;</a:t>
            </a:r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mysql_num_rows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== 1 ) {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Username already taken :-(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&lt;input type=“text” value=“” /&gt;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?&gt;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&lt;input type=“text” value=“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echo $_GET[ ‘username’ ];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?&gt;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 /&gt;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&lt;input type=“text” value=“” /&gt;</a:t>
            </a:r>
            <a:r>
              <a:rPr lang="el-GR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b="1" dirty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12160" y="2216778"/>
            <a:ext cx="576064" cy="49214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16216" y="27089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controller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11960" y="5125834"/>
            <a:ext cx="300980" cy="62475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83968" y="47565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view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15816" y="1471475"/>
            <a:ext cx="576064" cy="3318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12680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50" y="1772816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$exists = false;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$username = ‘’;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$_GET[ </a:t>
            </a:r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'username' ]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 ) {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include ‘models/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user.php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$exists =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UsernameExists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$_GET[ ‘username’ ] );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$username = $_GET[ ‘username’ ];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include ‘views/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register.php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6665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50" y="1772816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UsernameExists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$username ) {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$res =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     “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SELECT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userid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FROM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users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WHERE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username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$username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LIMIT 1;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mysql_num_rows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( $res ) == 1;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50" y="177281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if ( $exists ) {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?&gt;</a:t>
            </a:r>
            <a:r>
              <a:rPr lang="el-GR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Το όνομα χρήστη υπάρχει ήδη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:-(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&lt;input type=“text” value=“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   echo $username;</a:t>
            </a:r>
          </a:p>
          <a:p>
            <a:r>
              <a:rPr lang="en-US" sz="2000" b="1" dirty="0">
                <a:solidFill>
                  <a:srgbClr val="678930"/>
                </a:solidFill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endParaRPr lang="en-US" sz="2000" b="1" dirty="0" smtClean="0">
              <a:solidFill>
                <a:srgbClr val="67893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Σε ποιο τμήμα του </a:t>
            </a:r>
            <a:r>
              <a:rPr lang="en-US" dirty="0" smtClean="0"/>
              <a:t>MVC</a:t>
            </a:r>
            <a:r>
              <a:rPr lang="el-GR" dirty="0" smtClean="0"/>
              <a:t> ανήκουν;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Εμφάνιση μηνύματος σφάλματος</a:t>
            </a:r>
            <a:r>
              <a:rPr lang="en-US" dirty="0"/>
              <a:t> (</a:t>
            </a:r>
            <a:r>
              <a:rPr lang="el-GR" dirty="0"/>
              <a:t>Δεν έχεις κάνει </a:t>
            </a:r>
            <a:r>
              <a:rPr lang="en-US" dirty="0"/>
              <a:t>login)</a:t>
            </a:r>
            <a:endParaRPr lang="el-GR" dirty="0"/>
          </a:p>
          <a:p>
            <a:r>
              <a:rPr lang="el-GR" dirty="0"/>
              <a:t>Ανάγνωση δεδομένων </a:t>
            </a:r>
            <a:r>
              <a:rPr lang="en-US" dirty="0"/>
              <a:t>GET</a:t>
            </a:r>
          </a:p>
          <a:p>
            <a:r>
              <a:rPr lang="el-GR" dirty="0"/>
              <a:t>Ανάγνωση δεδομένων </a:t>
            </a:r>
            <a:r>
              <a:rPr lang="en-US" dirty="0"/>
              <a:t>POST</a:t>
            </a:r>
          </a:p>
          <a:p>
            <a:r>
              <a:rPr lang="el-GR" dirty="0"/>
              <a:t>Προσθήκη εγγραφής στη βάση δεδομένων</a:t>
            </a:r>
          </a:p>
          <a:p>
            <a:r>
              <a:rPr lang="el-GR" dirty="0"/>
              <a:t>Εμφάνιση κουμπιού που αποθηκεύει</a:t>
            </a:r>
          </a:p>
          <a:p>
            <a:r>
              <a:rPr lang="el-GR" dirty="0"/>
              <a:t>Χρήση </a:t>
            </a:r>
            <a:r>
              <a:rPr lang="en-US" dirty="0" err="1"/>
              <a:t>mysql_fetch_array</a:t>
            </a:r>
            <a:r>
              <a:rPr lang="en-US" dirty="0"/>
              <a:t> </a:t>
            </a:r>
            <a:r>
              <a:rPr lang="el-GR" dirty="0"/>
              <a:t>για ανάγνωση δεδομένων</a:t>
            </a:r>
          </a:p>
          <a:p>
            <a:r>
              <a:rPr lang="el-GR" dirty="0"/>
              <a:t>Εύρεση μέσου όρου βαθμολογιών μαθητών</a:t>
            </a:r>
          </a:p>
          <a:p>
            <a:r>
              <a:rPr lang="el-GR" dirty="0"/>
              <a:t>Χρωματισμός γραμμάτων διεπαφής με κόκκινο </a:t>
            </a:r>
            <a:r>
              <a:rPr lang="el-GR" dirty="0" smtClean="0"/>
              <a:t>χρώμα</a:t>
            </a:r>
            <a:endParaRPr lang="en-US" dirty="0" smtClean="0"/>
          </a:p>
          <a:p>
            <a:r>
              <a:rPr lang="en-US" dirty="0" smtClean="0"/>
              <a:t>Include </a:t>
            </a:r>
            <a:r>
              <a:rPr lang="el-GR" dirty="0" smtClean="0"/>
              <a:t>του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Include </a:t>
            </a:r>
            <a:r>
              <a:rPr lang="el-GR" dirty="0" smtClean="0"/>
              <a:t>του </a:t>
            </a:r>
            <a:r>
              <a:rPr lang="en-US" dirty="0" smtClean="0"/>
              <a:t>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29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ke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0" y="1738908"/>
            <a:ext cx="887932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90600"/>
          </a:xfrm>
        </p:spPr>
        <p:txBody>
          <a:bodyPr/>
          <a:lstStyle/>
          <a:p>
            <a:r>
              <a:rPr lang="el-GR" dirty="0" smtClean="0"/>
              <a:t>Συγχαρητήρια!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5987008" cy="4752528"/>
          </a:xfrm>
        </p:spPr>
        <p:txBody>
          <a:bodyPr>
            <a:normAutofit/>
          </a:bodyPr>
          <a:lstStyle/>
          <a:p>
            <a:r>
              <a:rPr lang="el-GR" dirty="0" smtClean="0"/>
              <a:t>Μπορείτε να δομείτε τον κώδικά σας σωστά!</a:t>
            </a:r>
            <a:endParaRPr lang="en-US" dirty="0" smtClean="0"/>
          </a:p>
        </p:txBody>
      </p:sp>
      <p:pic>
        <p:nvPicPr>
          <p:cNvPr id="9218" name="Picture 2" descr="C:\Documents and Settings\dionyziz\Τα έγγραφά μου\web-development\thumbs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4664"/>
            <a:ext cx="3109352" cy="28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Δόμηση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Πλεονεκτήματα ορθής δόμησης:</a:t>
            </a:r>
            <a:r>
              <a:rPr lang="en-US" dirty="0" smtClean="0"/>
              <a:t> Maintainability</a:t>
            </a:r>
          </a:p>
          <a:p>
            <a:r>
              <a:rPr lang="el-GR" dirty="0" smtClean="0"/>
              <a:t>Ο κώδικας μπορεί να αλλάξει εύκολα</a:t>
            </a:r>
          </a:p>
          <a:p>
            <a:r>
              <a:rPr lang="el-GR" dirty="0" smtClean="0"/>
              <a:t>Είναι προσαρμόσιμος</a:t>
            </a:r>
            <a:endParaRPr lang="en-US" dirty="0" smtClean="0"/>
          </a:p>
          <a:p>
            <a:r>
              <a:rPr lang="el-GR" dirty="0" smtClean="0"/>
              <a:t>Είναι επεκτάσιμος</a:t>
            </a:r>
          </a:p>
          <a:p>
            <a:r>
              <a:rPr lang="el-GR" dirty="0" smtClean="0"/>
              <a:t>Είναι ευανάγνωστος</a:t>
            </a:r>
            <a:endParaRPr lang="el-GR" dirty="0"/>
          </a:p>
          <a:p>
            <a:r>
              <a:rPr lang="el-GR" dirty="0" smtClean="0"/>
              <a:t>Εκφράζει την σκέψη μας</a:t>
            </a:r>
          </a:p>
        </p:txBody>
      </p:sp>
    </p:spTree>
    <p:extLst>
      <p:ext uri="{BB962C8B-B14F-4D97-AF65-F5344CB8AC3E}">
        <p14:creationId xmlns:p14="http://schemas.microsoft.com/office/powerpoint/2010/main" val="16137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Την επόμενη φορά...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l-GR" dirty="0" smtClean="0"/>
              <a:t>Εισαγωγή στην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l-GR" dirty="0" smtClean="0"/>
          </a:p>
          <a:p>
            <a:pPr lvl="1"/>
            <a:r>
              <a:rPr lang="el-GR" b="1" dirty="0" smtClean="0"/>
              <a:t>Πόσες</a:t>
            </a:r>
            <a:r>
              <a:rPr lang="el-GR" dirty="0" smtClean="0"/>
              <a:t> γλώσσες προγραμματισμού θα χρειαστούμε πια;</a:t>
            </a:r>
          </a:p>
        </p:txBody>
      </p:sp>
    </p:spTree>
    <p:extLst>
      <p:ext uri="{BB962C8B-B14F-4D97-AF65-F5344CB8AC3E}">
        <p14:creationId xmlns:p14="http://schemas.microsoft.com/office/powerpoint/2010/main" val="17802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228674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Programs must be written for </a:t>
            </a:r>
            <a:r>
              <a:rPr lang="en-US" b="1" dirty="0"/>
              <a:t>people</a:t>
            </a:r>
            <a:r>
              <a:rPr lang="en-US" dirty="0"/>
              <a:t> to read, and only incidentally for machines to execute.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Στυλ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στυλ κώδικα ορίζει την μορφή του κώδικα</a:t>
            </a:r>
          </a:p>
          <a:p>
            <a:r>
              <a:rPr lang="el-GR" dirty="0" smtClean="0"/>
              <a:t>Πού έχει κενά και πού όχι</a:t>
            </a:r>
          </a:p>
          <a:p>
            <a:r>
              <a:rPr lang="el-GR" dirty="0" smtClean="0"/>
              <a:t>Πόσα κενά έχει</a:t>
            </a:r>
          </a:p>
          <a:p>
            <a:r>
              <a:rPr lang="el-GR" dirty="0" smtClean="0"/>
              <a:t>Πότε γίνεται </a:t>
            </a:r>
            <a:r>
              <a:rPr lang="en-US" dirty="0" smtClean="0"/>
              <a:t>indentation</a:t>
            </a:r>
          </a:p>
          <a:p>
            <a:r>
              <a:rPr lang="el-GR" dirty="0" smtClean="0"/>
              <a:t>Πότε γίνονται αλλαγές γραμμών</a:t>
            </a:r>
          </a:p>
          <a:p>
            <a:r>
              <a:rPr lang="el-GR" dirty="0" smtClean="0"/>
              <a:t>κ.ό.κ.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el-GR" dirty="0" smtClean="0"/>
              <a:t>Δύο διαφορετικά στυλ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22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isset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 $foo[ ‘bar’ ] ) 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doSomething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000" b="1" dirty="0" err="1">
                <a:solidFill>
                  <a:srgbClr val="678930"/>
                </a:solidFill>
                <a:latin typeface="Lucida Console" pitchFamily="49" charset="0"/>
              </a:rPr>
              <a:t>doSomethingElse</a:t>
            </a:r>
            <a:r>
              <a:rPr lang="en-US" sz="2000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678930"/>
                </a:solidFill>
                <a:latin typeface="Lucida Console" pitchFamily="49" charset="0"/>
              </a:rPr>
              <a:t>}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83521"/>
            <a:ext cx="7787208" cy="2715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if(</a:t>
            </a:r>
            <a:r>
              <a:rPr lang="en-US" sz="2600" b="1" dirty="0" err="1">
                <a:solidFill>
                  <a:srgbClr val="678930"/>
                </a:solidFill>
                <a:latin typeface="Lucida Console" pitchFamily="49" charset="0"/>
              </a:rPr>
              <a:t>isset</a:t>
            </a: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($Foo[‘bar’]))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600" b="1" dirty="0" err="1">
                <a:solidFill>
                  <a:srgbClr val="678930"/>
                </a:solidFill>
                <a:latin typeface="Lucida Console" pitchFamily="49" charset="0"/>
              </a:rPr>
              <a:t>DoSomething</a:t>
            </a: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sz="2600" b="1" dirty="0" err="1">
                <a:solidFill>
                  <a:srgbClr val="678930"/>
                </a:solidFill>
                <a:latin typeface="Lucida Console" pitchFamily="49" charset="0"/>
              </a:rPr>
              <a:t>DoSomethingElse</a:t>
            </a: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700264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16016" y="1714761"/>
            <a:ext cx="437220" cy="7660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0032" y="25021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κενό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7504" y="4269214"/>
            <a:ext cx="437220" cy="7660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1520" y="505657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απουσία κενού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65329" y="1540360"/>
            <a:ext cx="437220" cy="7660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9345" y="232772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</a:rPr>
              <a:t>{ δίπλα στο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5136" y="4606280"/>
            <a:ext cx="437220" cy="7660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9152" y="53936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{ </a:t>
            </a:r>
            <a:r>
              <a:rPr lang="el-GR" b="1" dirty="0" smtClean="0">
                <a:solidFill>
                  <a:srgbClr val="FF0000"/>
                </a:solidFill>
              </a:rPr>
              <a:t>κάτω από το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Στυλ κώδικα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Ασυνέπεια: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if (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$a 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	</a:t>
            </a:r>
            <a:r>
              <a:rPr lang="en-US" b="1" dirty="0" err="1">
                <a:solidFill>
                  <a:srgbClr val="678930"/>
                </a:solidFill>
                <a:latin typeface="Lucida Console" pitchFamily="49" charset="0"/>
              </a:rPr>
              <a:t>doSomething</a:t>
            </a: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78930"/>
                </a:solidFill>
                <a:latin typeface="Lucida Console" pitchFamily="49" charset="0"/>
              </a:rPr>
              <a:t>else 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{ </a:t>
            </a:r>
            <a:r>
              <a:rPr lang="en-US" b="1" dirty="0" err="1" smtClean="0">
                <a:solidFill>
                  <a:srgbClr val="678930"/>
                </a:solidFill>
                <a:latin typeface="Lucida Console" pitchFamily="49" charset="0"/>
              </a:rPr>
              <a:t>doSomethingElse</a:t>
            </a:r>
            <a:r>
              <a:rPr lang="en-US" b="1" dirty="0" smtClean="0">
                <a:solidFill>
                  <a:srgbClr val="678930"/>
                </a:solidFill>
                <a:latin typeface="Lucida Console" pitchFamily="49" charset="0"/>
              </a:rPr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26041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3633</TotalTime>
  <Words>1940</Words>
  <Application>Microsoft Office PowerPoint</Application>
  <PresentationFormat>On-screen Show (4:3)</PresentationFormat>
  <Paragraphs>479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ΔΟΜΗ</vt:lpstr>
      <vt:lpstr>Στόχος της ώρας</vt:lpstr>
      <vt:lpstr>Τίποτα δεν γίνεται από έναν</vt:lpstr>
      <vt:lpstr>Δόμηση κώδικα</vt:lpstr>
      <vt:lpstr>Δόμηση κώδικα</vt:lpstr>
      <vt:lpstr>Programs must be written for people to read, and only incidentally for machines to execute. </vt:lpstr>
      <vt:lpstr>Στυλ κώδικα</vt:lpstr>
      <vt:lpstr>Δύο διαφορετικά στυλ</vt:lpstr>
      <vt:lpstr>Στυλ κώδικα</vt:lpstr>
      <vt:lpstr>Στυλ κώδικα</vt:lpstr>
      <vt:lpstr>Στυλ κώδικα</vt:lpstr>
      <vt:lpstr>Στυλ κώδικα</vt:lpstr>
      <vt:lpstr>Συνεργασία σε ομάδες</vt:lpstr>
      <vt:lpstr>Χωρισμός σε αρχεία</vt:lpstr>
      <vt:lpstr>Συναρτήσεις</vt:lpstr>
      <vt:lpstr>Front-end και back-end</vt:lpstr>
      <vt:lpstr>Front-end και back-end</vt:lpstr>
      <vt:lpstr>PowerPoint Presentation</vt:lpstr>
      <vt:lpstr>Front-end και back-end</vt:lpstr>
      <vt:lpstr>Front-end και back-end</vt:lpstr>
      <vt:lpstr>Decoupling</vt:lpstr>
      <vt:lpstr>Decoupling</vt:lpstr>
      <vt:lpstr>PowerPoint Presentation</vt:lpstr>
      <vt:lpstr>PowerPoint Presentation</vt:lpstr>
      <vt:lpstr>PowerPoint Presentation</vt:lpstr>
      <vt:lpstr>Πώς θα χωρίσουμε αυτό τον κώδικα;</vt:lpstr>
      <vt:lpstr>PowerPoint Presentation</vt:lpstr>
      <vt:lpstr>PowerPoint Presentation</vt:lpstr>
      <vt:lpstr>PowerPoint Presentation</vt:lpstr>
      <vt:lpstr>PowerPoint Presentation</vt:lpstr>
      <vt:lpstr>Front-end και back-end</vt:lpstr>
      <vt:lpstr>Front-end και back-end</vt:lpstr>
      <vt:lpstr>Συνεργασία σε ομάδες</vt:lpstr>
      <vt:lpstr>PowerPoint Presentation</vt:lpstr>
      <vt:lpstr>PowerPoint Presentation</vt:lpstr>
      <vt:lpstr>PowerPoint Presentation</vt:lpstr>
      <vt:lpstr>Τι είναι front-end και τι back-end?</vt:lpstr>
      <vt:lpstr>MVC</vt:lpstr>
      <vt:lpstr>Views</vt:lpstr>
      <vt:lpstr>Controllers</vt:lpstr>
      <vt:lpstr>PowerPoint Presentation</vt:lpstr>
      <vt:lpstr>PowerPoint Presentation</vt:lpstr>
      <vt:lpstr>PowerPoint Presentation</vt:lpstr>
      <vt:lpstr>1. Controller</vt:lpstr>
      <vt:lpstr>2. Model</vt:lpstr>
      <vt:lpstr>2. View</vt:lpstr>
      <vt:lpstr>Σε ποιο τμήμα του MVC ανήκουν;</vt:lpstr>
      <vt:lpstr>PowerPoint Presentation</vt:lpstr>
      <vt:lpstr>Συγχαρητήρια!</vt:lpstr>
      <vt:lpstr>Την επόμενη φορά...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1</dc:title>
  <dc:creator>Dionysis Zindros</dc:creator>
  <cp:lastModifiedBy>dionyziz</cp:lastModifiedBy>
  <cp:revision>989</cp:revision>
  <cp:lastPrinted>2010-11-26T11:12:58Z</cp:lastPrinted>
  <dcterms:created xsi:type="dcterms:W3CDTF">2010-08-24T17:58:17Z</dcterms:created>
  <dcterms:modified xsi:type="dcterms:W3CDTF">2010-12-07T23:11:46Z</dcterms:modified>
</cp:coreProperties>
</file>