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63"/>
  </p:notesMasterIdLst>
  <p:sldIdLst>
    <p:sldId id="257" r:id="rId2"/>
    <p:sldId id="258" r:id="rId3"/>
    <p:sldId id="259" r:id="rId4"/>
    <p:sldId id="314" r:id="rId5"/>
    <p:sldId id="313" r:id="rId6"/>
    <p:sldId id="312" r:id="rId7"/>
    <p:sldId id="310" r:id="rId8"/>
    <p:sldId id="379" r:id="rId9"/>
    <p:sldId id="323" r:id="rId10"/>
    <p:sldId id="324" r:id="rId11"/>
    <p:sldId id="325" r:id="rId12"/>
    <p:sldId id="331" r:id="rId13"/>
    <p:sldId id="319" r:id="rId14"/>
    <p:sldId id="322" r:id="rId15"/>
    <p:sldId id="343" r:id="rId16"/>
    <p:sldId id="356" r:id="rId17"/>
    <p:sldId id="321" r:id="rId18"/>
    <p:sldId id="334" r:id="rId19"/>
    <p:sldId id="335" r:id="rId20"/>
    <p:sldId id="339" r:id="rId21"/>
    <p:sldId id="344" r:id="rId22"/>
    <p:sldId id="345" r:id="rId23"/>
    <p:sldId id="348" r:id="rId24"/>
    <p:sldId id="349" r:id="rId25"/>
    <p:sldId id="351" r:id="rId26"/>
    <p:sldId id="352" r:id="rId27"/>
    <p:sldId id="358" r:id="rId28"/>
    <p:sldId id="359" r:id="rId29"/>
    <p:sldId id="337" r:id="rId30"/>
    <p:sldId id="315" r:id="rId31"/>
    <p:sldId id="336" r:id="rId32"/>
    <p:sldId id="316" r:id="rId33"/>
    <p:sldId id="317" r:id="rId34"/>
    <p:sldId id="328" r:id="rId35"/>
    <p:sldId id="318" r:id="rId36"/>
    <p:sldId id="360" r:id="rId37"/>
    <p:sldId id="354" r:id="rId38"/>
    <p:sldId id="361" r:id="rId39"/>
    <p:sldId id="395" r:id="rId40"/>
    <p:sldId id="394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0" r:id="rId52"/>
    <p:sldId id="391" r:id="rId53"/>
    <p:sldId id="392" r:id="rId54"/>
    <p:sldId id="396" r:id="rId55"/>
    <p:sldId id="397" r:id="rId56"/>
    <p:sldId id="398" r:id="rId57"/>
    <p:sldId id="399" r:id="rId58"/>
    <p:sldId id="400" r:id="rId59"/>
    <p:sldId id="393" r:id="rId60"/>
    <p:sldId id="327" r:id="rId61"/>
    <p:sldId id="309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C81E262-5505-41E5-8992-933DC6066922}">
          <p14:sldIdLst>
            <p14:sldId id="257"/>
            <p14:sldId id="258"/>
            <p14:sldId id="259"/>
            <p14:sldId id="314"/>
            <p14:sldId id="313"/>
            <p14:sldId id="312"/>
            <p14:sldId id="310"/>
            <p14:sldId id="379"/>
            <p14:sldId id="323"/>
            <p14:sldId id="324"/>
            <p14:sldId id="325"/>
            <p14:sldId id="331"/>
            <p14:sldId id="319"/>
          </p14:sldIdLst>
        </p14:section>
        <p14:section name="Operators" id="{487B4CF8-E2FD-45EC-8284-CD69AFF3411B}">
          <p14:sldIdLst>
            <p14:sldId id="322"/>
            <p14:sldId id="343"/>
            <p14:sldId id="356"/>
          </p14:sldIdLst>
        </p14:section>
        <p14:section name="Flow control" id="{7622B0F7-CF53-4BA7-8E45-BA845561FCAA}">
          <p14:sldIdLst>
            <p14:sldId id="321"/>
            <p14:sldId id="334"/>
            <p14:sldId id="335"/>
            <p14:sldId id="339"/>
            <p14:sldId id="344"/>
            <p14:sldId id="345"/>
            <p14:sldId id="348"/>
            <p14:sldId id="349"/>
            <p14:sldId id="351"/>
            <p14:sldId id="352"/>
            <p14:sldId id="358"/>
            <p14:sldId id="359"/>
          </p14:sldIdLst>
        </p14:section>
        <p14:section name="Comments" id="{7A1621AD-3B23-4C30-AFCF-21C4F2DF932A}">
          <p14:sldIdLst>
            <p14:sldId id="337"/>
          </p14:sldIdLst>
        </p14:section>
        <p14:section name="Types &amp; Variables" id="{0998FCB1-C4CE-49BF-8C9C-8594407B3D81}">
          <p14:sldIdLst>
            <p14:sldId id="315"/>
            <p14:sldId id="336"/>
            <p14:sldId id="316"/>
            <p14:sldId id="317"/>
            <p14:sldId id="328"/>
            <p14:sldId id="318"/>
          </p14:sldIdLst>
        </p14:section>
        <p14:section name="Functions" id="{74BECC52-DD82-4945-B5C4-E842FB5EF936}">
          <p14:sldIdLst>
            <p14:sldId id="360"/>
            <p14:sldId id="354"/>
            <p14:sldId id="361"/>
            <p14:sldId id="395"/>
            <p14:sldId id="394"/>
          </p14:sldIdLst>
        </p14:section>
        <p14:section name="Objects" id="{07A44BA1-8884-46A6-829C-ACB2E3384A6D}">
          <p14:sldIdLst>
            <p14:sldId id="380"/>
            <p14:sldId id="381"/>
            <p14:sldId id="382"/>
            <p14:sldId id="383"/>
            <p14:sldId id="384"/>
            <p14:sldId id="385"/>
          </p14:sldIdLst>
        </p14:section>
        <p14:section name="Strings" id="{F14F6FAD-12EF-48EF-811B-415A08273348}">
          <p14:sldIdLst>
            <p14:sldId id="386"/>
            <p14:sldId id="387"/>
            <p14:sldId id="388"/>
          </p14:sldIdLst>
        </p14:section>
        <p14:section name="Numbers" id="{F6B06C7E-5C86-4A63-A0D8-72D86562332A}">
          <p14:sldIdLst>
            <p14:sldId id="389"/>
          </p14:sldIdLst>
        </p14:section>
        <p14:section name="Arrays" id="{22D72F66-4533-4329-A485-C17638202A5A}">
          <p14:sldIdLst>
            <p14:sldId id="390"/>
            <p14:sldId id="391"/>
            <p14:sldId id="392"/>
          </p14:sldIdLst>
        </p14:section>
        <p14:section name="Broswer Objects" id="{10F94C2D-26F6-4CEB-8AAE-25DF9D117604}">
          <p14:sldIdLst>
            <p14:sldId id="396"/>
            <p14:sldId id="397"/>
            <p14:sldId id="398"/>
            <p14:sldId id="399"/>
            <p14:sldId id="400"/>
          </p14:sldIdLst>
        </p14:section>
        <p14:section name="Developing Tips" id="{FABDC1A0-77AC-4492-AAD4-1E5D970F9D71}">
          <p14:sldIdLst>
            <p14:sldId id="393"/>
          </p14:sldIdLst>
        </p14:section>
        <p14:section name="Outro" id="{6B62F808-CDED-4245-8717-6708DA2C77C1}">
          <p14:sldIdLst>
            <p14:sldId id="327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78930"/>
    <a:srgbClr val="339966"/>
    <a:srgbClr val="E0E0E0"/>
    <a:srgbClr val="336699"/>
    <a:srgbClr val="0000FF"/>
    <a:srgbClr val="485469"/>
    <a:srgbClr val="5050FF"/>
    <a:srgbClr val="308899"/>
    <a:srgbClr val="44E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5" autoAdjust="0"/>
    <p:restoredTop sz="83697" autoAdjust="0"/>
  </p:normalViewPr>
  <p:slideViewPr>
    <p:cSldViewPr>
      <p:cViewPr varScale="1">
        <p:scale>
          <a:sx n="74" d="100"/>
          <a:sy n="74" d="100"/>
        </p:scale>
        <p:origin x="-3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14038-9361-46E9-9B16-94664D56D8B4}" type="datetimeFigureOut">
              <a:rPr lang="el-GR" smtClean="0"/>
              <a:t>3/12/2010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D5CD-CD20-45D5-907D-7918E5CB69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148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407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50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885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December 03,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December 03,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December 03,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December 03,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December 03,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December 03,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December 03,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December 03,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December 03,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December 03,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December 03,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December 03,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1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/>
          <a:lstStyle/>
          <a:p>
            <a:r>
              <a:rPr lang="el-GR" dirty="0" smtClean="0"/>
              <a:t>Διδάσκοντες: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r>
              <a:rPr lang="en-US" dirty="0" smtClean="0"/>
              <a:t>, </a:t>
            </a:r>
            <a:r>
              <a:rPr lang="el-GR" dirty="0" smtClean="0"/>
              <a:t>Δ. Ζήνδρος</a:t>
            </a:r>
            <a:endParaRPr lang="en-US" dirty="0" smtClean="0"/>
          </a:p>
          <a:p>
            <a:r>
              <a:rPr lang="el-GR" dirty="0" smtClean="0"/>
              <a:t>Επιμέλεια διαφαν</a:t>
            </a:r>
            <a:r>
              <a:rPr lang="el-GR" dirty="0"/>
              <a:t>ε</a:t>
            </a:r>
            <a:r>
              <a:rPr lang="el-GR" dirty="0" smtClean="0"/>
              <a:t>ιών: </a:t>
            </a:r>
            <a:r>
              <a:rPr lang="el-GR" dirty="0"/>
              <a:t>Π. Αγγελάτος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Σχολή Ηλεκτρολόγων Μηχανικών</a:t>
            </a:r>
          </a:p>
          <a:p>
            <a:r>
              <a:rPr lang="el-GR" dirty="0" smtClean="0"/>
              <a:t>και Μηχανικών Υπολογιστών</a:t>
            </a:r>
            <a:endParaRPr lang="el-GR" dirty="0"/>
          </a:p>
        </p:txBody>
      </p:sp>
      <p:pic>
        <p:nvPicPr>
          <p:cNvPr id="1026" name="Picture 2" descr="C:\Documents and Settings\dionyziz\Τα έγγραφά μου\web-development\pyrforo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72" y="4941168"/>
            <a:ext cx="1492945" cy="14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58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Γεια σου κόσμε!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&lt;head&gt;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&lt;title&gt;JS&lt;/title&gt;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	&lt;body&gt;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&lt;script type=“text/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javascript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alert( ‘Hello World!’ 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&lt;/script&gt;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4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4556760" y="220296"/>
            <a:ext cx="0" cy="7920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0" t="27000" r="16250" b="15800"/>
          <a:stretch/>
        </p:blipFill>
        <p:spPr bwMode="auto">
          <a:xfrm>
            <a:off x="1115616" y="1012384"/>
            <a:ext cx="7571874" cy="572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5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</a:t>
            </a:r>
            <a:r>
              <a:rPr lang="en-US" dirty="0" smtClean="0"/>
              <a:t>: </a:t>
            </a:r>
            <a:r>
              <a:rPr lang="el-GR" dirty="0" smtClean="0"/>
              <a:t>Βγάζει ειδοποίηση με το κείμενο της πρώτης παραμέτρου. </a:t>
            </a:r>
          </a:p>
          <a:p>
            <a:r>
              <a:rPr lang="el-GR" dirty="0" smtClean="0"/>
              <a:t>Χρήσιμη για να ξέρουμε τι συμβαίνει κατά την ανάπτυξη της εφαρμογής</a:t>
            </a:r>
          </a:p>
        </p:txBody>
      </p:sp>
    </p:spTree>
    <p:extLst>
      <p:ext uri="{BB962C8B-B14F-4D97-AF65-F5344CB8AC3E}">
        <p14:creationId xmlns:p14="http://schemas.microsoft.com/office/powerpoint/2010/main" val="3112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Εκτέλεση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εκτελείεται από τη μηχανή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του εκάστοτε </a:t>
            </a:r>
            <a:r>
              <a:rPr lang="en-US" dirty="0" smtClean="0"/>
              <a:t>browser</a:t>
            </a:r>
          </a:p>
          <a:p>
            <a:endParaRPr lang="en-US" dirty="0"/>
          </a:p>
          <a:p>
            <a:r>
              <a:rPr lang="el-GR" dirty="0" smtClean="0"/>
              <a:t>Οι νέες μηχανές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κάνουν </a:t>
            </a:r>
            <a:r>
              <a:rPr lang="en-US" dirty="0" smtClean="0"/>
              <a:t>compile </a:t>
            </a:r>
            <a:r>
              <a:rPr lang="el-GR" dirty="0" smtClean="0"/>
              <a:t>τον κώδικα πριν τον τρέξουν</a:t>
            </a:r>
          </a:p>
          <a:p>
            <a:endParaRPr lang="el-GR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439449"/>
              </p:ext>
            </p:extLst>
          </p:nvPr>
        </p:nvGraphicFramePr>
        <p:xfrm>
          <a:off x="1043608" y="4005064"/>
          <a:ext cx="6912768" cy="223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3456384"/>
              </a:tblGrid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Browser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Javascript</a:t>
                      </a:r>
                      <a:r>
                        <a:rPr lang="en-US" dirty="0" smtClean="0"/>
                        <a:t> Engine</a:t>
                      </a:r>
                      <a:endParaRPr lang="el-GR" dirty="0"/>
                    </a:p>
                  </a:txBody>
                  <a:tcPr/>
                </a:tc>
              </a:tr>
              <a:tr h="4464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Google</a:t>
                      </a:r>
                      <a:r>
                        <a:rPr lang="en-US" b="1" baseline="0" dirty="0" smtClean="0"/>
                        <a:t> Chrome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V8</a:t>
                      </a:r>
                      <a:endParaRPr lang="el-GR" b="1" dirty="0"/>
                    </a:p>
                  </a:txBody>
                  <a:tcPr/>
                </a:tc>
              </a:tr>
              <a:tr h="4464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Mozilla Firefox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SpiderMonkey</a:t>
                      </a:r>
                      <a:endParaRPr lang="el-GR" b="1" dirty="0"/>
                    </a:p>
                  </a:txBody>
                  <a:tcPr/>
                </a:tc>
              </a:tr>
              <a:tr h="4464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Opera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Caracan</a:t>
                      </a:r>
                      <a:endParaRPr lang="el-GR" b="1" dirty="0"/>
                    </a:p>
                  </a:txBody>
                  <a:tcPr/>
                </a:tc>
              </a:tr>
              <a:tr h="4464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Microsoft</a:t>
                      </a:r>
                      <a:r>
                        <a:rPr lang="en-US" b="1" baseline="0" dirty="0" smtClean="0"/>
                        <a:t> Internet Explorer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Chakra</a:t>
                      </a:r>
                      <a:endParaRPr lang="el-GR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3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012792"/>
              </p:ext>
            </p:extLst>
          </p:nvPr>
        </p:nvGraphicFramePr>
        <p:xfrm>
          <a:off x="683568" y="1772816"/>
          <a:ext cx="8064896" cy="33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4032448"/>
              </a:tblGrid>
              <a:tr h="360040"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Τελεστές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Λειτουργία</a:t>
                      </a:r>
                      <a:endParaRPr lang="en-US" sz="2000" dirty="0"/>
                    </a:p>
                  </a:txBody>
                  <a:tcPr/>
                </a:tc>
              </a:tr>
              <a:tr h="467856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+, -, *, /, %</a:t>
                      </a:r>
                      <a:endParaRPr lang="en-US" sz="20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/>
                        <a:t>Αριθμητικές πράξεις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||, &amp;&amp;, !</a:t>
                      </a:r>
                      <a:endParaRPr lang="en-US" sz="20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Λογικές πράξεις</a:t>
                      </a:r>
                      <a:r>
                        <a:rPr lang="en-US" sz="2000" dirty="0" smtClean="0"/>
                        <a:t>: </a:t>
                      </a:r>
                      <a:r>
                        <a:rPr lang="el-GR" sz="2000" dirty="0" smtClean="0"/>
                        <a:t>ή, και,</a:t>
                      </a:r>
                      <a:r>
                        <a:rPr lang="el-GR" sz="2000" baseline="0" dirty="0" smtClean="0"/>
                        <a:t> όχι</a:t>
                      </a:r>
                      <a:endParaRPr lang="en-US" sz="20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==, !=, &lt;, &gt;, &lt;=, &gt;=</a:t>
                      </a:r>
                      <a:endParaRPr lang="en-US" sz="20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Σύγκριση</a:t>
                      </a:r>
                      <a:endParaRPr lang="en-US" sz="20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++, --</a:t>
                      </a:r>
                      <a:endParaRPr lang="en-US" sz="20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Αύξηση,</a:t>
                      </a:r>
                      <a:r>
                        <a:rPr lang="el-GR" sz="2000" baseline="0" dirty="0" smtClean="0"/>
                        <a:t> μείωση</a:t>
                      </a:r>
                      <a:endParaRPr lang="en-US" sz="20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l-GR" sz="20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+</a:t>
                      </a:r>
                      <a:endParaRPr lang="en-US" sz="20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Ένωση αλφαριθμητικών</a:t>
                      </a:r>
                      <a:endParaRPr lang="en-US" sz="20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=, +=, -=, *=, /=, %=</a:t>
                      </a:r>
                      <a:endParaRPr lang="en-US" sz="20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Ανάθεση τιμής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Τελεστές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Σύγκριση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Με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==</a:t>
            </a:r>
            <a:r>
              <a:rPr lang="el-GR" dirty="0" smtClean="0"/>
              <a:t>,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!=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l-GR" dirty="0" smtClean="0"/>
              <a:t>Ο τύπος των τιμών μετατρέπεται ώστε να γίνει η σύγκριση</a:t>
            </a:r>
            <a:endParaRPr lang="en-US" dirty="0" smtClean="0"/>
          </a:p>
          <a:p>
            <a:r>
              <a:rPr lang="el-GR" dirty="0" smtClean="0"/>
              <a:t>Αν κάποιο από τα ορίσματα είναι </a:t>
            </a:r>
            <a:r>
              <a:rPr lang="en-US" dirty="0" smtClean="0"/>
              <a:t>Boolean </a:t>
            </a:r>
            <a:r>
              <a:rPr lang="el-GR" dirty="0" smtClean="0"/>
              <a:t>μετατρέπεται σε </a:t>
            </a:r>
            <a:r>
              <a:rPr lang="en-US" dirty="0" smtClean="0"/>
              <a:t>Number</a:t>
            </a:r>
          </a:p>
          <a:p>
            <a:r>
              <a:rPr lang="el-GR" dirty="0" smtClean="0"/>
              <a:t>Αν κάποιο από τα ορίσματα είναι </a:t>
            </a:r>
            <a:r>
              <a:rPr lang="en-US" dirty="0" smtClean="0"/>
              <a:t>String </a:t>
            </a:r>
            <a:r>
              <a:rPr lang="el-GR" dirty="0" smtClean="0"/>
              <a:t>τότε το άλλο όρισμα μετατρέπεται σε </a:t>
            </a:r>
            <a:r>
              <a:rPr lang="en-US" dirty="0" smtClean="0"/>
              <a:t>String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1 == 1 </a:t>
            </a:r>
            <a:r>
              <a:rPr lang="en-US" b="1" dirty="0" smtClean="0">
                <a:solidFill>
                  <a:srgbClr val="FFC000"/>
                </a:solidFill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true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  <a:sym typeface="Wingdings" pitchFamily="2" charset="2"/>
              </a:rPr>
              <a:t>1 == 2 </a:t>
            </a:r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false</a:t>
            </a:r>
            <a:endParaRPr lang="en-US" dirty="0" smtClean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0 == “hello” </a:t>
            </a:r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false</a:t>
            </a:r>
            <a:endParaRPr lang="en-US" dirty="0" smtClean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“1” == 1 </a:t>
            </a:r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3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Σύγκριση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σύγκριση αλφαριθμητικών γίνεται εύκολα και </a:t>
            </a:r>
            <a:r>
              <a:rPr lang="el-GR" b="1" dirty="0" smtClean="0"/>
              <a:t>σωστά</a:t>
            </a:r>
            <a:r>
              <a:rPr lang="el-GR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= “hello”;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if (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== “hello” 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‘a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is hello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.‘ );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‘a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is not hello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.‘ );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14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if (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συνθήκη ) {</a:t>
            </a:r>
          </a:p>
          <a:p>
            <a:pPr marL="0" indent="0">
              <a:buNone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σώμα 1</a:t>
            </a:r>
          </a:p>
          <a:p>
            <a:pPr marL="0" indent="0">
              <a:buNone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else if (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συνθήκη ) {</a:t>
            </a:r>
          </a:p>
          <a:p>
            <a:pPr marL="0" indent="0">
              <a:buNone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σώμα 2</a:t>
            </a:r>
          </a:p>
          <a:p>
            <a:pPr marL="0" indent="0">
              <a:buNone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...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σώμα 3 </a:t>
            </a:r>
          </a:p>
          <a:p>
            <a:pPr marL="0" indent="0">
              <a:buNone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700808"/>
            <a:ext cx="8229600" cy="44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switch (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παράσταση ) {</a:t>
            </a:r>
          </a:p>
          <a:p>
            <a:pPr marL="0" indent="0">
              <a:buFont typeface="Arial" pitchFamily="34" charset="0"/>
              <a:buNone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case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τιμή1:</a:t>
            </a:r>
          </a:p>
          <a:p>
            <a:pPr marL="0" indent="0">
              <a:buFont typeface="Arial" pitchFamily="34" charset="0"/>
              <a:buNone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    σώμα 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</a:t>
            </a:r>
            <a:endParaRPr lang="el-GR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    break;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case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τιμή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2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:</a:t>
            </a:r>
          </a:p>
          <a:p>
            <a:pPr marL="0" indent="0">
              <a:buNone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    σώμα 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</a:t>
            </a:r>
            <a:endParaRPr lang="el-GR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    break;</a:t>
            </a:r>
            <a:endParaRPr lang="el-GR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...</a:t>
            </a:r>
          </a:p>
          <a:p>
            <a:pPr marL="0" indent="0">
              <a:buNone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default: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   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εναλλακτικό σώμα</a:t>
            </a:r>
          </a:p>
          <a:p>
            <a:pPr marL="0" indent="0">
              <a:buFont typeface="Arial" pitchFamily="34" charset="0"/>
              <a:buNone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18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/>
              <a:t>Επιλέγει</a:t>
            </a:r>
            <a:r>
              <a:rPr lang="el-GR" dirty="0"/>
              <a:t> ένα σώμα με βάση την τιμή μίας </a:t>
            </a:r>
            <a:r>
              <a:rPr lang="el-GR" dirty="0" smtClean="0"/>
              <a:t>παράστασης</a:t>
            </a:r>
            <a:endParaRPr lang="en-US" dirty="0" smtClean="0"/>
          </a:p>
          <a:p>
            <a:r>
              <a:rPr lang="el-GR" dirty="0" smtClean="0"/>
              <a:t>Παρόμοιο με </a:t>
            </a:r>
            <a:r>
              <a:rPr lang="en-US" dirty="0" smtClean="0"/>
              <a:t>C, C++, Java, …</a:t>
            </a:r>
          </a:p>
          <a:p>
            <a:pPr lvl="1"/>
            <a:r>
              <a:rPr lang="el-GR" dirty="0" smtClean="0"/>
              <a:t>Τα </a:t>
            </a:r>
            <a:r>
              <a:rPr lang="en-US" dirty="0" smtClean="0"/>
              <a:t>cases </a:t>
            </a:r>
            <a:r>
              <a:rPr lang="el-GR" b="1" dirty="0" smtClean="0"/>
              <a:t>μπορούν </a:t>
            </a:r>
            <a:r>
              <a:rPr lang="el-GR" dirty="0" smtClean="0"/>
              <a:t>να είναι και </a:t>
            </a:r>
            <a:r>
              <a:rPr lang="el-GR" b="1" dirty="0" smtClean="0"/>
              <a:t>όχι σταθερές</a:t>
            </a:r>
            <a:endParaRPr lang="en-US" b="1" dirty="0" smtClean="0"/>
          </a:p>
          <a:p>
            <a:r>
              <a:rPr lang="el-GR" dirty="0" smtClean="0"/>
              <a:t>Αν η παράσταση έχει τιμή1</a:t>
            </a:r>
          </a:p>
          <a:p>
            <a:pPr lvl="1"/>
            <a:r>
              <a:rPr lang="el-GR" dirty="0" smtClean="0"/>
              <a:t>Εκτέλεση σώματος 1</a:t>
            </a:r>
          </a:p>
          <a:p>
            <a:r>
              <a:rPr lang="el-GR" dirty="0" smtClean="0"/>
              <a:t>Αν η παράσταση έχει τιμή2</a:t>
            </a:r>
          </a:p>
          <a:p>
            <a:pPr lvl="1"/>
            <a:r>
              <a:rPr lang="el-GR" dirty="0" smtClean="0"/>
              <a:t>Εκτέλεση σώματος2</a:t>
            </a:r>
          </a:p>
          <a:p>
            <a:r>
              <a:rPr lang="el-GR" dirty="0" smtClean="0"/>
              <a:t>...</a:t>
            </a:r>
          </a:p>
          <a:p>
            <a:r>
              <a:rPr lang="el-GR" dirty="0" smtClean="0"/>
              <a:t>Αλλιώς</a:t>
            </a:r>
          </a:p>
          <a:p>
            <a:pPr lvl="1"/>
            <a:r>
              <a:rPr lang="el-GR" dirty="0" smtClean="0"/>
              <a:t>Εκτέλεση εναλλακτικού σώματος</a:t>
            </a:r>
            <a:endParaRPr lang="en-US" dirty="0" smtClean="0"/>
          </a:p>
          <a:p>
            <a:r>
              <a:rPr lang="el-GR" dirty="0" smtClean="0"/>
              <a:t>Το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default</a:t>
            </a:r>
            <a:r>
              <a:rPr lang="en-US" dirty="0" smtClean="0"/>
              <a:t> </a:t>
            </a:r>
            <a:r>
              <a:rPr lang="el-GR" dirty="0" smtClean="0"/>
              <a:t>είναι προαιρετικό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0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ώρας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Εισαγωγή της γλώσσας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σε αρχάριο επίπεδο</a:t>
            </a:r>
            <a:r>
              <a:rPr lang="en-US" dirty="0" smtClean="0"/>
              <a:t>:</a:t>
            </a:r>
          </a:p>
          <a:p>
            <a:pPr lvl="1"/>
            <a:r>
              <a:rPr lang="el-GR" dirty="0" smtClean="0"/>
              <a:t>Βασική σύνταξη</a:t>
            </a:r>
            <a:endParaRPr lang="en-US" dirty="0" smtClean="0"/>
          </a:p>
          <a:p>
            <a:pPr lvl="1"/>
            <a:r>
              <a:rPr lang="el-GR" dirty="0" smtClean="0"/>
              <a:t>Συνδυασμός </a:t>
            </a:r>
            <a:r>
              <a:rPr lang="el-GR" dirty="0"/>
              <a:t>Javascript και </a:t>
            </a:r>
            <a:r>
              <a:rPr lang="el-GR" dirty="0" smtClean="0"/>
              <a:t>HTML</a:t>
            </a:r>
            <a:endParaRPr lang="en-US" dirty="0" smtClean="0"/>
          </a:p>
          <a:p>
            <a:pPr lvl="1"/>
            <a:r>
              <a:rPr lang="el-GR" dirty="0"/>
              <a:t>Μεταβλητές</a:t>
            </a:r>
          </a:p>
          <a:p>
            <a:pPr lvl="1"/>
            <a:r>
              <a:rPr lang="el-GR" dirty="0" smtClean="0"/>
              <a:t>Τελεστές</a:t>
            </a:r>
            <a:endParaRPr lang="el-GR" dirty="0"/>
          </a:p>
          <a:p>
            <a:pPr lvl="1"/>
            <a:r>
              <a:rPr lang="el-GR" dirty="0"/>
              <a:t>Έλεγχος ροής (if, else, switch, for, while</a:t>
            </a:r>
            <a:r>
              <a:rPr lang="el-GR" dirty="0" smtClean="0"/>
              <a:t>)</a:t>
            </a:r>
            <a:endParaRPr lang="en-US" dirty="0" smtClean="0"/>
          </a:p>
          <a:p>
            <a:pPr lvl="1"/>
            <a:r>
              <a:rPr lang="el-GR" dirty="0"/>
              <a:t>Συναρτήσεις</a:t>
            </a:r>
            <a:endParaRPr lang="en-US" dirty="0"/>
          </a:p>
          <a:p>
            <a:pPr lvl="1"/>
            <a:r>
              <a:rPr lang="el-GR" dirty="0" smtClean="0"/>
              <a:t>Αντικείμενα</a:t>
            </a:r>
            <a:endParaRPr lang="el-GR" dirty="0"/>
          </a:p>
          <a:p>
            <a:pPr lvl="1"/>
            <a:r>
              <a:rPr lang="el-GR" dirty="0"/>
              <a:t>Βασικοί τύποι </a:t>
            </a:r>
            <a:r>
              <a:rPr lang="el-GR" dirty="0" smtClean="0"/>
              <a:t>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277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Παράληψη του</a:t>
            </a:r>
            <a:r>
              <a:rPr lang="en-US" dirty="0"/>
              <a:t> </a:t>
            </a:r>
            <a:r>
              <a:rPr lang="en-US" dirty="0" smtClean="0"/>
              <a:t>break </a:t>
            </a:r>
            <a:r>
              <a:rPr lang="el-GR" dirty="0" smtClean="0"/>
              <a:t>οδηγεί σε </a:t>
            </a:r>
            <a:r>
              <a:rPr lang="en-US" b="1" dirty="0" smtClean="0"/>
              <a:t>fall-through</a:t>
            </a:r>
          </a:p>
          <a:p>
            <a:r>
              <a:rPr lang="el-GR" dirty="0" smtClean="0"/>
              <a:t>Εκτελούνται τα σώματα που ακολουθούν μέχρι το επόμενο </a:t>
            </a:r>
            <a:r>
              <a:rPr lang="en-US" dirty="0" smtClean="0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0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for (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αρχικοποίηση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συνθήκη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βήμα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 {</a:t>
            </a:r>
          </a:p>
          <a:p>
            <a:pPr marL="0" indent="0">
              <a:buNone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σώμα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8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Ίδιο σε </a:t>
            </a:r>
            <a:r>
              <a:rPr lang="en-US" dirty="0" smtClean="0"/>
              <a:t>C, C++, Java… </a:t>
            </a:r>
          </a:p>
          <a:p>
            <a:r>
              <a:rPr lang="el-GR" dirty="0" smtClean="0"/>
              <a:t>Επαναλαμβάνει ένα σώμα σύμφωνα με κάποια συνθήκη</a:t>
            </a:r>
          </a:p>
          <a:p>
            <a:r>
              <a:rPr lang="el-GR" dirty="0" smtClean="0"/>
              <a:t>Αρχικά τρέχει η </a:t>
            </a:r>
            <a:r>
              <a:rPr lang="el-GR" b="1" dirty="0" smtClean="0"/>
              <a:t>αρχικοποίηση</a:t>
            </a:r>
            <a:endParaRPr lang="en-US" b="1" dirty="0" smtClean="0"/>
          </a:p>
          <a:p>
            <a:r>
              <a:rPr lang="el-GR" dirty="0" smtClean="0"/>
              <a:t>Αν </a:t>
            </a:r>
            <a:r>
              <a:rPr lang="el-GR" b="1" dirty="0" smtClean="0"/>
              <a:t>η συνθήκη</a:t>
            </a:r>
            <a:r>
              <a:rPr lang="el-GR" dirty="0" smtClean="0"/>
              <a:t> είναι </a:t>
            </a:r>
            <a:r>
              <a:rPr lang="el-GR" b="1" dirty="0" smtClean="0"/>
              <a:t>ψευδής</a:t>
            </a:r>
            <a:r>
              <a:rPr lang="el-GR" dirty="0" smtClean="0"/>
              <a:t>, τελειώσαμε</a:t>
            </a:r>
          </a:p>
          <a:p>
            <a:r>
              <a:rPr lang="el-GR" dirty="0" smtClean="0"/>
              <a:t>Αν </a:t>
            </a:r>
            <a:r>
              <a:rPr lang="el-GR" b="1" dirty="0" smtClean="0"/>
              <a:t>η συνθήκη </a:t>
            </a:r>
            <a:r>
              <a:rPr lang="el-GR" dirty="0" smtClean="0"/>
              <a:t>είναι </a:t>
            </a:r>
            <a:r>
              <a:rPr lang="el-GR" b="1" dirty="0" smtClean="0"/>
              <a:t>αληθής</a:t>
            </a:r>
            <a:r>
              <a:rPr lang="el-GR" dirty="0" smtClean="0"/>
              <a:t>, τρέχει το </a:t>
            </a:r>
            <a:r>
              <a:rPr lang="el-GR" b="1" dirty="0" smtClean="0"/>
              <a:t>σώμα</a:t>
            </a:r>
            <a:endParaRPr lang="en-US" b="1" dirty="0" smtClean="0"/>
          </a:p>
          <a:p>
            <a:r>
              <a:rPr lang="el-GR" dirty="0" smtClean="0"/>
              <a:t>Μετά το σώμα τρέχει το </a:t>
            </a:r>
            <a:r>
              <a:rPr lang="el-GR" b="1" dirty="0" smtClean="0"/>
              <a:t>βήμα</a:t>
            </a:r>
          </a:p>
          <a:p>
            <a:r>
              <a:rPr lang="el-GR" b="1" dirty="0" smtClean="0"/>
              <a:t>Η συνθήκη ελέγχεται ξανά</a:t>
            </a:r>
            <a:r>
              <a:rPr lang="en-US" b="1" dirty="0" smtClean="0"/>
              <a:t>, </a:t>
            </a:r>
            <a:r>
              <a:rPr lang="el-GR" b="1" dirty="0" smtClean="0"/>
              <a:t>κ.ό.κ.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23714"/>
            <a:ext cx="4572000" cy="73866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for ( </a:t>
            </a:r>
            <a:r>
              <a:rPr lang="el-GR" sz="1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αρχικοποίηση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 </a:t>
            </a:r>
            <a:r>
              <a:rPr lang="el-GR" sz="1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συνθήκη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 </a:t>
            </a:r>
            <a:r>
              <a:rPr lang="el-GR" sz="1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βήμα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l-GR" sz="1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 {</a:t>
            </a:r>
          </a:p>
          <a:p>
            <a:r>
              <a:rPr lang="el-GR" sz="1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σώμα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l-GR" sz="1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4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while (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συνθήκη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 {</a:t>
            </a:r>
          </a:p>
          <a:p>
            <a:pPr marL="0" indent="0">
              <a:buNone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σώμα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Ίδιο </a:t>
            </a:r>
            <a:r>
              <a:rPr lang="el-GR" dirty="0"/>
              <a:t>σ</a:t>
            </a:r>
            <a:r>
              <a:rPr lang="el-GR" dirty="0" smtClean="0"/>
              <a:t>ε </a:t>
            </a:r>
            <a:r>
              <a:rPr lang="en-US" dirty="0" smtClean="0"/>
              <a:t>C, C++, Java, …</a:t>
            </a:r>
          </a:p>
          <a:p>
            <a:r>
              <a:rPr lang="el-GR" dirty="0" smtClean="0"/>
              <a:t>Επαναλαμβάνει ένα σώμα σύμφωνα με κάποια συνθήκη</a:t>
            </a:r>
          </a:p>
          <a:p>
            <a:r>
              <a:rPr lang="el-GR" dirty="0" smtClean="0"/>
              <a:t>Αρχικά ελέγχεται η συνθήκη</a:t>
            </a:r>
          </a:p>
          <a:p>
            <a:r>
              <a:rPr lang="el-GR" dirty="0" smtClean="0"/>
              <a:t>Αν </a:t>
            </a:r>
            <a:r>
              <a:rPr lang="el-GR" b="1" dirty="0" smtClean="0"/>
              <a:t>η συνθήκη</a:t>
            </a:r>
            <a:r>
              <a:rPr lang="el-GR" dirty="0" smtClean="0"/>
              <a:t> είναι </a:t>
            </a:r>
            <a:r>
              <a:rPr lang="el-GR" b="1" dirty="0" smtClean="0"/>
              <a:t>ψευδής</a:t>
            </a:r>
            <a:r>
              <a:rPr lang="el-GR" dirty="0" smtClean="0"/>
              <a:t>, τελειώσαμε</a:t>
            </a:r>
          </a:p>
          <a:p>
            <a:r>
              <a:rPr lang="el-GR" dirty="0" smtClean="0"/>
              <a:t>Αν </a:t>
            </a:r>
            <a:r>
              <a:rPr lang="el-GR" b="1" dirty="0" smtClean="0"/>
              <a:t>η συνθήκη </a:t>
            </a:r>
            <a:r>
              <a:rPr lang="el-GR" dirty="0" smtClean="0"/>
              <a:t>είναι </a:t>
            </a:r>
            <a:r>
              <a:rPr lang="el-GR" b="1" dirty="0" smtClean="0"/>
              <a:t>αληθής</a:t>
            </a:r>
            <a:r>
              <a:rPr lang="el-GR" dirty="0" smtClean="0"/>
              <a:t>, τρέχει το </a:t>
            </a:r>
            <a:r>
              <a:rPr lang="el-GR" b="1" dirty="0" smtClean="0"/>
              <a:t>σώμα</a:t>
            </a:r>
            <a:endParaRPr lang="en-US" b="1" dirty="0" smtClean="0"/>
          </a:p>
          <a:p>
            <a:r>
              <a:rPr lang="el-GR" b="1" dirty="0" smtClean="0"/>
              <a:t>Η συνθήκη ελέγχεται ξανά</a:t>
            </a:r>
            <a:r>
              <a:rPr lang="en-US" b="1" dirty="0" smtClean="0"/>
              <a:t>, </a:t>
            </a:r>
            <a:r>
              <a:rPr lang="el-GR" b="1" dirty="0" smtClean="0"/>
              <a:t>κ.ό.κ.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23714"/>
            <a:ext cx="4572000" cy="73866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while ( </a:t>
            </a:r>
            <a:r>
              <a:rPr lang="el-GR" sz="1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συνθήκη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l-GR" sz="1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 {</a:t>
            </a:r>
          </a:p>
          <a:p>
            <a:r>
              <a:rPr lang="el-GR" sz="1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σώμα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l-GR" sz="1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9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σώμα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while (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συνθήκη );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5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Ίδιο </a:t>
            </a:r>
            <a:r>
              <a:rPr lang="el-GR" dirty="0"/>
              <a:t>σ</a:t>
            </a:r>
            <a:r>
              <a:rPr lang="el-GR" dirty="0" smtClean="0"/>
              <a:t>ε </a:t>
            </a:r>
            <a:r>
              <a:rPr lang="en-US" dirty="0" smtClean="0"/>
              <a:t>C, C++, Java, …</a:t>
            </a:r>
          </a:p>
          <a:p>
            <a:r>
              <a:rPr lang="el-GR" dirty="0" smtClean="0"/>
              <a:t>Επαναλαμβάνει ένα σώμα σύμφωνα με κάποια συνθήκη</a:t>
            </a:r>
          </a:p>
          <a:p>
            <a:r>
              <a:rPr lang="el-GR" dirty="0" smtClean="0"/>
              <a:t>Αρχικά τρέχει μία φορά το σώμα</a:t>
            </a:r>
            <a:endParaRPr lang="en-US" dirty="0" smtClean="0"/>
          </a:p>
          <a:p>
            <a:r>
              <a:rPr lang="el-GR" dirty="0" smtClean="0"/>
              <a:t>Στη συνέχεια ελέγχεται η συνθήκη</a:t>
            </a:r>
          </a:p>
          <a:p>
            <a:r>
              <a:rPr lang="el-GR" dirty="0" smtClean="0"/>
              <a:t>Αν </a:t>
            </a:r>
            <a:r>
              <a:rPr lang="el-GR" b="1" dirty="0" smtClean="0"/>
              <a:t>η συνθήκη</a:t>
            </a:r>
            <a:r>
              <a:rPr lang="el-GR" dirty="0" smtClean="0"/>
              <a:t> είναι </a:t>
            </a:r>
            <a:r>
              <a:rPr lang="el-GR" b="1" dirty="0" smtClean="0"/>
              <a:t>ψευδής</a:t>
            </a:r>
            <a:r>
              <a:rPr lang="el-GR" dirty="0" smtClean="0"/>
              <a:t>, τελειώσαμε</a:t>
            </a:r>
          </a:p>
          <a:p>
            <a:r>
              <a:rPr lang="el-GR" dirty="0" smtClean="0"/>
              <a:t>Αν </a:t>
            </a:r>
            <a:r>
              <a:rPr lang="el-GR" b="1" dirty="0" smtClean="0"/>
              <a:t>η συνθήκη </a:t>
            </a:r>
            <a:r>
              <a:rPr lang="el-GR" dirty="0" smtClean="0"/>
              <a:t>είναι </a:t>
            </a:r>
            <a:r>
              <a:rPr lang="el-GR" b="1" dirty="0" smtClean="0"/>
              <a:t>αληθής</a:t>
            </a:r>
            <a:r>
              <a:rPr lang="el-GR" dirty="0" smtClean="0"/>
              <a:t>, τρέχει το </a:t>
            </a:r>
            <a:r>
              <a:rPr lang="el-GR" b="1" dirty="0" smtClean="0"/>
              <a:t>σώμα</a:t>
            </a:r>
            <a:endParaRPr lang="en-US" b="1" dirty="0" smtClean="0"/>
          </a:p>
          <a:p>
            <a:r>
              <a:rPr lang="el-GR" b="1" dirty="0" smtClean="0"/>
              <a:t>Η συνθήκη ελέγχεται ξανά</a:t>
            </a:r>
            <a:r>
              <a:rPr lang="en-US" b="1" dirty="0" smtClean="0"/>
              <a:t>, </a:t>
            </a:r>
            <a:r>
              <a:rPr lang="el-GR" b="1" dirty="0" smtClean="0"/>
              <a:t>κ.ό.κ.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23714"/>
            <a:ext cx="4572000" cy="73866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 {</a:t>
            </a:r>
          </a:p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1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σώμα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l-GR" sz="1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while ( </a:t>
            </a:r>
            <a:r>
              <a:rPr lang="el-GR" sz="1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συνθήκη );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2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Ίδιο σε </a:t>
            </a:r>
            <a:r>
              <a:rPr lang="en-US" dirty="0" smtClean="0"/>
              <a:t>C</a:t>
            </a:r>
            <a:r>
              <a:rPr lang="el-GR" dirty="0" smtClean="0"/>
              <a:t>, </a:t>
            </a:r>
            <a:r>
              <a:rPr lang="en-US" dirty="0" smtClean="0"/>
              <a:t>C++, Java, …</a:t>
            </a:r>
          </a:p>
          <a:p>
            <a:r>
              <a:rPr lang="el-GR" dirty="0" smtClean="0"/>
              <a:t>Εμφανίζεται μέσα σε μία ροή ελέγχου</a:t>
            </a:r>
          </a:p>
          <a:p>
            <a:pPr lvl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while</a:t>
            </a:r>
            <a:r>
              <a:rPr lang="en-US" dirty="0" smtClean="0"/>
              <a:t>,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do…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while</a:t>
            </a:r>
            <a:r>
              <a:rPr lang="en-US" dirty="0" smtClean="0"/>
              <a:t>,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switch</a:t>
            </a:r>
          </a:p>
          <a:p>
            <a:r>
              <a:rPr lang="el-GR" dirty="0"/>
              <a:t>Διακόπτει την </a:t>
            </a:r>
            <a:r>
              <a:rPr lang="el-GR" dirty="0" smtClean="0"/>
              <a:t>ροή και συνεχίζει αμέσως μετά</a:t>
            </a:r>
          </a:p>
          <a:p>
            <a:r>
              <a:rPr lang="el-GR" dirty="0" smtClean="0"/>
              <a:t>Δεν γίνονται άλλες επαναλήψεις μετά το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7398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Ίδιο σε </a:t>
            </a:r>
            <a:r>
              <a:rPr lang="en-US" dirty="0"/>
              <a:t>C</a:t>
            </a:r>
            <a:r>
              <a:rPr lang="el-GR" dirty="0"/>
              <a:t>, </a:t>
            </a:r>
            <a:r>
              <a:rPr lang="en-US" dirty="0"/>
              <a:t>C++, Java, …</a:t>
            </a:r>
          </a:p>
          <a:p>
            <a:r>
              <a:rPr lang="el-GR" dirty="0"/>
              <a:t>Εμφανίζεται μέσα σε μία ροή </a:t>
            </a:r>
            <a:r>
              <a:rPr lang="el-GR" dirty="0" smtClean="0"/>
              <a:t>επανάληψης</a:t>
            </a:r>
            <a:endParaRPr lang="el-GR" dirty="0"/>
          </a:p>
          <a:p>
            <a:pPr lvl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while</a:t>
            </a:r>
            <a:r>
              <a:rPr lang="en-US" dirty="0"/>
              <a:t>,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do…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while</a:t>
            </a:r>
          </a:p>
          <a:p>
            <a:r>
              <a:rPr lang="el-GR" dirty="0"/>
              <a:t>Διακόπτει την ροή </a:t>
            </a:r>
            <a:r>
              <a:rPr lang="el-GR" dirty="0" smtClean="0"/>
              <a:t>και</a:t>
            </a:r>
            <a:r>
              <a:rPr lang="en-US" dirty="0" smtClean="0"/>
              <a:t> </a:t>
            </a:r>
            <a:r>
              <a:rPr lang="el-GR" dirty="0" smtClean="0"/>
              <a:t>συνεχίζει ελέγχοντας την συνθήκη</a:t>
            </a:r>
            <a:endParaRPr lang="en-US" dirty="0" smtClean="0"/>
          </a:p>
          <a:p>
            <a:r>
              <a:rPr lang="el-GR" dirty="0" smtClean="0"/>
              <a:t>Μπορεί να γίνουν και άλλες επαναλήψεις μετά το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3890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Σχόλια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//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dirty="0"/>
              <a:t>η υπόλοιπή γραμμή είναι </a:t>
            </a:r>
            <a:r>
              <a:rPr lang="el-GR" dirty="0" smtClean="0"/>
              <a:t>σχόλιο</a:t>
            </a:r>
          </a:p>
          <a:p>
            <a:r>
              <a:rPr lang="el-GR" dirty="0" smtClean="0"/>
              <a:t>Το πολύ 1 γραμμή</a:t>
            </a: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 = 5; </a:t>
            </a:r>
            <a:r>
              <a:rPr lang="en-US" b="1" dirty="0" smtClean="0">
                <a:solidFill>
                  <a:srgbClr val="92D050"/>
                </a:solidFill>
                <a:latin typeface="Lucida Console" pitchFamily="49" charset="0"/>
              </a:rPr>
              <a:t>// assign a to be 5</a:t>
            </a:r>
          </a:p>
          <a:p>
            <a:pPr marL="0" indent="0">
              <a:buNone/>
            </a:pPr>
            <a:endParaRPr lang="en-US" b="1" dirty="0">
              <a:solidFill>
                <a:srgbClr val="92D050"/>
              </a:solidFill>
              <a:latin typeface="Lucida Console" pitchFamily="49" charset="0"/>
            </a:endParaRPr>
          </a:p>
          <a:p>
            <a:r>
              <a:rPr lang="en-US" b="1" dirty="0" smtClean="0">
                <a:solidFill>
                  <a:srgbClr val="92D050"/>
                </a:solidFill>
                <a:latin typeface="Lucida Console" pitchFamily="49" charset="0"/>
              </a:rPr>
              <a:t>/* </a:t>
            </a:r>
            <a:r>
              <a:rPr lang="el-GR" dirty="0"/>
              <a:t>τα περιεχόμενα είναι σχόλιο</a:t>
            </a:r>
            <a:r>
              <a:rPr lang="en-US" b="1" dirty="0" smtClean="0">
                <a:solidFill>
                  <a:srgbClr val="92D050"/>
                </a:solidFill>
                <a:latin typeface="Lucida Console" pitchFamily="49" charset="0"/>
              </a:rPr>
              <a:t> */</a:t>
            </a:r>
          </a:p>
          <a:p>
            <a:r>
              <a:rPr lang="el-GR" dirty="0"/>
              <a:t>1 ή  περισσότερες γραμμές</a:t>
            </a:r>
          </a:p>
        </p:txBody>
      </p:sp>
    </p:spTree>
    <p:extLst>
      <p:ext uri="{BB962C8B-B14F-4D97-AF65-F5344CB8AC3E}">
        <p14:creationId xmlns:p14="http://schemas.microsoft.com/office/powerpoint/2010/main" val="13013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l-GR" b="1" dirty="0" smtClean="0"/>
              <a:t>Δεν </a:t>
            </a:r>
            <a:r>
              <a:rPr lang="el-GR" dirty="0" smtClean="0"/>
              <a:t>έχει κάποια σχέση με την </a:t>
            </a:r>
            <a:r>
              <a:rPr lang="en-US" dirty="0" smtClean="0"/>
              <a:t>Java</a:t>
            </a:r>
          </a:p>
          <a:p>
            <a:r>
              <a:rPr lang="el-GR" dirty="0" smtClean="0"/>
              <a:t>Τρέχει στον </a:t>
            </a:r>
            <a:r>
              <a:rPr lang="en-US" b="1" dirty="0" smtClean="0"/>
              <a:t>client </a:t>
            </a:r>
            <a:r>
              <a:rPr lang="el-GR" dirty="0" smtClean="0"/>
              <a:t>και </a:t>
            </a:r>
            <a:r>
              <a:rPr lang="el-GR" b="1" dirty="0" smtClean="0"/>
              <a:t>όχι </a:t>
            </a:r>
            <a:r>
              <a:rPr lang="el-GR" dirty="0" smtClean="0"/>
              <a:t>(απαραίτητα) στον </a:t>
            </a:r>
            <a:r>
              <a:rPr lang="en-US" dirty="0" smtClean="0"/>
              <a:t>server</a:t>
            </a:r>
          </a:p>
          <a:p>
            <a:r>
              <a:rPr lang="el-GR" dirty="0" smtClean="0"/>
              <a:t>Στέλνεται στον </a:t>
            </a:r>
            <a:r>
              <a:rPr lang="en-US" dirty="0" smtClean="0"/>
              <a:t>browser </a:t>
            </a:r>
            <a:r>
              <a:rPr lang="el-GR" dirty="0" smtClean="0"/>
              <a:t>μέσω </a:t>
            </a:r>
            <a:r>
              <a:rPr lang="en-US" dirty="0" smtClean="0"/>
              <a:t>HTTP</a:t>
            </a:r>
          </a:p>
          <a:p>
            <a:r>
              <a:rPr lang="el-GR" dirty="0" smtClean="0"/>
              <a:t>Με την </a:t>
            </a:r>
            <a:r>
              <a:rPr lang="en-US" dirty="0" err="1" smtClean="0"/>
              <a:t>Javasc</a:t>
            </a:r>
            <a:r>
              <a:rPr lang="en-US" dirty="0" err="1"/>
              <a:t>r</a:t>
            </a:r>
            <a:r>
              <a:rPr lang="en-US" dirty="0" err="1" smtClean="0"/>
              <a:t>ipt</a:t>
            </a:r>
            <a:r>
              <a:rPr lang="en-US" dirty="0" smtClean="0"/>
              <a:t> </a:t>
            </a:r>
            <a:r>
              <a:rPr lang="el-GR" dirty="0" smtClean="0"/>
              <a:t>ορίζουμε την συμπεριφορά της σελίδας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Μεταβλητές στην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Αποθηκεύουν μία τιμή</a:t>
            </a:r>
            <a:endParaRPr lang="en-US" dirty="0" smtClean="0"/>
          </a:p>
          <a:p>
            <a:pPr lvl="1"/>
            <a:r>
              <a:rPr lang="el-GR" dirty="0" smtClean="0"/>
              <a:t>Νούμερα, κείμενα, πίνακες, αντικείμενα ...</a:t>
            </a:r>
            <a:endParaRPr lang="en-US" dirty="0" smtClean="0"/>
          </a:p>
          <a:p>
            <a:r>
              <a:rPr lang="el-GR" dirty="0" smtClean="0"/>
              <a:t>Δηλώνονται με την λέξη-κλειδί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lvl="1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a;</a:t>
            </a:r>
          </a:p>
          <a:p>
            <a:r>
              <a:rPr lang="el-GR" dirty="0" smtClean="0"/>
              <a:t>Το όνομα...</a:t>
            </a:r>
            <a:endParaRPr lang="en-US" dirty="0" smtClean="0"/>
          </a:p>
          <a:p>
            <a:pPr lvl="1"/>
            <a:r>
              <a:rPr lang="el-GR" dirty="0" smtClean="0"/>
              <a:t>Αρχίζει </a:t>
            </a:r>
            <a:r>
              <a:rPr lang="el-GR" dirty="0"/>
              <a:t>με γράμμα ή </a:t>
            </a:r>
            <a:r>
              <a:rPr lang="el-GR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_</a:t>
            </a:r>
          </a:p>
          <a:p>
            <a:pPr lvl="1"/>
            <a:r>
              <a:rPr lang="el-GR" dirty="0" smtClean="0"/>
              <a:t>Περιέχει </a:t>
            </a:r>
            <a:r>
              <a:rPr lang="el-GR" dirty="0"/>
              <a:t>γράμματα, αριθμούς, </a:t>
            </a:r>
            <a:r>
              <a:rPr lang="el-GR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_</a:t>
            </a:r>
          </a:p>
          <a:p>
            <a:pPr lvl="1"/>
            <a:r>
              <a:rPr lang="el-GR" dirty="0" smtClean="0"/>
              <a:t>Έχει ευαισθησία σε πεζά-κεφαλαία</a:t>
            </a:r>
          </a:p>
          <a:p>
            <a:r>
              <a:rPr lang="el-GR" dirty="0" smtClean="0"/>
              <a:t>Παρόμοιες με </a:t>
            </a:r>
            <a:r>
              <a:rPr lang="en-US" dirty="0" smtClean="0"/>
              <a:t>C, C++, Java, Pascal, …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6236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Μεταβλητές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Τιμή μεταβλητής ορίζεται </a:t>
            </a:r>
            <a:r>
              <a:rPr lang="el-GR" dirty="0"/>
              <a:t>με τον τελεστή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=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 = 5;</a:t>
            </a:r>
          </a:p>
          <a:p>
            <a:r>
              <a:rPr lang="el-GR" dirty="0"/>
              <a:t>Δίνει στην </a:t>
            </a:r>
            <a:r>
              <a:rPr lang="el-GR" b="1" dirty="0"/>
              <a:t>μεταβλητή</a:t>
            </a:r>
            <a:r>
              <a:rPr lang="el-GR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</a:t>
            </a:r>
            <a:r>
              <a:rPr lang="en-US" dirty="0" smtClean="0"/>
              <a:t> </a:t>
            </a:r>
            <a:r>
              <a:rPr lang="el-GR" dirty="0"/>
              <a:t>την </a:t>
            </a:r>
            <a:r>
              <a:rPr lang="el-GR" b="1" dirty="0"/>
              <a:t>τιμή</a:t>
            </a:r>
            <a:r>
              <a:rPr lang="el-GR" dirty="0"/>
              <a:t>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5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l-GR" dirty="0"/>
              <a:t>Οι μεταβλητές μπορούν να </a:t>
            </a:r>
            <a:r>
              <a:rPr lang="el-GR" b="1" dirty="0"/>
              <a:t>αλλάξουν</a:t>
            </a:r>
            <a:r>
              <a:rPr lang="el-GR" dirty="0"/>
              <a:t> </a:t>
            </a:r>
            <a:r>
              <a:rPr lang="el-GR" dirty="0" smtClean="0"/>
              <a:t>τιμή</a:t>
            </a:r>
            <a:endParaRPr lang="en-US" dirty="0" smtClean="0"/>
          </a:p>
          <a:p>
            <a:r>
              <a:rPr lang="el-GR" dirty="0" smtClean="0"/>
              <a:t>Μπορούν να χρησιμοποιηθούν μέσα σε παραστάσεις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Μεταβλητές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896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&lt;script type=“text/</a:t>
            </a:r>
            <a:r>
              <a:rPr lang="en-US" sz="21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javascript</a:t>
            </a:r>
            <a:r>
              <a:rPr lang="en-US" sz="21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</a:p>
          <a:p>
            <a:pPr marL="0" indent="0">
              <a:buNone/>
            </a:pP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“Hello world!”;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alert( a );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&lt;/script&gt;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22872" y="3598550"/>
            <a:ext cx="0" cy="7920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0" t="39800" r="35872" b="44950"/>
          <a:stretch/>
        </p:blipFill>
        <p:spPr bwMode="auto">
          <a:xfrm>
            <a:off x="2096552" y="4653136"/>
            <a:ext cx="5283760" cy="177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8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Ασθενές σύστημα τύπων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Τύποι στην </a:t>
            </a: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Number </a:t>
            </a:r>
          </a:p>
          <a:p>
            <a:pPr lvl="1"/>
            <a:r>
              <a:rPr lang="en-US" dirty="0" smtClean="0"/>
              <a:t>Boolean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Object</a:t>
            </a:r>
          </a:p>
          <a:p>
            <a:r>
              <a:rPr lang="el-GR" dirty="0" smtClean="0"/>
              <a:t>Μία μεταβλητή μπορεί να αλλάζει τύπο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00328"/>
          </a:xfrm>
        </p:spPr>
        <p:txBody>
          <a:bodyPr/>
          <a:lstStyle/>
          <a:p>
            <a:pPr marL="0" indent="0">
              <a:buNone/>
            </a:pPr>
            <a:r>
              <a:rPr lang="el-GR" sz="21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1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script type=“text/</a:t>
            </a:r>
            <a:r>
              <a:rPr lang="en-US" sz="21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javascript</a:t>
            </a:r>
            <a:r>
              <a:rPr lang="en-US" sz="21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“Hello”;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alert(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typeof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a ) 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a = 5;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alert(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typeof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a ) );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&lt;/script&gt;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91880" y="6043600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4" t="39400" r="35628" b="45638"/>
          <a:stretch/>
        </p:blipFill>
        <p:spPr bwMode="auto">
          <a:xfrm>
            <a:off x="4554361" y="3294464"/>
            <a:ext cx="4569383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0" t="39800" r="36301" b="44600"/>
          <a:stretch/>
        </p:blipFill>
        <p:spPr bwMode="auto">
          <a:xfrm>
            <a:off x="4527227" y="5229200"/>
            <a:ext cx="4587233" cy="16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6813970" y="1556792"/>
            <a:ext cx="0" cy="158417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91880" y="2708920"/>
            <a:ext cx="0" cy="33346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436096" y="1556792"/>
            <a:ext cx="137787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14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Δυναμικό σύστημα τύπων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Μεταβλητές παίρνουν τύπο τιμής</a:t>
            </a:r>
          </a:p>
          <a:p>
            <a:r>
              <a:rPr lang="el-GR" dirty="0" smtClean="0"/>
              <a:t>Διευκόλυνση στη συγγραφή κώδικα</a:t>
            </a:r>
          </a:p>
          <a:p>
            <a:r>
              <a:rPr lang="el-GR" dirty="0" smtClean="0"/>
              <a:t>Σφάλματα </a:t>
            </a:r>
            <a:r>
              <a:rPr lang="el-GR" b="1" dirty="0" smtClean="0"/>
              <a:t>χρόνου εκτέλεσης </a:t>
            </a:r>
            <a:r>
              <a:rPr lang="el-GR" dirty="0" smtClean="0"/>
              <a:t>αντί συντακτικά</a:t>
            </a:r>
          </a:p>
          <a:p>
            <a:pPr lvl="1"/>
            <a:r>
              <a:rPr lang="el-GR" dirty="0" smtClean="0"/>
              <a:t>Πιο δύσκολα στον εντοπισμό</a:t>
            </a:r>
          </a:p>
          <a:p>
            <a:r>
              <a:rPr lang="el-GR" dirty="0" smtClean="0"/>
              <a:t>Οι </a:t>
            </a:r>
            <a:r>
              <a:rPr lang="el-GR" b="1" dirty="0" smtClean="0"/>
              <a:t>μετατροπές</a:t>
            </a:r>
            <a:r>
              <a:rPr lang="el-GR" dirty="0" smtClean="0"/>
              <a:t> τύπων γίνονται </a:t>
            </a:r>
            <a:r>
              <a:rPr lang="el-GR" b="1" dirty="0" smtClean="0"/>
              <a:t>αυτόματα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script type=“text/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javascript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“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5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”;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b = 7;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	alert( b – a 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&lt;/script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932232" y="5457171"/>
            <a:ext cx="7366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2040" y="5189849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79034" y="5217274"/>
            <a:ext cx="331648" cy="456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59606" y="5694965"/>
            <a:ext cx="0" cy="4703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3808" y="617425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Μετατρέπεται σε </a:t>
            </a:r>
            <a:r>
              <a:rPr lang="en-US" dirty="0" smtClean="0"/>
              <a:t>Number </a:t>
            </a:r>
            <a:r>
              <a:rPr lang="el-GR" dirty="0" smtClean="0"/>
              <a:t>για να γίνει η πράξη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9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όνομα_συνάρτησης( ορίσματα ) {</a:t>
            </a:r>
          </a:p>
          <a:p>
            <a:pPr marL="0" indent="0">
              <a:buNone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σώμα;</a:t>
            </a:r>
          </a:p>
          <a:p>
            <a:pPr marL="0" indent="0">
              <a:buNone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Παρόμοιες με συναρτήσεις σε </a:t>
            </a:r>
            <a:r>
              <a:rPr lang="en-US" dirty="0" smtClean="0"/>
              <a:t>C, C++, Java, …</a:t>
            </a:r>
          </a:p>
          <a:p>
            <a:r>
              <a:rPr lang="el-GR" dirty="0" smtClean="0"/>
              <a:t>Ορίζουν υπο-ρουτίνες που κάνουν συγκεκριμένη δουλειά</a:t>
            </a:r>
            <a:endParaRPr lang="en-US" dirty="0" smtClean="0"/>
          </a:p>
          <a:p>
            <a:r>
              <a:rPr lang="el-GR" dirty="0" smtClean="0"/>
              <a:t>Ορίζονται με την λέξη-κλειδί </a:t>
            </a:r>
            <a:r>
              <a:rPr lang="en-US" dirty="0" smtClean="0"/>
              <a:t>function</a:t>
            </a:r>
          </a:p>
          <a:p>
            <a:r>
              <a:rPr lang="el-GR" dirty="0" smtClean="0"/>
              <a:t>Ακολουθεί το </a:t>
            </a:r>
            <a:r>
              <a:rPr lang="el-GR" b="1" dirty="0" smtClean="0"/>
              <a:t>όνομα</a:t>
            </a:r>
            <a:r>
              <a:rPr lang="el-GR" dirty="0" smtClean="0"/>
              <a:t> της συνάρτησης</a:t>
            </a:r>
          </a:p>
          <a:p>
            <a:r>
              <a:rPr lang="el-GR" dirty="0" smtClean="0"/>
              <a:t>Ακολουθούν τα ονόματα των </a:t>
            </a:r>
            <a:r>
              <a:rPr lang="el-GR" b="1" dirty="0" smtClean="0"/>
              <a:t>ορισμάτων</a:t>
            </a:r>
            <a:r>
              <a:rPr lang="el-GR" dirty="0" smtClean="0"/>
              <a:t> σε </a:t>
            </a:r>
            <a:r>
              <a:rPr lang="en-US" dirty="0" smtClean="0"/>
              <a:t>( ) </a:t>
            </a:r>
            <a:r>
              <a:rPr lang="el-GR" dirty="0" smtClean="0"/>
              <a:t>χωρισμένα με κόμματα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12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Επιστροφή τιμής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Οι συναρτήσεις </a:t>
            </a:r>
            <a:r>
              <a:rPr lang="el-GR" b="1" dirty="0" smtClean="0"/>
              <a:t>επιστρέφουν</a:t>
            </a:r>
            <a:r>
              <a:rPr lang="el-GR" dirty="0" smtClean="0"/>
              <a:t> </a:t>
            </a:r>
            <a:r>
              <a:rPr lang="el-GR" dirty="0"/>
              <a:t>τιμή με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return</a:t>
            </a:r>
            <a:endParaRPr lang="el-GR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l-GR" dirty="0"/>
              <a:t>Η τιμή </a:t>
            </a:r>
            <a:r>
              <a:rPr lang="el-GR" dirty="0" smtClean="0"/>
              <a:t>επιστροφής χρησιμοποιείται όπου έγινε </a:t>
            </a:r>
            <a:r>
              <a:rPr lang="el-GR" dirty="0"/>
              <a:t>η </a:t>
            </a:r>
            <a:r>
              <a:rPr lang="el-GR" dirty="0" smtClean="0"/>
              <a:t>κλήση</a:t>
            </a:r>
            <a:endParaRPr lang="en-US" dirty="0" smtClean="0"/>
          </a:p>
          <a:p>
            <a:r>
              <a:rPr lang="el-GR" dirty="0" smtClean="0"/>
              <a:t>Επιστροφή σημαίνει </a:t>
            </a:r>
            <a:r>
              <a:rPr lang="el-GR" b="1" dirty="0" smtClean="0"/>
              <a:t>τερματισμός</a:t>
            </a:r>
            <a:r>
              <a:rPr lang="el-GR" dirty="0" smtClean="0"/>
              <a:t> συνάρτησης</a:t>
            </a:r>
            <a:endParaRPr lang="en-US" dirty="0"/>
          </a:p>
          <a:p>
            <a:r>
              <a:rPr lang="el-GR" dirty="0" smtClean="0"/>
              <a:t>Δεν </a:t>
            </a:r>
            <a:r>
              <a:rPr lang="el-GR" dirty="0"/>
              <a:t>ορίζουμε </a:t>
            </a:r>
            <a:r>
              <a:rPr lang="el-GR" b="1" dirty="0"/>
              <a:t>τύπο</a:t>
            </a:r>
            <a:r>
              <a:rPr lang="el-GR" dirty="0"/>
              <a:t> </a:t>
            </a:r>
            <a:r>
              <a:rPr lang="el-GR" dirty="0" smtClean="0"/>
              <a:t>επιστροφής</a:t>
            </a:r>
            <a:endParaRPr lang="en-US" dirty="0" smtClean="0"/>
          </a:p>
          <a:p>
            <a:r>
              <a:rPr lang="el-GR" dirty="0" smtClean="0"/>
              <a:t>Δεν είναι υποχρεωτικό</a:t>
            </a:r>
          </a:p>
        </p:txBody>
      </p:sp>
    </p:spTree>
    <p:extLst>
      <p:ext uri="{BB962C8B-B14F-4D97-AF65-F5344CB8AC3E}">
        <p14:creationId xmlns:p14="http://schemas.microsoft.com/office/powerpoint/2010/main" val="40909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 add( a, b )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return a + b;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add( 4, 7 ) ); //11</a:t>
            </a:r>
            <a:endParaRPr lang="el-GR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3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l-GR" dirty="0" smtClean="0"/>
              <a:t>Εναλλακτικές λύσεις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Δεν έχουμε άλλη εναλλακτική λύση που να είναι ανοικτό πρότυπο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Οι συναρτήσεις είναι μεταβλητές!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 foo()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alert( ‘hello’ 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foo = 5;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foo(); //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Σφάλμα. Το 5 δεν είναι συνάρτηση.</a:t>
            </a:r>
          </a:p>
        </p:txBody>
      </p:sp>
    </p:spTree>
    <p:extLst>
      <p:ext uri="{BB962C8B-B14F-4D97-AF65-F5344CB8AC3E}">
        <p14:creationId xmlns:p14="http://schemas.microsoft.com/office/powerpoint/2010/main" val="18321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Αντικείμενα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Στην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όλα είναι αντικείμενα!</a:t>
            </a:r>
          </a:p>
          <a:p>
            <a:endParaRPr lang="el-GR" dirty="0"/>
          </a:p>
          <a:p>
            <a:r>
              <a:rPr lang="el-GR" dirty="0" smtClean="0"/>
              <a:t>Τι είναι ένα αντικείμενο;</a:t>
            </a:r>
          </a:p>
          <a:p>
            <a:pPr lvl="1"/>
            <a:r>
              <a:rPr lang="el-GR" dirty="0" smtClean="0"/>
              <a:t>Ένα λεξικό</a:t>
            </a:r>
          </a:p>
          <a:p>
            <a:pPr lvl="1"/>
            <a:r>
              <a:rPr lang="el-GR" dirty="0" smtClean="0"/>
              <a:t>Αντιστοίχιση τιμών σε κλειδιά</a:t>
            </a:r>
            <a:endParaRPr lang="en-US" dirty="0" smtClean="0"/>
          </a:p>
          <a:p>
            <a:r>
              <a:rPr lang="el-GR" dirty="0"/>
              <a:t>Τα κλειδιά είναι </a:t>
            </a:r>
            <a:r>
              <a:rPr lang="en-US" dirty="0" smtClean="0"/>
              <a:t>Strings</a:t>
            </a:r>
            <a:endParaRPr lang="el-GR" b="1" dirty="0" smtClean="0"/>
          </a:p>
          <a:p>
            <a:r>
              <a:rPr lang="el-GR" dirty="0" smtClean="0"/>
              <a:t>Τιμές μπορεί να είναι </a:t>
            </a:r>
          </a:p>
          <a:p>
            <a:pPr lvl="1"/>
            <a:r>
              <a:rPr lang="el-GR" dirty="0" smtClean="0"/>
              <a:t>άλλο αντικείμενο</a:t>
            </a:r>
          </a:p>
          <a:p>
            <a:pPr lvl="1"/>
            <a:r>
              <a:rPr lang="el-GR" dirty="0" smtClean="0"/>
              <a:t>αριθμός</a:t>
            </a:r>
          </a:p>
          <a:p>
            <a:pPr lvl="1"/>
            <a:r>
              <a:rPr lang="el-GR" dirty="0" smtClean="0"/>
              <a:t>αλφαριθμητικό</a:t>
            </a:r>
          </a:p>
          <a:p>
            <a:pPr lvl="1"/>
            <a:r>
              <a:rPr lang="el-GR" dirty="0" smtClean="0"/>
              <a:t>συνάρτηση</a:t>
            </a:r>
          </a:p>
        </p:txBody>
      </p:sp>
    </p:spTree>
    <p:extLst>
      <p:ext uri="{BB962C8B-B14F-4D97-AF65-F5344CB8AC3E}">
        <p14:creationId xmlns:p14="http://schemas.microsoft.com/office/powerpoint/2010/main" val="36073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Αντικείμενα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Δήλωση αντικειμένου</a:t>
            </a: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//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Κενό αντικείμενο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{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};</a:t>
            </a:r>
            <a:endParaRPr lang="el-GR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//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Αντικείμενο με 2 ιδιότητες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b =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foo: 5,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bar: ‘hello’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9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Αντικείμενα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Διαβάζουμε τις τιμές ενός αντικειμένου με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object[ ‘key’ ]</a:t>
            </a:r>
          </a:p>
          <a:p>
            <a:endParaRPr lang="en-US" dirty="0"/>
          </a:p>
          <a:p>
            <a:r>
              <a:rPr lang="el-GR" dirty="0" smtClean="0"/>
              <a:t>Ή αλλιώς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object.key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dirty="0" smtClean="0"/>
              <a:t>(syntactic sugar)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foo: ‘bar’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b =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a.foo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 //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Το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b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έχει</a:t>
            </a:r>
            <a:r>
              <a:rPr lang="el-GR" dirty="0" smtClean="0"/>
              <a:t>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την τιμή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‘bar’</a:t>
            </a:r>
          </a:p>
        </p:txBody>
      </p:sp>
    </p:spTree>
    <p:extLst>
      <p:ext uri="{BB962C8B-B14F-4D97-AF65-F5344CB8AC3E}">
        <p14:creationId xmlns:p14="http://schemas.microsoft.com/office/powerpoint/2010/main" val="2786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Αντικείμενα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Μπορούμε να προσθέτουμε ιδιότητες μετά τη δημιουργία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foo: 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a.bar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1; //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Προσθήκη ιδιότητας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bar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με τιμή 1</a:t>
            </a:r>
          </a:p>
        </p:txBody>
      </p:sp>
    </p:spTree>
    <p:extLst>
      <p:ext uri="{BB962C8B-B14F-4D97-AF65-F5344CB8AC3E}">
        <p14:creationId xmlns:p14="http://schemas.microsoft.com/office/powerpoint/2010/main" val="25860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Αντικείμενα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Μέθοδοι αντικειμένων</a:t>
            </a:r>
          </a:p>
          <a:p>
            <a:r>
              <a:rPr lang="el-GR" dirty="0" smtClean="0"/>
              <a:t>Είναι κλειδιά που η τιμή τους είναι συνάρτηση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foo: function() {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return ‘I am a method’;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 },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bar: ‘I am a property’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  <a:endParaRPr lang="el-GR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Αντικείμενα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a.foo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 );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a.bar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);</a:t>
            </a:r>
            <a:endParaRPr lang="el-GR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5" t="40000" r="35875" b="44800"/>
          <a:stretch/>
        </p:blipFill>
        <p:spPr bwMode="auto">
          <a:xfrm>
            <a:off x="611560" y="2204864"/>
            <a:ext cx="449671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7" t="39800" r="35875" b="44600"/>
          <a:stretch/>
        </p:blipFill>
        <p:spPr bwMode="auto">
          <a:xfrm>
            <a:off x="651354" y="5013176"/>
            <a:ext cx="4496710" cy="155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5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Αλφαριθμητικά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Μία τιμή που είναι μία σειρά από αριθμούς, χαρακτήρες, γράμματα, ...</a:t>
            </a:r>
          </a:p>
          <a:p>
            <a:r>
              <a:rPr lang="el-GR" dirty="0" smtClean="0"/>
              <a:t>Το μήκος μπορεί να αλλάζει</a:t>
            </a:r>
            <a:endParaRPr lang="en-US" dirty="0" smtClean="0"/>
          </a:p>
          <a:p>
            <a:r>
              <a:rPr lang="el-GR" dirty="0" smtClean="0"/>
              <a:t>Δεν υπάρχει περιορισμός μήκους</a:t>
            </a:r>
          </a:p>
          <a:p>
            <a:r>
              <a:rPr lang="el-GR" dirty="0" smtClean="0">
                <a:solidFill>
                  <a:srgbClr val="FF0000"/>
                </a:solidFill>
              </a:rPr>
              <a:t>Δεν</a:t>
            </a:r>
            <a:r>
              <a:rPr lang="el-GR" dirty="0" smtClean="0"/>
              <a:t> πρόκειται για πίνακες από χαρακτήρες</a:t>
            </a:r>
          </a:p>
          <a:p>
            <a:r>
              <a:rPr lang="el-GR" dirty="0" smtClean="0"/>
              <a:t>Επιτρέπονται </a:t>
            </a:r>
            <a:r>
              <a:rPr lang="en-US" dirty="0" smtClean="0"/>
              <a:t>Unicode </a:t>
            </a:r>
            <a:r>
              <a:rPr lang="el-GR" dirty="0" smtClean="0"/>
              <a:t>χαρακτήρες άμεσα: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 = “</a:t>
            </a:r>
            <a:r>
              <a:rPr lang="el-GR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Χαίρε, κόσμε!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”;</a:t>
            </a:r>
            <a:endParaRPr lang="el-GR" sz="24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l-GR" sz="2800" dirty="0" smtClean="0"/>
          </a:p>
          <a:p>
            <a:r>
              <a:rPr lang="el-GR" dirty="0" smtClean="0"/>
              <a:t>Μπαίνουν </a:t>
            </a:r>
            <a:r>
              <a:rPr lang="el-GR" dirty="0"/>
              <a:t>σε διπλά ή μονά εισαγωγκά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236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Συνένωση αλφαριθμητικών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 τον τελεστή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+</a:t>
            </a:r>
          </a:p>
          <a:p>
            <a:r>
              <a:rPr lang="el-GR" dirty="0" smtClean="0"/>
              <a:t>Παράγει </a:t>
            </a:r>
            <a:r>
              <a:rPr lang="el-GR" dirty="0"/>
              <a:t>ένα αλφαριθμητικό που είναι η παράθεση δύο </a:t>
            </a:r>
            <a:r>
              <a:rPr lang="el-GR" dirty="0" smtClean="0"/>
              <a:t>άλλων</a:t>
            </a:r>
          </a:p>
          <a:p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“Hello, “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“world”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  <a:sym typeface="Wingdings" pitchFamily="2" charset="2"/>
              </a:rPr>
              <a:t> Hello, world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Αλφαριθμητικά ως αντικείμενα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Κάθε αλφαριθμητικό έχει μεθόδους</a:t>
            </a:r>
          </a:p>
          <a:p>
            <a:pPr lvl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search</a:t>
            </a:r>
            <a:r>
              <a:rPr lang="el-GR" dirty="0"/>
              <a:t> </a:t>
            </a:r>
            <a:r>
              <a:rPr lang="el-GR" dirty="0" smtClean="0"/>
              <a:t>– Αναζήτηση μέσα στο </a:t>
            </a:r>
            <a:r>
              <a:rPr lang="en-US" dirty="0" smtClean="0"/>
              <a:t>String, </a:t>
            </a:r>
            <a:r>
              <a:rPr lang="el-GR" dirty="0" smtClean="0"/>
              <a:t>επιστρέφει το </a:t>
            </a:r>
            <a:r>
              <a:rPr lang="en-US" dirty="0" smtClean="0"/>
              <a:t>index</a:t>
            </a:r>
          </a:p>
          <a:p>
            <a:pPr lvl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split</a:t>
            </a:r>
            <a:r>
              <a:rPr lang="el-GR" dirty="0" smtClean="0"/>
              <a:t> – Χωρίζει το </a:t>
            </a:r>
            <a:r>
              <a:rPr lang="en-US" dirty="0" smtClean="0"/>
              <a:t>string </a:t>
            </a:r>
            <a:r>
              <a:rPr lang="el-GR" dirty="0" smtClean="0"/>
              <a:t>σε κομμάτια, επιστρέφει πίνακα</a:t>
            </a:r>
            <a:endParaRPr lang="en-US" dirty="0" smtClean="0"/>
          </a:p>
          <a:p>
            <a:pPr lvl="1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substr</a:t>
            </a:r>
            <a:r>
              <a:rPr lang="el-GR" dirty="0" smtClean="0"/>
              <a:t> – Παίρνει κομμάτι από το </a:t>
            </a:r>
            <a:r>
              <a:rPr lang="en-US" dirty="0" smtClean="0"/>
              <a:t>string</a:t>
            </a:r>
          </a:p>
          <a:p>
            <a:pPr lvl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substring</a:t>
            </a:r>
            <a:r>
              <a:rPr lang="en-US" dirty="0" smtClean="0"/>
              <a:t> – </a:t>
            </a:r>
            <a:r>
              <a:rPr lang="el-GR" dirty="0" smtClean="0"/>
              <a:t>Παίρνει κομμάτι από το </a:t>
            </a:r>
            <a:r>
              <a:rPr lang="en-US" dirty="0" smtClean="0"/>
              <a:t>string</a:t>
            </a:r>
          </a:p>
          <a:p>
            <a:pPr lvl="1"/>
            <a:r>
              <a:rPr lang="el-GR" dirty="0" smtClean="0"/>
              <a:t>και άλλες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l-GR" dirty="0" smtClean="0"/>
              <a:t>Παράδειγμα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‘1,2,3,4,5’;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b =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a.split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‘,’ );//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Το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b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είναι ίσο με [1,2,3,4,5]</a:t>
            </a:r>
          </a:p>
        </p:txBody>
      </p:sp>
    </p:spTree>
    <p:extLst>
      <p:ext uri="{BB962C8B-B14F-4D97-AF65-F5344CB8AC3E}">
        <p14:creationId xmlns:p14="http://schemas.microsoft.com/office/powerpoint/2010/main" val="19520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μπορεί να κάνει;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dirty="0" smtClean="0"/>
              <a:t>Animations, </a:t>
            </a:r>
            <a:r>
              <a:rPr lang="el-GR" dirty="0" smtClean="0"/>
              <a:t>εφέ</a:t>
            </a:r>
          </a:p>
          <a:p>
            <a:r>
              <a:rPr lang="el-GR" dirty="0" smtClean="0"/>
              <a:t>Φόρτωση περιεχομένου</a:t>
            </a:r>
            <a:r>
              <a:rPr lang="en-US" dirty="0" smtClean="0"/>
              <a:t> </a:t>
            </a:r>
            <a:r>
              <a:rPr lang="el-GR" dirty="0" smtClean="0"/>
              <a:t>ασύγχρονα (χωρίς </a:t>
            </a:r>
            <a:r>
              <a:rPr lang="en-US" dirty="0" smtClean="0"/>
              <a:t>refresh</a:t>
            </a:r>
            <a:r>
              <a:rPr lang="el-GR" dirty="0" smtClean="0"/>
              <a:t>)</a:t>
            </a:r>
            <a:endParaRPr lang="en-US" dirty="0" smtClean="0"/>
          </a:p>
          <a:p>
            <a:r>
              <a:rPr lang="el-GR" dirty="0" smtClean="0"/>
              <a:t>Έλεγχος φόρμας πριν το </a:t>
            </a:r>
            <a:r>
              <a:rPr lang="en-US" dirty="0" smtClean="0"/>
              <a:t>submit</a:t>
            </a:r>
          </a:p>
          <a:p>
            <a:r>
              <a:rPr lang="el-GR" dirty="0" smtClean="0"/>
              <a:t>Πολλά, πολλά άλλα</a:t>
            </a:r>
            <a:endParaRPr lang="en-US" dirty="0" smtClean="0"/>
          </a:p>
          <a:p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29679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Αριθμοί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Όλοι οι αριθμοί είναι τύπου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64bit </a:t>
            </a:r>
            <a:r>
              <a:rPr lang="el-GR" dirty="0" smtClean="0"/>
              <a:t>κινητής υποδιαστολής</a:t>
            </a:r>
          </a:p>
          <a:p>
            <a:endParaRPr lang="el-GR" dirty="0" smtClean="0"/>
          </a:p>
          <a:p>
            <a:r>
              <a:rPr lang="el-GR" dirty="0" smtClean="0"/>
              <a:t>Οι ακέραιοι είναι αξιόπιστοι μέχρι τα 15 δεκαδικά ψηφία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494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Πίνακες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Δηλώνονται με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[ ]</a:t>
            </a:r>
          </a:p>
          <a:p>
            <a:r>
              <a:rPr lang="el-GR" dirty="0" smtClean="0"/>
              <a:t>Οι τιμές του χωρίζονται με κόμματα</a:t>
            </a:r>
          </a:p>
          <a:p>
            <a:r>
              <a:rPr lang="el-GR" dirty="0" smtClean="0"/>
              <a:t>Η αρίθμηση ξεκινάει από το 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[ 1, ‘two’, 3, 4 ];</a:t>
            </a:r>
            <a:endParaRPr lang="el-GR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a[ 0 ]; //1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a[ 1 ]; //two</a:t>
            </a:r>
            <a:endParaRPr lang="el-GR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Πίνακες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el-GR" dirty="0" smtClean="0"/>
              <a:t>Έχουν χρήσιμες ιδιότητες και μεθόδους</a:t>
            </a:r>
          </a:p>
          <a:p>
            <a:r>
              <a:rPr lang="el-GR" dirty="0" smtClean="0"/>
              <a:t>Ιδιότητα </a:t>
            </a:r>
            <a:r>
              <a:rPr lang="en-US" dirty="0" smtClean="0"/>
              <a:t>length</a:t>
            </a:r>
          </a:p>
          <a:p>
            <a:pPr lvl="1"/>
            <a:r>
              <a:rPr lang="el-GR" dirty="0" smtClean="0"/>
              <a:t>Περιέχει το μήκος του πίνακα</a:t>
            </a:r>
          </a:p>
          <a:p>
            <a:pPr lvl="1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[ 1, 2, 3, ];</a:t>
            </a:r>
          </a:p>
          <a:p>
            <a:pPr lvl="1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a.length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 //3</a:t>
            </a:r>
          </a:p>
          <a:p>
            <a:r>
              <a:rPr lang="el-GR" dirty="0" smtClean="0"/>
              <a:t>Μέθοδοι</a:t>
            </a:r>
          </a:p>
          <a:p>
            <a:pPr lvl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pop()</a:t>
            </a:r>
          </a:p>
          <a:p>
            <a:pPr lvl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push()</a:t>
            </a:r>
          </a:p>
          <a:p>
            <a:pPr lvl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shift()</a:t>
            </a:r>
          </a:p>
          <a:p>
            <a:pPr lvl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slice()</a:t>
            </a:r>
          </a:p>
          <a:p>
            <a:pPr lvl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reverse()</a:t>
            </a:r>
          </a:p>
          <a:p>
            <a:pPr lvl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join()</a:t>
            </a:r>
          </a:p>
          <a:p>
            <a:pPr lvl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sort()</a:t>
            </a:r>
            <a:endParaRPr lang="el-GR" sz="24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4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Πίνακες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[ 1, 2, 3, 4 ];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b =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a.pop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//a = [ 1, 2, 3 ]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και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b = 4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a.unshift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b 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// a = [ 4, 1, 2, 3 ]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και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b = 4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a.push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30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//a = [ 4, 1, 2, 3,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30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a.sort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//a = [ 1, 2, 3,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30,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4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]</a:t>
            </a:r>
            <a:endParaRPr lang="el-GR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4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αντικείμενο </a:t>
            </a:r>
            <a:r>
              <a:rPr lang="en-US" dirty="0" smtClean="0"/>
              <a:t>window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 αντικείμενο που περιέχει τα πάντα</a:t>
            </a:r>
          </a:p>
          <a:p>
            <a:r>
              <a:rPr lang="el-GR" dirty="0" smtClean="0"/>
              <a:t>Οι </a:t>
            </a:r>
            <a:r>
              <a:rPr lang="en-US" dirty="0" smtClean="0"/>
              <a:t>global </a:t>
            </a:r>
            <a:r>
              <a:rPr lang="el-GR" dirty="0" smtClean="0"/>
              <a:t>μεταβλητές είναι ιδιότητες του </a:t>
            </a:r>
            <a:r>
              <a:rPr lang="en-US" dirty="0" smtClean="0"/>
              <a:t>window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 = 0;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window.a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 //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0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l-GR" dirty="0" smtClean="0"/>
              <a:t>Οι</a:t>
            </a:r>
            <a:r>
              <a:rPr lang="en-US" dirty="0" smtClean="0"/>
              <a:t> </a:t>
            </a:r>
            <a:r>
              <a:rPr lang="el-GR" dirty="0"/>
              <a:t>συναρτήσεις είναι μέθοδοι του </a:t>
            </a:r>
            <a:r>
              <a:rPr lang="en-US" dirty="0" smtClean="0"/>
              <a:t>window</a:t>
            </a:r>
            <a:endParaRPr lang="el-GR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 foo()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alert( 5 );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window.foo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 //alerts 5</a:t>
            </a:r>
          </a:p>
        </p:txBody>
      </p:sp>
    </p:spTree>
    <p:extLst>
      <p:ext uri="{BB962C8B-B14F-4D97-AF65-F5344CB8AC3E}">
        <p14:creationId xmlns:p14="http://schemas.microsoft.com/office/powerpoint/2010/main" val="23487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αντικείμενο </a:t>
            </a:r>
            <a:r>
              <a:rPr lang="en-US" dirty="0" smtClean="0"/>
              <a:t>window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 </a:t>
            </a:r>
            <a:r>
              <a:rPr lang="en-US" dirty="0" smtClean="0"/>
              <a:t>window </a:t>
            </a:r>
            <a:r>
              <a:rPr lang="el-GR" dirty="0" smtClean="0"/>
              <a:t>είναι </a:t>
            </a:r>
            <a:r>
              <a:rPr lang="en-US" dirty="0" smtClean="0"/>
              <a:t>global </a:t>
            </a:r>
            <a:r>
              <a:rPr lang="el-GR" dirty="0" smtClean="0"/>
              <a:t>μεταβλητή. Άρα περιέχεται στο </a:t>
            </a:r>
            <a:r>
              <a:rPr lang="en-US" dirty="0" smtClean="0"/>
              <a:t>window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0;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window.window.window.window.a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 //0</a:t>
            </a:r>
            <a:endParaRPr lang="el-GR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15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αντικείμενο </a:t>
            </a:r>
            <a:r>
              <a:rPr lang="en-US" dirty="0" smtClean="0"/>
              <a:t>document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Είναι </a:t>
            </a:r>
            <a:r>
              <a:rPr lang="en-US" dirty="0" smtClean="0"/>
              <a:t>global </a:t>
            </a:r>
            <a:r>
              <a:rPr lang="el-GR" dirty="0" smtClean="0"/>
              <a:t>αντικείμενο</a:t>
            </a:r>
          </a:p>
          <a:p>
            <a:r>
              <a:rPr lang="el-GR" dirty="0" smtClean="0"/>
              <a:t>Περιέχει ιδιότητες και μεθόδους που αφορούν το τρέχον έγγραφο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900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αντικείμενο </a:t>
            </a:r>
            <a:r>
              <a:rPr lang="en-US" dirty="0" smtClean="0"/>
              <a:t>document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876800"/>
          </a:xfrm>
        </p:spPr>
        <p:txBody>
          <a:bodyPr/>
          <a:lstStyle/>
          <a:p>
            <a:r>
              <a:rPr lang="el-GR" dirty="0" smtClean="0"/>
              <a:t>Ιδιότητα </a:t>
            </a:r>
            <a:r>
              <a:rPr lang="en-US" dirty="0" smtClean="0"/>
              <a:t>title</a:t>
            </a:r>
            <a:endParaRPr lang="el-GR" dirty="0" smtClean="0"/>
          </a:p>
          <a:p>
            <a:pPr lvl="1"/>
            <a:r>
              <a:rPr lang="el-GR" dirty="0" smtClean="0"/>
              <a:t>Περιέχει τα περιεχόμενα της ετικέτας </a:t>
            </a:r>
            <a:r>
              <a:rPr lang="en-US" dirty="0" smtClean="0"/>
              <a:t>&lt;title&gt;</a:t>
            </a:r>
          </a:p>
          <a:p>
            <a:pPr lvl="1"/>
            <a:endParaRPr lang="en-US" dirty="0"/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document.title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“I was set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with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Javascript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!”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αντικείμενο </a:t>
            </a:r>
            <a:r>
              <a:rPr lang="en-US" dirty="0" smtClean="0"/>
              <a:t>document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Μέθοδος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getElementById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id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</a:t>
            </a:r>
          </a:p>
          <a:p>
            <a:pPr lvl="1"/>
            <a:r>
              <a:rPr lang="el-GR" dirty="0" smtClean="0"/>
              <a:t>Επιστρέφει ένα αντικείμενο με πληροφορίες για το </a:t>
            </a:r>
            <a:r>
              <a:rPr lang="en-US" dirty="0" smtClean="0"/>
              <a:t>Element </a:t>
            </a:r>
            <a:r>
              <a:rPr lang="el-GR" dirty="0" smtClean="0"/>
              <a:t>με </a:t>
            </a:r>
            <a:r>
              <a:rPr lang="en-US" dirty="0" smtClean="0"/>
              <a:t>ID </a:t>
            </a:r>
            <a:r>
              <a:rPr lang="en-US" dirty="0" err="1" smtClean="0"/>
              <a:t>id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l-GR" dirty="0" smtClean="0"/>
              <a:t>Αν το </a:t>
            </a:r>
            <a:r>
              <a:rPr lang="en-US" dirty="0" smtClean="0"/>
              <a:t>element </a:t>
            </a:r>
            <a:r>
              <a:rPr lang="el-GR" dirty="0" smtClean="0"/>
              <a:t>είναι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&lt;input&gt; </a:t>
            </a:r>
            <a:r>
              <a:rPr lang="el-GR" dirty="0" smtClean="0"/>
              <a:t>τότε η ιδιότητα </a:t>
            </a:r>
            <a:r>
              <a:rPr lang="en-US" dirty="0" smtClean="0"/>
              <a:t>value </a:t>
            </a:r>
            <a:r>
              <a:rPr lang="el-GR" dirty="0" smtClean="0"/>
              <a:t>του είναι στο κλειδί ‘</a:t>
            </a:r>
            <a:r>
              <a:rPr lang="en-US" dirty="0" smtClean="0"/>
              <a:t>value’ </a:t>
            </a:r>
            <a:r>
              <a:rPr lang="el-GR" dirty="0" smtClean="0"/>
              <a:t>του αντικειμένου.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input id=“foo” type=“text” value=“bar” /&gt;</a:t>
            </a:r>
          </a:p>
          <a:p>
            <a:pPr marL="0" indent="0">
              <a:buNone/>
            </a:pPr>
            <a:endParaRPr lang="en-US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&lt;script type=“text/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javascript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input =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document.getElementById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‘foo’ 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input.value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‘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baz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&lt;/script&gt;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</a:t>
            </a:r>
            <a:r>
              <a:rPr lang="en-US" dirty="0" smtClean="0"/>
              <a:t>script </a:t>
            </a:r>
            <a:r>
              <a:rPr lang="el-GR" dirty="0" smtClean="0"/>
              <a:t>μου δε τρέχει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Βλέπουμε συνακτικά σφάλματα και σφάλματα χρόνου εκτέλεσης στην κονσόλα σφαλμάτων του </a:t>
            </a:r>
            <a:r>
              <a:rPr lang="en-US" dirty="0" smtClean="0"/>
              <a:t>browser</a:t>
            </a:r>
            <a:endParaRPr lang="el-GR" dirty="0" smtClean="0"/>
          </a:p>
          <a:p>
            <a:endParaRPr lang="el-GR" dirty="0"/>
          </a:p>
          <a:p>
            <a:r>
              <a:rPr lang="el-GR" dirty="0" smtClean="0"/>
              <a:t>Στον </a:t>
            </a:r>
            <a:r>
              <a:rPr lang="en-US" dirty="0" smtClean="0"/>
              <a:t>Firefox </a:t>
            </a:r>
            <a:r>
              <a:rPr lang="el-GR" dirty="0" smtClean="0"/>
              <a:t>πατάμε </a:t>
            </a:r>
            <a:r>
              <a:rPr lang="en-US" dirty="0" smtClean="0"/>
              <a:t>Control + Shift + J</a:t>
            </a:r>
          </a:p>
          <a:p>
            <a:endParaRPr lang="en-US" dirty="0"/>
          </a:p>
          <a:p>
            <a:r>
              <a:rPr lang="el-GR" dirty="0" smtClean="0"/>
              <a:t>Χρησιμοποιούμε το </a:t>
            </a:r>
            <a:r>
              <a:rPr lang="en-US" dirty="0" smtClean="0"/>
              <a:t>alert </a:t>
            </a:r>
            <a:r>
              <a:rPr lang="el-GR" dirty="0" smtClean="0"/>
              <a:t>για να δούμε την τιμή μιας μεταβλητής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8083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Συνδυασμός </a:t>
            </a:r>
            <a:r>
              <a:rPr lang="en-US" dirty="0" smtClean="0"/>
              <a:t>HTML </a:t>
            </a:r>
            <a:r>
              <a:rPr lang="el-GR" dirty="0" smtClean="0"/>
              <a:t>και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876800"/>
          </a:xfrm>
        </p:spPr>
        <p:txBody>
          <a:bodyPr/>
          <a:lstStyle/>
          <a:p>
            <a:r>
              <a:rPr lang="el-GR" dirty="0" smtClean="0"/>
              <a:t>Ετικέτα </a:t>
            </a:r>
            <a:r>
              <a:rPr lang="el-GR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script&gt;</a:t>
            </a:r>
            <a:endParaRPr lang="el-GR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l-GR" dirty="0" smtClean="0"/>
          </a:p>
          <a:p>
            <a:r>
              <a:rPr lang="el-GR" dirty="0" smtClean="0"/>
              <a:t>Χρησιμοποιείται για να φορτώσει κώδικα </a:t>
            </a:r>
            <a:r>
              <a:rPr lang="en-US" dirty="0" err="1" smtClean="0"/>
              <a:t>javascript</a:t>
            </a:r>
            <a:endParaRPr lang="el-GR" dirty="0" smtClean="0"/>
          </a:p>
          <a:p>
            <a:r>
              <a:rPr lang="el-GR" dirty="0" smtClean="0"/>
              <a:t>Ιδιότητα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src</a:t>
            </a:r>
            <a:endParaRPr lang="el-GR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lvl="1"/>
            <a:r>
              <a:rPr lang="el-GR" dirty="0" smtClean="0"/>
              <a:t>Έχει τιμή το αρχείο </a:t>
            </a:r>
            <a:r>
              <a:rPr lang="en-US" dirty="0" smtClean="0"/>
              <a:t>JS </a:t>
            </a:r>
            <a:r>
              <a:rPr lang="el-GR" dirty="0" smtClean="0"/>
              <a:t>που πρέπει να φορτώσει</a:t>
            </a:r>
            <a:endParaRPr lang="en-US" dirty="0" smtClean="0"/>
          </a:p>
          <a:p>
            <a:r>
              <a:rPr lang="el-GR" dirty="0" smtClean="0"/>
              <a:t>Ιδιότητα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type</a:t>
            </a:r>
            <a:endParaRPr lang="el-GR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lvl="1"/>
            <a:r>
              <a:rPr lang="el-GR" dirty="0" smtClean="0"/>
              <a:t>Έχει τιμή </a:t>
            </a:r>
            <a:r>
              <a:rPr lang="en-US" dirty="0" smtClean="0"/>
              <a:t>“text/</a:t>
            </a:r>
            <a:r>
              <a:rPr lang="en-US" dirty="0" err="1" smtClean="0"/>
              <a:t>jav</a:t>
            </a:r>
            <a:r>
              <a:rPr lang="en-US" dirty="0" err="1"/>
              <a:t>a</a:t>
            </a:r>
            <a:r>
              <a:rPr lang="en-US" dirty="0" err="1" smtClean="0"/>
              <a:t>script</a:t>
            </a:r>
            <a:r>
              <a:rPr lang="en-US" dirty="0" smtClean="0"/>
              <a:t>”</a:t>
            </a:r>
            <a:endParaRPr lang="el-GR" dirty="0" smtClean="0"/>
          </a:p>
          <a:p>
            <a:pPr lvl="1"/>
            <a:endParaRPr lang="el-GR" dirty="0"/>
          </a:p>
          <a:p>
            <a:pPr marL="0" indent="0">
              <a:buNone/>
            </a:pPr>
            <a:r>
              <a:rPr lang="el-GR" sz="21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1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script type=“text/</a:t>
            </a:r>
            <a:r>
              <a:rPr lang="en-US" sz="21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javascript</a:t>
            </a:r>
            <a:r>
              <a:rPr lang="en-US" sz="21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 </a:t>
            </a:r>
            <a:r>
              <a:rPr lang="en-US" sz="21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src</a:t>
            </a:r>
            <a:r>
              <a:rPr lang="en-US" sz="21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=“foo.js”&gt;&lt;/script&gt;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1308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Μάθαμε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Εισαγωγή της γλώσσας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σε </a:t>
            </a:r>
            <a:r>
              <a:rPr lang="el-GR" dirty="0"/>
              <a:t>αρχάριο επίπεδο</a:t>
            </a:r>
            <a:r>
              <a:rPr lang="en-US" dirty="0"/>
              <a:t>:</a:t>
            </a:r>
          </a:p>
          <a:p>
            <a:pPr lvl="1"/>
            <a:r>
              <a:rPr lang="el-GR" dirty="0"/>
              <a:t>Βασική σύνταξη</a:t>
            </a:r>
          </a:p>
          <a:p>
            <a:pPr lvl="1"/>
            <a:r>
              <a:rPr lang="el-GR" dirty="0"/>
              <a:t>Συνδυασμός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με </a:t>
            </a:r>
            <a:r>
              <a:rPr lang="en-US" dirty="0" smtClean="0"/>
              <a:t>HTML</a:t>
            </a:r>
            <a:endParaRPr lang="en-US" dirty="0"/>
          </a:p>
          <a:p>
            <a:pPr lvl="1"/>
            <a:r>
              <a:rPr lang="el-GR" dirty="0"/>
              <a:t>Μεταβλητές</a:t>
            </a:r>
          </a:p>
          <a:p>
            <a:pPr lvl="1"/>
            <a:r>
              <a:rPr lang="el-GR" dirty="0" smtClean="0"/>
              <a:t>Τελεστές</a:t>
            </a:r>
            <a:endParaRPr lang="el-GR" dirty="0"/>
          </a:p>
          <a:p>
            <a:pPr lvl="1"/>
            <a:r>
              <a:rPr lang="en-US" dirty="0"/>
              <a:t>if, else, </a:t>
            </a:r>
            <a:r>
              <a:rPr lang="en-US" dirty="0" smtClean="0"/>
              <a:t>switch</a:t>
            </a:r>
            <a:r>
              <a:rPr lang="el-GR" dirty="0" smtClean="0"/>
              <a:t>, </a:t>
            </a:r>
            <a:r>
              <a:rPr lang="en-US" dirty="0" smtClean="0"/>
              <a:t>for</a:t>
            </a:r>
            <a:r>
              <a:rPr lang="en-US" dirty="0"/>
              <a:t>, while</a:t>
            </a:r>
            <a:endParaRPr lang="el-GR" dirty="0"/>
          </a:p>
          <a:p>
            <a:pPr lvl="1"/>
            <a:r>
              <a:rPr lang="el-GR" dirty="0" smtClean="0"/>
              <a:t>Συναρτήσεις</a:t>
            </a:r>
            <a:endParaRPr lang="en-US" dirty="0" smtClean="0"/>
          </a:p>
          <a:p>
            <a:pPr lvl="1"/>
            <a:r>
              <a:rPr lang="el-GR" dirty="0" smtClean="0"/>
              <a:t>Αντικείμενα</a:t>
            </a:r>
            <a:endParaRPr lang="en-US" dirty="0" smtClean="0"/>
          </a:p>
          <a:p>
            <a:pPr lvl="1"/>
            <a:r>
              <a:rPr lang="el-GR" dirty="0" smtClean="0"/>
              <a:t>Αλφαριθμητικά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Την επόμενη φορά...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l-GR" dirty="0" smtClean="0"/>
              <a:t>Η βιβλιοθήκη </a:t>
            </a:r>
            <a:r>
              <a:rPr lang="en-US" dirty="0" err="1" smtClean="0"/>
              <a:t>jQuery</a:t>
            </a:r>
            <a:endParaRPr lang="el-GR" dirty="0"/>
          </a:p>
          <a:p>
            <a:pPr lvl="1"/>
            <a:r>
              <a:rPr lang="el-GR" dirty="0" smtClean="0"/>
              <a:t>Πως να κάνουμε πραγματικά </a:t>
            </a:r>
            <a:r>
              <a:rPr lang="en-US" dirty="0" smtClean="0"/>
              <a:t>cool </a:t>
            </a:r>
            <a:r>
              <a:rPr lang="el-GR" dirty="0" smtClean="0"/>
              <a:t>πράματα στον </a:t>
            </a:r>
            <a:r>
              <a:rPr lang="en-US" dirty="0" smtClean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42688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Συνδυασμός </a:t>
            </a:r>
            <a:r>
              <a:rPr lang="en-US" dirty="0"/>
              <a:t>HTML </a:t>
            </a:r>
            <a:r>
              <a:rPr lang="el-GR" dirty="0"/>
              <a:t>και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&lt;head&gt;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&lt;title&gt;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:)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&lt;body&gt;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script </a:t>
            </a: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type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=“text/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javascript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	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src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=“foo.js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&lt;/body&gt;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Συνδυασμός </a:t>
            </a:r>
            <a:r>
              <a:rPr lang="en-US" dirty="0" smtClean="0"/>
              <a:t>HTML </a:t>
            </a:r>
            <a:r>
              <a:rPr lang="el-GR" dirty="0" smtClean="0"/>
              <a:t>και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876800"/>
          </a:xfrm>
        </p:spPr>
        <p:txBody>
          <a:bodyPr/>
          <a:lstStyle/>
          <a:p>
            <a:r>
              <a:rPr lang="el-GR" dirty="0" smtClean="0"/>
              <a:t>Ετικέτα </a:t>
            </a:r>
            <a:r>
              <a:rPr lang="el-GR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script&gt;</a:t>
            </a:r>
            <a:endParaRPr lang="el-GR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l-GR" dirty="0" smtClean="0"/>
          </a:p>
          <a:p>
            <a:r>
              <a:rPr lang="el-GR" dirty="0" smtClean="0"/>
              <a:t>Το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src</a:t>
            </a:r>
            <a:r>
              <a:rPr lang="el-GR" dirty="0"/>
              <a:t> </a:t>
            </a:r>
            <a:r>
              <a:rPr lang="el-GR" dirty="0" smtClean="0"/>
              <a:t>μπορεί να παραληφθεί και να περιέχει τον κώδικα </a:t>
            </a:r>
            <a:r>
              <a:rPr lang="en-US" dirty="0" smtClean="0"/>
              <a:t>JS</a:t>
            </a:r>
            <a:endParaRPr lang="el-GR" dirty="0" smtClean="0"/>
          </a:p>
          <a:p>
            <a:pPr lvl="1"/>
            <a:endParaRPr lang="el-GR" dirty="0"/>
          </a:p>
          <a:p>
            <a:pPr marL="0" indent="0">
              <a:buNone/>
            </a:pPr>
            <a:r>
              <a:rPr lang="el-GR" sz="21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1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script type=“text/</a:t>
            </a:r>
            <a:r>
              <a:rPr lang="en-US" sz="21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javascript</a:t>
            </a:r>
            <a:r>
              <a:rPr lang="en-US" sz="21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//</a:t>
            </a:r>
            <a:r>
              <a:rPr lang="en-US" sz="21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Javascript</a:t>
            </a:r>
            <a:r>
              <a:rPr lang="en-US" sz="21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Code. This is a JS comment btw</a:t>
            </a:r>
            <a:endParaRPr lang="en-US" sz="21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1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27609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Βασική σύνταξη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 κώδικας σε κάθε </a:t>
            </a:r>
            <a:r>
              <a:rPr lang="en-US" dirty="0" smtClean="0"/>
              <a:t>script </a:t>
            </a:r>
            <a:r>
              <a:rPr lang="el-GR" dirty="0" smtClean="0"/>
              <a:t>αρχίζει να εκτελείται την ώρα που τον «διαβάζει» ο </a:t>
            </a:r>
            <a:r>
              <a:rPr lang="en-US" dirty="0" smtClean="0"/>
              <a:t>browser</a:t>
            </a:r>
          </a:p>
          <a:p>
            <a:endParaRPr lang="en-US" dirty="0"/>
          </a:p>
          <a:p>
            <a:r>
              <a:rPr lang="el-GR" dirty="0" smtClean="0"/>
              <a:t>Ο κώδικας εκτελείται σειριακά</a:t>
            </a:r>
          </a:p>
          <a:p>
            <a:pPr lvl="1"/>
            <a:r>
              <a:rPr lang="el-GR" dirty="0" smtClean="0"/>
              <a:t>Η μία εντολή μετά την άλλη</a:t>
            </a:r>
            <a:endParaRPr lang="en-US" dirty="0"/>
          </a:p>
          <a:p>
            <a:r>
              <a:rPr lang="el-GR" dirty="0" smtClean="0"/>
              <a:t>Κάθε εντολή τελειώνει σε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;</a:t>
            </a:r>
          </a:p>
          <a:p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/>
              <a:t>Δε λειτουργεί τυπώνοντας πράματα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2688</TotalTime>
  <Words>1847</Words>
  <Application>Microsoft Office PowerPoint</Application>
  <PresentationFormat>On-screen Show (4:3)</PresentationFormat>
  <Paragraphs>489</Paragraphs>
  <Slides>61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Clarity</vt:lpstr>
      <vt:lpstr>Javascript 1</vt:lpstr>
      <vt:lpstr>Στόχος της ώρας</vt:lpstr>
      <vt:lpstr>Javascript</vt:lpstr>
      <vt:lpstr> Εναλλακτικές λύσεις</vt:lpstr>
      <vt:lpstr>Τι μπορεί να κάνει;</vt:lpstr>
      <vt:lpstr>Συνδυασμός HTML και Javascript</vt:lpstr>
      <vt:lpstr>Συνδυασμός HTML και Javascript</vt:lpstr>
      <vt:lpstr>Συνδυασμός HTML και Javascript</vt:lpstr>
      <vt:lpstr>Βασική σύνταξη</vt:lpstr>
      <vt:lpstr>Γεια σου κόσμε!</vt:lpstr>
      <vt:lpstr>PowerPoint Presentation</vt:lpstr>
      <vt:lpstr>alert()</vt:lpstr>
      <vt:lpstr>Εκτέλεση</vt:lpstr>
      <vt:lpstr>Τελεστές</vt:lpstr>
      <vt:lpstr>Σύγκριση</vt:lpstr>
      <vt:lpstr>Σύγκριση</vt:lpstr>
      <vt:lpstr>if</vt:lpstr>
      <vt:lpstr>switch</vt:lpstr>
      <vt:lpstr>switch</vt:lpstr>
      <vt:lpstr>switch</vt:lpstr>
      <vt:lpstr>for</vt:lpstr>
      <vt:lpstr>for</vt:lpstr>
      <vt:lpstr>while</vt:lpstr>
      <vt:lpstr>while</vt:lpstr>
      <vt:lpstr>do… while</vt:lpstr>
      <vt:lpstr>do… while</vt:lpstr>
      <vt:lpstr>break</vt:lpstr>
      <vt:lpstr>continue</vt:lpstr>
      <vt:lpstr>Σχόλια</vt:lpstr>
      <vt:lpstr>Μεταβλητές στην Javascript</vt:lpstr>
      <vt:lpstr>Μεταβλητές</vt:lpstr>
      <vt:lpstr>Μεταβλητές</vt:lpstr>
      <vt:lpstr>Ασθενές σύστημα τύπων</vt:lpstr>
      <vt:lpstr>PowerPoint Presentation</vt:lpstr>
      <vt:lpstr>Δυναμικό σύστημα τύπων</vt:lpstr>
      <vt:lpstr>Συναρτήσεις</vt:lpstr>
      <vt:lpstr>Συναρτήσεις</vt:lpstr>
      <vt:lpstr>Επιστροφή τιμής</vt:lpstr>
      <vt:lpstr>Συναρτήσεις</vt:lpstr>
      <vt:lpstr>Συναρτήσεις</vt:lpstr>
      <vt:lpstr>Αντικείμενα</vt:lpstr>
      <vt:lpstr>Αντικείμενα</vt:lpstr>
      <vt:lpstr>Αντικείμενα</vt:lpstr>
      <vt:lpstr>Αντικείμενα</vt:lpstr>
      <vt:lpstr>Αντικείμενα</vt:lpstr>
      <vt:lpstr>Αντικείμενα</vt:lpstr>
      <vt:lpstr>Αλφαριθμητικά</vt:lpstr>
      <vt:lpstr>Συνένωση αλφαριθμητικών</vt:lpstr>
      <vt:lpstr>Αλφαριθμητικά ως αντικείμενα</vt:lpstr>
      <vt:lpstr>Αριθμοί</vt:lpstr>
      <vt:lpstr>Πίνακες</vt:lpstr>
      <vt:lpstr>Πίνακες</vt:lpstr>
      <vt:lpstr>Πίνακες</vt:lpstr>
      <vt:lpstr>Το αντικείμενο window</vt:lpstr>
      <vt:lpstr>Το αντικείμενο window</vt:lpstr>
      <vt:lpstr>Το αντικείμενο document</vt:lpstr>
      <vt:lpstr>Το αντικείμενο document</vt:lpstr>
      <vt:lpstr>Το αντικείμενο document</vt:lpstr>
      <vt:lpstr>Το script μου δε τρέχει </vt:lpstr>
      <vt:lpstr>Μάθαμε</vt:lpstr>
      <vt:lpstr>Την επόμενη φορά...</vt:lpstr>
    </vt:vector>
  </TitlesOfParts>
  <Company>Kamibu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1</dc:title>
  <dc:creator>Dionysis Zindros</dc:creator>
  <cp:lastModifiedBy>Petros</cp:lastModifiedBy>
  <cp:revision>387</cp:revision>
  <dcterms:created xsi:type="dcterms:W3CDTF">2010-08-24T17:58:17Z</dcterms:created>
  <dcterms:modified xsi:type="dcterms:W3CDTF">2010-12-03T17:12:26Z</dcterms:modified>
</cp:coreProperties>
</file>